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FE8"/>
          </a:solidFill>
        </a:fill>
      </a:tcStyle>
    </a:wholeTbl>
    <a:band2H>
      <a:tcTxStyle b="def" i="def"/>
      <a:tcStyle>
        <a:tcBdr/>
        <a:fill>
          <a:solidFill>
            <a:srgbClr val="E7F0F4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D2CB"/>
          </a:solidFill>
        </a:fill>
      </a:tcStyle>
    </a:wholeTbl>
    <a:band2H>
      <a:tcTxStyle b="def" i="def"/>
      <a:tcStyle>
        <a:tcBdr/>
        <a:fill>
          <a:solidFill>
            <a:srgbClr val="FBEAE7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CDCE"/>
          </a:solidFill>
        </a:fill>
      </a:tcStyle>
    </a:wholeTbl>
    <a:band2H>
      <a:tcTxStyle b="def" i="def"/>
      <a:tcStyle>
        <a:tcBdr/>
        <a:fill>
          <a:solidFill>
            <a:srgbClr val="ECE7E8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1" name="Shape 14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rgbClr val="46464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" name="Rectangle 9"/>
          <p:cNvSpPr/>
          <p:nvPr/>
        </p:nvSpPr>
        <p:spPr>
          <a:xfrm>
            <a:off x="-9144" y="6053328"/>
            <a:ext cx="2249424" cy="71323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" name="Rectangle 10"/>
          <p:cNvSpPr/>
          <p:nvPr/>
        </p:nvSpPr>
        <p:spPr>
          <a:xfrm>
            <a:off x="2359151" y="6044184"/>
            <a:ext cx="6784849" cy="7132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" name="Title Text"/>
          <p:cNvSpPr txBox="1"/>
          <p:nvPr>
            <p:ph type="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</p:spPr>
        <p:txBody>
          <a:bodyPr anchor="b"/>
          <a:lstStyle>
            <a:lvl1pPr>
              <a:defRPr cap="all">
                <a:solidFill>
                  <a:srgbClr val="DEF5FA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" name="Body Level One…"/>
          <p:cNvSpPr txBox="1"/>
          <p:nvPr>
            <p:ph type="body" sz="quarter" idx="1"/>
          </p:nvPr>
        </p:nvSpPr>
        <p:spPr>
          <a:xfrm>
            <a:off x="2362200" y="6050036"/>
            <a:ext cx="6705600" cy="685801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2600">
                <a:solidFill>
                  <a:srgbClr val="FFFFFF"/>
                </a:solidFill>
              </a:defRPr>
            </a:lvl1pPr>
            <a:lvl2pPr marL="0" indent="457200">
              <a:buClrTx/>
              <a:buSzTx/>
              <a:buNone/>
              <a:defRPr sz="2600">
                <a:solidFill>
                  <a:srgbClr val="FFFFFF"/>
                </a:solidFill>
              </a:defRPr>
            </a:lvl2pPr>
            <a:lvl3pPr marL="0" indent="914400">
              <a:buClrTx/>
              <a:buSzTx/>
              <a:buNone/>
              <a:defRPr sz="2600">
                <a:solidFill>
                  <a:srgbClr val="FFFFFF"/>
                </a:solidFill>
              </a:defRPr>
            </a:lvl3pPr>
            <a:lvl4pPr marL="0" indent="1371600">
              <a:buClrTx/>
              <a:buSzTx/>
              <a:buNone/>
              <a:defRPr sz="2600">
                <a:solidFill>
                  <a:srgbClr val="FFFFFF"/>
                </a:solidFill>
              </a:defRPr>
            </a:lvl4pPr>
            <a:lvl5pPr marL="0" indent="1828800">
              <a:buClrTx/>
              <a:buSzTx/>
              <a:buNone/>
              <a:defRPr sz="2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xfrm>
            <a:off x="8246697" y="252730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8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9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0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6553200" y="609600"/>
            <a:ext cx="2057400" cy="5516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457200" y="609600"/>
            <a:ext cx="5562600" cy="551656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Rectangle 6"/>
          <p:cNvSpPr/>
          <p:nvPr/>
        </p:nvSpPr>
        <p:spPr>
          <a:xfrm>
            <a:off x="6096317" y="0"/>
            <a:ext cx="320041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2" name="Rectangle 7"/>
          <p:cNvSpPr/>
          <p:nvPr/>
        </p:nvSpPr>
        <p:spPr>
          <a:xfrm>
            <a:off x="6142037" y="609600"/>
            <a:ext cx="228601" cy="62484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3" name="Rectangle 8"/>
          <p:cNvSpPr/>
          <p:nvPr/>
        </p:nvSpPr>
        <p:spPr>
          <a:xfrm>
            <a:off x="6142037" y="0"/>
            <a:ext cx="228601" cy="5334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4" name="Slide Number"/>
          <p:cNvSpPr txBox="1"/>
          <p:nvPr>
            <p:ph type="sldNum" sz="quarter" idx="2"/>
          </p:nvPr>
        </p:nvSpPr>
        <p:spPr>
          <a:xfrm rot="5400000">
            <a:off x="6082935" y="100330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7" name="Slide Number"/>
          <p:cNvSpPr txBox="1"/>
          <p:nvPr>
            <p:ph type="sldNum" sz="quarter" idx="2"/>
          </p:nvPr>
        </p:nvSpPr>
        <p:spPr>
          <a:xfrm>
            <a:off x="93297" y="1242300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8" name="Body Level One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Body Level One…"/>
          <p:cNvSpPr txBox="1"/>
          <p:nvPr>
            <p:ph type="body" sz="quarter" idx="1"/>
          </p:nvPr>
        </p:nvSpPr>
        <p:spPr>
          <a:xfrm>
            <a:off x="1371600" y="2743200"/>
            <a:ext cx="7123114" cy="167322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800">
                <a:solidFill>
                  <a:srgbClr val="464646"/>
                </a:solidFill>
              </a:defRPr>
            </a:lvl1pPr>
            <a:lvl2pPr marL="0" indent="365760">
              <a:buClrTx/>
              <a:buSzTx/>
              <a:buNone/>
              <a:defRPr sz="2800">
                <a:solidFill>
                  <a:srgbClr val="464646"/>
                </a:solidFill>
              </a:defRPr>
            </a:lvl2pPr>
            <a:lvl3pPr marL="0" indent="685800">
              <a:buClrTx/>
              <a:buSzTx/>
              <a:buNone/>
              <a:defRPr sz="2800">
                <a:solidFill>
                  <a:srgbClr val="464646"/>
                </a:solidFill>
              </a:defRPr>
            </a:lvl3pPr>
            <a:lvl4pPr marL="0" indent="1143000">
              <a:buClrTx/>
              <a:buSzTx/>
              <a:buNone/>
              <a:defRPr sz="2800">
                <a:solidFill>
                  <a:srgbClr val="464646"/>
                </a:solidFill>
              </a:defRPr>
            </a:lvl4pPr>
            <a:lvl5pPr marL="0" indent="1600200">
              <a:buClrTx/>
              <a:buSzTx/>
              <a:buNone/>
              <a:defRPr sz="2800">
                <a:solidFill>
                  <a:srgbClr val="46464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Rectangle 6"/>
          <p:cNvSpPr/>
          <p:nvPr/>
        </p:nvSpPr>
        <p:spPr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371600" y="304800"/>
            <a:ext cx="7620000" cy="990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xfrm>
            <a:off x="433853" y="590867"/>
            <a:ext cx="427694" cy="43434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8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9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0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half" idx="1"/>
          </p:nvPr>
        </p:nvSpPr>
        <p:spPr>
          <a:xfrm>
            <a:off x="609600" y="1589567"/>
            <a:ext cx="3886200" cy="45720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1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2" name="Title Text"/>
          <p:cNvSpPr txBox="1"/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" name="Body Level One…"/>
          <p:cNvSpPr txBox="1"/>
          <p:nvPr>
            <p:ph type="body" sz="half" idx="1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65" name="Text Placeholder 15"/>
          <p:cNvSpPr/>
          <p:nvPr>
            <p:ph type="body" sz="quarter" idx="13"/>
          </p:nvPr>
        </p:nvSpPr>
        <p:spPr>
          <a:xfrm>
            <a:off x="609600" y="1752600"/>
            <a:ext cx="3886200" cy="640081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/>
          <a:p>
            <a:pPr marL="0" indent="0">
              <a:buClrTx/>
              <a:buSzTx/>
              <a:buNone/>
              <a:defRPr b="1" sz="2000">
                <a:solidFill>
                  <a:srgbClr val="FFFFFF"/>
                </a:solidFill>
              </a:defRPr>
            </a:pPr>
          </a:p>
        </p:txBody>
      </p:sp>
      <p:sp>
        <p:nvSpPr>
          <p:cNvPr id="66" name="Text Placeholder 14"/>
          <p:cNvSpPr/>
          <p:nvPr>
            <p:ph type="body" sz="quarter" idx="14"/>
          </p:nvPr>
        </p:nvSpPr>
        <p:spPr>
          <a:xfrm>
            <a:off x="4800600" y="1752600"/>
            <a:ext cx="3886200" cy="640081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/>
          <a:p>
            <a:pPr marL="0" indent="0">
              <a:buClrTx/>
              <a:buSzTx/>
              <a:buNone/>
              <a:defRPr b="1" sz="20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5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6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3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4" name="Title Text"/>
          <p:cNvSpPr txBox="1"/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96" name="Body Level One…"/>
          <p:cNvSpPr txBox="1"/>
          <p:nvPr>
            <p:ph type="body" sz="quarter" idx="1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solidFill>
            <a:schemeClr val="accent2"/>
          </a:solidFill>
          <a:ln w="50800" cap="sq">
            <a:solidFill>
              <a:schemeClr val="accent2"/>
            </a:solidFill>
            <a:miter lim="800000"/>
          </a:ln>
        </p:spPr>
        <p:txBody>
          <a:bodyPr lIns="91439" tIns="91439" rIns="91439" bIns="91439"/>
          <a:lstStyle>
            <a:lvl1pPr marL="0" indent="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1pPr>
            <a:lvl2pPr marL="0" indent="36576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2pPr>
            <a:lvl3pPr marL="0" indent="6858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3pPr>
            <a:lvl4pPr marL="0" indent="11430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4pPr>
            <a:lvl5pPr marL="0" indent="16002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700"/>
            </a:lvl1pPr>
            <a:lvl2pPr marL="0" indent="365760">
              <a:buClrTx/>
              <a:buSzTx/>
              <a:buNone/>
              <a:defRPr sz="1700"/>
            </a:lvl2pPr>
            <a:lvl3pPr marL="0" indent="685800">
              <a:buClrTx/>
              <a:buSzTx/>
              <a:buNone/>
              <a:defRPr sz="1700"/>
            </a:lvl3pPr>
            <a:lvl4pPr marL="0" indent="1143000">
              <a:buClrTx/>
              <a:buSzTx/>
              <a:buNone/>
              <a:defRPr sz="1700"/>
            </a:lvl4pPr>
            <a:lvl5pPr marL="0" indent="1600200">
              <a:buClrTx/>
              <a:buSzTx/>
              <a:buNone/>
              <a:defRPr sz="1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Rectangle 7"/>
          <p:cNvSpPr/>
          <p:nvPr/>
        </p:nvSpPr>
        <p:spPr>
          <a:xfrm>
            <a:off x="-9145" y="4572000"/>
            <a:ext cx="9144001" cy="88696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5" name="Rectangle 8"/>
          <p:cNvSpPr/>
          <p:nvPr/>
        </p:nvSpPr>
        <p:spPr>
          <a:xfrm>
            <a:off x="-9145" y="4663440"/>
            <a:ext cx="1463042" cy="71323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6" name="Rectangle 9"/>
          <p:cNvSpPr/>
          <p:nvPr/>
        </p:nvSpPr>
        <p:spPr>
          <a:xfrm>
            <a:off x="1545336" y="4654296"/>
            <a:ext cx="7598665" cy="7132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7" name="Title Text"/>
          <p:cNvSpPr txBox="1"/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8" name="Rectangle 10"/>
          <p:cNvSpPr/>
          <p:nvPr/>
        </p:nvSpPr>
        <p:spPr>
          <a:xfrm>
            <a:off x="1447800" y="0"/>
            <a:ext cx="100585" cy="6867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xfrm>
            <a:off x="483091" y="4756467"/>
            <a:ext cx="481618" cy="485141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10" name="Picture Placeholder 2"/>
          <p:cNvSpPr/>
          <p:nvPr>
            <p:ph type="pic" idx="13"/>
          </p:nvPr>
        </p:nvSpPr>
        <p:spPr>
          <a:xfrm>
            <a:off x="1560575" y="0"/>
            <a:ext cx="7583425" cy="456895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/>
          <p:nvPr>
            <p:ph type="sldNum" sz="quarter" idx="2"/>
          </p:nvPr>
        </p:nvSpPr>
        <p:spPr>
          <a:xfrm>
            <a:off x="93297" y="6272530"/>
            <a:ext cx="346806" cy="3327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normAutofit fontScale="100000" lnSpcReduction="0"/>
          </a:bodyPr>
          <a:lstStyle>
            <a:lvl1pPr algn="ctr">
              <a:defRPr b="1">
                <a:solidFill>
                  <a:srgbClr val="464646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9pPr>
    </p:titleStyle>
    <p:bodyStyle>
      <a:lvl1pPr marL="320040" marR="0" indent="-32004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0000"/>
        <a:buFontTx/>
        <a:buChar char="◻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1pPr>
      <a:lvl2pPr marL="671732" marR="0" indent="-305972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0000"/>
        <a:buFontTx/>
        <a:buChar char="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2pPr>
      <a:lvl3pPr marL="974034" marR="0" indent="-288234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Tx/>
        <a:buChar char="■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3pPr>
      <a:lvl4pPr marL="1474469" marR="0" indent="-33146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Tx/>
        <a:buChar char="■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4pPr>
      <a:lvl5pPr marL="1931670" marR="0" indent="-33147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5000"/>
        <a:buFontTx/>
        <a:buChar char="■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5pPr>
      <a:lvl6pPr marL="2242820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6pPr>
      <a:lvl7pPr marL="2517139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7pPr>
      <a:lvl8pPr marL="2791460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8pPr>
      <a:lvl9pPr marL="3065779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mislove.org/" TargetMode="External"/><Relationship Id="rId3" Type="http://schemas.openxmlformats.org/officeDocument/2006/relationships/hyperlink" Target="http://cbw.sh/" TargetMode="External"/><Relationship Id="rId4" Type="http://schemas.openxmlformats.org/officeDocument/2006/relationships/hyperlink" Target="http://david.choffnes.com/" TargetMode="Externa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ubtitle 2"/>
          <p:cNvSpPr txBox="1"/>
          <p:nvPr/>
        </p:nvSpPr>
        <p:spPr>
          <a:xfrm>
            <a:off x="685798" y="3496235"/>
            <a:ext cx="6662785" cy="213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>
              <a:spcBef>
                <a:spcPts val="700"/>
              </a:spcBef>
              <a:defRPr b="1" sz="3600">
                <a:solidFill>
                  <a:srgbClr val="FFFFFF"/>
                </a:solidFill>
              </a:defRPr>
            </a:pPr>
            <a:r>
              <a:t>Lecture 5: Physical Layer</a:t>
            </a:r>
            <a:endParaRPr sz="2600"/>
          </a:p>
          <a:p>
            <a:pPr>
              <a:spcBef>
                <a:spcPts val="700"/>
              </a:spcBef>
              <a:defRPr b="1" sz="3600">
                <a:solidFill>
                  <a:srgbClr val="FFFFFF"/>
                </a:solidFill>
              </a:defRPr>
            </a:pPr>
            <a:r>
              <a:t>(The layer for EE majors…)</a:t>
            </a:r>
          </a:p>
        </p:txBody>
      </p:sp>
      <p:sp>
        <p:nvSpPr>
          <p:cNvPr id="144" name="Title 1"/>
          <p:cNvSpPr txBox="1"/>
          <p:nvPr>
            <p:ph type="ctrTitle"/>
          </p:nvPr>
        </p:nvSpPr>
        <p:spPr>
          <a:xfrm>
            <a:off x="685799" y="1143000"/>
            <a:ext cx="7395882" cy="1828800"/>
          </a:xfrm>
          <a:prstGeom prst="rect">
            <a:avLst/>
          </a:prstGeom>
        </p:spPr>
        <p:txBody>
          <a:bodyPr/>
          <a:lstStyle/>
          <a:p>
            <a:pPr defTabSz="777240">
              <a:defRPr cap="none" sz="5100"/>
            </a:pPr>
            <a:r>
              <a:t>CSCI-351</a:t>
            </a:r>
            <a:br/>
            <a:r>
              <a:rPr sz="4165"/>
              <a:t>Data communication and Networks</a:t>
            </a:r>
          </a:p>
        </p:txBody>
      </p:sp>
      <p:sp>
        <p:nvSpPr>
          <p:cNvPr id="145" name="The slide is built with the help of Prof. Alan Mislove, Christo Wilson, and David Choffnes's class"/>
          <p:cNvSpPr txBox="1"/>
          <p:nvPr/>
        </p:nvSpPr>
        <p:spPr>
          <a:xfrm>
            <a:off x="2387002" y="6279895"/>
            <a:ext cx="627499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spcBef>
                <a:spcPts val="700"/>
              </a:spcBef>
              <a:defRPr sz="1300">
                <a:solidFill>
                  <a:srgbClr val="FFFFFF"/>
                </a:solidFill>
              </a:defRPr>
            </a:pPr>
            <a:r>
              <a:t>The slide is built with the help of Prof. </a:t>
            </a:r>
            <a:r>
              <a:rPr>
                <a:hlinkClick r:id="rId2" invalidUrl="" action="" tgtFrame="" tooltip="" history="1" highlightClick="0" endSnd="0"/>
              </a:rPr>
              <a:t>Alan Mislove</a:t>
            </a:r>
            <a:r>
              <a:t>, </a:t>
            </a:r>
            <a:r>
              <a:rPr>
                <a:hlinkClick r:id="rId3" invalidUrl="" action="" tgtFrame="" tooltip="" history="1" highlightClick="0" endSnd="0"/>
              </a:rPr>
              <a:t>Christo Wilson</a:t>
            </a:r>
            <a:r>
              <a:t>, and </a:t>
            </a:r>
            <a:r>
              <a:rPr>
                <a:hlinkClick r:id="rId4" invalidUrl="" action="" tgtFrame="" tooltip="" history="1" highlightClick="0" endSnd="0"/>
              </a:rPr>
              <a:t>David Choffnes</a:t>
            </a:r>
            <a:r>
              <a:t>'s class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General comment</a:t>
            </a:r>
          </a:p>
        </p:txBody>
      </p:sp>
      <p:sp>
        <p:nvSpPr>
          <p:cNvPr id="489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90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Physical layer is the lowest, so…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We tend not to worry about where to place functionality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There aren’t other layers that could interfere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We tend to care about it only when things go wrong</a:t>
            </a:r>
          </a:p>
          <a:p>
            <a:pPr/>
            <a:endParaRPr sz="2600"/>
          </a:p>
          <a:p>
            <a:pPr/>
            <a:r>
              <a:t>Physical layer characteristics are still fundamentally important to building reliable Internet systems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Insulated media vs wireless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Packet vs. circuit switched media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Physical Layer</a:t>
            </a:r>
          </a:p>
        </p:txBody>
      </p:sp>
      <p:sp>
        <p:nvSpPr>
          <p:cNvPr id="148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49" name="Content Placeholder 3"/>
          <p:cNvSpPr txBox="1"/>
          <p:nvPr>
            <p:ph type="body" idx="1"/>
          </p:nvPr>
        </p:nvSpPr>
        <p:spPr>
          <a:xfrm>
            <a:off x="3207224" y="1600200"/>
            <a:ext cx="5936776" cy="5105400"/>
          </a:xfrm>
          <a:prstGeom prst="rect">
            <a:avLst/>
          </a:prstGeom>
        </p:spPr>
        <p:txBody>
          <a:bodyPr/>
          <a:lstStyle/>
          <a:p>
            <a:pPr/>
            <a:r>
              <a:t>Function: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Get bits across a physical medium</a:t>
            </a:r>
          </a:p>
          <a:p>
            <a:pPr/>
            <a:r>
              <a:t>Key challenge: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How to represent bits in analog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Ideally, want high-bit rate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But, must avoid desynchronization</a:t>
            </a:r>
          </a:p>
        </p:txBody>
      </p:sp>
      <p:sp>
        <p:nvSpPr>
          <p:cNvPr id="150" name="Content Placeholder 2"/>
          <p:cNvSpPr txBox="1"/>
          <p:nvPr/>
        </p:nvSpPr>
        <p:spPr>
          <a:xfrm>
            <a:off x="270798" y="2238269"/>
            <a:ext cx="2242663" cy="583566"/>
          </a:xfrm>
          <a:prstGeom prst="rect">
            <a:avLst/>
          </a:prstGeom>
          <a:solidFill>
            <a:srgbClr val="7030A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Application</a:t>
            </a:r>
          </a:p>
        </p:txBody>
      </p:sp>
      <p:sp>
        <p:nvSpPr>
          <p:cNvPr id="151" name="Content Placeholder 2"/>
          <p:cNvSpPr txBox="1"/>
          <p:nvPr/>
        </p:nvSpPr>
        <p:spPr>
          <a:xfrm>
            <a:off x="270536" y="2813758"/>
            <a:ext cx="2242655" cy="573178"/>
          </a:xfrm>
          <a:prstGeom prst="rect">
            <a:avLst/>
          </a:prstGeom>
          <a:solidFill>
            <a:srgbClr val="00206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14300" algn="ctr">
              <a:spcBef>
                <a:spcPts val="600"/>
              </a:spcBef>
              <a:defRPr sz="2900">
                <a:solidFill>
                  <a:srgbClr val="FFFFFF"/>
                </a:solidFill>
              </a:defRPr>
            </a:lvl1pPr>
          </a:lstStyle>
          <a:p>
            <a:pPr/>
            <a:r>
              <a:t>Presentation</a:t>
            </a:r>
          </a:p>
        </p:txBody>
      </p:sp>
      <p:sp>
        <p:nvSpPr>
          <p:cNvPr id="152" name="Content Placeholder 2"/>
          <p:cNvSpPr txBox="1"/>
          <p:nvPr/>
        </p:nvSpPr>
        <p:spPr>
          <a:xfrm>
            <a:off x="270667" y="3386935"/>
            <a:ext cx="2242655" cy="583566"/>
          </a:xfrm>
          <a:prstGeom prst="rect">
            <a:avLst/>
          </a:prstGeom>
          <a:solidFill>
            <a:srgbClr val="0070C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Session</a:t>
            </a:r>
          </a:p>
        </p:txBody>
      </p:sp>
      <p:sp>
        <p:nvSpPr>
          <p:cNvPr id="153" name="Content Placeholder 2"/>
          <p:cNvSpPr txBox="1"/>
          <p:nvPr/>
        </p:nvSpPr>
        <p:spPr>
          <a:xfrm>
            <a:off x="270667" y="3960112"/>
            <a:ext cx="2242655" cy="583566"/>
          </a:xfrm>
          <a:prstGeom prst="rect">
            <a:avLst/>
          </a:prstGeom>
          <a:solidFill>
            <a:srgbClr val="00B05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Transport</a:t>
            </a:r>
          </a:p>
        </p:txBody>
      </p:sp>
      <p:sp>
        <p:nvSpPr>
          <p:cNvPr id="154" name="Content Placeholder 2"/>
          <p:cNvSpPr txBox="1"/>
          <p:nvPr/>
        </p:nvSpPr>
        <p:spPr>
          <a:xfrm>
            <a:off x="270667" y="4533289"/>
            <a:ext cx="2242655" cy="583566"/>
          </a:xfrm>
          <a:prstGeom prst="rect">
            <a:avLst/>
          </a:prstGeom>
          <a:solidFill>
            <a:srgbClr val="92D05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Network</a:t>
            </a:r>
          </a:p>
        </p:txBody>
      </p:sp>
      <p:sp>
        <p:nvSpPr>
          <p:cNvPr id="155" name="Content Placeholder 2"/>
          <p:cNvSpPr txBox="1"/>
          <p:nvPr/>
        </p:nvSpPr>
        <p:spPr>
          <a:xfrm>
            <a:off x="270667" y="5111022"/>
            <a:ext cx="2242655" cy="583566"/>
          </a:xfrm>
          <a:prstGeom prst="rect">
            <a:avLst/>
          </a:prstGeom>
          <a:solidFill>
            <a:schemeClr val="accent3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Data Link</a:t>
            </a:r>
          </a:p>
        </p:txBody>
      </p:sp>
      <p:sp>
        <p:nvSpPr>
          <p:cNvPr id="156" name="Content Placeholder 2"/>
          <p:cNvSpPr txBox="1"/>
          <p:nvPr/>
        </p:nvSpPr>
        <p:spPr>
          <a:xfrm>
            <a:off x="270798" y="5684199"/>
            <a:ext cx="2242655" cy="583566"/>
          </a:xfrm>
          <a:prstGeom prst="rect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Physical</a:t>
            </a:r>
          </a:p>
        </p:txBody>
      </p:sp>
      <p:sp>
        <p:nvSpPr>
          <p:cNvPr id="157" name="Left Brace 19"/>
          <p:cNvSpPr/>
          <p:nvPr/>
        </p:nvSpPr>
        <p:spPr>
          <a:xfrm>
            <a:off x="2647664" y="1869744"/>
            <a:ext cx="559561" cy="46538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503"/>
                  <a:pt x="10800" y="21384"/>
                </a:cubicBezTo>
                <a:lnTo>
                  <a:pt x="10800" y="18834"/>
                </a:lnTo>
                <a:cubicBezTo>
                  <a:pt x="10800" y="18715"/>
                  <a:pt x="5965" y="18618"/>
                  <a:pt x="0" y="18618"/>
                </a:cubicBezTo>
                <a:cubicBezTo>
                  <a:pt x="5965" y="18618"/>
                  <a:pt x="10800" y="18521"/>
                  <a:pt x="10800" y="18401"/>
                </a:cubicBezTo>
                <a:lnTo>
                  <a:pt x="10800" y="216"/>
                </a:lnTo>
                <a:cubicBezTo>
                  <a:pt x="10800" y="97"/>
                  <a:pt x="15635" y="0"/>
                  <a:pt x="21600" y="0"/>
                </a:cubicBezTo>
              </a:path>
            </a:pathLst>
          </a:custGeom>
          <a:ln w="76200">
            <a:solidFill>
              <a:schemeClr val="accent1"/>
            </a:solidFill>
          </a:ln>
        </p:spPr>
        <p:txBody>
          <a:bodyPr lIns="45719" rIns="45719" anchor="ctr"/>
          <a:lstStyle/>
          <a:p>
            <a:pPr algn="ctr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Key challenge</a:t>
            </a:r>
          </a:p>
        </p:txBody>
      </p:sp>
      <p:sp>
        <p:nvSpPr>
          <p:cNvPr id="160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61" name="Content Placeholder 3"/>
          <p:cNvSpPr txBox="1"/>
          <p:nvPr>
            <p:ph type="body" idx="1"/>
          </p:nvPr>
        </p:nvSpPr>
        <p:spPr>
          <a:xfrm>
            <a:off x="152400" y="1600200"/>
            <a:ext cx="8991600" cy="5105400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Digital computers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0s and 1s</a:t>
            </a:r>
          </a:p>
          <a:p>
            <a:pPr/>
            <a:r>
              <a:t>Analog world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Amplitudes and frequencies</a:t>
            </a:r>
          </a:p>
        </p:txBody>
      </p:sp>
      <p:pic>
        <p:nvPicPr>
          <p:cNvPr id="162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4000" y="3721098"/>
            <a:ext cx="2540001" cy="1902549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Picture 10" descr="Pictur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76715" y="4807856"/>
            <a:ext cx="2540001" cy="1632858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2700000">
              <a:srgbClr val="000000">
                <a:alpha val="43000"/>
              </a:srgbClr>
            </a:outerShdw>
          </a:effectLst>
        </p:spPr>
      </p:pic>
      <p:pic>
        <p:nvPicPr>
          <p:cNvPr id="164" name="Picture 11" descr="Picture 11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159500" y="4176486"/>
            <a:ext cx="2984500" cy="2717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Picture 8" descr="Picture 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074276" y="3677558"/>
            <a:ext cx="2874440" cy="18015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Assumptions</a:t>
            </a:r>
          </a:p>
        </p:txBody>
      </p:sp>
      <p:sp>
        <p:nvSpPr>
          <p:cNvPr id="168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69" name="Content Placeholder 3"/>
          <p:cNvSpPr txBox="1"/>
          <p:nvPr>
            <p:ph type="body" idx="1"/>
          </p:nvPr>
        </p:nvSpPr>
        <p:spPr>
          <a:xfrm>
            <a:off x="152400" y="1600200"/>
            <a:ext cx="8991600" cy="5105400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We have two discrete signals, high and low, to encode 1 and 0</a:t>
            </a:r>
          </a:p>
          <a:p>
            <a:pPr>
              <a:defRPr sz="2400"/>
            </a:pPr>
            <a:r>
              <a:t>Transmission is </a:t>
            </a:r>
            <a:r>
              <a:rPr>
                <a:solidFill>
                  <a:schemeClr val="accent1"/>
                </a:solidFill>
              </a:rPr>
              <a:t>synchronous, </a:t>
            </a:r>
            <a:r>
              <a:t>i.e. there is a clock that controls signal sampling</a:t>
            </a:r>
          </a:p>
          <a:p>
            <a:pPr>
              <a:defRPr sz="2400"/>
            </a:pPr>
          </a:p>
          <a:p>
            <a:pPr>
              <a:defRPr sz="2400"/>
            </a:pPr>
          </a:p>
          <a:p>
            <a:pPr marL="0" indent="0">
              <a:buSzTx/>
              <a:buFont typeface="Wingdings"/>
              <a:buNone/>
              <a:defRPr sz="2400"/>
            </a:pPr>
          </a:p>
          <a:p>
            <a:pPr marL="0" indent="0">
              <a:buSzTx/>
              <a:buFont typeface="Wingdings"/>
              <a:buNone/>
              <a:defRPr sz="1400"/>
            </a:pPr>
          </a:p>
          <a:p>
            <a:pPr marL="0" indent="0">
              <a:buSzTx/>
              <a:buFont typeface="Wingdings"/>
              <a:buNone/>
              <a:defRPr sz="1400"/>
            </a:pPr>
          </a:p>
          <a:p>
            <a:pPr marL="0" indent="0">
              <a:buSzTx/>
              <a:buFont typeface="Wingdings"/>
              <a:buNone/>
              <a:defRPr sz="1400"/>
            </a:pPr>
          </a:p>
          <a:p>
            <a:pPr>
              <a:defRPr sz="2400"/>
            </a:pPr>
            <a:r>
              <a:t>Amplitude and duration of signal must be significant</a:t>
            </a:r>
          </a:p>
        </p:txBody>
      </p:sp>
      <p:sp>
        <p:nvSpPr>
          <p:cNvPr id="170" name="Straight Connector 5"/>
          <p:cNvSpPr/>
          <p:nvPr/>
        </p:nvSpPr>
        <p:spPr>
          <a:xfrm>
            <a:off x="914399" y="4588085"/>
            <a:ext cx="7124132" cy="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71" name="Freeform 6"/>
          <p:cNvSpPr/>
          <p:nvPr/>
        </p:nvSpPr>
        <p:spPr>
          <a:xfrm>
            <a:off x="968991" y="3141418"/>
            <a:ext cx="7055892" cy="1284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19" fill="norm" stroke="1" extrusionOk="0">
                <a:moveTo>
                  <a:pt x="0" y="16450"/>
                </a:moveTo>
                <a:cubicBezTo>
                  <a:pt x="1288" y="9540"/>
                  <a:pt x="1149" y="2371"/>
                  <a:pt x="1838" y="3112"/>
                </a:cubicBezTo>
                <a:cubicBezTo>
                  <a:pt x="2528" y="3853"/>
                  <a:pt x="3308" y="20229"/>
                  <a:pt x="4136" y="20896"/>
                </a:cubicBezTo>
                <a:cubicBezTo>
                  <a:pt x="4965" y="21563"/>
                  <a:pt x="6065" y="7262"/>
                  <a:pt x="6810" y="7114"/>
                </a:cubicBezTo>
                <a:cubicBezTo>
                  <a:pt x="7555" y="6965"/>
                  <a:pt x="7583" y="21193"/>
                  <a:pt x="8607" y="20007"/>
                </a:cubicBezTo>
                <a:cubicBezTo>
                  <a:pt x="9630" y="18821"/>
                  <a:pt x="11991" y="-37"/>
                  <a:pt x="12952" y="0"/>
                </a:cubicBezTo>
                <a:cubicBezTo>
                  <a:pt x="13913" y="37"/>
                  <a:pt x="12513" y="20340"/>
                  <a:pt x="14372" y="20229"/>
                </a:cubicBezTo>
                <a:cubicBezTo>
                  <a:pt x="16231" y="20118"/>
                  <a:pt x="16538" y="6113"/>
                  <a:pt x="17338" y="6002"/>
                </a:cubicBezTo>
                <a:cubicBezTo>
                  <a:pt x="18139" y="5891"/>
                  <a:pt x="18467" y="20414"/>
                  <a:pt x="19177" y="19562"/>
                </a:cubicBezTo>
                <a:cubicBezTo>
                  <a:pt x="19887" y="18710"/>
                  <a:pt x="20897" y="2112"/>
                  <a:pt x="21600" y="889"/>
                </a:cubicBezTo>
              </a:path>
            </a:pathLst>
          </a:custGeom>
          <a:ln w="571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2" name="TextBox 7"/>
          <p:cNvSpPr txBox="1"/>
          <p:nvPr/>
        </p:nvSpPr>
        <p:spPr>
          <a:xfrm>
            <a:off x="3833067" y="4626723"/>
            <a:ext cx="752834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Time</a:t>
            </a:r>
          </a:p>
        </p:txBody>
      </p:sp>
      <p:sp>
        <p:nvSpPr>
          <p:cNvPr id="173" name="Straight Arrow Connector 9"/>
          <p:cNvSpPr/>
          <p:nvPr/>
        </p:nvSpPr>
        <p:spPr>
          <a:xfrm>
            <a:off x="4766121" y="4888333"/>
            <a:ext cx="444200" cy="1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74" name="Straight Connector 14"/>
          <p:cNvSpPr/>
          <p:nvPr/>
        </p:nvSpPr>
        <p:spPr>
          <a:xfrm flipV="1">
            <a:off x="914399" y="3163356"/>
            <a:ext cx="1" cy="1392072"/>
          </a:xfrm>
          <a:prstGeom prst="line">
            <a:avLst/>
          </a:prstGeom>
          <a:ln w="5715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175" name="Straight Connector 15"/>
          <p:cNvSpPr/>
          <p:nvPr/>
        </p:nvSpPr>
        <p:spPr>
          <a:xfrm flipV="1">
            <a:off x="2339225" y="3201993"/>
            <a:ext cx="1" cy="1392073"/>
          </a:xfrm>
          <a:prstGeom prst="line">
            <a:avLst/>
          </a:prstGeom>
          <a:ln w="5715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176" name="Straight Connector 16"/>
          <p:cNvSpPr/>
          <p:nvPr/>
        </p:nvSpPr>
        <p:spPr>
          <a:xfrm flipV="1">
            <a:off x="3764050" y="3201993"/>
            <a:ext cx="1" cy="1392073"/>
          </a:xfrm>
          <a:prstGeom prst="line">
            <a:avLst/>
          </a:prstGeom>
          <a:ln w="5715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177" name="Straight Connector 17"/>
          <p:cNvSpPr/>
          <p:nvPr/>
        </p:nvSpPr>
        <p:spPr>
          <a:xfrm flipV="1">
            <a:off x="8038529" y="3201992"/>
            <a:ext cx="1" cy="1392072"/>
          </a:xfrm>
          <a:prstGeom prst="line">
            <a:avLst/>
          </a:prstGeom>
          <a:ln w="5715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178" name="Straight Connector 18"/>
          <p:cNvSpPr/>
          <p:nvPr/>
        </p:nvSpPr>
        <p:spPr>
          <a:xfrm flipV="1">
            <a:off x="6613703" y="3163356"/>
            <a:ext cx="1" cy="1392072"/>
          </a:xfrm>
          <a:prstGeom prst="line">
            <a:avLst/>
          </a:prstGeom>
          <a:ln w="5715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179" name="Straight Connector 19"/>
          <p:cNvSpPr/>
          <p:nvPr/>
        </p:nvSpPr>
        <p:spPr>
          <a:xfrm flipV="1">
            <a:off x="5188877" y="3201992"/>
            <a:ext cx="1" cy="1392072"/>
          </a:xfrm>
          <a:prstGeom prst="line">
            <a:avLst/>
          </a:prstGeom>
          <a:ln w="5715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180" name="Freeform 20"/>
          <p:cNvSpPr/>
          <p:nvPr/>
        </p:nvSpPr>
        <p:spPr>
          <a:xfrm>
            <a:off x="1339946" y="6310253"/>
            <a:ext cx="4507494" cy="1920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19" fill="norm" stroke="1" extrusionOk="0">
                <a:moveTo>
                  <a:pt x="0" y="16450"/>
                </a:moveTo>
                <a:cubicBezTo>
                  <a:pt x="1288" y="9540"/>
                  <a:pt x="1149" y="2371"/>
                  <a:pt x="1838" y="3112"/>
                </a:cubicBezTo>
                <a:cubicBezTo>
                  <a:pt x="2528" y="3853"/>
                  <a:pt x="3308" y="20229"/>
                  <a:pt x="4136" y="20896"/>
                </a:cubicBezTo>
                <a:cubicBezTo>
                  <a:pt x="4965" y="21563"/>
                  <a:pt x="6065" y="7262"/>
                  <a:pt x="6810" y="7114"/>
                </a:cubicBezTo>
                <a:cubicBezTo>
                  <a:pt x="7555" y="6965"/>
                  <a:pt x="7583" y="21193"/>
                  <a:pt x="8607" y="20007"/>
                </a:cubicBezTo>
                <a:cubicBezTo>
                  <a:pt x="9630" y="18821"/>
                  <a:pt x="11991" y="-37"/>
                  <a:pt x="12952" y="0"/>
                </a:cubicBezTo>
                <a:cubicBezTo>
                  <a:pt x="13913" y="37"/>
                  <a:pt x="12513" y="20340"/>
                  <a:pt x="14372" y="20229"/>
                </a:cubicBezTo>
                <a:cubicBezTo>
                  <a:pt x="16231" y="20118"/>
                  <a:pt x="16538" y="6113"/>
                  <a:pt x="17338" y="6002"/>
                </a:cubicBezTo>
                <a:cubicBezTo>
                  <a:pt x="18139" y="5891"/>
                  <a:pt x="18467" y="20414"/>
                  <a:pt x="19177" y="19562"/>
                </a:cubicBezTo>
                <a:cubicBezTo>
                  <a:pt x="19887" y="18710"/>
                  <a:pt x="20897" y="2112"/>
                  <a:pt x="21600" y="889"/>
                </a:cubicBezTo>
              </a:path>
            </a:pathLst>
          </a:custGeom>
          <a:ln w="571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1" name="Straight Connector 21"/>
          <p:cNvSpPr/>
          <p:nvPr/>
        </p:nvSpPr>
        <p:spPr>
          <a:xfrm>
            <a:off x="1323205" y="6614661"/>
            <a:ext cx="4524235" cy="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2" name="Freeform 23"/>
          <p:cNvSpPr/>
          <p:nvPr/>
        </p:nvSpPr>
        <p:spPr>
          <a:xfrm>
            <a:off x="6291638" y="5611499"/>
            <a:ext cx="1212377" cy="918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19" fill="norm" stroke="1" extrusionOk="0">
                <a:moveTo>
                  <a:pt x="0" y="16450"/>
                </a:moveTo>
                <a:cubicBezTo>
                  <a:pt x="1288" y="9540"/>
                  <a:pt x="1149" y="2371"/>
                  <a:pt x="1838" y="3112"/>
                </a:cubicBezTo>
                <a:cubicBezTo>
                  <a:pt x="2528" y="3853"/>
                  <a:pt x="3308" y="20229"/>
                  <a:pt x="4136" y="20896"/>
                </a:cubicBezTo>
                <a:cubicBezTo>
                  <a:pt x="4965" y="21563"/>
                  <a:pt x="6065" y="7262"/>
                  <a:pt x="6810" y="7114"/>
                </a:cubicBezTo>
                <a:cubicBezTo>
                  <a:pt x="7555" y="6965"/>
                  <a:pt x="7583" y="21193"/>
                  <a:pt x="8607" y="20007"/>
                </a:cubicBezTo>
                <a:cubicBezTo>
                  <a:pt x="9630" y="18821"/>
                  <a:pt x="11991" y="-37"/>
                  <a:pt x="12952" y="0"/>
                </a:cubicBezTo>
                <a:cubicBezTo>
                  <a:pt x="13913" y="37"/>
                  <a:pt x="12513" y="20340"/>
                  <a:pt x="14372" y="20229"/>
                </a:cubicBezTo>
                <a:cubicBezTo>
                  <a:pt x="16231" y="20118"/>
                  <a:pt x="16538" y="6113"/>
                  <a:pt x="17338" y="6002"/>
                </a:cubicBezTo>
                <a:cubicBezTo>
                  <a:pt x="18139" y="5891"/>
                  <a:pt x="18467" y="20414"/>
                  <a:pt x="19177" y="19562"/>
                </a:cubicBezTo>
                <a:cubicBezTo>
                  <a:pt x="19887" y="18710"/>
                  <a:pt x="20897" y="2112"/>
                  <a:pt x="21600" y="889"/>
                </a:cubicBezTo>
              </a:path>
            </a:pathLst>
          </a:custGeom>
          <a:ln w="571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3" name="Straight Connector 24"/>
          <p:cNvSpPr/>
          <p:nvPr/>
        </p:nvSpPr>
        <p:spPr>
          <a:xfrm>
            <a:off x="6291638" y="6613721"/>
            <a:ext cx="1212377" cy="1"/>
          </a:xfrm>
          <a:prstGeom prst="line">
            <a:avLst/>
          </a:prstGeom>
          <a:ln w="762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186" name="Group 22"/>
          <p:cNvGrpSpPr/>
          <p:nvPr/>
        </p:nvGrpSpPr>
        <p:grpSpPr>
          <a:xfrm>
            <a:off x="6610877" y="2541064"/>
            <a:ext cx="1414007" cy="852593"/>
            <a:chOff x="0" y="0"/>
            <a:chExt cx="1414006" cy="852592"/>
          </a:xfrm>
        </p:grpSpPr>
        <p:sp>
          <p:nvSpPr>
            <p:cNvPr id="184" name="Rectangular Callout 25"/>
            <p:cNvSpPr/>
            <p:nvPr/>
          </p:nvSpPr>
          <p:spPr>
            <a:xfrm flipH="1">
              <a:off x="1" y="0"/>
              <a:ext cx="1414006" cy="852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3256"/>
                  </a:lnTo>
                  <a:lnTo>
                    <a:pt x="18000" y="13256"/>
                  </a:lnTo>
                  <a:lnTo>
                    <a:pt x="21353" y="21600"/>
                  </a:lnTo>
                  <a:lnTo>
                    <a:pt x="12600" y="13256"/>
                  </a:lnTo>
                  <a:lnTo>
                    <a:pt x="0" y="13256"/>
                  </a:lnTo>
                  <a:lnTo>
                    <a:pt x="0" y="7732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5" name="TextBox 26"/>
            <p:cNvSpPr txBox="1"/>
            <p:nvPr/>
          </p:nvSpPr>
          <p:spPr>
            <a:xfrm>
              <a:off x="0" y="0"/>
              <a:ext cx="1414006" cy="485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Sample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Class="entr" nodeType="afterEffect" presetSubtype="4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Class="entr" nodeType="afterEffect" presetSubtype="4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Class="entr" nodeType="afterEffect" presetSubtype="4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500"/>
                            </p:stCondLst>
                            <p:childTnLst>
                              <p:par>
                                <p:cTn id="7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00"/>
                            </p:stCondLst>
                            <p:childTnLst>
                              <p:par>
                                <p:cTn id="8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Class="entr" nodeType="afterEffect" presetSubtype="4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3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Class="entr" nodeType="afterEffect" presetSubtype="4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Class="entr" nodeType="afterEffect" presetSubtype="4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3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Class="entr" nodeType="afterEffect" presetSubtype="4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9" grpId="9"/>
      <p:bldP build="whole" bldLvl="1" animBg="1" rev="0" advAuto="0" spid="178" grpId="10"/>
      <p:bldP build="p" bldLvl="5" animBg="1" rev="0" advAuto="0" spid="169" grpId="1"/>
      <p:bldP build="whole" bldLvl="1" animBg="1" rev="0" advAuto="0" spid="177" grpId="11"/>
      <p:bldP build="whole" bldLvl="1" animBg="1" rev="0" advAuto="0" spid="181" grpId="14"/>
      <p:bldP build="whole" bldLvl="1" animBg="1" rev="0" advAuto="0" spid="174" grpId="6"/>
      <p:bldP build="whole" bldLvl="1" animBg="1" rev="0" advAuto="0" spid="186" grpId="12"/>
      <p:bldP build="whole" bldLvl="1" animBg="1" rev="0" advAuto="0" spid="170" grpId="3"/>
      <p:bldP build="whole" bldLvl="1" animBg="1" rev="0" advAuto="0" spid="173" grpId="5"/>
      <p:bldP build="whole" bldLvl="1" animBg="1" rev="0" advAuto="0" spid="176" grpId="8"/>
      <p:bldP build="whole" bldLvl="1" animBg="1" rev="0" advAuto="0" spid="182" grpId="15"/>
      <p:bldP build="whole" bldLvl="1" animBg="1" rev="0" advAuto="0" spid="180" grpId="13"/>
      <p:bldP build="whole" bldLvl="1" animBg="1" rev="0" advAuto="0" spid="183" grpId="16"/>
      <p:bldP build="whole" bldLvl="1" animBg="1" rev="0" advAuto="0" spid="175" grpId="7"/>
      <p:bldP build="whole" bldLvl="1" animBg="1" rev="0" advAuto="0" spid="172" grpId="4"/>
      <p:bldP build="whole" bldLvl="1" animBg="1" rev="0" advAuto="0" spid="171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Non-Return to Zero (NRZ)</a:t>
            </a:r>
          </a:p>
        </p:txBody>
      </p:sp>
      <p:sp>
        <p:nvSpPr>
          <p:cNvPr id="189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90" name="Content Placeholder 3"/>
          <p:cNvSpPr txBox="1"/>
          <p:nvPr>
            <p:ph type="body" sz="quarter" idx="1"/>
          </p:nvPr>
        </p:nvSpPr>
        <p:spPr>
          <a:xfrm>
            <a:off x="152400" y="1600200"/>
            <a:ext cx="8839200" cy="614274"/>
          </a:xfrm>
          <a:prstGeom prst="rect">
            <a:avLst/>
          </a:prstGeom>
        </p:spPr>
        <p:txBody>
          <a:bodyPr/>
          <a:lstStyle/>
          <a:p>
            <a:pPr/>
            <a:r>
              <a:t>1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high signal, 0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low signal</a:t>
            </a:r>
          </a:p>
        </p:txBody>
      </p:sp>
      <p:sp>
        <p:nvSpPr>
          <p:cNvPr id="191" name="Straight Connector 9"/>
          <p:cNvSpPr/>
          <p:nvPr/>
        </p:nvSpPr>
        <p:spPr>
          <a:xfrm flipV="1">
            <a:off x="1867928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192" name="Straight Connector 41"/>
          <p:cNvSpPr/>
          <p:nvPr/>
        </p:nvSpPr>
        <p:spPr>
          <a:xfrm flipV="1">
            <a:off x="8856946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193" name="Straight Connector 42"/>
          <p:cNvSpPr/>
          <p:nvPr/>
        </p:nvSpPr>
        <p:spPr>
          <a:xfrm flipV="1">
            <a:off x="6527275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194" name="Straight Connector 43"/>
          <p:cNvSpPr/>
          <p:nvPr/>
        </p:nvSpPr>
        <p:spPr>
          <a:xfrm flipV="1">
            <a:off x="7303833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195" name="Straight Connector 44"/>
          <p:cNvSpPr/>
          <p:nvPr/>
        </p:nvSpPr>
        <p:spPr>
          <a:xfrm flipV="1">
            <a:off x="8080391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196" name="Straight Connector 45"/>
          <p:cNvSpPr/>
          <p:nvPr/>
        </p:nvSpPr>
        <p:spPr>
          <a:xfrm flipV="1">
            <a:off x="1091370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197" name="Straight Connector 46"/>
          <p:cNvSpPr/>
          <p:nvPr/>
        </p:nvSpPr>
        <p:spPr>
          <a:xfrm flipV="1">
            <a:off x="2644486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198" name="Straight Connector 47"/>
          <p:cNvSpPr/>
          <p:nvPr/>
        </p:nvSpPr>
        <p:spPr>
          <a:xfrm flipV="1">
            <a:off x="3421043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199" name="Straight Connector 48"/>
          <p:cNvSpPr/>
          <p:nvPr/>
        </p:nvSpPr>
        <p:spPr>
          <a:xfrm flipV="1">
            <a:off x="4197602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200" name="Straight Connector 49"/>
          <p:cNvSpPr/>
          <p:nvPr/>
        </p:nvSpPr>
        <p:spPr>
          <a:xfrm flipV="1">
            <a:off x="4974159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201" name="Straight Connector 50"/>
          <p:cNvSpPr/>
          <p:nvPr/>
        </p:nvSpPr>
        <p:spPr>
          <a:xfrm flipV="1">
            <a:off x="5750717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202" name="Straight Connector 52"/>
          <p:cNvSpPr/>
          <p:nvPr/>
        </p:nvSpPr>
        <p:spPr>
          <a:xfrm>
            <a:off x="1091370" y="4681175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3" name="Straight Connector 54"/>
          <p:cNvSpPr/>
          <p:nvPr/>
        </p:nvSpPr>
        <p:spPr>
          <a:xfrm flipV="1">
            <a:off x="1487605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4" name="Straight Connector 56"/>
          <p:cNvSpPr/>
          <p:nvPr/>
        </p:nvSpPr>
        <p:spPr>
          <a:xfrm>
            <a:off x="1487606" y="4121617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5" name="Straight Connector 58"/>
          <p:cNvSpPr/>
          <p:nvPr/>
        </p:nvSpPr>
        <p:spPr>
          <a:xfrm>
            <a:off x="1867928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6" name="Straight Connector 59"/>
          <p:cNvSpPr/>
          <p:nvPr/>
        </p:nvSpPr>
        <p:spPr>
          <a:xfrm>
            <a:off x="1867928" y="4681175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7" name="Straight Connector 60"/>
          <p:cNvSpPr/>
          <p:nvPr/>
        </p:nvSpPr>
        <p:spPr>
          <a:xfrm flipV="1">
            <a:off x="2264164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8" name="Straight Connector 61"/>
          <p:cNvSpPr/>
          <p:nvPr/>
        </p:nvSpPr>
        <p:spPr>
          <a:xfrm>
            <a:off x="2264163" y="4121617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9" name="Straight Connector 62"/>
          <p:cNvSpPr/>
          <p:nvPr/>
        </p:nvSpPr>
        <p:spPr>
          <a:xfrm>
            <a:off x="2644486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0" name="Straight Connector 63"/>
          <p:cNvSpPr/>
          <p:nvPr/>
        </p:nvSpPr>
        <p:spPr>
          <a:xfrm>
            <a:off x="2657227" y="4681175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1" name="Straight Connector 64"/>
          <p:cNvSpPr/>
          <p:nvPr/>
        </p:nvSpPr>
        <p:spPr>
          <a:xfrm flipV="1">
            <a:off x="3053464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2" name="Straight Connector 65"/>
          <p:cNvSpPr/>
          <p:nvPr/>
        </p:nvSpPr>
        <p:spPr>
          <a:xfrm>
            <a:off x="3053464" y="4121617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3" name="Straight Connector 66"/>
          <p:cNvSpPr/>
          <p:nvPr/>
        </p:nvSpPr>
        <p:spPr>
          <a:xfrm>
            <a:off x="3433786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4" name="Straight Connector 67"/>
          <p:cNvSpPr/>
          <p:nvPr/>
        </p:nvSpPr>
        <p:spPr>
          <a:xfrm>
            <a:off x="3417868" y="4681175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5" name="Straight Connector 68"/>
          <p:cNvSpPr/>
          <p:nvPr/>
        </p:nvSpPr>
        <p:spPr>
          <a:xfrm flipV="1">
            <a:off x="3814105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6" name="Straight Connector 69"/>
          <p:cNvSpPr/>
          <p:nvPr/>
        </p:nvSpPr>
        <p:spPr>
          <a:xfrm>
            <a:off x="3814105" y="4121617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7" name="Straight Connector 70"/>
          <p:cNvSpPr/>
          <p:nvPr/>
        </p:nvSpPr>
        <p:spPr>
          <a:xfrm>
            <a:off x="4194426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8" name="Straight Connector 71"/>
          <p:cNvSpPr/>
          <p:nvPr/>
        </p:nvSpPr>
        <p:spPr>
          <a:xfrm>
            <a:off x="4185777" y="4681175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9" name="Straight Connector 72"/>
          <p:cNvSpPr/>
          <p:nvPr/>
        </p:nvSpPr>
        <p:spPr>
          <a:xfrm flipV="1">
            <a:off x="4582013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0" name="Straight Connector 73"/>
          <p:cNvSpPr/>
          <p:nvPr/>
        </p:nvSpPr>
        <p:spPr>
          <a:xfrm>
            <a:off x="4582012" y="4121617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1" name="Straight Connector 74"/>
          <p:cNvSpPr/>
          <p:nvPr/>
        </p:nvSpPr>
        <p:spPr>
          <a:xfrm>
            <a:off x="4962335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2" name="Straight Connector 75"/>
          <p:cNvSpPr/>
          <p:nvPr/>
        </p:nvSpPr>
        <p:spPr>
          <a:xfrm>
            <a:off x="4974159" y="4681175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3" name="Straight Connector 76"/>
          <p:cNvSpPr/>
          <p:nvPr/>
        </p:nvSpPr>
        <p:spPr>
          <a:xfrm flipV="1">
            <a:off x="5370395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4" name="Straight Connector 77"/>
          <p:cNvSpPr/>
          <p:nvPr/>
        </p:nvSpPr>
        <p:spPr>
          <a:xfrm>
            <a:off x="5370395" y="4121617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5" name="Straight Connector 78"/>
          <p:cNvSpPr/>
          <p:nvPr/>
        </p:nvSpPr>
        <p:spPr>
          <a:xfrm>
            <a:off x="5750718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6" name="Straight Connector 79"/>
          <p:cNvSpPr/>
          <p:nvPr/>
        </p:nvSpPr>
        <p:spPr>
          <a:xfrm>
            <a:off x="5758915" y="4674351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7" name="Straight Connector 80"/>
          <p:cNvSpPr/>
          <p:nvPr/>
        </p:nvSpPr>
        <p:spPr>
          <a:xfrm flipV="1">
            <a:off x="6155151" y="4114792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8" name="Straight Connector 81"/>
          <p:cNvSpPr/>
          <p:nvPr/>
        </p:nvSpPr>
        <p:spPr>
          <a:xfrm>
            <a:off x="6155151" y="4114793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9" name="Straight Connector 82"/>
          <p:cNvSpPr/>
          <p:nvPr/>
        </p:nvSpPr>
        <p:spPr>
          <a:xfrm>
            <a:off x="6535474" y="4114792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0" name="Straight Connector 83"/>
          <p:cNvSpPr/>
          <p:nvPr/>
        </p:nvSpPr>
        <p:spPr>
          <a:xfrm>
            <a:off x="6527276" y="4674351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1" name="Straight Connector 84"/>
          <p:cNvSpPr/>
          <p:nvPr/>
        </p:nvSpPr>
        <p:spPr>
          <a:xfrm flipV="1">
            <a:off x="6923511" y="4114791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2" name="Straight Connector 85"/>
          <p:cNvSpPr/>
          <p:nvPr/>
        </p:nvSpPr>
        <p:spPr>
          <a:xfrm>
            <a:off x="6923512" y="4114791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3" name="Straight Connector 86"/>
          <p:cNvSpPr/>
          <p:nvPr/>
        </p:nvSpPr>
        <p:spPr>
          <a:xfrm>
            <a:off x="7303833" y="4114791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4" name="Straight Connector 87"/>
          <p:cNvSpPr/>
          <p:nvPr/>
        </p:nvSpPr>
        <p:spPr>
          <a:xfrm>
            <a:off x="7298383" y="4681175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5" name="Straight Connector 88"/>
          <p:cNvSpPr/>
          <p:nvPr/>
        </p:nvSpPr>
        <p:spPr>
          <a:xfrm flipV="1">
            <a:off x="7694619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6" name="Straight Connector 89"/>
          <p:cNvSpPr/>
          <p:nvPr/>
        </p:nvSpPr>
        <p:spPr>
          <a:xfrm>
            <a:off x="7694620" y="4121617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7" name="Straight Connector 90"/>
          <p:cNvSpPr/>
          <p:nvPr/>
        </p:nvSpPr>
        <p:spPr>
          <a:xfrm>
            <a:off x="8074941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8" name="Straight Connector 91"/>
          <p:cNvSpPr/>
          <p:nvPr/>
        </p:nvSpPr>
        <p:spPr>
          <a:xfrm>
            <a:off x="8080388" y="4681175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9" name="Straight Connector 92"/>
          <p:cNvSpPr/>
          <p:nvPr/>
        </p:nvSpPr>
        <p:spPr>
          <a:xfrm flipV="1">
            <a:off x="8476623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40" name="Straight Connector 93"/>
          <p:cNvSpPr/>
          <p:nvPr/>
        </p:nvSpPr>
        <p:spPr>
          <a:xfrm>
            <a:off x="8476623" y="4121617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41" name="Straight Connector 94"/>
          <p:cNvSpPr/>
          <p:nvPr/>
        </p:nvSpPr>
        <p:spPr>
          <a:xfrm>
            <a:off x="8856945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42" name="TextBox 95"/>
          <p:cNvSpPr txBox="1"/>
          <p:nvPr/>
        </p:nvSpPr>
        <p:spPr>
          <a:xfrm>
            <a:off x="109181" y="4163738"/>
            <a:ext cx="76434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Clock</a:t>
            </a:r>
          </a:p>
        </p:txBody>
      </p:sp>
      <p:sp>
        <p:nvSpPr>
          <p:cNvPr id="243" name="TextBox 96"/>
          <p:cNvSpPr txBox="1"/>
          <p:nvPr/>
        </p:nvSpPr>
        <p:spPr>
          <a:xfrm>
            <a:off x="185997" y="3036699"/>
            <a:ext cx="612240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NRZ</a:t>
            </a:r>
          </a:p>
        </p:txBody>
      </p:sp>
      <p:sp>
        <p:nvSpPr>
          <p:cNvPr id="244" name="Straight Connector 98"/>
          <p:cNvSpPr/>
          <p:nvPr/>
        </p:nvSpPr>
        <p:spPr>
          <a:xfrm>
            <a:off x="1091370" y="3498365"/>
            <a:ext cx="1565859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45" name="Straight Connector 100"/>
          <p:cNvSpPr/>
          <p:nvPr/>
        </p:nvSpPr>
        <p:spPr>
          <a:xfrm flipV="1">
            <a:off x="2657227" y="2920614"/>
            <a:ext cx="1" cy="577752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46" name="Straight Connector 102"/>
          <p:cNvSpPr/>
          <p:nvPr/>
        </p:nvSpPr>
        <p:spPr>
          <a:xfrm>
            <a:off x="2644486" y="2920613"/>
            <a:ext cx="776559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47" name="Straight Connector 104"/>
          <p:cNvSpPr/>
          <p:nvPr/>
        </p:nvSpPr>
        <p:spPr>
          <a:xfrm>
            <a:off x="3433786" y="2920614"/>
            <a:ext cx="1" cy="577752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48" name="Straight Connector 106"/>
          <p:cNvSpPr/>
          <p:nvPr/>
        </p:nvSpPr>
        <p:spPr>
          <a:xfrm>
            <a:off x="3433786" y="3498365"/>
            <a:ext cx="763817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49" name="Straight Connector 108"/>
          <p:cNvSpPr/>
          <p:nvPr/>
        </p:nvSpPr>
        <p:spPr>
          <a:xfrm flipV="1">
            <a:off x="4197602" y="2920614"/>
            <a:ext cx="1" cy="577752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0" name="Straight Connector 110"/>
          <p:cNvSpPr/>
          <p:nvPr/>
        </p:nvSpPr>
        <p:spPr>
          <a:xfrm>
            <a:off x="4197601" y="2920613"/>
            <a:ext cx="764734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1" name="Straight Connector 112"/>
          <p:cNvSpPr/>
          <p:nvPr/>
        </p:nvSpPr>
        <p:spPr>
          <a:xfrm>
            <a:off x="4962335" y="2920614"/>
            <a:ext cx="1" cy="577752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2" name="Straight Connector 114"/>
          <p:cNvSpPr/>
          <p:nvPr/>
        </p:nvSpPr>
        <p:spPr>
          <a:xfrm>
            <a:off x="4974159" y="3498365"/>
            <a:ext cx="784757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3" name="Straight Connector 116"/>
          <p:cNvSpPr/>
          <p:nvPr/>
        </p:nvSpPr>
        <p:spPr>
          <a:xfrm flipV="1">
            <a:off x="5758916" y="2920614"/>
            <a:ext cx="1" cy="577752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4" name="Straight Connector 118"/>
          <p:cNvSpPr/>
          <p:nvPr/>
        </p:nvSpPr>
        <p:spPr>
          <a:xfrm>
            <a:off x="5750717" y="2920613"/>
            <a:ext cx="1553118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5" name="Straight Connector 120"/>
          <p:cNvSpPr/>
          <p:nvPr/>
        </p:nvSpPr>
        <p:spPr>
          <a:xfrm>
            <a:off x="7303834" y="2920614"/>
            <a:ext cx="1" cy="577752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6" name="Straight Connector 122"/>
          <p:cNvSpPr/>
          <p:nvPr/>
        </p:nvSpPr>
        <p:spPr>
          <a:xfrm>
            <a:off x="7303834" y="3498365"/>
            <a:ext cx="1553113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7" name="TextBox 123"/>
          <p:cNvSpPr txBox="1"/>
          <p:nvPr/>
        </p:nvSpPr>
        <p:spPr>
          <a:xfrm>
            <a:off x="1310314" y="2214472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258" name="TextBox 124"/>
          <p:cNvSpPr txBox="1"/>
          <p:nvPr/>
        </p:nvSpPr>
        <p:spPr>
          <a:xfrm>
            <a:off x="2086872" y="2214472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259" name="TextBox 125"/>
          <p:cNvSpPr txBox="1"/>
          <p:nvPr/>
        </p:nvSpPr>
        <p:spPr>
          <a:xfrm>
            <a:off x="3636812" y="2214472"/>
            <a:ext cx="272317" cy="434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260" name="TextBox 126"/>
          <p:cNvSpPr txBox="1"/>
          <p:nvPr/>
        </p:nvSpPr>
        <p:spPr>
          <a:xfrm>
            <a:off x="5193103" y="2214471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261" name="TextBox 127"/>
          <p:cNvSpPr txBox="1"/>
          <p:nvPr/>
        </p:nvSpPr>
        <p:spPr>
          <a:xfrm>
            <a:off x="7517327" y="2214472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262" name="TextBox 128"/>
          <p:cNvSpPr txBox="1"/>
          <p:nvPr/>
        </p:nvSpPr>
        <p:spPr>
          <a:xfrm>
            <a:off x="8299332" y="2214472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263" name="TextBox 129"/>
          <p:cNvSpPr txBox="1"/>
          <p:nvPr/>
        </p:nvSpPr>
        <p:spPr>
          <a:xfrm>
            <a:off x="6746220" y="2214470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264" name="TextBox 130"/>
          <p:cNvSpPr txBox="1"/>
          <p:nvPr/>
        </p:nvSpPr>
        <p:spPr>
          <a:xfrm>
            <a:off x="5977859" y="2214472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265" name="TextBox 131"/>
          <p:cNvSpPr txBox="1"/>
          <p:nvPr/>
        </p:nvSpPr>
        <p:spPr>
          <a:xfrm>
            <a:off x="4402675" y="2214472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266" name="TextBox 132"/>
          <p:cNvSpPr txBox="1"/>
          <p:nvPr/>
        </p:nvSpPr>
        <p:spPr>
          <a:xfrm>
            <a:off x="2876171" y="2214469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267" name="Content Placeholder 3"/>
          <p:cNvSpPr txBox="1"/>
          <p:nvPr/>
        </p:nvSpPr>
        <p:spPr>
          <a:xfrm>
            <a:off x="-1" y="5246427"/>
            <a:ext cx="9144001" cy="1611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900"/>
            </a:pPr>
            <a:r>
              <a:t>Problem: long strings of 0 or 1 cause desynchronization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buSzPct val="70000"/>
              <a:buChar char=""/>
              <a:defRPr sz="2600"/>
            </a:pPr>
            <a:r>
              <a:t>How to distinguish lots of 0s from no signal?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buSzPct val="70000"/>
              <a:buChar char=""/>
              <a:defRPr sz="2600"/>
            </a:pPr>
            <a:r>
              <a:t>How to recover the clock during lots of 1s?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traight Connector 101"/>
          <p:cNvSpPr/>
          <p:nvPr/>
        </p:nvSpPr>
        <p:spPr>
          <a:xfrm flipV="1">
            <a:off x="7232560" y="3220440"/>
            <a:ext cx="1" cy="1416879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270" name="Straight Connector 103"/>
          <p:cNvSpPr/>
          <p:nvPr/>
        </p:nvSpPr>
        <p:spPr>
          <a:xfrm flipV="1">
            <a:off x="2805471" y="3220440"/>
            <a:ext cx="1" cy="1416879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271" name="Straight Connector 104"/>
          <p:cNvSpPr/>
          <p:nvPr/>
        </p:nvSpPr>
        <p:spPr>
          <a:xfrm flipV="1">
            <a:off x="3723547" y="3220440"/>
            <a:ext cx="1" cy="1416879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272" name="Straight Connector 105"/>
          <p:cNvSpPr/>
          <p:nvPr/>
        </p:nvSpPr>
        <p:spPr>
          <a:xfrm flipV="1">
            <a:off x="4598079" y="3220440"/>
            <a:ext cx="1" cy="1416879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273" name="Straight Connector 106"/>
          <p:cNvSpPr/>
          <p:nvPr/>
        </p:nvSpPr>
        <p:spPr>
          <a:xfrm flipV="1">
            <a:off x="5494382" y="3220440"/>
            <a:ext cx="1" cy="1416879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274" name="Straight Connector 107"/>
          <p:cNvSpPr/>
          <p:nvPr/>
        </p:nvSpPr>
        <p:spPr>
          <a:xfrm flipV="1">
            <a:off x="6379800" y="3220440"/>
            <a:ext cx="1" cy="1416879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27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Desynchronization</a:t>
            </a:r>
          </a:p>
        </p:txBody>
      </p:sp>
      <p:sp>
        <p:nvSpPr>
          <p:cNvPr id="276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77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Problem: how to recover the clock during sequences of 0’s or 1’s?</a:t>
            </a:r>
          </a:p>
        </p:txBody>
      </p:sp>
      <p:sp>
        <p:nvSpPr>
          <p:cNvPr id="278" name="Straight Connector 4"/>
          <p:cNvSpPr/>
          <p:nvPr/>
        </p:nvSpPr>
        <p:spPr>
          <a:xfrm flipV="1">
            <a:off x="1867927" y="3133352"/>
            <a:ext cx="1" cy="1199162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279" name="Straight Connector 5"/>
          <p:cNvSpPr/>
          <p:nvPr/>
        </p:nvSpPr>
        <p:spPr>
          <a:xfrm flipV="1">
            <a:off x="8856946" y="3133350"/>
            <a:ext cx="1" cy="137333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280" name="Straight Connector 6"/>
          <p:cNvSpPr/>
          <p:nvPr/>
        </p:nvSpPr>
        <p:spPr>
          <a:xfrm flipV="1">
            <a:off x="6527276" y="3133352"/>
            <a:ext cx="1" cy="1199162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281" name="Straight Connector 7"/>
          <p:cNvSpPr/>
          <p:nvPr/>
        </p:nvSpPr>
        <p:spPr>
          <a:xfrm flipV="1">
            <a:off x="7303833" y="3133352"/>
            <a:ext cx="1" cy="1199162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282" name="Straight Connector 8"/>
          <p:cNvSpPr/>
          <p:nvPr/>
        </p:nvSpPr>
        <p:spPr>
          <a:xfrm flipV="1">
            <a:off x="8080392" y="3133350"/>
            <a:ext cx="1" cy="137333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283" name="Straight Connector 9"/>
          <p:cNvSpPr/>
          <p:nvPr/>
        </p:nvSpPr>
        <p:spPr>
          <a:xfrm flipV="1">
            <a:off x="1091370" y="3133350"/>
            <a:ext cx="1" cy="137333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284" name="Straight Connector 10"/>
          <p:cNvSpPr/>
          <p:nvPr/>
        </p:nvSpPr>
        <p:spPr>
          <a:xfrm flipV="1">
            <a:off x="2644486" y="3133352"/>
            <a:ext cx="1" cy="1199162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285" name="Straight Connector 11"/>
          <p:cNvSpPr/>
          <p:nvPr/>
        </p:nvSpPr>
        <p:spPr>
          <a:xfrm flipV="1">
            <a:off x="3421043" y="3133352"/>
            <a:ext cx="1" cy="1199162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286" name="Straight Connector 12"/>
          <p:cNvSpPr/>
          <p:nvPr/>
        </p:nvSpPr>
        <p:spPr>
          <a:xfrm flipV="1">
            <a:off x="4197602" y="3133352"/>
            <a:ext cx="1" cy="1199162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287" name="Straight Connector 13"/>
          <p:cNvSpPr/>
          <p:nvPr/>
        </p:nvSpPr>
        <p:spPr>
          <a:xfrm flipV="1">
            <a:off x="4974160" y="3133352"/>
            <a:ext cx="1" cy="1199162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288" name="Straight Connector 14"/>
          <p:cNvSpPr/>
          <p:nvPr/>
        </p:nvSpPr>
        <p:spPr>
          <a:xfrm flipV="1">
            <a:off x="5750718" y="3133352"/>
            <a:ext cx="1" cy="1199162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289" name="TextBox 56"/>
          <p:cNvSpPr txBox="1"/>
          <p:nvPr/>
        </p:nvSpPr>
        <p:spPr>
          <a:xfrm>
            <a:off x="185997" y="3493911"/>
            <a:ext cx="612240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NRZ</a:t>
            </a:r>
          </a:p>
        </p:txBody>
      </p:sp>
      <p:sp>
        <p:nvSpPr>
          <p:cNvPr id="290" name="Straight Connector 57"/>
          <p:cNvSpPr/>
          <p:nvPr/>
        </p:nvSpPr>
        <p:spPr>
          <a:xfrm>
            <a:off x="1091370" y="3955577"/>
            <a:ext cx="782930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91" name="Straight Connector 58"/>
          <p:cNvSpPr/>
          <p:nvPr/>
        </p:nvSpPr>
        <p:spPr>
          <a:xfrm flipV="1">
            <a:off x="1887041" y="3377825"/>
            <a:ext cx="1" cy="577752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92" name="Straight Connector 59"/>
          <p:cNvSpPr/>
          <p:nvPr/>
        </p:nvSpPr>
        <p:spPr>
          <a:xfrm>
            <a:off x="1874298" y="3377825"/>
            <a:ext cx="6200644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93" name="Straight Connector 68"/>
          <p:cNvSpPr/>
          <p:nvPr/>
        </p:nvSpPr>
        <p:spPr>
          <a:xfrm>
            <a:off x="8092209" y="3366939"/>
            <a:ext cx="1" cy="577752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94" name="Straight Connector 69"/>
          <p:cNvSpPr/>
          <p:nvPr/>
        </p:nvSpPr>
        <p:spPr>
          <a:xfrm>
            <a:off x="8092209" y="3944691"/>
            <a:ext cx="764738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95" name="TextBox 70"/>
          <p:cNvSpPr txBox="1"/>
          <p:nvPr/>
        </p:nvSpPr>
        <p:spPr>
          <a:xfrm>
            <a:off x="1310314" y="2671684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296" name="TextBox 75"/>
          <p:cNvSpPr txBox="1"/>
          <p:nvPr/>
        </p:nvSpPr>
        <p:spPr>
          <a:xfrm>
            <a:off x="8299332" y="2671684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297" name="TextBox 76"/>
          <p:cNvSpPr txBox="1"/>
          <p:nvPr/>
        </p:nvSpPr>
        <p:spPr>
          <a:xfrm>
            <a:off x="6746220" y="2671682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298" name="TextBox 77"/>
          <p:cNvSpPr txBox="1"/>
          <p:nvPr/>
        </p:nvSpPr>
        <p:spPr>
          <a:xfrm>
            <a:off x="5977859" y="2671684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299" name="TextBox 78"/>
          <p:cNvSpPr txBox="1"/>
          <p:nvPr/>
        </p:nvSpPr>
        <p:spPr>
          <a:xfrm>
            <a:off x="4402675" y="2671684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300" name="TextBox 79"/>
          <p:cNvSpPr txBox="1"/>
          <p:nvPr/>
        </p:nvSpPr>
        <p:spPr>
          <a:xfrm>
            <a:off x="2876171" y="2671680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301" name="TextBox 83"/>
          <p:cNvSpPr txBox="1"/>
          <p:nvPr/>
        </p:nvSpPr>
        <p:spPr>
          <a:xfrm>
            <a:off x="2108325" y="2671684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302" name="TextBox 84"/>
          <p:cNvSpPr txBox="1"/>
          <p:nvPr/>
        </p:nvSpPr>
        <p:spPr>
          <a:xfrm>
            <a:off x="3615987" y="2671680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303" name="TextBox 85"/>
          <p:cNvSpPr txBox="1"/>
          <p:nvPr/>
        </p:nvSpPr>
        <p:spPr>
          <a:xfrm>
            <a:off x="5205972" y="2671684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304" name="TextBox 86"/>
          <p:cNvSpPr txBox="1"/>
          <p:nvPr/>
        </p:nvSpPr>
        <p:spPr>
          <a:xfrm>
            <a:off x="7496502" y="2671684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</a:t>
            </a:r>
          </a:p>
        </p:txBody>
      </p:sp>
      <p:grpSp>
        <p:nvGrpSpPr>
          <p:cNvPr id="307" name="Group 98"/>
          <p:cNvGrpSpPr/>
          <p:nvPr/>
        </p:nvGrpSpPr>
        <p:grpSpPr>
          <a:xfrm>
            <a:off x="117145" y="4418269"/>
            <a:ext cx="2222287" cy="2303358"/>
            <a:chOff x="0" y="0"/>
            <a:chExt cx="2222286" cy="2303357"/>
          </a:xfrm>
        </p:grpSpPr>
        <p:sp>
          <p:nvSpPr>
            <p:cNvPr id="305" name="Rectangular Callout 99"/>
            <p:cNvSpPr/>
            <p:nvPr/>
          </p:nvSpPr>
          <p:spPr>
            <a:xfrm flipH="1">
              <a:off x="1" y="0"/>
              <a:ext cx="2222286" cy="230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886"/>
                  </a:moveTo>
                  <a:lnTo>
                    <a:pt x="3600" y="8886"/>
                  </a:lnTo>
                  <a:lnTo>
                    <a:pt x="4530" y="0"/>
                  </a:lnTo>
                  <a:lnTo>
                    <a:pt x="9000" y="8886"/>
                  </a:lnTo>
                  <a:lnTo>
                    <a:pt x="21600" y="8886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11005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6" name="TextBox 100"/>
            <p:cNvSpPr txBox="1"/>
            <p:nvPr/>
          </p:nvSpPr>
          <p:spPr>
            <a:xfrm>
              <a:off x="0" y="947524"/>
              <a:ext cx="2222287" cy="1272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Transitions signify clock ticks</a:t>
              </a:r>
            </a:p>
          </p:txBody>
        </p:sp>
      </p:grpSp>
      <p:sp>
        <p:nvSpPr>
          <p:cNvPr id="308" name="TextBox 108"/>
          <p:cNvSpPr txBox="1"/>
          <p:nvPr/>
        </p:nvSpPr>
        <p:spPr>
          <a:xfrm>
            <a:off x="1310314" y="4550230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309" name="TextBox 109"/>
          <p:cNvSpPr txBox="1"/>
          <p:nvPr/>
        </p:nvSpPr>
        <p:spPr>
          <a:xfrm>
            <a:off x="8299332" y="4550230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310" name="TextBox 110"/>
          <p:cNvSpPr txBox="1"/>
          <p:nvPr/>
        </p:nvSpPr>
        <p:spPr>
          <a:xfrm>
            <a:off x="6673353" y="4543802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F0000"/>
                </a:solidFill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311" name="TextBox 111"/>
          <p:cNvSpPr txBox="1"/>
          <p:nvPr/>
        </p:nvSpPr>
        <p:spPr>
          <a:xfrm>
            <a:off x="5785246" y="4543804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F0000"/>
                </a:solidFill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312" name="TextBox 112"/>
          <p:cNvSpPr txBox="1"/>
          <p:nvPr/>
        </p:nvSpPr>
        <p:spPr>
          <a:xfrm>
            <a:off x="3970570" y="4543804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F0000"/>
                </a:solidFill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313" name="TextBox 113"/>
          <p:cNvSpPr txBox="1"/>
          <p:nvPr/>
        </p:nvSpPr>
        <p:spPr>
          <a:xfrm>
            <a:off x="3107702" y="4550224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F0000"/>
                </a:solidFill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314" name="TextBox 114"/>
          <p:cNvSpPr txBox="1"/>
          <p:nvPr/>
        </p:nvSpPr>
        <p:spPr>
          <a:xfrm>
            <a:off x="2184528" y="4550230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F0000"/>
                </a:solidFill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315" name="TextBox 116"/>
          <p:cNvSpPr txBox="1"/>
          <p:nvPr/>
        </p:nvSpPr>
        <p:spPr>
          <a:xfrm>
            <a:off x="4871842" y="4543804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F0000"/>
                </a:solidFill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316" name="TextBox 117"/>
          <p:cNvSpPr txBox="1"/>
          <p:nvPr/>
        </p:nvSpPr>
        <p:spPr>
          <a:xfrm>
            <a:off x="7521609" y="4543804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F0000"/>
                </a:solidFill>
              </a:defRPr>
            </a:lvl1pPr>
          </a:lstStyle>
          <a:p>
            <a:pPr/>
            <a:r>
              <a:t>1</a:t>
            </a:r>
          </a:p>
        </p:txBody>
      </p:sp>
      <p:grpSp>
        <p:nvGrpSpPr>
          <p:cNvPr id="319" name="Group 137"/>
          <p:cNvGrpSpPr/>
          <p:nvPr/>
        </p:nvGrpSpPr>
        <p:grpSpPr>
          <a:xfrm>
            <a:off x="6322557" y="4566970"/>
            <a:ext cx="2222287" cy="2140075"/>
            <a:chOff x="0" y="0"/>
            <a:chExt cx="2222286" cy="2140074"/>
          </a:xfrm>
        </p:grpSpPr>
        <p:sp>
          <p:nvSpPr>
            <p:cNvPr id="317" name="Rectangular Callout 138"/>
            <p:cNvSpPr/>
            <p:nvPr/>
          </p:nvSpPr>
          <p:spPr>
            <a:xfrm flipH="1">
              <a:off x="1" y="0"/>
              <a:ext cx="2222286" cy="214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915"/>
                  </a:moveTo>
                  <a:lnTo>
                    <a:pt x="3600" y="7915"/>
                  </a:lnTo>
                  <a:lnTo>
                    <a:pt x="4530" y="0"/>
                  </a:lnTo>
                  <a:lnTo>
                    <a:pt x="9000" y="7915"/>
                  </a:lnTo>
                  <a:lnTo>
                    <a:pt x="21600" y="7915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10196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8" name="TextBox 139"/>
            <p:cNvSpPr txBox="1"/>
            <p:nvPr/>
          </p:nvSpPr>
          <p:spPr>
            <a:xfrm>
              <a:off x="0" y="784240"/>
              <a:ext cx="2222287" cy="1272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Receiver misses a 1 due to skew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Class="entr" nodeType="afterEffect" presetSubtype="4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Class="entr" nodeType="afterEffect" presetSubtype="4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Class="entr" nodeType="afterEffect" presetSubtype="4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Class="entr" nodeType="afterEffect" presetSubtype="4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Class="entr" nodeType="afterEffect" presetSubtype="4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Class="entr" nodeType="afterEffect" presetSubtype="4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Class="entr" nodeType="afterEffect" presetSubtype="4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Class="entr" nodeType="clickEffect" presetSubtype="4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7" grpId="1"/>
      <p:bldP build="whole" bldLvl="1" animBg="1" rev="0" advAuto="0" spid="272" grpId="4"/>
      <p:bldP build="whole" bldLvl="1" animBg="1" rev="0" advAuto="0" spid="308" grpId="8"/>
      <p:bldP build="whole" bldLvl="1" animBg="1" rev="0" advAuto="0" spid="312" grpId="12"/>
      <p:bldP build="whole" bldLvl="1" animBg="1" rev="0" advAuto="0" spid="309" grpId="9"/>
      <p:bldP build="whole" bldLvl="1" animBg="1" rev="0" advAuto="0" spid="314" grpId="14"/>
      <p:bldP build="whole" bldLvl="1" animBg="1" rev="0" advAuto="0" spid="316" grpId="16"/>
      <p:bldP build="whole" bldLvl="1" animBg="1" rev="0" advAuto="0" spid="271" grpId="3"/>
      <p:bldP build="whole" bldLvl="1" animBg="1" rev="0" advAuto="0" spid="319" grpId="17"/>
      <p:bldP build="whole" bldLvl="1" animBg="1" rev="0" advAuto="0" spid="273" grpId="5"/>
      <p:bldP build="whole" bldLvl="1" animBg="1" rev="0" advAuto="0" spid="269" grpId="7"/>
      <p:bldP build="whole" bldLvl="1" animBg="1" rev="0" advAuto="0" spid="310" grpId="10"/>
      <p:bldP build="whole" bldLvl="1" animBg="1" rev="0" advAuto="0" spid="313" grpId="13"/>
      <p:bldP build="whole" bldLvl="1" animBg="1" rev="0" advAuto="0" spid="270" grpId="2"/>
      <p:bldP build="whole" bldLvl="1" animBg="1" rev="0" advAuto="0" spid="311" grpId="11"/>
      <p:bldP build="whole" bldLvl="1" animBg="1" rev="0" advAuto="0" spid="274" grpId="6"/>
      <p:bldP build="whole" bldLvl="1" animBg="1" rev="0" advAuto="0" spid="315" grpId="1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Non-Return to Zero Inverted (NRZI)</a:t>
            </a:r>
          </a:p>
        </p:txBody>
      </p:sp>
      <p:sp>
        <p:nvSpPr>
          <p:cNvPr id="322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323" name="Content Placeholder 3"/>
          <p:cNvSpPr txBox="1"/>
          <p:nvPr>
            <p:ph type="body" sz="quarter" idx="1"/>
          </p:nvPr>
        </p:nvSpPr>
        <p:spPr>
          <a:xfrm>
            <a:off x="152400" y="1600200"/>
            <a:ext cx="8839200" cy="614274"/>
          </a:xfrm>
          <a:prstGeom prst="rect">
            <a:avLst/>
          </a:prstGeom>
        </p:spPr>
        <p:txBody>
          <a:bodyPr/>
          <a:lstStyle/>
          <a:p>
            <a:pPr/>
            <a:r>
              <a:t>1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make transition, 0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remain the same</a:t>
            </a:r>
          </a:p>
        </p:txBody>
      </p:sp>
      <p:sp>
        <p:nvSpPr>
          <p:cNvPr id="324" name="Straight Connector 9"/>
          <p:cNvSpPr/>
          <p:nvPr/>
        </p:nvSpPr>
        <p:spPr>
          <a:xfrm flipV="1">
            <a:off x="1867928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325" name="Straight Connector 41"/>
          <p:cNvSpPr/>
          <p:nvPr/>
        </p:nvSpPr>
        <p:spPr>
          <a:xfrm flipV="1">
            <a:off x="8856946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326" name="Straight Connector 42"/>
          <p:cNvSpPr/>
          <p:nvPr/>
        </p:nvSpPr>
        <p:spPr>
          <a:xfrm flipV="1">
            <a:off x="6527275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327" name="Straight Connector 43"/>
          <p:cNvSpPr/>
          <p:nvPr/>
        </p:nvSpPr>
        <p:spPr>
          <a:xfrm flipV="1">
            <a:off x="7303833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328" name="Straight Connector 44"/>
          <p:cNvSpPr/>
          <p:nvPr/>
        </p:nvSpPr>
        <p:spPr>
          <a:xfrm flipV="1">
            <a:off x="8080391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329" name="Straight Connector 45"/>
          <p:cNvSpPr/>
          <p:nvPr/>
        </p:nvSpPr>
        <p:spPr>
          <a:xfrm flipV="1">
            <a:off x="1091370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330" name="Straight Connector 46"/>
          <p:cNvSpPr/>
          <p:nvPr/>
        </p:nvSpPr>
        <p:spPr>
          <a:xfrm flipV="1">
            <a:off x="2644486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331" name="Straight Connector 47"/>
          <p:cNvSpPr/>
          <p:nvPr/>
        </p:nvSpPr>
        <p:spPr>
          <a:xfrm flipV="1">
            <a:off x="3421043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332" name="Straight Connector 48"/>
          <p:cNvSpPr/>
          <p:nvPr/>
        </p:nvSpPr>
        <p:spPr>
          <a:xfrm flipV="1">
            <a:off x="4197602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333" name="Straight Connector 49"/>
          <p:cNvSpPr/>
          <p:nvPr/>
        </p:nvSpPr>
        <p:spPr>
          <a:xfrm flipV="1">
            <a:off x="4974159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334" name="Straight Connector 50"/>
          <p:cNvSpPr/>
          <p:nvPr/>
        </p:nvSpPr>
        <p:spPr>
          <a:xfrm flipV="1">
            <a:off x="5750717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335" name="Straight Connector 52"/>
          <p:cNvSpPr/>
          <p:nvPr/>
        </p:nvSpPr>
        <p:spPr>
          <a:xfrm>
            <a:off x="1091370" y="4681175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36" name="Straight Connector 54"/>
          <p:cNvSpPr/>
          <p:nvPr/>
        </p:nvSpPr>
        <p:spPr>
          <a:xfrm flipV="1">
            <a:off x="1487605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37" name="Straight Connector 56"/>
          <p:cNvSpPr/>
          <p:nvPr/>
        </p:nvSpPr>
        <p:spPr>
          <a:xfrm>
            <a:off x="1487606" y="4121617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38" name="Straight Connector 58"/>
          <p:cNvSpPr/>
          <p:nvPr/>
        </p:nvSpPr>
        <p:spPr>
          <a:xfrm>
            <a:off x="1867928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39" name="Straight Connector 59"/>
          <p:cNvSpPr/>
          <p:nvPr/>
        </p:nvSpPr>
        <p:spPr>
          <a:xfrm>
            <a:off x="1867928" y="4681175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0" name="Straight Connector 60"/>
          <p:cNvSpPr/>
          <p:nvPr/>
        </p:nvSpPr>
        <p:spPr>
          <a:xfrm flipV="1">
            <a:off x="2264164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1" name="Straight Connector 61"/>
          <p:cNvSpPr/>
          <p:nvPr/>
        </p:nvSpPr>
        <p:spPr>
          <a:xfrm>
            <a:off x="2264163" y="4121617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2" name="Straight Connector 62"/>
          <p:cNvSpPr/>
          <p:nvPr/>
        </p:nvSpPr>
        <p:spPr>
          <a:xfrm>
            <a:off x="2644486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3" name="Straight Connector 63"/>
          <p:cNvSpPr/>
          <p:nvPr/>
        </p:nvSpPr>
        <p:spPr>
          <a:xfrm>
            <a:off x="2657227" y="4681175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4" name="Straight Connector 64"/>
          <p:cNvSpPr/>
          <p:nvPr/>
        </p:nvSpPr>
        <p:spPr>
          <a:xfrm flipV="1">
            <a:off x="3053464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5" name="Straight Connector 65"/>
          <p:cNvSpPr/>
          <p:nvPr/>
        </p:nvSpPr>
        <p:spPr>
          <a:xfrm>
            <a:off x="3053464" y="4121617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6" name="Straight Connector 66"/>
          <p:cNvSpPr/>
          <p:nvPr/>
        </p:nvSpPr>
        <p:spPr>
          <a:xfrm>
            <a:off x="3433786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7" name="Straight Connector 67"/>
          <p:cNvSpPr/>
          <p:nvPr/>
        </p:nvSpPr>
        <p:spPr>
          <a:xfrm>
            <a:off x="3417868" y="4681175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8" name="Straight Connector 68"/>
          <p:cNvSpPr/>
          <p:nvPr/>
        </p:nvSpPr>
        <p:spPr>
          <a:xfrm flipV="1">
            <a:off x="3814105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9" name="Straight Connector 69"/>
          <p:cNvSpPr/>
          <p:nvPr/>
        </p:nvSpPr>
        <p:spPr>
          <a:xfrm>
            <a:off x="3814105" y="4121617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50" name="Straight Connector 70"/>
          <p:cNvSpPr/>
          <p:nvPr/>
        </p:nvSpPr>
        <p:spPr>
          <a:xfrm>
            <a:off x="4194426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51" name="Straight Connector 71"/>
          <p:cNvSpPr/>
          <p:nvPr/>
        </p:nvSpPr>
        <p:spPr>
          <a:xfrm>
            <a:off x="4185777" y="4681175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52" name="Straight Connector 72"/>
          <p:cNvSpPr/>
          <p:nvPr/>
        </p:nvSpPr>
        <p:spPr>
          <a:xfrm flipV="1">
            <a:off x="4582013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53" name="Straight Connector 73"/>
          <p:cNvSpPr/>
          <p:nvPr/>
        </p:nvSpPr>
        <p:spPr>
          <a:xfrm>
            <a:off x="4582012" y="4121617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54" name="Straight Connector 74"/>
          <p:cNvSpPr/>
          <p:nvPr/>
        </p:nvSpPr>
        <p:spPr>
          <a:xfrm>
            <a:off x="4962335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55" name="Straight Connector 75"/>
          <p:cNvSpPr/>
          <p:nvPr/>
        </p:nvSpPr>
        <p:spPr>
          <a:xfrm>
            <a:off x="4974159" y="4681175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56" name="Straight Connector 76"/>
          <p:cNvSpPr/>
          <p:nvPr/>
        </p:nvSpPr>
        <p:spPr>
          <a:xfrm flipV="1">
            <a:off x="5370395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57" name="Straight Connector 77"/>
          <p:cNvSpPr/>
          <p:nvPr/>
        </p:nvSpPr>
        <p:spPr>
          <a:xfrm>
            <a:off x="5370395" y="4121617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58" name="Straight Connector 78"/>
          <p:cNvSpPr/>
          <p:nvPr/>
        </p:nvSpPr>
        <p:spPr>
          <a:xfrm>
            <a:off x="5750718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59" name="Straight Connector 79"/>
          <p:cNvSpPr/>
          <p:nvPr/>
        </p:nvSpPr>
        <p:spPr>
          <a:xfrm>
            <a:off x="5758915" y="4674351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0" name="Straight Connector 80"/>
          <p:cNvSpPr/>
          <p:nvPr/>
        </p:nvSpPr>
        <p:spPr>
          <a:xfrm flipV="1">
            <a:off x="6155151" y="4114792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1" name="Straight Connector 81"/>
          <p:cNvSpPr/>
          <p:nvPr/>
        </p:nvSpPr>
        <p:spPr>
          <a:xfrm>
            <a:off x="6155151" y="4114793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2" name="Straight Connector 82"/>
          <p:cNvSpPr/>
          <p:nvPr/>
        </p:nvSpPr>
        <p:spPr>
          <a:xfrm>
            <a:off x="6535474" y="4114792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3" name="Straight Connector 83"/>
          <p:cNvSpPr/>
          <p:nvPr/>
        </p:nvSpPr>
        <p:spPr>
          <a:xfrm>
            <a:off x="6527276" y="4674351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4" name="Straight Connector 84"/>
          <p:cNvSpPr/>
          <p:nvPr/>
        </p:nvSpPr>
        <p:spPr>
          <a:xfrm flipV="1">
            <a:off x="6923511" y="4114791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5" name="Straight Connector 85"/>
          <p:cNvSpPr/>
          <p:nvPr/>
        </p:nvSpPr>
        <p:spPr>
          <a:xfrm>
            <a:off x="6923512" y="4114791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6" name="Straight Connector 86"/>
          <p:cNvSpPr/>
          <p:nvPr/>
        </p:nvSpPr>
        <p:spPr>
          <a:xfrm>
            <a:off x="7303833" y="4114791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7" name="Straight Connector 87"/>
          <p:cNvSpPr/>
          <p:nvPr/>
        </p:nvSpPr>
        <p:spPr>
          <a:xfrm>
            <a:off x="7298383" y="4681175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8" name="Straight Connector 88"/>
          <p:cNvSpPr/>
          <p:nvPr/>
        </p:nvSpPr>
        <p:spPr>
          <a:xfrm flipV="1">
            <a:off x="7694619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9" name="Straight Connector 89"/>
          <p:cNvSpPr/>
          <p:nvPr/>
        </p:nvSpPr>
        <p:spPr>
          <a:xfrm>
            <a:off x="7694620" y="4121617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0" name="Straight Connector 90"/>
          <p:cNvSpPr/>
          <p:nvPr/>
        </p:nvSpPr>
        <p:spPr>
          <a:xfrm>
            <a:off x="8074941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1" name="Straight Connector 91"/>
          <p:cNvSpPr/>
          <p:nvPr/>
        </p:nvSpPr>
        <p:spPr>
          <a:xfrm>
            <a:off x="8080388" y="4681175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2" name="Straight Connector 92"/>
          <p:cNvSpPr/>
          <p:nvPr/>
        </p:nvSpPr>
        <p:spPr>
          <a:xfrm flipV="1">
            <a:off x="8476623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3" name="Straight Connector 93"/>
          <p:cNvSpPr/>
          <p:nvPr/>
        </p:nvSpPr>
        <p:spPr>
          <a:xfrm>
            <a:off x="8476623" y="4121617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4" name="Straight Connector 94"/>
          <p:cNvSpPr/>
          <p:nvPr/>
        </p:nvSpPr>
        <p:spPr>
          <a:xfrm>
            <a:off x="8856945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5" name="TextBox 95"/>
          <p:cNvSpPr txBox="1"/>
          <p:nvPr/>
        </p:nvSpPr>
        <p:spPr>
          <a:xfrm>
            <a:off x="109181" y="4163738"/>
            <a:ext cx="76434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Clock</a:t>
            </a:r>
          </a:p>
        </p:txBody>
      </p:sp>
      <p:sp>
        <p:nvSpPr>
          <p:cNvPr id="376" name="TextBox 96"/>
          <p:cNvSpPr txBox="1"/>
          <p:nvPr/>
        </p:nvSpPr>
        <p:spPr>
          <a:xfrm>
            <a:off x="185996" y="3036699"/>
            <a:ext cx="679065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NRZI</a:t>
            </a:r>
          </a:p>
        </p:txBody>
      </p:sp>
      <p:sp>
        <p:nvSpPr>
          <p:cNvPr id="377" name="Straight Connector 98"/>
          <p:cNvSpPr/>
          <p:nvPr/>
        </p:nvSpPr>
        <p:spPr>
          <a:xfrm>
            <a:off x="1091370" y="3498365"/>
            <a:ext cx="1962095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8" name="Straight Connector 100"/>
          <p:cNvSpPr/>
          <p:nvPr/>
        </p:nvSpPr>
        <p:spPr>
          <a:xfrm flipV="1">
            <a:off x="3039371" y="2920614"/>
            <a:ext cx="1" cy="577752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9" name="Straight Connector 102"/>
          <p:cNvSpPr/>
          <p:nvPr/>
        </p:nvSpPr>
        <p:spPr>
          <a:xfrm>
            <a:off x="3026629" y="2920613"/>
            <a:ext cx="1555385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80" name="Straight Connector 112"/>
          <p:cNvSpPr/>
          <p:nvPr/>
        </p:nvSpPr>
        <p:spPr>
          <a:xfrm>
            <a:off x="4579968" y="2920614"/>
            <a:ext cx="1" cy="577752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81" name="Straight Connector 114"/>
          <p:cNvSpPr/>
          <p:nvPr/>
        </p:nvSpPr>
        <p:spPr>
          <a:xfrm>
            <a:off x="4582012" y="3498365"/>
            <a:ext cx="1573141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82" name="Straight Connector 116"/>
          <p:cNvSpPr/>
          <p:nvPr/>
        </p:nvSpPr>
        <p:spPr>
          <a:xfrm flipV="1">
            <a:off x="6155151" y="2920613"/>
            <a:ext cx="1" cy="577752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83" name="Straight Connector 118"/>
          <p:cNvSpPr/>
          <p:nvPr/>
        </p:nvSpPr>
        <p:spPr>
          <a:xfrm>
            <a:off x="6155151" y="2920613"/>
            <a:ext cx="768361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84" name="Straight Connector 120"/>
          <p:cNvSpPr/>
          <p:nvPr/>
        </p:nvSpPr>
        <p:spPr>
          <a:xfrm>
            <a:off x="6923512" y="2920614"/>
            <a:ext cx="1" cy="577752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85" name="Straight Connector 122"/>
          <p:cNvSpPr/>
          <p:nvPr/>
        </p:nvSpPr>
        <p:spPr>
          <a:xfrm>
            <a:off x="6923512" y="3498365"/>
            <a:ext cx="1933434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86" name="TextBox 123"/>
          <p:cNvSpPr txBox="1"/>
          <p:nvPr/>
        </p:nvSpPr>
        <p:spPr>
          <a:xfrm>
            <a:off x="1310314" y="2214472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387" name="TextBox 124"/>
          <p:cNvSpPr txBox="1"/>
          <p:nvPr/>
        </p:nvSpPr>
        <p:spPr>
          <a:xfrm>
            <a:off x="2086872" y="2214472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388" name="TextBox 125"/>
          <p:cNvSpPr txBox="1"/>
          <p:nvPr/>
        </p:nvSpPr>
        <p:spPr>
          <a:xfrm>
            <a:off x="3636812" y="2214472"/>
            <a:ext cx="272317" cy="434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389" name="TextBox 126"/>
          <p:cNvSpPr txBox="1"/>
          <p:nvPr/>
        </p:nvSpPr>
        <p:spPr>
          <a:xfrm>
            <a:off x="5193103" y="2214471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390" name="TextBox 127"/>
          <p:cNvSpPr txBox="1"/>
          <p:nvPr/>
        </p:nvSpPr>
        <p:spPr>
          <a:xfrm>
            <a:off x="7517327" y="2214472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391" name="TextBox 128"/>
          <p:cNvSpPr txBox="1"/>
          <p:nvPr/>
        </p:nvSpPr>
        <p:spPr>
          <a:xfrm>
            <a:off x="8299332" y="2214472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392" name="TextBox 129"/>
          <p:cNvSpPr txBox="1"/>
          <p:nvPr/>
        </p:nvSpPr>
        <p:spPr>
          <a:xfrm>
            <a:off x="6746220" y="2214470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393" name="TextBox 130"/>
          <p:cNvSpPr txBox="1"/>
          <p:nvPr/>
        </p:nvSpPr>
        <p:spPr>
          <a:xfrm>
            <a:off x="5977859" y="2214472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394" name="TextBox 131"/>
          <p:cNvSpPr txBox="1"/>
          <p:nvPr/>
        </p:nvSpPr>
        <p:spPr>
          <a:xfrm>
            <a:off x="4402675" y="2214472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395" name="TextBox 132"/>
          <p:cNvSpPr txBox="1"/>
          <p:nvPr/>
        </p:nvSpPr>
        <p:spPr>
          <a:xfrm>
            <a:off x="2876171" y="2214469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396" name="Content Placeholder 3"/>
          <p:cNvSpPr txBox="1"/>
          <p:nvPr/>
        </p:nvSpPr>
        <p:spPr>
          <a:xfrm>
            <a:off x="-1" y="5246427"/>
            <a:ext cx="9144001" cy="614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900"/>
            </a:lvl1pPr>
          </a:lstStyle>
          <a:p>
            <a:pPr/>
            <a:r>
              <a:t>Solves the problem for sequences of 1s, but not 0s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4-bit/5-bit (100 Mbps Ethernet)</a:t>
            </a:r>
          </a:p>
        </p:txBody>
      </p:sp>
      <p:sp>
        <p:nvSpPr>
          <p:cNvPr id="399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00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600"/>
            </a:pPr>
            <a:r>
              <a:t>Observation: NRZI works as long as no sequences of 0</a:t>
            </a:r>
          </a:p>
          <a:p>
            <a:pPr>
              <a:defRPr sz="2600"/>
            </a:pPr>
            <a:r>
              <a:t>Idea: encode all 4-bit sequences as 5-bit sequences with no more than one leading 0 and two trailing 0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 marL="0" indent="0">
              <a:buSzTx/>
              <a:buFont typeface="Wingdings"/>
              <a:buNone/>
              <a:defRPr sz="4800"/>
            </a:pPr>
          </a:p>
          <a:p>
            <a:pPr/>
            <a:r>
              <a:t>Tradeoff: efficiency drops to 80%</a:t>
            </a:r>
          </a:p>
        </p:txBody>
      </p:sp>
      <p:sp>
        <p:nvSpPr>
          <p:cNvPr id="401" name="Rectangle 4"/>
          <p:cNvSpPr txBox="1"/>
          <p:nvPr/>
        </p:nvSpPr>
        <p:spPr>
          <a:xfrm>
            <a:off x="2163173" y="3407593"/>
            <a:ext cx="2449773" cy="2326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/>
            </a:pPr>
            <a:r>
              <a:t>0000    11110</a:t>
            </a:r>
          </a:p>
          <a:p>
            <a:pPr>
              <a:defRPr sz="2000"/>
            </a:pPr>
            <a:r>
              <a:t>0001    01001</a:t>
            </a:r>
          </a:p>
          <a:p>
            <a:pPr>
              <a:defRPr sz="2000"/>
            </a:pPr>
            <a:r>
              <a:t>0010    10100</a:t>
            </a:r>
          </a:p>
          <a:p>
            <a:pPr>
              <a:defRPr sz="2000"/>
            </a:pPr>
            <a:r>
              <a:t>0011    10101</a:t>
            </a:r>
          </a:p>
          <a:p>
            <a:pPr>
              <a:defRPr sz="2000"/>
            </a:pPr>
            <a:r>
              <a:t>0100    01010</a:t>
            </a:r>
          </a:p>
          <a:p>
            <a:pPr>
              <a:defRPr sz="2000"/>
            </a:pPr>
            <a:r>
              <a:t>0101    01011</a:t>
            </a:r>
          </a:p>
          <a:p>
            <a:pPr>
              <a:defRPr sz="2000"/>
            </a:pPr>
            <a:r>
              <a:t>0110    01110</a:t>
            </a:r>
          </a:p>
          <a:p>
            <a:pPr>
              <a:defRPr sz="2000"/>
            </a:pPr>
            <a:r>
              <a:t>0111    01111</a:t>
            </a:r>
          </a:p>
        </p:txBody>
      </p:sp>
      <p:sp>
        <p:nvSpPr>
          <p:cNvPr id="402" name="Rectangle 5"/>
          <p:cNvSpPr txBox="1"/>
          <p:nvPr/>
        </p:nvSpPr>
        <p:spPr>
          <a:xfrm>
            <a:off x="4769896" y="3407593"/>
            <a:ext cx="1794682" cy="2326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/>
            </a:pPr>
            <a:r>
              <a:t>1000    10010</a:t>
            </a:r>
          </a:p>
          <a:p>
            <a:pPr>
              <a:defRPr sz="2000"/>
            </a:pPr>
            <a:r>
              <a:t>1001    10011</a:t>
            </a:r>
          </a:p>
          <a:p>
            <a:pPr>
              <a:defRPr sz="2000"/>
            </a:pPr>
            <a:r>
              <a:t>1010    10110</a:t>
            </a:r>
          </a:p>
          <a:p>
            <a:pPr>
              <a:defRPr sz="2000"/>
            </a:pPr>
            <a:r>
              <a:t>1011    10111</a:t>
            </a:r>
          </a:p>
          <a:p>
            <a:pPr>
              <a:defRPr sz="2000"/>
            </a:pPr>
            <a:r>
              <a:t>1100    11010</a:t>
            </a:r>
          </a:p>
          <a:p>
            <a:pPr>
              <a:defRPr sz="2000"/>
            </a:pPr>
            <a:r>
              <a:t>1101    11011</a:t>
            </a:r>
          </a:p>
          <a:p>
            <a:pPr>
              <a:defRPr sz="2000"/>
            </a:pPr>
            <a:r>
              <a:t>1110    11100</a:t>
            </a:r>
          </a:p>
          <a:p>
            <a:pPr>
              <a:defRPr sz="2000"/>
            </a:pPr>
            <a:r>
              <a:t>1111    11101</a:t>
            </a:r>
          </a:p>
        </p:txBody>
      </p:sp>
      <p:sp>
        <p:nvSpPr>
          <p:cNvPr id="403" name="TextBox 6"/>
          <p:cNvSpPr txBox="1"/>
          <p:nvPr/>
        </p:nvSpPr>
        <p:spPr>
          <a:xfrm>
            <a:off x="2163173" y="3007483"/>
            <a:ext cx="150793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/>
            </a:lvl1pPr>
          </a:lstStyle>
          <a:p>
            <a:pPr/>
            <a:r>
              <a:t>4-bit	5-bit</a:t>
            </a:r>
          </a:p>
        </p:txBody>
      </p:sp>
      <p:sp>
        <p:nvSpPr>
          <p:cNvPr id="404" name="TextBox 7"/>
          <p:cNvSpPr txBox="1"/>
          <p:nvPr/>
        </p:nvSpPr>
        <p:spPr>
          <a:xfrm>
            <a:off x="4769896" y="3007483"/>
            <a:ext cx="150793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/>
            </a:lvl1pPr>
          </a:lstStyle>
          <a:p>
            <a:pPr/>
            <a:r>
              <a:t>4-bit	5-bit</a:t>
            </a:r>
          </a:p>
        </p:txBody>
      </p:sp>
      <p:sp>
        <p:nvSpPr>
          <p:cNvPr id="405" name="Straight Connector 9"/>
          <p:cNvSpPr/>
          <p:nvPr/>
        </p:nvSpPr>
        <p:spPr>
          <a:xfrm>
            <a:off x="2279180" y="3407593"/>
            <a:ext cx="1484112" cy="1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06" name="Straight Connector 10"/>
          <p:cNvSpPr/>
          <p:nvPr/>
        </p:nvSpPr>
        <p:spPr>
          <a:xfrm>
            <a:off x="4827899" y="3407593"/>
            <a:ext cx="1484112" cy="1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07" name="Straight Connector 11"/>
          <p:cNvSpPr/>
          <p:nvPr/>
        </p:nvSpPr>
        <p:spPr>
          <a:xfrm flipH="1">
            <a:off x="2949583" y="3019066"/>
            <a:ext cx="1" cy="2794874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08" name="Straight Connector 13"/>
          <p:cNvSpPr/>
          <p:nvPr/>
        </p:nvSpPr>
        <p:spPr>
          <a:xfrm flipH="1">
            <a:off x="5546597" y="3019066"/>
            <a:ext cx="1" cy="2794874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411" name="Group 14"/>
          <p:cNvGrpSpPr/>
          <p:nvPr/>
        </p:nvGrpSpPr>
        <p:grpSpPr>
          <a:xfrm>
            <a:off x="1296537" y="1045431"/>
            <a:ext cx="6018663" cy="1238175"/>
            <a:chOff x="0" y="0"/>
            <a:chExt cx="6018662" cy="1238174"/>
          </a:xfrm>
        </p:grpSpPr>
        <p:sp>
          <p:nvSpPr>
            <p:cNvPr id="409" name="Rectangular Callout 15"/>
            <p:cNvSpPr/>
            <p:nvPr/>
          </p:nvSpPr>
          <p:spPr>
            <a:xfrm flipH="1">
              <a:off x="4" y="0"/>
              <a:ext cx="6018659" cy="123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472"/>
                  </a:moveTo>
                  <a:lnTo>
                    <a:pt x="12600" y="12472"/>
                  </a:lnTo>
                  <a:lnTo>
                    <a:pt x="15366" y="0"/>
                  </a:lnTo>
                  <a:lnTo>
                    <a:pt x="18000" y="12472"/>
                  </a:lnTo>
                  <a:lnTo>
                    <a:pt x="21600" y="1247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13994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0" name="TextBox 16"/>
            <p:cNvSpPr txBox="1"/>
            <p:nvPr/>
          </p:nvSpPr>
          <p:spPr>
            <a:xfrm>
              <a:off x="0" y="714954"/>
              <a:ext cx="6018659" cy="485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8-bit / 10-bit used in Gigabit Ethernet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1" grpId="2"/>
      <p:bldP build="whole" bldLvl="1" animBg="1" rev="0" advAuto="0" spid="40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Manchester</a:t>
            </a:r>
          </a:p>
        </p:txBody>
      </p:sp>
      <p:sp>
        <p:nvSpPr>
          <p:cNvPr id="414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15" name="Content Placeholder 3"/>
          <p:cNvSpPr txBox="1"/>
          <p:nvPr>
            <p:ph type="body" sz="quarter" idx="1"/>
          </p:nvPr>
        </p:nvSpPr>
        <p:spPr>
          <a:xfrm>
            <a:off x="152400" y="1600200"/>
            <a:ext cx="8839200" cy="614274"/>
          </a:xfrm>
          <a:prstGeom prst="rect">
            <a:avLst/>
          </a:prstGeom>
        </p:spPr>
        <p:txBody>
          <a:bodyPr/>
          <a:lstStyle/>
          <a:p>
            <a:pPr/>
            <a:r>
              <a:t>1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high-to-low, 0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low-to-high</a:t>
            </a:r>
          </a:p>
        </p:txBody>
      </p:sp>
      <p:sp>
        <p:nvSpPr>
          <p:cNvPr id="416" name="Straight Connector 41"/>
          <p:cNvSpPr/>
          <p:nvPr/>
        </p:nvSpPr>
        <p:spPr>
          <a:xfrm flipV="1">
            <a:off x="8856946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417" name="Straight Connector 43"/>
          <p:cNvSpPr/>
          <p:nvPr/>
        </p:nvSpPr>
        <p:spPr>
          <a:xfrm flipV="1">
            <a:off x="7303833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418" name="Straight Connector 45"/>
          <p:cNvSpPr/>
          <p:nvPr/>
        </p:nvSpPr>
        <p:spPr>
          <a:xfrm flipV="1">
            <a:off x="1091370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419" name="Straight Connector 46"/>
          <p:cNvSpPr/>
          <p:nvPr/>
        </p:nvSpPr>
        <p:spPr>
          <a:xfrm flipV="1">
            <a:off x="2644486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420" name="Straight Connector 48"/>
          <p:cNvSpPr/>
          <p:nvPr/>
        </p:nvSpPr>
        <p:spPr>
          <a:xfrm flipV="1">
            <a:off x="4197602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421" name="Straight Connector 50"/>
          <p:cNvSpPr/>
          <p:nvPr/>
        </p:nvSpPr>
        <p:spPr>
          <a:xfrm flipV="1">
            <a:off x="5750717" y="2676137"/>
            <a:ext cx="1" cy="2358756"/>
          </a:xfrm>
          <a:prstGeom prst="line">
            <a:avLst/>
          </a:prstGeom>
          <a:ln w="38100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422" name="Straight Connector 52"/>
          <p:cNvSpPr/>
          <p:nvPr/>
        </p:nvSpPr>
        <p:spPr>
          <a:xfrm>
            <a:off x="1091370" y="4681175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23" name="Straight Connector 54"/>
          <p:cNvSpPr/>
          <p:nvPr/>
        </p:nvSpPr>
        <p:spPr>
          <a:xfrm flipV="1">
            <a:off x="1487605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24" name="Straight Connector 56"/>
          <p:cNvSpPr/>
          <p:nvPr/>
        </p:nvSpPr>
        <p:spPr>
          <a:xfrm>
            <a:off x="1487606" y="4121617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25" name="Straight Connector 58"/>
          <p:cNvSpPr/>
          <p:nvPr/>
        </p:nvSpPr>
        <p:spPr>
          <a:xfrm>
            <a:off x="1867928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26" name="Straight Connector 59"/>
          <p:cNvSpPr/>
          <p:nvPr/>
        </p:nvSpPr>
        <p:spPr>
          <a:xfrm>
            <a:off x="1867928" y="4681175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27" name="Straight Connector 60"/>
          <p:cNvSpPr/>
          <p:nvPr/>
        </p:nvSpPr>
        <p:spPr>
          <a:xfrm flipV="1">
            <a:off x="2264164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28" name="Straight Connector 61"/>
          <p:cNvSpPr/>
          <p:nvPr/>
        </p:nvSpPr>
        <p:spPr>
          <a:xfrm>
            <a:off x="2264163" y="4121617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29" name="Straight Connector 62"/>
          <p:cNvSpPr/>
          <p:nvPr/>
        </p:nvSpPr>
        <p:spPr>
          <a:xfrm>
            <a:off x="2644486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30" name="Straight Connector 63"/>
          <p:cNvSpPr/>
          <p:nvPr/>
        </p:nvSpPr>
        <p:spPr>
          <a:xfrm>
            <a:off x="2657227" y="4681175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31" name="Straight Connector 64"/>
          <p:cNvSpPr/>
          <p:nvPr/>
        </p:nvSpPr>
        <p:spPr>
          <a:xfrm flipV="1">
            <a:off x="3053464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32" name="Straight Connector 65"/>
          <p:cNvSpPr/>
          <p:nvPr/>
        </p:nvSpPr>
        <p:spPr>
          <a:xfrm>
            <a:off x="3053464" y="4121617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33" name="Straight Connector 66"/>
          <p:cNvSpPr/>
          <p:nvPr/>
        </p:nvSpPr>
        <p:spPr>
          <a:xfrm>
            <a:off x="3433786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34" name="Straight Connector 67"/>
          <p:cNvSpPr/>
          <p:nvPr/>
        </p:nvSpPr>
        <p:spPr>
          <a:xfrm>
            <a:off x="3417868" y="4681175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35" name="Straight Connector 68"/>
          <p:cNvSpPr/>
          <p:nvPr/>
        </p:nvSpPr>
        <p:spPr>
          <a:xfrm flipV="1">
            <a:off x="3814105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36" name="Straight Connector 69"/>
          <p:cNvSpPr/>
          <p:nvPr/>
        </p:nvSpPr>
        <p:spPr>
          <a:xfrm>
            <a:off x="3814105" y="4121617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37" name="Straight Connector 70"/>
          <p:cNvSpPr/>
          <p:nvPr/>
        </p:nvSpPr>
        <p:spPr>
          <a:xfrm>
            <a:off x="4194426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38" name="Straight Connector 71"/>
          <p:cNvSpPr/>
          <p:nvPr/>
        </p:nvSpPr>
        <p:spPr>
          <a:xfrm>
            <a:off x="4185777" y="4681175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39" name="Straight Connector 72"/>
          <p:cNvSpPr/>
          <p:nvPr/>
        </p:nvSpPr>
        <p:spPr>
          <a:xfrm flipV="1">
            <a:off x="4582013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40" name="Straight Connector 73"/>
          <p:cNvSpPr/>
          <p:nvPr/>
        </p:nvSpPr>
        <p:spPr>
          <a:xfrm>
            <a:off x="4582012" y="4121617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41" name="Straight Connector 74"/>
          <p:cNvSpPr/>
          <p:nvPr/>
        </p:nvSpPr>
        <p:spPr>
          <a:xfrm>
            <a:off x="4962335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42" name="Straight Connector 75"/>
          <p:cNvSpPr/>
          <p:nvPr/>
        </p:nvSpPr>
        <p:spPr>
          <a:xfrm>
            <a:off x="4974159" y="4681175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43" name="Straight Connector 76"/>
          <p:cNvSpPr/>
          <p:nvPr/>
        </p:nvSpPr>
        <p:spPr>
          <a:xfrm flipV="1">
            <a:off x="5370395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44" name="Straight Connector 77"/>
          <p:cNvSpPr/>
          <p:nvPr/>
        </p:nvSpPr>
        <p:spPr>
          <a:xfrm>
            <a:off x="5370395" y="4121617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45" name="Straight Connector 78"/>
          <p:cNvSpPr/>
          <p:nvPr/>
        </p:nvSpPr>
        <p:spPr>
          <a:xfrm>
            <a:off x="5750718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46" name="Straight Connector 79"/>
          <p:cNvSpPr/>
          <p:nvPr/>
        </p:nvSpPr>
        <p:spPr>
          <a:xfrm>
            <a:off x="5758915" y="4674351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47" name="Straight Connector 80"/>
          <p:cNvSpPr/>
          <p:nvPr/>
        </p:nvSpPr>
        <p:spPr>
          <a:xfrm flipV="1">
            <a:off x="6155151" y="4114792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48" name="Straight Connector 81"/>
          <p:cNvSpPr/>
          <p:nvPr/>
        </p:nvSpPr>
        <p:spPr>
          <a:xfrm>
            <a:off x="6155151" y="4114793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49" name="Straight Connector 82"/>
          <p:cNvSpPr/>
          <p:nvPr/>
        </p:nvSpPr>
        <p:spPr>
          <a:xfrm>
            <a:off x="6535474" y="4114792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50" name="Straight Connector 83"/>
          <p:cNvSpPr/>
          <p:nvPr/>
        </p:nvSpPr>
        <p:spPr>
          <a:xfrm>
            <a:off x="6527276" y="4674351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51" name="Straight Connector 84"/>
          <p:cNvSpPr/>
          <p:nvPr/>
        </p:nvSpPr>
        <p:spPr>
          <a:xfrm flipV="1">
            <a:off x="6923511" y="4114791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52" name="Straight Connector 85"/>
          <p:cNvSpPr/>
          <p:nvPr/>
        </p:nvSpPr>
        <p:spPr>
          <a:xfrm>
            <a:off x="6923512" y="4114791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53" name="Straight Connector 86"/>
          <p:cNvSpPr/>
          <p:nvPr/>
        </p:nvSpPr>
        <p:spPr>
          <a:xfrm>
            <a:off x="7303833" y="4114791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54" name="Straight Connector 87"/>
          <p:cNvSpPr/>
          <p:nvPr/>
        </p:nvSpPr>
        <p:spPr>
          <a:xfrm>
            <a:off x="7298383" y="4681175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55" name="Straight Connector 88"/>
          <p:cNvSpPr/>
          <p:nvPr/>
        </p:nvSpPr>
        <p:spPr>
          <a:xfrm flipV="1">
            <a:off x="7694619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56" name="Straight Connector 89"/>
          <p:cNvSpPr/>
          <p:nvPr/>
        </p:nvSpPr>
        <p:spPr>
          <a:xfrm>
            <a:off x="7694620" y="4121617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57" name="Straight Connector 90"/>
          <p:cNvSpPr/>
          <p:nvPr/>
        </p:nvSpPr>
        <p:spPr>
          <a:xfrm>
            <a:off x="8074941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58" name="Straight Connector 91"/>
          <p:cNvSpPr/>
          <p:nvPr/>
        </p:nvSpPr>
        <p:spPr>
          <a:xfrm>
            <a:off x="8080388" y="4681175"/>
            <a:ext cx="396237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59" name="Straight Connector 92"/>
          <p:cNvSpPr/>
          <p:nvPr/>
        </p:nvSpPr>
        <p:spPr>
          <a:xfrm flipV="1">
            <a:off x="8476623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60" name="Straight Connector 93"/>
          <p:cNvSpPr/>
          <p:nvPr/>
        </p:nvSpPr>
        <p:spPr>
          <a:xfrm>
            <a:off x="8476623" y="4121617"/>
            <a:ext cx="380323" cy="1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61" name="Straight Connector 94"/>
          <p:cNvSpPr/>
          <p:nvPr/>
        </p:nvSpPr>
        <p:spPr>
          <a:xfrm>
            <a:off x="8856945" y="4121616"/>
            <a:ext cx="1" cy="559560"/>
          </a:xfrm>
          <a:prstGeom prst="line">
            <a:avLst/>
          </a:prstGeom>
          <a:ln w="762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62" name="TextBox 95"/>
          <p:cNvSpPr txBox="1"/>
          <p:nvPr/>
        </p:nvSpPr>
        <p:spPr>
          <a:xfrm>
            <a:off x="109181" y="4163738"/>
            <a:ext cx="76434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Clock</a:t>
            </a:r>
          </a:p>
        </p:txBody>
      </p:sp>
      <p:sp>
        <p:nvSpPr>
          <p:cNvPr id="463" name="TextBox 96"/>
          <p:cNvSpPr txBox="1"/>
          <p:nvPr/>
        </p:nvSpPr>
        <p:spPr>
          <a:xfrm>
            <a:off x="185996" y="3036699"/>
            <a:ext cx="679065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NRZI</a:t>
            </a:r>
          </a:p>
        </p:txBody>
      </p:sp>
      <p:sp>
        <p:nvSpPr>
          <p:cNvPr id="464" name="Straight Connector 98"/>
          <p:cNvSpPr/>
          <p:nvPr/>
        </p:nvSpPr>
        <p:spPr>
          <a:xfrm flipV="1">
            <a:off x="1091370" y="3498363"/>
            <a:ext cx="750821" cy="2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65" name="Straight Connector 100"/>
          <p:cNvSpPr/>
          <p:nvPr/>
        </p:nvSpPr>
        <p:spPr>
          <a:xfrm flipV="1">
            <a:off x="1838111" y="2936527"/>
            <a:ext cx="1" cy="577752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66" name="Straight Connector 102"/>
          <p:cNvSpPr/>
          <p:nvPr/>
        </p:nvSpPr>
        <p:spPr>
          <a:xfrm>
            <a:off x="1838111" y="2936526"/>
            <a:ext cx="819117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67" name="Straight Connector 112"/>
          <p:cNvSpPr/>
          <p:nvPr/>
        </p:nvSpPr>
        <p:spPr>
          <a:xfrm>
            <a:off x="2657227" y="2913863"/>
            <a:ext cx="1" cy="577752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68" name="Straight Connector 114"/>
          <p:cNvSpPr/>
          <p:nvPr/>
        </p:nvSpPr>
        <p:spPr>
          <a:xfrm>
            <a:off x="4234789" y="2920613"/>
            <a:ext cx="705463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69" name="Straight Connector 116"/>
          <p:cNvSpPr/>
          <p:nvPr/>
        </p:nvSpPr>
        <p:spPr>
          <a:xfrm flipV="1">
            <a:off x="4912968" y="2895582"/>
            <a:ext cx="1" cy="577752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70" name="Straight Connector 118"/>
          <p:cNvSpPr/>
          <p:nvPr/>
        </p:nvSpPr>
        <p:spPr>
          <a:xfrm>
            <a:off x="4912838" y="3473325"/>
            <a:ext cx="837880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71" name="Straight Connector 120"/>
          <p:cNvSpPr/>
          <p:nvPr/>
        </p:nvSpPr>
        <p:spPr>
          <a:xfrm>
            <a:off x="5758916" y="2920614"/>
            <a:ext cx="1" cy="577752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72" name="TextBox 123"/>
          <p:cNvSpPr txBox="1"/>
          <p:nvPr/>
        </p:nvSpPr>
        <p:spPr>
          <a:xfrm>
            <a:off x="1664897" y="2214472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473" name="TextBox 124"/>
          <p:cNvSpPr txBox="1"/>
          <p:nvPr/>
        </p:nvSpPr>
        <p:spPr>
          <a:xfrm>
            <a:off x="3240577" y="2214472"/>
            <a:ext cx="272316" cy="434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474" name="TextBox 125"/>
          <p:cNvSpPr txBox="1"/>
          <p:nvPr/>
        </p:nvSpPr>
        <p:spPr>
          <a:xfrm>
            <a:off x="7933483" y="2214469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475" name="TextBox 131"/>
          <p:cNvSpPr txBox="1"/>
          <p:nvPr/>
        </p:nvSpPr>
        <p:spPr>
          <a:xfrm>
            <a:off x="6338039" y="2214470"/>
            <a:ext cx="272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476" name="TextBox 132"/>
          <p:cNvSpPr txBox="1"/>
          <p:nvPr/>
        </p:nvSpPr>
        <p:spPr>
          <a:xfrm>
            <a:off x="4762960" y="2214471"/>
            <a:ext cx="2723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477" name="Content Placeholder 3"/>
          <p:cNvSpPr txBox="1"/>
          <p:nvPr/>
        </p:nvSpPr>
        <p:spPr>
          <a:xfrm>
            <a:off x="-1" y="5246427"/>
            <a:ext cx="9144001" cy="1345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900"/>
            </a:pPr>
            <a:r>
              <a:t>Good: Solves clock skew (every bit is a transition)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900"/>
            </a:pPr>
            <a:r>
              <a:t>Bad: Halves throughput (two clock cycles per bit)</a:t>
            </a:r>
          </a:p>
        </p:txBody>
      </p:sp>
      <p:sp>
        <p:nvSpPr>
          <p:cNvPr id="478" name="Straight Connector 97"/>
          <p:cNvSpPr/>
          <p:nvPr/>
        </p:nvSpPr>
        <p:spPr>
          <a:xfrm flipV="1">
            <a:off x="2668932" y="3475698"/>
            <a:ext cx="750821" cy="2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79" name="Straight Connector 99"/>
          <p:cNvSpPr/>
          <p:nvPr/>
        </p:nvSpPr>
        <p:spPr>
          <a:xfrm flipV="1">
            <a:off x="3415672" y="2913862"/>
            <a:ext cx="1" cy="577752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80" name="Straight Connector 101"/>
          <p:cNvSpPr/>
          <p:nvPr/>
        </p:nvSpPr>
        <p:spPr>
          <a:xfrm>
            <a:off x="3415672" y="2913862"/>
            <a:ext cx="819117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81" name="Straight Connector 103"/>
          <p:cNvSpPr/>
          <p:nvPr/>
        </p:nvSpPr>
        <p:spPr>
          <a:xfrm>
            <a:off x="5770834" y="2907027"/>
            <a:ext cx="705463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82" name="Straight Connector 104"/>
          <p:cNvSpPr/>
          <p:nvPr/>
        </p:nvSpPr>
        <p:spPr>
          <a:xfrm flipV="1">
            <a:off x="6449013" y="2881996"/>
            <a:ext cx="1" cy="577752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83" name="Straight Connector 105"/>
          <p:cNvSpPr/>
          <p:nvPr/>
        </p:nvSpPr>
        <p:spPr>
          <a:xfrm>
            <a:off x="6448883" y="3459739"/>
            <a:ext cx="837880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84" name="Straight Connector 106"/>
          <p:cNvSpPr/>
          <p:nvPr/>
        </p:nvSpPr>
        <p:spPr>
          <a:xfrm flipV="1">
            <a:off x="7320323" y="3471066"/>
            <a:ext cx="750821" cy="2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85" name="Straight Connector 107"/>
          <p:cNvSpPr/>
          <p:nvPr/>
        </p:nvSpPr>
        <p:spPr>
          <a:xfrm flipV="1">
            <a:off x="8067065" y="2909230"/>
            <a:ext cx="1" cy="577752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86" name="Straight Connector 108"/>
          <p:cNvSpPr/>
          <p:nvPr/>
        </p:nvSpPr>
        <p:spPr>
          <a:xfrm>
            <a:off x="8067064" y="2909229"/>
            <a:ext cx="819117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77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Median">
  <a:themeElements>
    <a:clrScheme name="Media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Media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edia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edian">
  <a:themeElements>
    <a:clrScheme name="Media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Media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edia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