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RPKI  is a protocol for BGP.</a:t>
            </a:r>
          </a:p>
          <a:p>
            <a:pPr/>
          </a:p>
          <a:p>
            <a:pPr/>
            <a:r>
              <a:t>Recall the BGP is a internet routing protocol and it works based on announcement to </a:t>
            </a:r>
          </a:p>
          <a:p>
            <a:pPr/>
            <a:r>
              <a:t>build a path to the origin, but there is no security feature builtin, so theoretically anybody participate in BGP protocol can announce google’s IP space;</a:t>
            </a:r>
          </a:p>
          <a:p>
            <a:pPr/>
          </a:p>
          <a:p>
            <a:pPr/>
            <a:r>
              <a:t>Due to this issue, there are many secure BGP protocols (I’d say SBGP) introduced and RPKI is the most recent one.</a:t>
            </a:r>
          </a:p>
          <a:p>
            <a:pPr/>
          </a:p>
          <a:p>
            <a:pPr/>
            <a:r>
              <a:t>RPKI uses a public key infrastructure to secure Internet’s routing structure</a:t>
            </a:r>
          </a:p>
          <a:p>
            <a:pPr/>
          </a:p>
          <a:p>
            <a:pPr/>
            <a:r>
              <a:t>What RPKI ultimately does is to help create a secure and verifiable prefix-to-as mapping database for routers to verify the origin announcing the IP prefixes.</a:t>
            </a:r>
          </a:p>
          <a:p>
            <a:pPr/>
          </a:p>
          <a:p>
            <a:pPr/>
            <a:r>
              <a:t>So, if a router receives an BGP announcement containing IP prefix and AS-PATH, it takes IP prefix, prefix length and the origin to see if it is in the mapping table.</a:t>
            </a:r>
          </a:p>
          <a:p>
            <a:pPr/>
            <a:r>
              <a:t>If it is matched with an entry in the database, it means that the origin is authorized to announce such BGP announcement so that a router can accept the it.</a:t>
            </a:r>
          </a:p>
          <a:p>
            <a:pPr/>
          </a:p>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Shape 497"/>
          <p:cNvSpPr/>
          <p:nvPr>
            <p:ph type="sldImg"/>
          </p:nvPr>
        </p:nvSpPr>
        <p:spPr>
          <a:prstGeom prst="rect">
            <a:avLst/>
          </a:prstGeom>
        </p:spPr>
        <p:txBody>
          <a:bodyPr/>
          <a:lstStyle/>
          <a:p>
            <a:pPr/>
          </a:p>
        </p:txBody>
      </p:sp>
      <p:sp>
        <p:nvSpPr>
          <p:cNvPr id="498" name="Shape 498"/>
          <p:cNvSpPr/>
          <p:nvPr>
            <p:ph type="body" sz="quarter" idx="1"/>
          </p:nvPr>
        </p:nvSpPr>
        <p:spPr>
          <a:prstGeom prst="rect">
            <a:avLst/>
          </a:prstGeom>
        </p:spPr>
        <p:txBody>
          <a:bodyPr/>
          <a:lstStyle/>
          <a:p>
            <a:pPr/>
            <a:r>
              <a:t>attests that the origin AS number is authorized to announce the prefix(es)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Shape 514"/>
          <p:cNvSpPr/>
          <p:nvPr>
            <p:ph type="sldImg"/>
          </p:nvPr>
        </p:nvSpPr>
        <p:spPr>
          <a:prstGeom prst="rect">
            <a:avLst/>
          </a:prstGeom>
        </p:spPr>
        <p:txBody>
          <a:bodyPr/>
          <a:lstStyle/>
          <a:p>
            <a:pPr/>
          </a:p>
        </p:txBody>
      </p:sp>
      <p:sp>
        <p:nvSpPr>
          <p:cNvPr id="515" name="Shape 515"/>
          <p:cNvSpPr/>
          <p:nvPr>
            <p:ph type="body" sz="quarter" idx="1"/>
          </p:nvPr>
        </p:nvSpPr>
        <p:spPr>
          <a:prstGeom prst="rect">
            <a:avLst/>
          </a:prstGeom>
        </p:spPr>
        <p:txBody>
          <a:bodyPr/>
          <a:lstStyle/>
          <a:p>
            <a:pPr/>
            <a:r>
              <a:t>attests that the origin AS number is authorized to announce the prefix(es)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Shape 534"/>
          <p:cNvSpPr/>
          <p:nvPr>
            <p:ph type="sldImg"/>
          </p:nvPr>
        </p:nvSpPr>
        <p:spPr>
          <a:prstGeom prst="rect">
            <a:avLst/>
          </a:prstGeom>
        </p:spPr>
        <p:txBody>
          <a:bodyPr/>
          <a:lstStyle/>
          <a:p>
            <a:pPr/>
          </a:p>
        </p:txBody>
      </p:sp>
      <p:sp>
        <p:nvSpPr>
          <p:cNvPr id="535" name="Shape 535"/>
          <p:cNvSpPr/>
          <p:nvPr>
            <p:ph type="body" sz="quarter" idx="1"/>
          </p:nvPr>
        </p:nvSpPr>
        <p:spPr>
          <a:prstGeom prst="rect">
            <a:avLst/>
          </a:prstGeom>
        </p:spPr>
        <p:txBody>
          <a:bodyPr/>
          <a:lstStyle/>
          <a:p>
            <a:pPr/>
            <a:r>
              <a:t>attests that the origin AS number is authorized to announce the prefix(es)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Shape 554"/>
          <p:cNvSpPr/>
          <p:nvPr>
            <p:ph type="sldImg"/>
          </p:nvPr>
        </p:nvSpPr>
        <p:spPr>
          <a:prstGeom prst="rect">
            <a:avLst/>
          </a:prstGeom>
        </p:spPr>
        <p:txBody>
          <a:bodyPr/>
          <a:lstStyle/>
          <a:p>
            <a:pPr/>
          </a:p>
        </p:txBody>
      </p:sp>
      <p:sp>
        <p:nvSpPr>
          <p:cNvPr id="555" name="Shape 555"/>
          <p:cNvSpPr/>
          <p:nvPr>
            <p:ph type="body" sz="quarter" idx="1"/>
          </p:nvPr>
        </p:nvSpPr>
        <p:spPr>
          <a:prstGeom prst="rect">
            <a:avLst/>
          </a:prstGeom>
        </p:spPr>
        <p:txBody>
          <a:bodyPr/>
          <a:lstStyle/>
          <a:p>
            <a:pPr/>
            <a:r>
              <a:t>attests that the origin AS number is authorized to announce the prefix(es)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Shape 577"/>
          <p:cNvSpPr/>
          <p:nvPr>
            <p:ph type="sldImg"/>
          </p:nvPr>
        </p:nvSpPr>
        <p:spPr>
          <a:prstGeom prst="rect">
            <a:avLst/>
          </a:prstGeom>
        </p:spPr>
        <p:txBody>
          <a:bodyPr/>
          <a:lstStyle/>
          <a:p>
            <a:pPr/>
          </a:p>
        </p:txBody>
      </p:sp>
      <p:sp>
        <p:nvSpPr>
          <p:cNvPr id="578" name="Shape 578"/>
          <p:cNvSpPr/>
          <p:nvPr>
            <p:ph type="body" sz="quarter" idx="1"/>
          </p:nvPr>
        </p:nvSpPr>
        <p:spPr>
          <a:prstGeom prst="rect">
            <a:avLst/>
          </a:prstGeom>
        </p:spPr>
        <p:txBody>
          <a:bodyPr/>
          <a:lstStyle/>
          <a:p>
            <a:pPr/>
            <a:r>
              <a:t>In summary,</a:t>
            </a:r>
          </a:p>
          <a:p>
            <a:pPr/>
            <a:r>
              <a:t>Validation process works this way.</a:t>
            </a:r>
          </a:p>
          <a:p>
            <a:pPr/>
          </a:p>
          <a:p>
            <a:pPr/>
            <a:r>
              <a:t>If we couldn’t find any single VRP  that covers announced IP prefix, then we say it is unknown. </a:t>
            </a:r>
          </a:p>
          <a:p>
            <a:pPr/>
          </a:p>
          <a:p>
            <a:pPr/>
            <a:r>
              <a:t>But If we find the VRP’s AS number is different, then it is invalid, </a:t>
            </a:r>
          </a:p>
          <a:p>
            <a:pPr/>
          </a:p>
          <a:p>
            <a:pPr/>
            <a:r>
              <a:t>We found the ASNs are  identical, but If we fail to find VRPs that exactly match the IP prefix, then it becomes invalid.</a:t>
            </a:r>
          </a:p>
          <a:p>
            <a:pPr/>
          </a:p>
          <a:p>
            <a:pPr/>
          </a:p>
          <a:p>
            <a:pPr/>
            <a:r>
              <a:t>If we found VRPs that satisfy all condition  then the BGP announcement becomes valid.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Shape 585"/>
          <p:cNvSpPr/>
          <p:nvPr>
            <p:ph type="sldImg"/>
          </p:nvPr>
        </p:nvSpPr>
        <p:spPr>
          <a:prstGeom prst="rect">
            <a:avLst/>
          </a:prstGeom>
        </p:spPr>
        <p:txBody>
          <a:bodyPr/>
          <a:lstStyle/>
          <a:p>
            <a:pPr/>
          </a:p>
        </p:txBody>
      </p:sp>
      <p:sp>
        <p:nvSpPr>
          <p:cNvPr id="586" name="Shape 586"/>
          <p:cNvSpPr/>
          <p:nvPr>
            <p:ph type="body" sz="quarter" idx="1"/>
          </p:nvPr>
        </p:nvSpPr>
        <p:spPr>
          <a:prstGeom prst="rect">
            <a:avLst/>
          </a:prstGeom>
        </p:spPr>
        <p:txBody>
          <a:bodyPr/>
          <a:lstStyle/>
          <a:p>
            <a:pPr/>
            <a:r>
              <a:t>RPKI is different  than  other PKI</a:t>
            </a:r>
          </a:p>
          <a:p>
            <a:pPr marL="436562" indent="-436562">
              <a:buSzPct val="100000"/>
              <a:buAutoNum type="arabicParenBoth" startAt="1"/>
            </a:pPr>
            <a:r>
              <a:t>It is very new: Webpki introduced 30 years ago, dnssec 20 years ago, rpki was 9 years ago</a:t>
            </a:r>
          </a:p>
          <a:p>
            <a:pPr/>
            <a:r>
              <a:t>(2) More importantly, it works differently. </a:t>
            </a:r>
          </a:p>
          <a:p>
            <a:pPr/>
            <a:r>
              <a:t>For example, webpki gives you all chains of the certificate, let you verify them</a:t>
            </a:r>
          </a:p>
          <a:p>
            <a:pPr/>
            <a:r>
              <a:t>DNSSEC, gives you domain name, signature, dnskey, ds record.</a:t>
            </a:r>
          </a:p>
          <a:p>
            <a:pPr/>
            <a:r>
              <a:t>But  if you want to validate a bgp announcement, you have to fetch all rpki objects from repositories and make a chain to validate them and extract vrps, which is a out-of-band mechanism, leaving a couple of trade off and we want to see how these differences impact on the deployment.</a:t>
            </a:r>
          </a:p>
          <a:p>
            <a:pPr/>
          </a:p>
          <a:p>
            <a:pPr/>
            <a:r>
              <a:t>(3) secure routing perspective, there have been many BGP security  protocols introduced such as BGPSEC and other SBGP, which are not deployed very well. However, RPKI is much  easier to deploy, you don’t need to throw out your existing routers. </a:t>
            </a:r>
          </a:p>
          <a:p>
            <a:pPr/>
            <a:r>
              <a:t>Thus, even though some predicted that “it is never going to be deployed like DNSSEC”,  but we want to see if that is true.</a:t>
            </a:r>
          </a:p>
          <a:p>
            <a:pPr/>
          </a:p>
          <a:p>
            <a:pPr/>
            <a:r>
              <a:t>So in this presentation, I want to talk if RPKI is ready for the big screen.</a:t>
            </a:r>
          </a:p>
          <a:p>
            <a:pPr/>
          </a:p>
          <a:p>
            <a:pPr/>
            <a:r>
              <a:t>And as you know, many PKI protocols do not work as expected, so we want to know why we see invalid BGP announcements.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Shape 592"/>
          <p:cNvSpPr/>
          <p:nvPr>
            <p:ph type="sldImg"/>
          </p:nvPr>
        </p:nvSpPr>
        <p:spPr>
          <a:prstGeom prst="rect">
            <a:avLst/>
          </a:prstGeom>
        </p:spPr>
        <p:txBody>
          <a:bodyPr/>
          <a:lstStyle/>
          <a:p>
            <a:pPr/>
          </a:p>
        </p:txBody>
      </p:sp>
      <p:sp>
        <p:nvSpPr>
          <p:cNvPr id="593" name="Shape 593"/>
          <p:cNvSpPr/>
          <p:nvPr>
            <p:ph type="body" sz="quarter" idx="1"/>
          </p:nvPr>
        </p:nvSpPr>
        <p:spPr>
          <a:prstGeom prst="rect">
            <a:avLst/>
          </a:prstGeom>
        </p:spPr>
        <p:txBody>
          <a:bodyPr/>
          <a:lstStyle/>
          <a:p>
            <a:pPr/>
            <a:r>
              <a:t>To answer those questions, we need two datasets. </a:t>
            </a:r>
          </a:p>
          <a:p>
            <a:pPr/>
            <a:r>
              <a:t>The first one is historical RPKI objects to see how much of IP prefixes are covered by RPKI; Thanks to RIPE NCC, we obtained daily snapshots of each of the RPKI repositories since its adoption. we are grateful to RIPE NCC for making this data available for analysis. </a:t>
            </a:r>
          </a:p>
          <a:p>
            <a:pPr/>
          </a:p>
          <a:p>
            <a:pPr/>
            <a:r>
              <a:t>And from the the latest snapshot, we observe that overall RPKI deployment rate is up to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7" name="Shape 607"/>
          <p:cNvSpPr/>
          <p:nvPr>
            <p:ph type="sldImg"/>
          </p:nvPr>
        </p:nvSpPr>
        <p:spPr>
          <a:prstGeom prst="rect">
            <a:avLst/>
          </a:prstGeom>
        </p:spPr>
        <p:txBody>
          <a:bodyPr/>
          <a:lstStyle/>
          <a:p>
            <a:pPr/>
          </a:p>
        </p:txBody>
      </p:sp>
      <p:sp>
        <p:nvSpPr>
          <p:cNvPr id="608" name="Shape 608"/>
          <p:cNvSpPr/>
          <p:nvPr>
            <p:ph type="body" sz="quarter" idx="1"/>
          </p:nvPr>
        </p:nvSpPr>
        <p:spPr>
          <a:prstGeom prst="rect">
            <a:avLst/>
          </a:prstGeom>
        </p:spPr>
        <p:txBody>
          <a:bodyPr/>
          <a:lstStyle/>
          <a:p>
            <a:pPr/>
            <a:r>
              <a:t>If we see the growth of adoption, it’s more interesting;</a:t>
            </a:r>
          </a:p>
          <a:p>
            <a:pPr/>
            <a:r>
              <a:t>These graphs show (1) # of VRPs (2) % of ASes and (3) % of IPv4 spaces authorized by VRP,</a:t>
            </a:r>
          </a:p>
          <a:p>
            <a:pPr/>
          </a:p>
          <a:p>
            <a:pPr/>
            <a:r>
              <a:t>As you can see, the adoption rate has been increasing, especially if you focus on 2019, you can see very rapid growth. </a:t>
            </a:r>
          </a:p>
          <a:p>
            <a:pPr/>
            <a:r>
              <a:t>For example, the fraction of the total IP space of RIPENCC covered by VRPs rose from 19.2% to 30.6% between January 1, 2017 and February 27, 2019</a:t>
            </a:r>
          </a:p>
          <a:p>
            <a:pPr/>
            <a:r>
              <a:t>This is very encouraging, because one previous work in 2016, showed that 84% of network practitioners were not interested in deploying RPKI.</a:t>
            </a: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4" name="Shape 614"/>
          <p:cNvSpPr/>
          <p:nvPr>
            <p:ph type="sldImg"/>
          </p:nvPr>
        </p:nvSpPr>
        <p:spPr>
          <a:prstGeom prst="rect">
            <a:avLst/>
          </a:prstGeom>
        </p:spPr>
        <p:txBody>
          <a:bodyPr/>
          <a:lstStyle/>
          <a:p>
            <a:pPr/>
          </a:p>
        </p:txBody>
      </p:sp>
      <p:sp>
        <p:nvSpPr>
          <p:cNvPr id="615" name="Shape 615"/>
          <p:cNvSpPr/>
          <p:nvPr>
            <p:ph type="body" sz="quarter" idx="1"/>
          </p:nvPr>
        </p:nvSpPr>
        <p:spPr>
          <a:prstGeom prst="rect">
            <a:avLst/>
          </a:prstGeom>
        </p:spPr>
        <p:txBody>
          <a:bodyPr/>
          <a:lstStyle/>
          <a:p>
            <a:pPr/>
            <a:r>
              <a:t>The next question is.. how many I P prefixes being announced are actually covered by RPKI</a:t>
            </a:r>
          </a:p>
          <a:p>
            <a:pPr/>
          </a:p>
          <a:p>
            <a:pPr/>
            <a:r>
              <a:t>To answer that, we also need BGP announcements dataset  as well.</a:t>
            </a:r>
          </a:p>
          <a:p>
            <a:pPr/>
          </a:p>
          <a:p>
            <a:pPr/>
            <a:r>
              <a:t>We used two public datasets from RIPE and RouteViews; We also leveraged Akamai’s network to obtain  BGP announcements from thousands of vantage points globally.</a:t>
            </a:r>
          </a:p>
          <a:p>
            <a:pP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Shape 630"/>
          <p:cNvSpPr/>
          <p:nvPr>
            <p:ph type="sldImg"/>
          </p:nvPr>
        </p:nvSpPr>
        <p:spPr>
          <a:prstGeom prst="rect">
            <a:avLst/>
          </a:prstGeom>
        </p:spPr>
        <p:txBody>
          <a:bodyPr/>
          <a:lstStyle/>
          <a:p>
            <a:pPr/>
          </a:p>
        </p:txBody>
      </p:sp>
      <p:sp>
        <p:nvSpPr>
          <p:cNvPr id="631" name="Shape 631"/>
          <p:cNvSpPr/>
          <p:nvPr>
            <p:ph type="body" sz="quarter" idx="1"/>
          </p:nvPr>
        </p:nvSpPr>
        <p:spPr>
          <a:prstGeom prst="rect">
            <a:avLst/>
          </a:prstGeom>
        </p:spPr>
        <p:txBody>
          <a:bodyPr/>
          <a:lstStyle/>
          <a:p>
            <a:pPr/>
            <a:r>
              <a:t>Now, Y axis shows the percentage of BGP announcements of which IP prefixes are covered by at least one VRP.</a:t>
            </a:r>
          </a:p>
          <a:p>
            <a:pPr/>
          </a:p>
          <a:p>
            <a:pPr/>
            <a:r>
              <a:t>As you can tell, As the RPKI objects grows, we also observe that BGP announcements that are actually covered by RPKI is also growing.</a:t>
            </a:r>
          </a:p>
          <a:p>
            <a:pPr/>
          </a:p>
          <a:p>
            <a:pPr/>
            <a:r>
              <a:t>A key observation is that this percentage is consistently increasing across all datasets: between 9.98% and 11.28% of BGP announcements are covered by VRPs in our latest snapshot.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t>Then, the next question is how this database is created and how it can be validated.</a:t>
            </a:r>
          </a:p>
          <a:p>
            <a:pPr/>
          </a:p>
          <a:p>
            <a:pPr/>
            <a:r>
              <a:t>Largely, there are two processes; the first is  about the registration process for the network operators to to protect their resources using RPKI and </a:t>
            </a:r>
          </a:p>
          <a:p>
            <a:pPr/>
            <a:r>
              <a:t>And the other one is about validation process.</a:t>
            </a:r>
          </a:p>
          <a:p>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Shape 653"/>
          <p:cNvSpPr/>
          <p:nvPr>
            <p:ph type="sldImg"/>
          </p:nvPr>
        </p:nvSpPr>
        <p:spPr>
          <a:prstGeom prst="rect">
            <a:avLst/>
          </a:prstGeom>
        </p:spPr>
        <p:txBody>
          <a:bodyPr/>
          <a:lstStyle/>
          <a:p>
            <a:pPr/>
          </a:p>
        </p:txBody>
      </p:sp>
      <p:sp>
        <p:nvSpPr>
          <p:cNvPr id="654" name="Shape 654"/>
          <p:cNvSpPr/>
          <p:nvPr>
            <p:ph type="body" sz="quarter" idx="1"/>
          </p:nvPr>
        </p:nvSpPr>
        <p:spPr>
          <a:prstGeom prst="rect">
            <a:avLst/>
          </a:prstGeom>
        </p:spPr>
        <p:txBody>
          <a:bodyPr/>
          <a:lstStyle/>
          <a:p>
            <a:pPr/>
            <a:r>
              <a:t>Now, let’s see how much of them are actually unknown (which means we can’t validate), valid, and invalid.</a:t>
            </a:r>
          </a:p>
          <a:p>
            <a:pPr/>
            <a:r>
              <a:t>From a total of 46 B announcements for 8 years, we found that only 8.1% are covered, but good news is that 90% of them are valid. </a:t>
            </a:r>
          </a:p>
          <a:p>
            <a:pPr/>
            <a:r>
              <a:t>But some of you may think that 10% is still huge. So let’s see if this BGP qualify has been improved or not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Shape 686"/>
          <p:cNvSpPr/>
          <p:nvPr>
            <p:ph type="sldImg"/>
          </p:nvPr>
        </p:nvSpPr>
        <p:spPr>
          <a:prstGeom prst="rect">
            <a:avLst/>
          </a:prstGeom>
        </p:spPr>
        <p:txBody>
          <a:bodyPr/>
          <a:lstStyle/>
          <a:p>
            <a:pPr/>
          </a:p>
        </p:txBody>
      </p:sp>
      <p:sp>
        <p:nvSpPr>
          <p:cNvPr id="687" name="Shape 687"/>
          <p:cNvSpPr/>
          <p:nvPr>
            <p:ph type="body" sz="quarter" idx="1"/>
          </p:nvPr>
        </p:nvSpPr>
        <p:spPr>
          <a:prstGeom prst="rect">
            <a:avLst/>
          </a:prstGeom>
        </p:spPr>
        <p:txBody>
          <a:bodyPr/>
          <a:lstStyle/>
          <a:p>
            <a:pPr/>
          </a:p>
          <a:p>
            <a:pPr/>
            <a:r>
              <a:t>So Y axis shows the percentage of RPKI-invalid advertisements</a:t>
            </a:r>
          </a:p>
          <a:p>
            <a:pPr/>
          </a:p>
          <a:p>
            <a:pPr/>
            <a:r>
              <a:t>As you can see, for the first year of RPKI adoption was a mayhem; about half of covered announcements were invalid but it gets somehow settled down in 2012 and has been much better.</a:t>
            </a:r>
          </a:p>
          <a:p>
            <a:pPr/>
          </a:p>
          <a:p>
            <a:pPr/>
            <a:r>
              <a:t>We believe the sharp decrease in 2012 are due to the RIRs who improved their hosted services and RPKI training. For example, the RIPE NCC interface started to show BGP announcement validity to prefix owners and offered the option to operators to receive alerts about invalid announcements. The interfaces of LACNIC and APNIC were similarly modified to show invalid announcements to their users more clearly.</a:t>
            </a:r>
          </a:p>
          <a:p>
            <a:pPr/>
          </a:p>
          <a:p>
            <a:pPr/>
            <a:r>
              <a:t>Finally at the end of our snapshot we find that only 2~4% of covered prefixes are invalid.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Shape 710"/>
          <p:cNvSpPr/>
          <p:nvPr>
            <p:ph type="sldImg"/>
          </p:nvPr>
        </p:nvSpPr>
        <p:spPr>
          <a:prstGeom prst="rect">
            <a:avLst/>
          </a:prstGeom>
        </p:spPr>
        <p:txBody>
          <a:bodyPr/>
          <a:lstStyle/>
          <a:p>
            <a:pPr/>
          </a:p>
        </p:txBody>
      </p:sp>
      <p:sp>
        <p:nvSpPr>
          <p:cNvPr id="711" name="Shape 711"/>
          <p:cNvSpPr/>
          <p:nvPr>
            <p:ph type="body" sz="quarter" idx="1"/>
          </p:nvPr>
        </p:nvSpPr>
        <p:spPr>
          <a:prstGeom prst="rect">
            <a:avLst/>
          </a:prstGeom>
        </p:spPr>
        <p:txBody>
          <a:bodyPr/>
          <a:lstStyle/>
          <a:p>
            <a:pPr/>
          </a:p>
          <a:p>
            <a:pPr/>
            <a:r>
              <a:t>As you know, we validated BGP announcement through this process.</a:t>
            </a:r>
          </a:p>
          <a:p>
            <a:pPr/>
            <a:r>
              <a:t>And let’s think why and how these two things could happen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Shape 736"/>
          <p:cNvSpPr/>
          <p:nvPr>
            <p:ph type="sldImg"/>
          </p:nvPr>
        </p:nvSpPr>
        <p:spPr>
          <a:prstGeom prst="rect">
            <a:avLst/>
          </a:prstGeom>
        </p:spPr>
        <p:txBody>
          <a:bodyPr/>
          <a:lstStyle/>
          <a:p>
            <a:pPr/>
          </a:p>
        </p:txBody>
      </p:sp>
      <p:sp>
        <p:nvSpPr>
          <p:cNvPr id="737" name="Shape 737"/>
          <p:cNvSpPr/>
          <p:nvPr>
            <p:ph type="body" sz="quarter" idx="1"/>
          </p:nvPr>
        </p:nvSpPr>
        <p:spPr>
          <a:prstGeom prst="rect">
            <a:avLst/>
          </a:prstGeom>
        </p:spPr>
        <p:txBody>
          <a:bodyPr/>
          <a:lstStyle/>
          <a:p>
            <a:pPr/>
            <a:r>
              <a:t>Now, let’s focus why they are invalid; overall there are two reasons why a BGP announce goes invalid.</a:t>
            </a:r>
          </a:p>
          <a:p>
            <a:pPr/>
          </a:p>
          <a:p>
            <a:pPr/>
            <a:r>
              <a:t>First reason is that the announced IP prefix is too specific; In other words, the IP prefix is covered by at least one VRP, and the origin in the announcement is identical to the VRP ASN, but no VRP matches the announced IP prefix.</a:t>
            </a:r>
          </a:p>
          <a:p>
            <a:pPr/>
          </a:p>
          <a:p>
            <a:pPr/>
            <a:r>
              <a:t>In such a case, it is likely due to misconfigurations rather than malicious attempts</a:t>
            </a:r>
          </a:p>
          <a:p>
            <a:pPr/>
            <a:r>
              <a:t> </a:t>
            </a:r>
          </a:p>
          <a:p>
            <a:pPr/>
            <a:r>
              <a:t>There is a study showing that some network administrators were confused regarding the MaxLength attribute; for example, network administrators would incorrectly assume that the prefix length specified in the ROA would validate all IP prefixes that are more specific.</a:t>
            </a:r>
          </a:p>
          <a:p>
            <a:pPr/>
          </a:p>
          <a:p>
            <a:pPr/>
            <a:r>
              <a:t>The other reason is simply the ASN is not matched with the one in VRP. </a:t>
            </a:r>
          </a:p>
          <a:p>
            <a:pPr/>
            <a:r>
              <a:t>* But it is not all..</a:t>
            </a:r>
          </a:p>
          <a:p>
            <a:pPr/>
            <a:r>
              <a:t>There are many potential reasons for this; for example, some ISP manages multiple AS number and swap the IP spaces with each other but forgot to update ROAs,</a:t>
            </a:r>
          </a:p>
          <a:p>
            <a:pPr/>
            <a:r>
              <a:t>Or some provider AS registered ROA, but leased some of the IP spaces to the customers and not updating it.</a:t>
            </a:r>
          </a:p>
          <a:p>
            <a:pPr/>
            <a:r>
              <a:t>Or some ASes offer DDoS prevention service and announcing IP prefixes on behalf of origin AS,</a:t>
            </a:r>
          </a:p>
          <a:p>
            <a:pPr/>
            <a:r>
              <a:t>And some of the others can be malicious, but of course we don’t know for sure.</a:t>
            </a:r>
          </a:p>
          <a:p>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Shape 768"/>
          <p:cNvSpPr/>
          <p:nvPr>
            <p:ph type="sldImg"/>
          </p:nvPr>
        </p:nvSpPr>
        <p:spPr>
          <a:prstGeom prst="rect">
            <a:avLst/>
          </a:prstGeom>
        </p:spPr>
        <p:txBody>
          <a:bodyPr/>
          <a:lstStyle/>
          <a:p>
            <a:pPr/>
          </a:p>
        </p:txBody>
      </p:sp>
      <p:sp>
        <p:nvSpPr>
          <p:cNvPr id="769" name="Shape 769"/>
          <p:cNvSpPr/>
          <p:nvPr>
            <p:ph type="body" sz="quarter" idx="1"/>
          </p:nvPr>
        </p:nvSpPr>
        <p:spPr>
          <a:prstGeom prst="rect">
            <a:avLst/>
          </a:prstGeom>
        </p:spPr>
        <p:txBody>
          <a:bodyPr/>
          <a:lstStyle/>
          <a:p>
            <a:pPr/>
            <a:r>
              <a:t>unknown, invalid, valid</a:t>
            </a:r>
          </a:p>
          <a:p>
            <a:pPr/>
          </a:p>
          <a:p>
            <a:pPr/>
            <a:r>
              <a:t>It could be malicious, of course we don’t know for sure.</a:t>
            </a:r>
          </a:p>
          <a:p>
            <a:pPr/>
            <a:r>
              <a:t>I’m going to discuss about it later,</a:t>
            </a:r>
          </a:p>
          <a:p>
            <a:pPr/>
          </a:p>
          <a:p>
            <a:pPr/>
            <a:r>
              <a:t>And if we found vrps that share the same ASNs, but fail to find a VRPs that exactly matches the announced IP prefix, then it could be due to some misconfigurations.</a:t>
            </a:r>
          </a:p>
          <a:p>
            <a:pPr/>
            <a:r>
              <a:t>Such as a single VRP can validate all sub prefixes more specific than the IP prefix length is VRP.</a:t>
            </a:r>
          </a:p>
          <a:p>
            <a:pPr/>
          </a:p>
          <a:p>
            <a:pPr/>
          </a:p>
          <a:p>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Shape 782"/>
          <p:cNvSpPr/>
          <p:nvPr>
            <p:ph type="sldImg"/>
          </p:nvPr>
        </p:nvSpPr>
        <p:spPr>
          <a:prstGeom prst="rect">
            <a:avLst/>
          </a:prstGeom>
        </p:spPr>
        <p:txBody>
          <a:bodyPr/>
          <a:lstStyle/>
          <a:p>
            <a:pPr/>
          </a:p>
        </p:txBody>
      </p:sp>
      <p:sp>
        <p:nvSpPr>
          <p:cNvPr id="783" name="Shape 783"/>
          <p:cNvSpPr/>
          <p:nvPr>
            <p:ph type="body" sz="quarter" idx="1"/>
          </p:nvPr>
        </p:nvSpPr>
        <p:spPr>
          <a:prstGeom prst="rect">
            <a:avLst/>
          </a:prstGeom>
        </p:spPr>
        <p:txBody>
          <a:bodyPr/>
          <a:lstStyle/>
          <a:p>
            <a:pPr/>
            <a:r>
              <a:t>Now, let’s see how much of them are too-specific and wrong-ASNs; </a:t>
            </a:r>
          </a:p>
          <a:p>
            <a:pPr/>
            <a:r>
              <a:t>Interestingly, they are nearly equally distributed; 48.0% ∼ 51.5% of the invalid announcements are too-specific</a:t>
            </a:r>
          </a:p>
          <a:p>
            <a:pPr/>
          </a:p>
          <a:p>
            <a:pPr/>
            <a:r>
              <a:t>Let’s first focus on Too-specific;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4" name="Shape 814"/>
          <p:cNvSpPr/>
          <p:nvPr>
            <p:ph type="sldImg"/>
          </p:nvPr>
        </p:nvSpPr>
        <p:spPr>
          <a:prstGeom prst="rect">
            <a:avLst/>
          </a:prstGeom>
        </p:spPr>
        <p:txBody>
          <a:bodyPr/>
          <a:lstStyle/>
          <a:p>
            <a:pPr/>
          </a:p>
        </p:txBody>
      </p:sp>
      <p:sp>
        <p:nvSpPr>
          <p:cNvPr id="815" name="Shape 815"/>
          <p:cNvSpPr/>
          <p:nvPr>
            <p:ph type="body" sz="quarter" idx="1"/>
          </p:nvPr>
        </p:nvSpPr>
        <p:spPr>
          <a:prstGeom prst="rect">
            <a:avLst/>
          </a:prstGeom>
        </p:spPr>
        <p:txBody>
          <a:bodyPr/>
          <a:lstStyle/>
          <a:p>
            <a:pPr/>
            <a:r>
              <a:t>Interestingly, we observe many spikes over the datasets; </a:t>
            </a:r>
          </a:p>
          <a:p>
            <a:pPr/>
          </a:p>
          <a:p>
            <a:pPr/>
            <a:r>
              <a:t>For example, Virgin Media Limited announced 3,200 IP prefixes but they were too specific as their VRPs are without MaxLength.</a:t>
            </a:r>
          </a:p>
          <a:p>
            <a:pPr/>
          </a:p>
          <a:p>
            <a:pPr/>
            <a:r>
              <a:t>Another interesting example is Free SaS;</a:t>
            </a:r>
          </a:p>
          <a:p>
            <a:pPr/>
            <a:r>
              <a:t>They announced 7000 too specific IP prefixes and their covered VRPs do not have the MaxLength,</a:t>
            </a:r>
          </a:p>
          <a:p>
            <a:pPr/>
            <a:r>
              <a:t>The next day, they published ROA with MaxLength so the issues were gone. </a:t>
            </a:r>
          </a:p>
          <a:p>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0" name="Shape 830"/>
          <p:cNvSpPr/>
          <p:nvPr>
            <p:ph type="sldImg"/>
          </p:nvPr>
        </p:nvSpPr>
        <p:spPr>
          <a:prstGeom prst="rect">
            <a:avLst/>
          </a:prstGeom>
        </p:spPr>
        <p:txBody>
          <a:bodyPr/>
          <a:lstStyle/>
          <a:p>
            <a:pPr/>
          </a:p>
        </p:txBody>
      </p:sp>
      <p:sp>
        <p:nvSpPr>
          <p:cNvPr id="831" name="Shape 831"/>
          <p:cNvSpPr/>
          <p:nvPr>
            <p:ph type="body" sz="quarter" idx="1"/>
          </p:nvPr>
        </p:nvSpPr>
        <p:spPr>
          <a:prstGeom prst="rect">
            <a:avLst/>
          </a:prstGeom>
        </p:spPr>
        <p:txBody>
          <a:bodyPr/>
          <a:lstStyle/>
          <a:p>
            <a:pPr/>
            <a:r>
              <a:t>As you can tell,  MaxLength is really powerful tool as it can easily validate many subprefixes that you announce if being used correctly.</a:t>
            </a:r>
          </a:p>
          <a:p>
            <a:pPr/>
          </a:p>
          <a:p>
            <a:pPr/>
            <a:r>
              <a:t>Let’s first see the IP prefixes from VRPs that do not contain the MaxLength attribute from all VRP. Interestingly, the usage of MaxLength has been decreasing and only 11.2% of IP prefixes in VRPs use it in our latest snapshot</a:t>
            </a:r>
          </a:p>
          <a:p>
            <a:pPr/>
          </a:p>
          <a:p>
            <a:pPr/>
            <a:r>
              <a:t>Then how about the actual ip prefixes being announced through BGP?</a:t>
            </a:r>
          </a:p>
          <a:p>
            <a:pPr/>
          </a:p>
          <a:p>
            <a:pPr/>
            <a:r>
              <a:t>So, the graph in the middle shows the % of Valid BGP advertisement validated through VRPs without MaxLength. As you can tell, even though the usage is decreasing, we still see that 52.3% of the valid IP prefixes are validated through VRPs with the MaxLength attribute.</a:t>
            </a:r>
          </a:p>
          <a:p>
            <a:pPr/>
          </a:p>
          <a:p>
            <a:pPr marL="436562" indent="-436562">
              <a:buSzPct val="100000"/>
              <a:buAutoNum type="arabicParenBoth" startAt="1"/>
            </a:pPr>
            <a:r>
              <a:t>However, when we focus on these too specific advertisement, we see very different thing; more than 90% of the too-specific announcements (and more than 92% in our latest snapshot) are due to VRPs that do not have the MaxLength attribute. </a:t>
            </a:r>
          </a:p>
          <a:p>
            <a:pPr lvl="1" marL="1071562" indent="-436562">
              <a:buSzPct val="100000"/>
              <a:buAutoNum type="arabicParenBoth" startAt="1"/>
            </a:pPr>
            <a:r>
              <a:t>In other words, the majority of the too-specific announcements potentially could have been validated if their VRPs were to correctly set the MaxLength attribute or create explicit VRPs for all the more specifics. </a:t>
            </a:r>
          </a:p>
          <a:p>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Shape 844"/>
          <p:cNvSpPr/>
          <p:nvPr>
            <p:ph type="sldImg"/>
          </p:nvPr>
        </p:nvSpPr>
        <p:spPr>
          <a:prstGeom prst="rect">
            <a:avLst/>
          </a:prstGeom>
        </p:spPr>
        <p:txBody>
          <a:bodyPr/>
          <a:lstStyle/>
          <a:p>
            <a:pPr/>
          </a:p>
        </p:txBody>
      </p:sp>
      <p:sp>
        <p:nvSpPr>
          <p:cNvPr id="845" name="Shape 845"/>
          <p:cNvSpPr/>
          <p:nvPr>
            <p:ph type="body" sz="quarter" idx="1"/>
          </p:nvPr>
        </p:nvSpPr>
        <p:spPr>
          <a:prstGeom prst="rect">
            <a:avLst/>
          </a:prstGeom>
        </p:spPr>
        <p:txBody>
          <a:bodyPr/>
          <a:lstStyle/>
          <a:p>
            <a:pPr/>
            <a:r>
              <a:t>Now, let’s see the other invalid reasons; which is Wrong ASN.</a:t>
            </a:r>
          </a:p>
          <a:p>
            <a:pPr/>
            <a:r>
              <a:t>You might think that all BGP announcements that are originated from wrong ASN are hijack attempts, but actually they might be due to some misconfigurations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6" name="Shape 856"/>
          <p:cNvSpPr/>
          <p:nvPr>
            <p:ph type="sldImg"/>
          </p:nvPr>
        </p:nvSpPr>
        <p:spPr>
          <a:prstGeom prst="rect">
            <a:avLst/>
          </a:prstGeom>
        </p:spPr>
        <p:txBody>
          <a:bodyPr/>
          <a:lstStyle/>
          <a:p>
            <a:pPr/>
          </a:p>
        </p:txBody>
      </p:sp>
      <p:sp>
        <p:nvSpPr>
          <p:cNvPr id="857" name="Shape 857"/>
          <p:cNvSpPr/>
          <p:nvPr>
            <p:ph type="body" sz="quarter" idx="1"/>
          </p:nvPr>
        </p:nvSpPr>
        <p:spPr>
          <a:prstGeom prst="rect">
            <a:avLst/>
          </a:prstGeom>
        </p:spPr>
        <p:txBody>
          <a:bodyPr/>
          <a:lstStyle/>
          <a:p>
            <a:pPr/>
            <a:r>
              <a:t>First, </a:t>
            </a:r>
          </a:p>
          <a:p>
            <a:pPr/>
            <a:r>
              <a:t>Couple of ISPs that announcing  invalid bop due to misconfiguration</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If a resource holder wants to create a secure mapping between AS number and IP prefixes that they are going to announce, they first needs to create a certificate.</a:t>
            </a:r>
          </a:p>
          <a:p>
            <a:pPr/>
          </a:p>
          <a:p>
            <a:pPr/>
            <a:r>
              <a:t>After that it needs to create another object called ROA; </a:t>
            </a:r>
          </a:p>
          <a:p>
            <a:pPr/>
            <a:r>
              <a:t>ROA is the core object of RPKI, which authorizes an AS to announce certain IP prefixes. This ROA is signed by the certificate.</a:t>
            </a:r>
          </a:p>
          <a:p>
            <a:pPr/>
          </a:p>
          <a:p>
            <a:pPr/>
            <a:r>
              <a:t>And let’s see what’s in ROA;</a:t>
            </a:r>
          </a:p>
          <a:p>
            <a:pPr/>
            <a:r>
              <a:t>Basically, ROA contains the list of IP prefixes that the AS will announce; for example, if the AS 4385 wants to divide its /16 IP prefixes into multiple /20 and wants to announce, then ROA must contain each of the /20 IP prefixes.</a:t>
            </a:r>
          </a:p>
          <a:p>
            <a:pPr/>
          </a:p>
          <a:p>
            <a:pPr/>
            <a:r>
              <a:t>So, as a separate entry, AS 4385 should insert each of the entries in ROA; and each of them is called “Validated ROA Payloads” VRPs, which is an actual unit for BGP validation.</a:t>
            </a:r>
          </a:p>
          <a:p>
            <a:pPr/>
          </a:p>
          <a:p>
            <a:pPr/>
            <a:r>
              <a:t>However as you can tell, there are lots of entry in a single ROA, </a:t>
            </a:r>
          </a:p>
          <a:p>
            <a:pPr/>
            <a:r>
              <a:t>What I can do instead is just to introduce a single entry with an attribute called MaxLength, which basically specifies the maximum prefix length that this single VRP can authorize. </a:t>
            </a:r>
          </a:p>
          <a:p>
            <a:pPr/>
            <a:br/>
            <a:r>
              <a:t>For example by setting the MaxLength attribute with 20, this single VRP can be used to authorize any IP prefixes of which length is between 16 and 20. </a:t>
            </a:r>
          </a:p>
          <a:p>
            <a:pPr/>
          </a:p>
          <a:p>
            <a:pPr/>
            <a:r>
              <a:t>As you can tell, The MaxLength attribute is efficient, as it is basically  a macro that allows a single ROA to match many sub-prefixes.</a:t>
            </a:r>
          </a:p>
          <a:p>
            <a:pPr/>
            <a:r>
              <a:t>However, if those sub-prefixes that are matched by the ROA, are not actually advertised, then it can be vulnerable to forged-origin sub-prefix hijacks, thus, it is often recommended to use MaxLength only if all sub-prefixes will be actually advertised in BGP.</a:t>
            </a:r>
          </a:p>
          <a:p>
            <a:pPr/>
          </a:p>
          <a:p>
            <a:pPr/>
          </a:p>
          <a:p>
            <a:pPr/>
          </a:p>
          <a:p>
            <a:pPr/>
          </a:p>
          <a:p>
            <a:pPr/>
          </a:p>
          <a:p>
            <a:pPr/>
            <a:r>
              <a:t>A quick stupid question; to enable RPKI, customer ISP needs to ask it’s provider ISP to get the certificate signed?</a:t>
            </a:r>
          </a:p>
          <a:p>
            <a:pPr/>
          </a:p>
          <a:p>
            <a:pPr/>
          </a:p>
          <a:p>
            <a:pPr/>
            <a:r>
              <a:t>But the ROA has to be consistent with actual BGP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7" name="Shape 867"/>
          <p:cNvSpPr/>
          <p:nvPr>
            <p:ph type="sldImg"/>
          </p:nvPr>
        </p:nvSpPr>
        <p:spPr>
          <a:prstGeom prst="rect">
            <a:avLst/>
          </a:prstGeom>
        </p:spPr>
        <p:txBody>
          <a:bodyPr/>
          <a:lstStyle/>
          <a:p>
            <a:pPr/>
          </a:p>
        </p:txBody>
      </p:sp>
      <p:sp>
        <p:nvSpPr>
          <p:cNvPr id="868" name="Shape 868"/>
          <p:cNvSpPr/>
          <p:nvPr>
            <p:ph type="body" sz="quarter" idx="1"/>
          </p:nvPr>
        </p:nvSpPr>
        <p:spPr>
          <a:prstGeom prst="rect">
            <a:avLst/>
          </a:prstGeom>
        </p:spPr>
        <p:txBody>
          <a:bodyPr/>
          <a:lstStyle/>
          <a:p>
            <a:pPr/>
            <a:r>
              <a:t>Now, let’s see the other invalid reasons; which is Wrong ASN.</a:t>
            </a:r>
          </a:p>
          <a:p>
            <a:pPr/>
          </a:p>
          <a:p>
            <a:pPr/>
            <a:r>
              <a:t>Increasing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9" name="Shape 879"/>
          <p:cNvSpPr/>
          <p:nvPr>
            <p:ph type="sldImg"/>
          </p:nvPr>
        </p:nvSpPr>
        <p:spPr>
          <a:prstGeom prst="rect">
            <a:avLst/>
          </a:prstGeom>
        </p:spPr>
        <p:txBody>
          <a:bodyPr/>
          <a:lstStyle/>
          <a:p>
            <a:pPr/>
          </a:p>
        </p:txBody>
      </p:sp>
      <p:sp>
        <p:nvSpPr>
          <p:cNvPr id="880" name="Shape 880"/>
          <p:cNvSpPr/>
          <p:nvPr>
            <p:ph type="body" sz="quarter" idx="1"/>
          </p:nvPr>
        </p:nvSpPr>
        <p:spPr>
          <a:prstGeom prst="rect">
            <a:avLst/>
          </a:prstGeom>
        </p:spPr>
        <p:txBody>
          <a:bodyPr/>
          <a:lstStyle/>
          <a:p>
            <a:pPr/>
            <a:r>
              <a:t>We haven’t found that many DDoS protection ASes announcing BGP prefixes on behalf the origin.</a:t>
            </a:r>
          </a:p>
          <a:p>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9" name="Shape 889"/>
          <p:cNvSpPr/>
          <p:nvPr>
            <p:ph type="sldImg"/>
          </p:nvPr>
        </p:nvSpPr>
        <p:spPr>
          <a:prstGeom prst="rect">
            <a:avLst/>
          </a:prstGeom>
        </p:spPr>
        <p:txBody>
          <a:bodyPr/>
          <a:lstStyle/>
          <a:p>
            <a:pPr/>
          </a:p>
        </p:txBody>
      </p:sp>
      <p:sp>
        <p:nvSpPr>
          <p:cNvPr id="890" name="Shape 890"/>
          <p:cNvSpPr/>
          <p:nvPr>
            <p:ph type="body" sz="quarter" idx="1"/>
          </p:nvPr>
        </p:nvSpPr>
        <p:spPr>
          <a:prstGeom prst="rect">
            <a:avLst/>
          </a:prstGeom>
        </p:spPr>
        <p:txBody>
          <a:bodyPr/>
          <a:lstStyle/>
          <a:p>
            <a:pPr/>
            <a:r>
              <a:t>The last one is about others. </a:t>
            </a:r>
          </a:p>
          <a:p>
            <a:pPr/>
            <a:r>
              <a:t>As these unknown announcements originate from an origin which has likely nothing to do with the authorized origin it could be suspicious.</a:t>
            </a:r>
          </a:p>
          <a:p>
            <a:pPr/>
            <a:r>
              <a:t>Of course we don’t know for sure if they are really a hijacking attempt or not, but at least we can’t find any reasons of why this has happened.</a:t>
            </a:r>
          </a:p>
          <a:p>
            <a:pPr/>
          </a:p>
          <a:p>
            <a:pPr/>
            <a:r>
              <a:t>As you might expect, we can see many spikes over the graph, which seems very suspicious.</a:t>
            </a:r>
          </a:p>
          <a:p>
            <a:pPr/>
          </a:p>
          <a:p>
            <a:pPr/>
            <a:r>
              <a:t>So I’m going to talk about it later but we released all the datasets and the list of these BGP announcement, so if you have any good method to detect hijacking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4" name="Shape 894"/>
          <p:cNvSpPr/>
          <p:nvPr>
            <p:ph type="sldImg"/>
          </p:nvPr>
        </p:nvSpPr>
        <p:spPr>
          <a:prstGeom prst="rect">
            <a:avLst/>
          </a:prstGeom>
        </p:spPr>
        <p:txBody>
          <a:bodyPr/>
          <a:lstStyle/>
          <a:p>
            <a:pPr/>
          </a:p>
        </p:txBody>
      </p:sp>
      <p:sp>
        <p:nvSpPr>
          <p:cNvPr id="895" name="Shape 895"/>
          <p:cNvSpPr/>
          <p:nvPr>
            <p:ph type="body" sz="quarter" idx="1"/>
          </p:nvPr>
        </p:nvSpPr>
        <p:spPr>
          <a:prstGeom prst="rect">
            <a:avLst/>
          </a:prstGeom>
        </p:spPr>
        <p:txBody>
          <a:bodyPr/>
          <a:lstStyle/>
          <a:p>
            <a:pPr/>
            <a:r>
              <a:t>There were news that Julian Assange, the founder of Wikileaks, was granted Ecuadorian Citizenship a month prior.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1" name="Shape 951"/>
          <p:cNvSpPr/>
          <p:nvPr>
            <p:ph type="sldImg"/>
          </p:nvPr>
        </p:nvSpPr>
        <p:spPr>
          <a:prstGeom prst="rect">
            <a:avLst/>
          </a:prstGeom>
        </p:spPr>
        <p:txBody>
          <a:bodyPr/>
          <a:lstStyle/>
          <a:p>
            <a:pPr/>
          </a:p>
        </p:txBody>
      </p:sp>
      <p:sp>
        <p:nvSpPr>
          <p:cNvPr id="952" name="Shape 952"/>
          <p:cNvSpPr/>
          <p:nvPr>
            <p:ph type="body" sz="quarter" idx="1"/>
          </p:nvPr>
        </p:nvSpPr>
        <p:spPr>
          <a:prstGeom prst="rect">
            <a:avLst/>
          </a:prstGeom>
        </p:spPr>
        <p:txBody>
          <a:bodyPr/>
          <a:lstStyle/>
          <a:p>
            <a:pPr/>
            <a:r>
              <a:t>Next, we wanted to compare these suspicious announcements with well-known hijacking incidents. </a:t>
            </a:r>
          </a:p>
          <a:p>
            <a:pPr/>
          </a:p>
          <a:p>
            <a:pPr/>
            <a:r>
              <a:t>So we used BGPStream’s public reports;</a:t>
            </a:r>
          </a:p>
          <a:p>
            <a:pPr/>
            <a:r>
              <a:t>For cross-validation purposes, we downloaded the reports from its Twitter account and validated them using RPKI.</a:t>
            </a:r>
          </a:p>
          <a:p>
            <a:pPr/>
          </a:p>
          <a:p>
            <a:pPr/>
            <a:r>
              <a:t>These results show a potential impact of RPKI when it is deployed correctly without misconfigurations; the few misconfigurations can be easily patched by publishing correct ROAs.</a:t>
            </a:r>
          </a:p>
          <a:p>
            <a:pPr/>
            <a:r>
              <a:t>The remaining hijack reports are at least suspicious and can be effectively filtered by relying on RPKI validation.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8" name="Shape 958"/>
          <p:cNvSpPr/>
          <p:nvPr>
            <p:ph type="sldImg"/>
          </p:nvPr>
        </p:nvSpPr>
        <p:spPr>
          <a:prstGeom prst="rect">
            <a:avLst/>
          </a:prstGeom>
        </p:spPr>
        <p:txBody>
          <a:bodyPr/>
          <a:lstStyle/>
          <a:p>
            <a:pPr/>
          </a:p>
        </p:txBody>
      </p:sp>
      <p:sp>
        <p:nvSpPr>
          <p:cNvPr id="959" name="Shape 959"/>
          <p:cNvSpPr/>
          <p:nvPr>
            <p:ph type="body" sz="quarter" idx="1"/>
          </p:nvPr>
        </p:nvSpPr>
        <p:spPr>
          <a:prstGeom prst="rect">
            <a:avLst/>
          </a:prstGeom>
        </p:spPr>
        <p:txBody>
          <a:bodyPr/>
          <a:lstStyle/>
          <a:p>
            <a:pPr/>
            <a:r>
              <a:t>AS 395561 (Absolute Connection) announced 11,512 prefixes owned by 701 ASes (in the Akamai dataset), </a:t>
            </a:r>
          </a:p>
          <a:p>
            <a:pPr/>
            <a:r>
              <a:t>AS 200759 (Innofield) announced 362 prefixes owned by 76 ASes (in the RIPE-RIS dataset), </a:t>
            </a:r>
          </a:p>
          <a:p>
            <a:pPr/>
            <a:r>
              <a:t>AS 37468 (Angola Cable) announced 15,364 prefixes owned by 841 ASes.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Shape 980"/>
          <p:cNvSpPr/>
          <p:nvPr>
            <p:ph type="sldImg"/>
          </p:nvPr>
        </p:nvSpPr>
        <p:spPr>
          <a:prstGeom prst="rect">
            <a:avLst/>
          </a:prstGeom>
        </p:spPr>
        <p:txBody>
          <a:bodyPr/>
          <a:lstStyle/>
          <a:p>
            <a:pPr/>
          </a:p>
        </p:txBody>
      </p:sp>
      <p:sp>
        <p:nvSpPr>
          <p:cNvPr id="981" name="Shape 981"/>
          <p:cNvSpPr/>
          <p:nvPr>
            <p:ph type="body" sz="quarter" idx="1"/>
          </p:nvPr>
        </p:nvSpPr>
        <p:spPr>
          <a:prstGeom prst="rect">
            <a:avLst/>
          </a:prstGeom>
        </p:spPr>
        <p:txBody>
          <a:bodyPr/>
          <a:lstStyle/>
          <a:p>
            <a:pPr/>
            <a:r>
              <a:t>If we see the growth of adoption, it’s more interesting;</a:t>
            </a:r>
          </a:p>
          <a:p>
            <a:pPr/>
            <a:r>
              <a:t>These graphs show (1) # of VRPs (2) % of ASes and (3) % of IPv4 spaces authorized by VRP,</a:t>
            </a:r>
          </a:p>
          <a:p>
            <a:pPr/>
          </a:p>
          <a:p>
            <a:pPr/>
            <a:r>
              <a:t>As you can see, the adoption rate has been increasing, especially if you focus on 2019, you can see very rapid growth. </a:t>
            </a:r>
          </a:p>
          <a:p>
            <a:pPr/>
            <a:r>
              <a:t>For example, the fraction of the total IP space of RIPENCC covered by VRPs rose from 19.2% to 30.6% between January 1, 2017 and February 27, 2019</a:t>
            </a:r>
          </a:p>
          <a:p>
            <a:pPr/>
            <a:r>
              <a:t>This is very encouraging, because one previous work in 2016, showed that 84% of network practitioners were not interested in deploying RPKI.</a:t>
            </a:r>
          </a:p>
          <a:p>
            <a:pPr/>
          </a:p>
          <a:p>
            <a:pPr/>
            <a:r>
              <a:t>We also found there is a spike at the # of VRPs managed by APNIC near June 2017; this was caused by the introduction of a new management system at APNIC that unified management of RPKI and IRR. This system mistakenly started disabling all of the MaxLength attributes but introducing ROAs separately when existing data was imported into the system upon launch.</a:t>
            </a:r>
          </a:p>
          <a:p>
            <a:pPr/>
            <a:r>
              <a:t>When APNIC noticed the sharp increase in ROAs, they rolled backed this change and reintroduced ROAs with MaxLength attributes on June 19th, 2017,</a:t>
            </a:r>
          </a:p>
          <a:p>
            <a:pPr/>
          </a:p>
          <a:p>
            <a:pPr/>
            <a:r>
              <a:t>This is why % of ASes and IPv4 spaces remained same  even though the number of VRPs were increased very rapidly.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0" name="Shape 990"/>
          <p:cNvSpPr/>
          <p:nvPr>
            <p:ph type="sldImg"/>
          </p:nvPr>
        </p:nvSpPr>
        <p:spPr>
          <a:prstGeom prst="rect">
            <a:avLst/>
          </a:prstGeom>
        </p:spPr>
        <p:txBody>
          <a:bodyPr/>
          <a:lstStyle/>
          <a:p>
            <a:pPr/>
          </a:p>
        </p:txBody>
      </p:sp>
      <p:sp>
        <p:nvSpPr>
          <p:cNvPr id="991" name="Shape 991"/>
          <p:cNvSpPr/>
          <p:nvPr>
            <p:ph type="body" sz="quarter" idx="1"/>
          </p:nvPr>
        </p:nvSpPr>
        <p:spPr>
          <a:prstGeom prst="rect">
            <a:avLst/>
          </a:prstGeom>
        </p:spPr>
        <p:txBody>
          <a:bodyPr/>
          <a:lstStyle/>
          <a:p>
            <a:pPr/>
            <a:r>
              <a:t>Actually, it gets even better by showing only 2~4% of verifiable prefixes are invalid.</a:t>
            </a:r>
          </a:p>
          <a:p>
            <a:pPr/>
          </a:p>
          <a:p>
            <a:pPr/>
            <a:r>
              <a:t>We believe this is due to recent efforts from IXPs who adopted RPKI as a service. </a:t>
            </a:r>
          </a:p>
          <a:p>
            <a:pPr/>
            <a:r>
              <a:t>Some networks started to drop RPKI invalids either by using this service or by deploying RPKI validation themselves; for example, DE-CIX deployed RPKI and started to drop RPKI invalid prefixes in 2019</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7" name="Shape 1017"/>
          <p:cNvSpPr/>
          <p:nvPr>
            <p:ph type="sldImg"/>
          </p:nvPr>
        </p:nvSpPr>
        <p:spPr>
          <a:prstGeom prst="rect">
            <a:avLst/>
          </a:prstGeom>
        </p:spPr>
        <p:txBody>
          <a:bodyPr/>
          <a:lstStyle/>
          <a:p>
            <a:pPr/>
          </a:p>
        </p:txBody>
      </p:sp>
      <p:sp>
        <p:nvSpPr>
          <p:cNvPr id="1018" name="Shape 1018"/>
          <p:cNvSpPr/>
          <p:nvPr>
            <p:ph type="body" sz="quarter" idx="1"/>
          </p:nvPr>
        </p:nvSpPr>
        <p:spPr>
          <a:prstGeom prst="rect">
            <a:avLst/>
          </a:prstGeom>
        </p:spPr>
        <p:txBody>
          <a:bodyPr/>
          <a:lstStyle/>
          <a:p>
            <a:pPr/>
            <a:r>
              <a:t>The last analysis is about traffic; </a:t>
            </a:r>
          </a:p>
          <a:p>
            <a:pPr/>
          </a:p>
          <a:p>
            <a:pPr/>
            <a:r>
              <a:t>We wanted to estimate the amount of traffic from the “other” category, which might be helpful for network operators to estimate the impact of dropping potentially suspicious prefixes using the RPKI. </a:t>
            </a:r>
          </a:p>
          <a:p>
            <a:pPr/>
            <a:r>
              <a:t>if it is too high, then the network operators may be reluctant to drop such suspicious prefixes.</a:t>
            </a:r>
          </a:p>
          <a:p>
            <a:pPr/>
            <a:r>
              <a:t>In collaboration with Akamai Technologies, we calculated the portion of all HTTP/HTTPs traffic that came from the IP prefixes in “other” category between December 1st and December 28th,</a:t>
            </a:r>
          </a:p>
          <a:p>
            <a:pPr/>
          </a:p>
          <a:p>
            <a:pPr/>
            <a:r>
              <a:t>We find that a very small fraction of traffic (less than 0.3%) was exchanged with the “other” prefixex; however, we also note that this is a non-negligible amount of traffic and that we cannot prove that the invalid announcements are hijack attempts so it could be a little bit hasty decision to drop such prefixes.</a:t>
            </a:r>
          </a:p>
          <a:p>
            <a:pPr/>
          </a:p>
          <a:p>
            <a:pPr/>
            <a:r>
              <a:t>So There remains a need for reliable techniques for detecting hijacking attempts, so that this information can be used in concert with RPKI validation to safely drop unauthorized prefix announcements and their traffic.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6" name="Shape 1066"/>
          <p:cNvSpPr/>
          <p:nvPr>
            <p:ph type="sldImg"/>
          </p:nvPr>
        </p:nvSpPr>
        <p:spPr>
          <a:prstGeom prst="rect">
            <a:avLst/>
          </a:prstGeom>
        </p:spPr>
        <p:txBody>
          <a:bodyPr/>
          <a:lstStyle/>
          <a:p>
            <a:pPr/>
          </a:p>
        </p:txBody>
      </p:sp>
      <p:sp>
        <p:nvSpPr>
          <p:cNvPr id="1067" name="Shape 1067"/>
          <p:cNvSpPr/>
          <p:nvPr>
            <p:ph type="body" sz="quarter" idx="1"/>
          </p:nvPr>
        </p:nvSpPr>
        <p:spPr>
          <a:prstGeom prst="rect">
            <a:avLst/>
          </a:prstGeom>
        </p:spPr>
        <p:txBody>
          <a:bodyPr/>
          <a:lstStyle/>
          <a:p>
            <a:pPr/>
            <a:r>
              <a:t>As you can tell, this validation process is a bit complex, so these validation processes are done by validator.</a:t>
            </a:r>
          </a:p>
          <a:p>
            <a:pPr/>
            <a:r>
              <a:t>What it does is to scrape all the RPKI objects in the repositories and after that create a chain of trust for each of the rpki objects and validate them.</a:t>
            </a:r>
          </a:p>
          <a:p>
            <a:pPr/>
          </a:p>
          <a:p>
            <a:pPr/>
            <a:r>
              <a:t>And router can use RPKI-RTR protocol just to fetch the list of VRPs. </a:t>
            </a:r>
          </a:p>
          <a:p>
            <a:pPr/>
            <a:r>
              <a:t>Currently there are a number of RPKI validator tools, for example Routinator from NLNetLabs, and OctoRPKI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a:r>
              <a:t>Then, the next question is how can we verify the certificate and ROA.</a:t>
            </a:r>
          </a:p>
          <a:p>
            <a:pPr/>
          </a:p>
          <a:p>
            <a:pPr/>
            <a:r>
              <a:t>Actually, Internet resource numbers such as IP addresses and ASNs are allocated and managed by Regional Internet Registries, which means they know who is an owner of IP space (and ASs). Thus, they have a trust anchor and root certificate and sign intermediate certificate such as Local Internet registries certificate. </a:t>
            </a:r>
          </a:p>
          <a:p>
            <a:pPr/>
          </a:p>
          <a:p>
            <a:pPr/>
            <a:r>
              <a:t>Thus, each certificate and ROA has to be ultimately signed by its RIR’s trust anchor and </a:t>
            </a:r>
            <a:r>
              <a:rPr b="1" i="1"/>
              <a:t>uploaded to the responsible repository managed </a:t>
            </a:r>
            <a:r>
              <a:t>by RIRs. Thus, if you want to use RPKI, you have to download RPKI objects from the repository and create a chain of trust leading up to its RIR and verify each chain.</a:t>
            </a:r>
          </a:p>
          <a:p>
            <a:pPr/>
            <a: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2" name="Shape 1102"/>
          <p:cNvSpPr/>
          <p:nvPr>
            <p:ph type="sldImg"/>
          </p:nvPr>
        </p:nvSpPr>
        <p:spPr>
          <a:prstGeom prst="rect">
            <a:avLst/>
          </a:prstGeom>
        </p:spPr>
        <p:txBody>
          <a:bodyPr/>
          <a:lstStyle/>
          <a:p>
            <a:pPr/>
          </a:p>
        </p:txBody>
      </p:sp>
      <p:sp>
        <p:nvSpPr>
          <p:cNvPr id="1103" name="Shape 1103"/>
          <p:cNvSpPr/>
          <p:nvPr>
            <p:ph type="body" sz="quarter" idx="1"/>
          </p:nvPr>
        </p:nvSpPr>
        <p:spPr>
          <a:prstGeom prst="rect">
            <a:avLst/>
          </a:prstGeom>
        </p:spPr>
        <p:txBody>
          <a:bodyPr/>
          <a:lstStyle/>
          <a:p>
            <a:pPr/>
            <a:r>
              <a:t>Verifying process is straightforward, but I have to introduce two terminologies; cover and match.</a:t>
            </a:r>
          </a:p>
          <a:p>
            <a:pPr/>
          </a:p>
          <a:p>
            <a:pPr/>
            <a:r>
              <a:t>An announced IP prefix is called “Covered” when the IP prefix address and VRP IP prefix address are identical for all bits specified by the VRP IP prefix length.</a:t>
            </a:r>
          </a:p>
          <a:p>
            <a:pPr/>
            <a:r>
              <a:t>So as you can tell if a VRP’s IP prefix can cover the BGP then, it’s called covered.</a:t>
            </a:r>
          </a:p>
          <a:p>
            <a:pPr/>
          </a:p>
          <a:p>
            <a:pPr/>
            <a:r>
              <a:t>So let me give you a couple of examples.</a:t>
            </a:r>
          </a:p>
          <a:p>
            <a:pPr/>
            <a:r>
              <a:t>Let’s say that we received a BGP announcements for this IP prefix with origin AS number.</a:t>
            </a:r>
          </a:p>
          <a:p>
            <a:pPr/>
          </a:p>
          <a:p>
            <a:pPr/>
            <a:r>
              <a:t>And if we only have this VRP in the ROA, we can say that the IP prefix in the BGP announcement is covered by a VRP.</a:t>
            </a:r>
          </a:p>
          <a:p>
            <a:pPr/>
          </a:p>
          <a:p>
            <a:pPr/>
            <a:r>
              <a:t>Let me give you another example,</a:t>
            </a:r>
          </a:p>
          <a:p>
            <a:pPr/>
            <a:r>
              <a:t>For this VRP, the VRP and BGP IP prefixes are basically same, so the IP prefix is covered by the VRP; even though the ASN is different, for here, what we are only interested in is actually IP prefix, so we don’t care about the mismatch here.</a:t>
            </a:r>
          </a:p>
          <a:p>
            <a:pPr/>
          </a:p>
          <a:p>
            <a:pPr/>
            <a:r>
              <a:t>Third example,</a:t>
            </a:r>
          </a:p>
          <a:p>
            <a:pPr/>
            <a:r>
              <a:t>As you can tell VRP now covers the BGP.</a:t>
            </a:r>
          </a:p>
          <a:p>
            <a:pPr/>
          </a:p>
          <a:p>
            <a:pPr/>
            <a:r>
              <a:t>But, for the last VRP, it is more specific than the BGP, so it is not covered.</a:t>
            </a:r>
          </a:p>
          <a:p>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0" name="Shape 1140"/>
          <p:cNvSpPr/>
          <p:nvPr>
            <p:ph type="sldImg"/>
          </p:nvPr>
        </p:nvSpPr>
        <p:spPr>
          <a:prstGeom prst="rect">
            <a:avLst/>
          </a:prstGeom>
        </p:spPr>
        <p:txBody>
          <a:bodyPr/>
          <a:lstStyle/>
          <a:p>
            <a:pPr/>
          </a:p>
        </p:txBody>
      </p:sp>
      <p:sp>
        <p:nvSpPr>
          <p:cNvPr id="1141" name="Shape 1141"/>
          <p:cNvSpPr/>
          <p:nvPr>
            <p:ph type="body" sz="quarter" idx="1"/>
          </p:nvPr>
        </p:nvSpPr>
        <p:spPr>
          <a:prstGeom prst="rect">
            <a:avLst/>
          </a:prstGeom>
        </p:spPr>
        <p:txBody>
          <a:bodyPr/>
          <a:lstStyle/>
          <a:p>
            <a:pPr/>
            <a:r>
              <a:t>The next terminology is “match”</a:t>
            </a:r>
          </a:p>
          <a:p>
            <a:pPr/>
          </a:p>
          <a:p>
            <a:pPr/>
            <a:r>
              <a:t>The match condition looks more complicated than “cover”, but it is not actually.</a:t>
            </a:r>
          </a:p>
          <a:p>
            <a:pPr/>
          </a:p>
          <a:p>
            <a:pPr/>
            <a:r>
              <a:t>We say the IP prefix matches with a VRP if the IP prefix in VRP covers the announced IP prefix, and identical ASN, and announced IP prefix length is less than or equal to the maxlength.</a:t>
            </a:r>
          </a:p>
          <a:p>
            <a:pPr/>
            <a:r>
              <a:t>So basically, if VRP does not have MaxLength attribute, the VRP’s IP Prefix has to be identical to the announced IP prefix.</a:t>
            </a:r>
          </a:p>
          <a:p>
            <a:pPr/>
          </a:p>
          <a:p>
            <a:pPr/>
            <a:r>
              <a:t>So, let’s see the example again.</a:t>
            </a:r>
          </a:p>
          <a:p>
            <a:pPr/>
            <a:r>
              <a:t>For the first VRP, it does not satisfy the third condition, so it’s not mached.</a:t>
            </a:r>
          </a:p>
          <a:p>
            <a:pPr/>
            <a:r>
              <a:t>For the second VRP, two IP prefixes are identical, but ASN are different, so it is not matched. </a:t>
            </a:r>
          </a:p>
          <a:p>
            <a:pPr/>
            <a:r>
              <a:t>For the third one, if there were not maxlength attribute, it would just cover the announced IP prefix, but as there are MaxLength attribute, the announced prefix can satisfy the third condition, thus it is regarded as a match.</a:t>
            </a:r>
          </a:p>
          <a:p>
            <a:pPr/>
            <a:r>
              <a:t>For the last one, it does not match anyway.</a:t>
            </a:r>
          </a:p>
          <a:p>
            <a:pPr/>
          </a:p>
          <a:p>
            <a:pPr/>
            <a:r>
              <a:t>So, now we are now ready to verify the the announced IP prefix.</a:t>
            </a:r>
          </a:p>
          <a:p>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5" name="Shape 1185"/>
          <p:cNvSpPr/>
          <p:nvPr>
            <p:ph type="sldImg"/>
          </p:nvPr>
        </p:nvSpPr>
        <p:spPr>
          <a:prstGeom prst="rect">
            <a:avLst/>
          </a:prstGeom>
        </p:spPr>
        <p:txBody>
          <a:bodyPr/>
          <a:lstStyle/>
          <a:p>
            <a:pPr/>
          </a:p>
        </p:txBody>
      </p:sp>
      <p:sp>
        <p:nvSpPr>
          <p:cNvPr id="1186" name="Shape 1186"/>
          <p:cNvSpPr/>
          <p:nvPr>
            <p:ph type="body" sz="quarter" idx="1"/>
          </p:nvPr>
        </p:nvSpPr>
        <p:spPr>
          <a:prstGeom prst="rect">
            <a:avLst/>
          </a:prstGeom>
        </p:spPr>
        <p:txBody>
          <a:bodyPr/>
          <a:lstStyle/>
          <a:p>
            <a:pPr/>
            <a:r>
              <a:t>So based on the results of “cover” and “match”, we can finally decide whether the announcement is valid or invalid, or unknown.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a:p>
        </p:txBody>
      </p:sp>
      <p:sp>
        <p:nvSpPr>
          <p:cNvPr id="373" name="Shape 373"/>
          <p:cNvSpPr/>
          <p:nvPr>
            <p:ph type="body" sz="quarter" idx="1"/>
          </p:nvPr>
        </p:nvSpPr>
        <p:spPr>
          <a:prstGeom prst="rect">
            <a:avLst/>
          </a:prstGeom>
        </p:spPr>
        <p:txBody>
          <a:bodyPr/>
          <a:lstStyle/>
          <a:p>
            <a:pPr/>
            <a:r>
              <a:t>Then the next question, how a router use this  information to verify the announcement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Shape 480"/>
          <p:cNvSpPr/>
          <p:nvPr>
            <p:ph type="sldImg"/>
          </p:nvPr>
        </p:nvSpPr>
        <p:spPr>
          <a:prstGeom prst="rect">
            <a:avLst/>
          </a:prstGeom>
        </p:spPr>
        <p:txBody>
          <a:bodyPr/>
          <a:lstStyle/>
          <a:p>
            <a:pPr/>
          </a:p>
        </p:txBody>
      </p:sp>
      <p:sp>
        <p:nvSpPr>
          <p:cNvPr id="481" name="Shape 481"/>
          <p:cNvSpPr/>
          <p:nvPr>
            <p:ph type="body" sz="quarter" idx="1"/>
          </p:nvPr>
        </p:nvSpPr>
        <p:spPr>
          <a:prstGeom prst="rect">
            <a:avLst/>
          </a:prstGeom>
        </p:spPr>
        <p:txBody>
          <a:bodyPr/>
          <a:lstStyle/>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lIns="71437" tIns="71437" rIns="71437" bIns="71437" anchor="b"/>
          <a:lstStyle>
            <a:lvl1pPr defTabSz="821531">
              <a:defRPr>
                <a:solidFill>
                  <a:srgbClr val="FFFFFF"/>
                </a:solidFill>
                <a:latin typeface="+mn-lt"/>
                <a:ea typeface="+mn-ea"/>
                <a:cs typeface="+mn-cs"/>
                <a:sym typeface="Helvetica Neue Medium"/>
              </a:defRPr>
            </a:lvl1pPr>
          </a:lstStyle>
          <a:p>
            <a:pPr/>
            <a:r>
              <a:t>Title Text</a:t>
            </a:r>
          </a:p>
        </p:txBody>
      </p:sp>
      <p:sp>
        <p:nvSpPr>
          <p:cNvPr id="12" name="Body Level One…"/>
          <p:cNvSpPr txBox="1"/>
          <p:nvPr>
            <p:ph type="body" sz="quarter" idx="1"/>
          </p:nvPr>
        </p:nvSpPr>
        <p:spPr>
          <a:xfrm>
            <a:off x="4833937" y="7072312"/>
            <a:ext cx="14716126" cy="1589485"/>
          </a:xfrm>
          <a:prstGeom prst="rect">
            <a:avLst/>
          </a:prstGeom>
        </p:spPr>
        <p:txBody>
          <a:bodyPr lIns="71437" tIns="71437" rIns="71437" bIns="71437" anchor="t"/>
          <a:lstStyle>
            <a:lvl1pPr marL="0" indent="0" algn="ctr" defTabSz="821531">
              <a:spcBef>
                <a:spcPts val="0"/>
              </a:spcBef>
              <a:buSzTx/>
              <a:buNone/>
              <a:defRPr sz="5200">
                <a:latin typeface="Helvetica Neue"/>
                <a:ea typeface="Helvetica Neue"/>
                <a:cs typeface="Helvetica Neue"/>
                <a:sym typeface="Helvetica Neue"/>
              </a:defRPr>
            </a:lvl1pPr>
            <a:lvl2pPr marL="0" indent="0" algn="ctr" defTabSz="821531">
              <a:spcBef>
                <a:spcPts val="0"/>
              </a:spcBef>
              <a:buSzTx/>
              <a:buNone/>
              <a:defRPr sz="5200">
                <a:latin typeface="Helvetica Neue"/>
                <a:ea typeface="Helvetica Neue"/>
                <a:cs typeface="Helvetica Neue"/>
                <a:sym typeface="Helvetica Neue"/>
              </a:defRPr>
            </a:lvl2pPr>
            <a:lvl3pPr marL="0" indent="0" algn="ctr" defTabSz="821531">
              <a:spcBef>
                <a:spcPts val="0"/>
              </a:spcBef>
              <a:buSzTx/>
              <a:buNone/>
              <a:defRPr sz="5200">
                <a:latin typeface="Helvetica Neue"/>
                <a:ea typeface="Helvetica Neue"/>
                <a:cs typeface="Helvetica Neue"/>
                <a:sym typeface="Helvetica Neue"/>
              </a:defRPr>
            </a:lvl3pPr>
            <a:lvl4pPr marL="0" indent="0" algn="ctr" defTabSz="821531">
              <a:spcBef>
                <a:spcPts val="0"/>
              </a:spcBef>
              <a:buSzTx/>
              <a:buNone/>
              <a:defRPr sz="5200">
                <a:latin typeface="Helvetica Neue"/>
                <a:ea typeface="Helvetica Neue"/>
                <a:cs typeface="Helvetica Neue"/>
                <a:sym typeface="Helvetica Neue"/>
              </a:defRPr>
            </a:lvl4pPr>
            <a:lvl5pPr marL="0" indent="0" algn="ctr" defTabSz="821531">
              <a:spcBef>
                <a:spcPts val="0"/>
              </a:spcBef>
              <a:buSzTx/>
              <a:buNone/>
              <a:defRPr sz="52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4833937" y="8947546"/>
            <a:ext cx="14716126" cy="647701"/>
          </a:xfrm>
          <a:prstGeom prst="rect">
            <a:avLst/>
          </a:prstGeom>
        </p:spPr>
        <p:txBody>
          <a:bodyPr lIns="71437" tIns="71437" rIns="71437" bIns="71437" anchor="t">
            <a:spAutoFit/>
          </a:bodyPr>
          <a:lstStyle>
            <a:lvl1pPr marL="0" indent="0" algn="ctr" defTabSz="821531">
              <a:spcBef>
                <a:spcPts val="0"/>
              </a:spcBef>
              <a:buSzTx/>
              <a:buNone/>
              <a:defRPr i="1" sz="3200">
                <a:latin typeface="Helvetica Neue"/>
                <a:ea typeface="Helvetica Neue"/>
                <a:cs typeface="Helvetica Neue"/>
                <a:sym typeface="Helvetica Neue"/>
              </a:defRPr>
            </a:lvl1pPr>
          </a:lstStyle>
          <a:p>
            <a:pPr/>
            <a:r>
              <a:t>–Johnny Appleseed</a:t>
            </a:r>
          </a:p>
        </p:txBody>
      </p:sp>
      <p:sp>
        <p:nvSpPr>
          <p:cNvPr id="94" name="“Type a quote here.”"/>
          <p:cNvSpPr txBox="1"/>
          <p:nvPr>
            <p:ph type="body" sz="quarter" idx="14"/>
          </p:nvPr>
        </p:nvSpPr>
        <p:spPr>
          <a:xfrm>
            <a:off x="4833937" y="6055915"/>
            <a:ext cx="14716126" cy="863601"/>
          </a:xfrm>
          <a:prstGeom prst="rect">
            <a:avLst/>
          </a:prstGeom>
        </p:spPr>
        <p:txBody>
          <a:bodyPr lIns="71437" tIns="71437" rIns="71437" bIns="71437">
            <a:spAutoFit/>
          </a:bodyPr>
          <a:lstStyle>
            <a:lvl1pPr marL="0" indent="0" algn="ctr" defTabSz="821531">
              <a:spcBef>
                <a:spcPts val="0"/>
              </a:spcBef>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1740742" y="-17860"/>
            <a:ext cx="23275935" cy="155172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gradFill flip="none" rotWithShape="1">
          <a:gsLst>
            <a:gs pos="0">
              <a:srgbClr val="000000"/>
            </a:gs>
            <a:gs pos="100000">
              <a:srgbClr val="1C1C23"/>
            </a:gs>
          </a:gsLst>
          <a:lin ang="5400000" scaled="0"/>
        </a:gradFill>
      </p:bgPr>
    </p:bg>
    <p:spTree>
      <p:nvGrpSpPr>
        <p:cNvPr id="1" name=""/>
        <p:cNvGrpSpPr/>
        <p:nvPr/>
      </p:nvGrpSpPr>
      <p:grpSpPr>
        <a:xfrm>
          <a:off x="0" y="0"/>
          <a:ext cx="0" cy="0"/>
          <a:chOff x="0" y="0"/>
          <a:chExt cx="0" cy="0"/>
        </a:xfrm>
      </p:grpSpPr>
      <p:sp>
        <p:nvSpPr>
          <p:cNvPr id="117" name="Title Text"/>
          <p:cNvSpPr txBox="1"/>
          <p:nvPr>
            <p:ph type="title"/>
          </p:nvPr>
        </p:nvSpPr>
        <p:spPr>
          <a:xfrm>
            <a:off x="4833937" y="2303859"/>
            <a:ext cx="14716126" cy="4643438"/>
          </a:xfrm>
          <a:prstGeom prst="rect">
            <a:avLst/>
          </a:prstGeom>
        </p:spPr>
        <p:txBody>
          <a:bodyPr lIns="71437" tIns="71437" rIns="71437" bIns="71437" anchor="b">
            <a:noAutofit/>
          </a:bodyPr>
          <a:lstStyle>
            <a:lvl1pPr defTabSz="821531">
              <a:defRPr>
                <a:solidFill>
                  <a:srgbClr val="FFFFFF"/>
                </a:solidFill>
              </a:defRPr>
            </a:lvl1pPr>
          </a:lstStyle>
          <a:p>
            <a:pPr/>
            <a:r>
              <a:t>Title Text</a:t>
            </a:r>
          </a:p>
        </p:txBody>
      </p:sp>
      <p:sp>
        <p:nvSpPr>
          <p:cNvPr id="118" name="Body Level One…"/>
          <p:cNvSpPr txBox="1"/>
          <p:nvPr>
            <p:ph type="body" sz="quarter" idx="1"/>
          </p:nvPr>
        </p:nvSpPr>
        <p:spPr>
          <a:xfrm>
            <a:off x="4833937" y="7072312"/>
            <a:ext cx="14716126" cy="1607345"/>
          </a:xfrm>
          <a:prstGeom prst="rect">
            <a:avLst/>
          </a:prstGeom>
        </p:spPr>
        <p:txBody>
          <a:bodyPr lIns="71437" tIns="71437" rIns="71437" bIns="71437" anchor="t">
            <a:noAutofit/>
          </a:bodyPr>
          <a:lstStyle>
            <a:lvl1pPr marL="0" indent="0" algn="ctr" defTabSz="821531">
              <a:spcBef>
                <a:spcPts val="0"/>
              </a:spcBef>
              <a:buSzTx/>
              <a:buNone/>
              <a:defRPr sz="4600"/>
            </a:lvl1pPr>
            <a:lvl2pPr marL="0" indent="0" algn="ctr" defTabSz="821531">
              <a:spcBef>
                <a:spcPts val="0"/>
              </a:spcBef>
              <a:buSzTx/>
              <a:buNone/>
              <a:defRPr sz="4600"/>
            </a:lvl2pPr>
            <a:lvl3pPr marL="0" indent="0" algn="ctr" defTabSz="821531">
              <a:spcBef>
                <a:spcPts val="0"/>
              </a:spcBef>
              <a:buSzTx/>
              <a:buNone/>
              <a:defRPr sz="4600"/>
            </a:lvl3pPr>
            <a:lvl4pPr marL="0" indent="0" algn="ctr" defTabSz="821531">
              <a:spcBef>
                <a:spcPts val="0"/>
              </a:spcBef>
              <a:buSzTx/>
              <a:buNone/>
              <a:defRPr sz="4600"/>
            </a:lvl4pPr>
            <a:lvl5pPr marL="0" indent="0" algn="ctr" defTabSz="821531">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1939252" y="13073062"/>
            <a:ext cx="487636" cy="460376"/>
          </a:xfrm>
          <a:prstGeom prst="rect">
            <a:avLst/>
          </a:prstGeom>
        </p:spPr>
        <p:txBody>
          <a:bodyPr lIns="71437" tIns="71437" rIns="71437" bIns="71437"/>
          <a:lstStyle>
            <a:lvl1pPr defTabSz="821531">
              <a:defRPr sz="2200">
                <a:solidFill>
                  <a:srgbClr val="FFF61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4173140" y="-357188"/>
            <a:ext cx="16055579" cy="2750345"/>
          </a:xfrm>
          <a:prstGeom prst="rect">
            <a:avLst/>
          </a:prstGeom>
        </p:spPr>
        <p:txBody>
          <a:bodyPr lIns="0" tIns="0" rIns="0" bIns="0">
            <a:noAutofit/>
          </a:bodyPr>
          <a:lstStyle>
            <a:lvl1pPr defTabSz="821531">
              <a:defRPr sz="7800">
                <a:solidFill>
                  <a:srgbClr val="FFE44F"/>
                </a:solidFill>
              </a:defRPr>
            </a:lvl1pPr>
          </a:lstStyle>
          <a:p>
            <a:pPr/>
            <a:r>
              <a:t>Title Text</a:t>
            </a:r>
          </a:p>
        </p:txBody>
      </p:sp>
      <p:sp>
        <p:nvSpPr>
          <p:cNvPr id="127" name="Body Level One…"/>
          <p:cNvSpPr txBox="1"/>
          <p:nvPr>
            <p:ph type="body" idx="1"/>
          </p:nvPr>
        </p:nvSpPr>
        <p:spPr>
          <a:xfrm>
            <a:off x="3548062" y="3089671"/>
            <a:ext cx="17270017" cy="9286876"/>
          </a:xfrm>
          <a:prstGeom prst="rect">
            <a:avLst/>
          </a:prstGeom>
        </p:spPr>
        <p:txBody>
          <a:bodyPr lIns="71437" tIns="71437" rIns="71437" bIns="71437" anchor="t">
            <a:noAutofit/>
          </a:bodyPr>
          <a:lstStyle>
            <a:lvl1pPr marL="873361" indent="-543161" defTabSz="821531">
              <a:spcBef>
                <a:spcPts val="700"/>
              </a:spcBef>
              <a:buSzPct val="100000"/>
              <a:defRPr sz="4600"/>
            </a:lvl1pPr>
            <a:lvl2pPr marL="1301653" indent="-539653" defTabSz="821531">
              <a:spcBef>
                <a:spcPts val="700"/>
              </a:spcBef>
              <a:buSzPct val="100000"/>
              <a:defRPr sz="4400"/>
            </a:lvl2pPr>
            <a:lvl3pPr marL="2060877" indent="-536877" defTabSz="821531">
              <a:spcBef>
                <a:spcPts val="700"/>
              </a:spcBef>
              <a:buSzPct val="100000"/>
              <a:defRPr sz="4200"/>
            </a:lvl3pPr>
            <a:lvl4pPr marL="2822877" indent="-536877" defTabSz="821531">
              <a:spcBef>
                <a:spcPts val="700"/>
              </a:spcBef>
              <a:buSzPct val="100000"/>
              <a:defRPr sz="4200"/>
            </a:lvl4pPr>
            <a:lvl5pPr marL="3584876" indent="-536876" defTabSz="821531">
              <a:spcBef>
                <a:spcPts val="700"/>
              </a:spcBef>
              <a:buSzPct val="100000"/>
              <a:defRPr sz="4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23628015" y="13123862"/>
            <a:ext cx="487636" cy="460376"/>
          </a:xfrm>
          <a:prstGeom prst="rect">
            <a:avLst/>
          </a:prstGeom>
        </p:spPr>
        <p:txBody>
          <a:bodyPr lIns="71437" tIns="71437" rIns="71437" bIns="71437"/>
          <a:lstStyle>
            <a:lvl1pPr defTabSz="821531">
              <a:defRPr sz="2200">
                <a:solidFill>
                  <a:srgbClr val="FFFB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xfrm>
            <a:off x="4173140" y="-357188"/>
            <a:ext cx="16055579" cy="2750345"/>
          </a:xfrm>
          <a:prstGeom prst="rect">
            <a:avLst/>
          </a:prstGeom>
        </p:spPr>
        <p:txBody>
          <a:bodyPr lIns="0" tIns="0" rIns="0" bIns="0">
            <a:noAutofit/>
          </a:bodyPr>
          <a:lstStyle>
            <a:lvl1pPr defTabSz="821531">
              <a:defRPr sz="7800">
                <a:solidFill>
                  <a:srgbClr val="FFE44F"/>
                </a:solidFill>
              </a:defRPr>
            </a:lvl1pPr>
          </a:lstStyle>
          <a:p>
            <a:pPr/>
            <a:r>
              <a:t>Title Text</a:t>
            </a:r>
          </a:p>
        </p:txBody>
      </p:sp>
      <p:sp>
        <p:nvSpPr>
          <p:cNvPr id="136" name="Body Level One…"/>
          <p:cNvSpPr txBox="1"/>
          <p:nvPr>
            <p:ph type="body" idx="1"/>
          </p:nvPr>
        </p:nvSpPr>
        <p:spPr>
          <a:xfrm>
            <a:off x="3548062" y="3089671"/>
            <a:ext cx="17270017" cy="9286876"/>
          </a:xfrm>
          <a:prstGeom prst="rect">
            <a:avLst/>
          </a:prstGeom>
        </p:spPr>
        <p:txBody>
          <a:bodyPr lIns="71437" tIns="71437" rIns="71437" bIns="71437" anchor="t">
            <a:noAutofit/>
          </a:bodyPr>
          <a:lstStyle>
            <a:lvl1pPr marL="873361" indent="-543161" defTabSz="821531">
              <a:spcBef>
                <a:spcPts val="700"/>
              </a:spcBef>
              <a:buSzPct val="100000"/>
              <a:defRPr sz="4600"/>
            </a:lvl1pPr>
            <a:lvl2pPr marL="1301653" indent="-539653" defTabSz="821531">
              <a:spcBef>
                <a:spcPts val="700"/>
              </a:spcBef>
              <a:buSzPct val="100000"/>
              <a:defRPr sz="4400"/>
            </a:lvl2pPr>
            <a:lvl3pPr marL="2060877" indent="-536877" defTabSz="821531">
              <a:spcBef>
                <a:spcPts val="700"/>
              </a:spcBef>
              <a:buSzPct val="100000"/>
              <a:defRPr sz="4200"/>
            </a:lvl3pPr>
            <a:lvl4pPr marL="2822877" indent="-536877" defTabSz="821531">
              <a:spcBef>
                <a:spcPts val="700"/>
              </a:spcBef>
              <a:buSzPct val="100000"/>
              <a:defRPr sz="4200"/>
            </a:lvl4pPr>
            <a:lvl5pPr marL="3584876" indent="-536876" defTabSz="821531">
              <a:spcBef>
                <a:spcPts val="700"/>
              </a:spcBef>
              <a:buSzPct val="100000"/>
              <a:defRPr sz="4200"/>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9895145" y="13073062"/>
            <a:ext cx="434976" cy="460376"/>
          </a:xfrm>
          <a:prstGeom prst="rect">
            <a:avLst/>
          </a:prstGeom>
        </p:spPr>
        <p:txBody>
          <a:bodyPr lIns="71437" tIns="71437" rIns="71437" bIns="71437"/>
          <a:lstStyle>
            <a:lvl1pPr defTabSz="821531">
              <a:defRPr b="0" sz="2200">
                <a:solidFill>
                  <a:srgbClr val="FFFB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4" name="Title Text"/>
          <p:cNvSpPr txBox="1"/>
          <p:nvPr>
            <p:ph type="title"/>
          </p:nvPr>
        </p:nvSpPr>
        <p:spPr>
          <a:prstGeom prst="rect">
            <a:avLst/>
          </a:prstGeom>
        </p:spPr>
        <p:txBody>
          <a:bodyPr/>
          <a:lstStyle/>
          <a:p>
            <a:pPr/>
            <a:r>
              <a:t>Title Text</a:t>
            </a:r>
          </a:p>
        </p:txBody>
      </p:sp>
      <p:sp>
        <p:nvSpPr>
          <p:cNvPr id="14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3" name="Rectangle 6"/>
          <p:cNvSpPr/>
          <p:nvPr/>
        </p:nvSpPr>
        <p:spPr>
          <a:xfrm>
            <a:off x="3048000" y="2468879"/>
            <a:ext cx="18288000" cy="640081"/>
          </a:xfrm>
          <a:prstGeom prst="rect">
            <a:avLst/>
          </a:prstGeom>
          <a:solidFill>
            <a:srgbClr val="FFFFFF"/>
          </a:solidFill>
          <a:ln w="12700">
            <a:miter lim="400000"/>
          </a:ln>
        </p:spPr>
        <p:txBody>
          <a:bodyPr tIns="91439" bIns="91439" anchor="ctr"/>
          <a:lstStyle/>
          <a:p>
            <a:pPr defTabSz="1828800">
              <a:defRPr b="0" sz="3600">
                <a:latin typeface="Tw Cen MT"/>
                <a:ea typeface="Tw Cen MT"/>
                <a:cs typeface="Tw Cen MT"/>
                <a:sym typeface="Tw Cen MT"/>
              </a:defRPr>
            </a:pPr>
          </a:p>
        </p:txBody>
      </p:sp>
      <p:sp>
        <p:nvSpPr>
          <p:cNvPr id="154" name="Rectangle 7"/>
          <p:cNvSpPr/>
          <p:nvPr/>
        </p:nvSpPr>
        <p:spPr>
          <a:xfrm>
            <a:off x="3048000" y="2560320"/>
            <a:ext cx="1066800" cy="457201"/>
          </a:xfrm>
          <a:prstGeom prst="rect">
            <a:avLst/>
          </a:prstGeom>
          <a:solidFill>
            <a:srgbClr val="DA1F28"/>
          </a:solidFill>
          <a:ln w="12700">
            <a:miter lim="400000"/>
          </a:ln>
        </p:spPr>
        <p:txBody>
          <a:bodyPr tIns="91439" bIns="91439" anchor="ctr"/>
          <a:lstStyle/>
          <a:p>
            <a:pPr defTabSz="1828800">
              <a:defRPr b="0" sz="3600">
                <a:latin typeface="Tw Cen MT"/>
                <a:ea typeface="Tw Cen MT"/>
                <a:cs typeface="Tw Cen MT"/>
                <a:sym typeface="Tw Cen MT"/>
              </a:defRPr>
            </a:pPr>
          </a:p>
        </p:txBody>
      </p:sp>
      <p:sp>
        <p:nvSpPr>
          <p:cNvPr id="155" name="Rectangle 8"/>
          <p:cNvSpPr/>
          <p:nvPr/>
        </p:nvSpPr>
        <p:spPr>
          <a:xfrm>
            <a:off x="4229100" y="2560320"/>
            <a:ext cx="17106900" cy="457201"/>
          </a:xfrm>
          <a:prstGeom prst="rect">
            <a:avLst/>
          </a:prstGeom>
          <a:solidFill>
            <a:srgbClr val="2DA2BF"/>
          </a:solidFill>
          <a:ln w="12700">
            <a:miter lim="400000"/>
          </a:ln>
        </p:spPr>
        <p:txBody>
          <a:bodyPr tIns="91439" bIns="91439" anchor="ctr"/>
          <a:lstStyle/>
          <a:p>
            <a:pPr defTabSz="1828800">
              <a:defRPr b="0" sz="3600">
                <a:latin typeface="Tw Cen MT"/>
                <a:ea typeface="Tw Cen MT"/>
                <a:cs typeface="Tw Cen MT"/>
                <a:sym typeface="Tw Cen MT"/>
              </a:defRPr>
            </a:pPr>
          </a:p>
        </p:txBody>
      </p:sp>
      <p:sp>
        <p:nvSpPr>
          <p:cNvPr id="156" name="Title Text"/>
          <p:cNvSpPr txBox="1"/>
          <p:nvPr>
            <p:ph type="title"/>
          </p:nvPr>
        </p:nvSpPr>
        <p:spPr>
          <a:xfrm>
            <a:off x="3352800" y="457200"/>
            <a:ext cx="17678400" cy="1981200"/>
          </a:xfrm>
          <a:prstGeom prst="rect">
            <a:avLst/>
          </a:prstGeom>
        </p:spPr>
        <p:txBody>
          <a:bodyPr lIns="91439" tIns="91439" rIns="91439" bIns="91439"/>
          <a:lstStyle>
            <a:lvl1pPr algn="l" defTabSz="1828800">
              <a:defRPr sz="8800">
                <a:solidFill>
                  <a:srgbClr val="464646"/>
                </a:solidFill>
                <a:latin typeface="Tw Cen MT"/>
                <a:ea typeface="Tw Cen MT"/>
                <a:cs typeface="Tw Cen MT"/>
                <a:sym typeface="Tw Cen MT"/>
              </a:defRPr>
            </a:lvl1pPr>
          </a:lstStyle>
          <a:p>
            <a:pPr/>
            <a:r>
              <a:t>Title Text</a:t>
            </a:r>
          </a:p>
        </p:txBody>
      </p:sp>
      <p:sp>
        <p:nvSpPr>
          <p:cNvPr id="157" name="Slide Number"/>
          <p:cNvSpPr txBox="1"/>
          <p:nvPr>
            <p:ph type="sldNum" sz="quarter" idx="2"/>
          </p:nvPr>
        </p:nvSpPr>
        <p:spPr>
          <a:xfrm>
            <a:off x="3240945" y="2478250"/>
            <a:ext cx="680910" cy="678181"/>
          </a:xfrm>
          <a:prstGeom prst="rect">
            <a:avLst/>
          </a:prstGeom>
        </p:spPr>
        <p:txBody>
          <a:bodyPr lIns="91439" tIns="91439" rIns="91439" bIns="91439" anchor="ctr">
            <a:normAutofit fontScale="100000" lnSpcReduction="0"/>
          </a:bodyPr>
          <a:lstStyle>
            <a:lvl1pPr defTabSz="1828800">
              <a:defRPr sz="3600">
                <a:solidFill>
                  <a:srgbClr val="FFFFFF"/>
                </a:solidFill>
                <a:latin typeface="Tw Cen MT"/>
                <a:ea typeface="Tw Cen MT"/>
                <a:cs typeface="Tw Cen MT"/>
                <a:sym typeface="Tw Cen MT"/>
              </a:defRPr>
            </a:lvl1pPr>
          </a:lstStyle>
          <a:p>
            <a:pPr/>
            <a:fld id="{86CB4B4D-7CA3-9044-876B-883B54F8677D}" type="slidenum"/>
          </a:p>
        </p:txBody>
      </p:sp>
      <p:sp>
        <p:nvSpPr>
          <p:cNvPr id="158" name="Body Level One…"/>
          <p:cNvSpPr txBox="1"/>
          <p:nvPr>
            <p:ph type="body" idx="1"/>
          </p:nvPr>
        </p:nvSpPr>
        <p:spPr>
          <a:xfrm>
            <a:off x="3352800" y="3200400"/>
            <a:ext cx="17678400" cy="10210800"/>
          </a:xfrm>
          <a:prstGeom prst="rect">
            <a:avLst/>
          </a:prstGeom>
        </p:spPr>
        <p:txBody>
          <a:bodyPr lIns="91439" tIns="91439" rIns="91439" bIns="91439" anchor="t"/>
          <a:lstStyle>
            <a:lvl1pPr marL="640080" indent="-640080" defTabSz="1828800">
              <a:spcBef>
                <a:spcPts val="1400"/>
              </a:spcBef>
              <a:buClr>
                <a:srgbClr val="DA1F28"/>
              </a:buClr>
              <a:buSzPct val="60000"/>
              <a:buChar char="◻"/>
              <a:defRPr sz="5800">
                <a:solidFill>
                  <a:srgbClr val="000000"/>
                </a:solidFill>
                <a:latin typeface="Tw Cen MT"/>
                <a:ea typeface="Tw Cen MT"/>
                <a:cs typeface="Tw Cen MT"/>
                <a:sym typeface="Tw Cen MT"/>
              </a:defRPr>
            </a:lvl1pPr>
            <a:lvl2pPr marL="977704" indent="-611944" defTabSz="1828800">
              <a:spcBef>
                <a:spcPts val="1400"/>
              </a:spcBef>
              <a:buClr>
                <a:srgbClr val="DA1F28"/>
              </a:buClr>
              <a:buSzPct val="70000"/>
              <a:buChar char=""/>
              <a:defRPr sz="5800">
                <a:solidFill>
                  <a:srgbClr val="000000"/>
                </a:solidFill>
                <a:latin typeface="Tw Cen MT"/>
                <a:ea typeface="Tw Cen MT"/>
                <a:cs typeface="Tw Cen MT"/>
                <a:sym typeface="Tw Cen MT"/>
              </a:defRPr>
            </a:lvl2pPr>
            <a:lvl3pPr marL="1262269" indent="-576469" defTabSz="1828800">
              <a:spcBef>
                <a:spcPts val="1400"/>
              </a:spcBef>
              <a:buClr>
                <a:srgbClr val="DA1F28"/>
              </a:buClr>
              <a:buSzPct val="75000"/>
              <a:buChar char="■"/>
              <a:defRPr sz="5800">
                <a:solidFill>
                  <a:srgbClr val="000000"/>
                </a:solidFill>
                <a:latin typeface="Tw Cen MT"/>
                <a:ea typeface="Tw Cen MT"/>
                <a:cs typeface="Tw Cen MT"/>
                <a:sym typeface="Tw Cen MT"/>
              </a:defRPr>
            </a:lvl3pPr>
            <a:lvl4pPr marL="1805939" indent="-662939" defTabSz="1828800">
              <a:spcBef>
                <a:spcPts val="1400"/>
              </a:spcBef>
              <a:buClr>
                <a:srgbClr val="DA1F28"/>
              </a:buClr>
              <a:buSzPct val="75000"/>
              <a:buChar char="■"/>
              <a:defRPr sz="5800">
                <a:solidFill>
                  <a:srgbClr val="000000"/>
                </a:solidFill>
                <a:latin typeface="Tw Cen MT"/>
                <a:ea typeface="Tw Cen MT"/>
                <a:cs typeface="Tw Cen MT"/>
                <a:sym typeface="Tw Cen MT"/>
              </a:defRPr>
            </a:lvl4pPr>
            <a:lvl5pPr marL="2263139" indent="-662939" defTabSz="1828800">
              <a:spcBef>
                <a:spcPts val="1400"/>
              </a:spcBef>
              <a:buClr>
                <a:srgbClr val="DA1F28"/>
              </a:buClr>
              <a:buSzPct val="65000"/>
              <a:buChar char="■"/>
              <a:defRPr sz="5800">
                <a:solidFill>
                  <a:srgbClr val="000000"/>
                </a:solidFill>
                <a:latin typeface="Tw Cen MT"/>
                <a:ea typeface="Tw Cen MT"/>
                <a:cs typeface="Tw Cen MT"/>
                <a:sym typeface="Tw Cen MT"/>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2137171" y="714375"/>
            <a:ext cx="17395034" cy="863794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lIns="71437" tIns="71437" rIns="71437" bIns="71437"/>
          <a:lstStyle>
            <a:lvl1pPr defTabSz="821531">
              <a:defRPr>
                <a:solidFill>
                  <a:srgbClr val="FFFFFF"/>
                </a:solidFill>
                <a:latin typeface="+mn-lt"/>
                <a:ea typeface="+mn-ea"/>
                <a:cs typeface="+mn-cs"/>
                <a:sym typeface="Helvetica Neue Medium"/>
              </a:defRPr>
            </a:lvl1pPr>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lIns="71437" tIns="71437" rIns="71437" bIns="71437" anchor="t"/>
          <a:lstStyle>
            <a:lvl1pPr marL="0" indent="0" algn="ctr" defTabSz="821531">
              <a:spcBef>
                <a:spcPts val="0"/>
              </a:spcBef>
              <a:buSzTx/>
              <a:buNone/>
              <a:defRPr sz="5200">
                <a:latin typeface="Helvetica Neue"/>
                <a:ea typeface="Helvetica Neue"/>
                <a:cs typeface="Helvetica Neue"/>
                <a:sym typeface="Helvetica Neue"/>
              </a:defRPr>
            </a:lvl1pPr>
            <a:lvl2pPr marL="0" indent="0" algn="ctr" defTabSz="821531">
              <a:spcBef>
                <a:spcPts val="0"/>
              </a:spcBef>
              <a:buSzTx/>
              <a:buNone/>
              <a:defRPr sz="5200">
                <a:latin typeface="Helvetica Neue"/>
                <a:ea typeface="Helvetica Neue"/>
                <a:cs typeface="Helvetica Neue"/>
                <a:sym typeface="Helvetica Neue"/>
              </a:defRPr>
            </a:lvl2pPr>
            <a:lvl3pPr marL="0" indent="0" algn="ctr" defTabSz="821531">
              <a:spcBef>
                <a:spcPts val="0"/>
              </a:spcBef>
              <a:buSzTx/>
              <a:buNone/>
              <a:defRPr sz="5200">
                <a:latin typeface="Helvetica Neue"/>
                <a:ea typeface="Helvetica Neue"/>
                <a:cs typeface="Helvetica Neue"/>
                <a:sym typeface="Helvetica Neue"/>
              </a:defRPr>
            </a:lvl3pPr>
            <a:lvl4pPr marL="0" indent="0" algn="ctr" defTabSz="821531">
              <a:spcBef>
                <a:spcPts val="0"/>
              </a:spcBef>
              <a:buSzTx/>
              <a:buNone/>
              <a:defRPr sz="5200">
                <a:latin typeface="Helvetica Neue"/>
                <a:ea typeface="Helvetica Neue"/>
                <a:cs typeface="Helvetica Neue"/>
                <a:sym typeface="Helvetica Neue"/>
              </a:defRPr>
            </a:lvl4pPr>
            <a:lvl5pPr marL="0" indent="0" algn="ctr" defTabSz="821531">
              <a:spcBef>
                <a:spcPts val="0"/>
              </a:spcBef>
              <a:buSzTx/>
              <a:buNone/>
              <a:defRPr sz="52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lIns="71437" tIns="71437" rIns="71437" bIns="71437"/>
          <a:lstStyle>
            <a:lvl1pPr defTabSz="821531">
              <a:defRPr>
                <a:solidFill>
                  <a:srgbClr val="FFFFFF"/>
                </a:solidFill>
                <a:latin typeface="+mn-lt"/>
                <a:ea typeface="+mn-ea"/>
                <a:cs typeface="+mn-cs"/>
                <a:sym typeface="Helvetica Neue Medium"/>
              </a:defRPr>
            </a:lvl1pPr>
          </a:lstStyle>
          <a:p>
            <a:pPr/>
            <a:r>
              <a:t>Title Text</a:t>
            </a:r>
          </a:p>
        </p:txBody>
      </p:sp>
      <p:sp>
        <p:nvSpPr>
          <p:cNvPr id="31"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6494800" y="-194764"/>
            <a:ext cx="19020237" cy="12680158"/>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lIns="71437" tIns="71437" rIns="71437" bIns="71437" anchor="b"/>
          <a:lstStyle>
            <a:lvl1pPr defTabSz="821531">
              <a:defRPr sz="8400">
                <a:solidFill>
                  <a:srgbClr val="FFFFFF"/>
                </a:solidFill>
                <a:latin typeface="+mn-lt"/>
                <a:ea typeface="+mn-ea"/>
                <a:cs typeface="+mn-cs"/>
                <a:sym typeface="Helvetica Neue Medium"/>
              </a:defRPr>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lIns="71437" tIns="71437" rIns="71437" bIns="71437" anchor="t"/>
          <a:lstStyle>
            <a:lvl1pPr marL="0" indent="0" algn="ctr" defTabSz="821531">
              <a:spcBef>
                <a:spcPts val="0"/>
              </a:spcBef>
              <a:buSzTx/>
              <a:buNone/>
              <a:defRPr sz="5200">
                <a:latin typeface="Helvetica Neue"/>
                <a:ea typeface="Helvetica Neue"/>
                <a:cs typeface="Helvetica Neue"/>
                <a:sym typeface="Helvetica Neue"/>
              </a:defRPr>
            </a:lvl1pPr>
            <a:lvl2pPr marL="0" indent="0" algn="ctr" defTabSz="821531">
              <a:spcBef>
                <a:spcPts val="0"/>
              </a:spcBef>
              <a:buSzTx/>
              <a:buNone/>
              <a:defRPr sz="5200">
                <a:latin typeface="Helvetica Neue"/>
                <a:ea typeface="Helvetica Neue"/>
                <a:cs typeface="Helvetica Neue"/>
                <a:sym typeface="Helvetica Neue"/>
              </a:defRPr>
            </a:lvl2pPr>
            <a:lvl3pPr marL="0" indent="0" algn="ctr" defTabSz="821531">
              <a:spcBef>
                <a:spcPts val="0"/>
              </a:spcBef>
              <a:buSzTx/>
              <a:buNone/>
              <a:defRPr sz="5200">
                <a:latin typeface="Helvetica Neue"/>
                <a:ea typeface="Helvetica Neue"/>
                <a:cs typeface="Helvetica Neue"/>
                <a:sym typeface="Helvetica Neue"/>
              </a:defRPr>
            </a:lvl3pPr>
            <a:lvl4pPr marL="0" indent="0" algn="ctr" defTabSz="821531">
              <a:spcBef>
                <a:spcPts val="0"/>
              </a:spcBef>
              <a:buSzTx/>
              <a:buNone/>
              <a:defRPr sz="5200">
                <a:latin typeface="Helvetica Neue"/>
                <a:ea typeface="Helvetica Neue"/>
                <a:cs typeface="Helvetica Neue"/>
                <a:sym typeface="Helvetica Neue"/>
              </a:defRPr>
            </a:lvl4pPr>
            <a:lvl5pPr marL="0" indent="0" algn="ctr" defTabSz="821531">
              <a:spcBef>
                <a:spcPts val="0"/>
              </a:spcBef>
              <a:buSzTx/>
              <a:buNone/>
              <a:defRPr sz="52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4387453" y="357187"/>
            <a:ext cx="15609094" cy="3036095"/>
          </a:xfrm>
          <a:prstGeom prst="rect">
            <a:avLst/>
          </a:prstGeom>
        </p:spPr>
        <p:txBody>
          <a:bodyPr lIns="71437" tIns="71437" rIns="71437" bIns="71437"/>
          <a:lstStyle>
            <a:lvl1pPr defTabSz="821531">
              <a:defRPr>
                <a:solidFill>
                  <a:srgbClr val="FFFFFF"/>
                </a:solidFill>
                <a:latin typeface="+mn-lt"/>
                <a:ea typeface="+mn-ea"/>
                <a:cs typeface="+mn-cs"/>
                <a:sym typeface="Helvetica Neue Medium"/>
              </a:defRPr>
            </a:lvl1pPr>
          </a:lstStyle>
          <a:p>
            <a:pPr/>
            <a:r>
              <a:t>Title Text</a:t>
            </a:r>
          </a:p>
        </p:txBody>
      </p:sp>
      <p:sp>
        <p:nvSpPr>
          <p:cNvPr id="49"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4387453" y="357187"/>
            <a:ext cx="15609094" cy="3036095"/>
          </a:xfrm>
          <a:prstGeom prst="rect">
            <a:avLst/>
          </a:prstGeom>
        </p:spPr>
        <p:txBody>
          <a:bodyPr lIns="71437" tIns="71437" rIns="71437" bIns="71437"/>
          <a:lstStyle>
            <a:lvl1pPr defTabSz="821531">
              <a:defRPr>
                <a:solidFill>
                  <a:srgbClr val="FFFFFF"/>
                </a:solidFill>
                <a:latin typeface="+mn-lt"/>
                <a:ea typeface="+mn-ea"/>
                <a:cs typeface="+mn-cs"/>
                <a:sym typeface="Helvetica Neue Medium"/>
              </a:defRPr>
            </a:lvl1pPr>
          </a:lstStyle>
          <a:p>
            <a:pPr/>
            <a:r>
              <a:t>Title Text</a:t>
            </a:r>
          </a:p>
        </p:txBody>
      </p:sp>
      <p:sp>
        <p:nvSpPr>
          <p:cNvPr id="57" name="Body Level One…"/>
          <p:cNvSpPr txBox="1"/>
          <p:nvPr>
            <p:ph type="body" idx="1"/>
          </p:nvPr>
        </p:nvSpPr>
        <p:spPr>
          <a:xfrm>
            <a:off x="4387453" y="3643312"/>
            <a:ext cx="15609094" cy="8840392"/>
          </a:xfrm>
          <a:prstGeom prst="rect">
            <a:avLst/>
          </a:prstGeom>
        </p:spPr>
        <p:txBody>
          <a:bodyPr lIns="71437" tIns="71437" rIns="71437" bIns="71437"/>
          <a:lstStyle>
            <a:lvl1pPr marL="611187" indent="-611187" defTabSz="821531">
              <a:buSzPct val="145000"/>
              <a:defRPr sz="4400">
                <a:latin typeface="Helvetica Neue"/>
                <a:ea typeface="Helvetica Neue"/>
                <a:cs typeface="Helvetica Neue"/>
                <a:sym typeface="Helvetica Neue"/>
              </a:defRPr>
            </a:lvl1pPr>
            <a:lvl2pPr marL="1055687" indent="-611187" defTabSz="821531">
              <a:buSzPct val="145000"/>
              <a:defRPr sz="4400">
                <a:latin typeface="Helvetica Neue"/>
                <a:ea typeface="Helvetica Neue"/>
                <a:cs typeface="Helvetica Neue"/>
                <a:sym typeface="Helvetica Neue"/>
              </a:defRPr>
            </a:lvl2pPr>
            <a:lvl3pPr marL="1500187" indent="-611187" defTabSz="821531">
              <a:buSzPct val="145000"/>
              <a:defRPr sz="4400">
                <a:latin typeface="Helvetica Neue"/>
                <a:ea typeface="Helvetica Neue"/>
                <a:cs typeface="Helvetica Neue"/>
                <a:sym typeface="Helvetica Neue"/>
              </a:defRPr>
            </a:lvl3pPr>
            <a:lvl4pPr marL="1944687" indent="-611187" defTabSz="821531">
              <a:buSzPct val="145000"/>
              <a:defRPr sz="4400">
                <a:latin typeface="Helvetica Neue"/>
                <a:ea typeface="Helvetica Neue"/>
                <a:cs typeface="Helvetica Neue"/>
                <a:sym typeface="Helvetica Neue"/>
              </a:defRPr>
            </a:lvl4pPr>
            <a:lvl5pPr marL="2389187" indent="-611187" defTabSz="821531">
              <a:buSzPct val="145000"/>
              <a:defRPr sz="44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9338964" y="2857500"/>
            <a:ext cx="14466095" cy="9644063"/>
          </a:xfrm>
          <a:prstGeom prst="rect">
            <a:avLst/>
          </a:prstGeom>
        </p:spPr>
        <p:txBody>
          <a:bodyPr lIns="91439" tIns="45719" rIns="91439" bIns="45719" anchor="t">
            <a:noAutofit/>
          </a:bodyPr>
          <a:lstStyle/>
          <a:p>
            <a:pPr/>
          </a:p>
        </p:txBody>
      </p:sp>
      <p:sp>
        <p:nvSpPr>
          <p:cNvPr id="66" name="Title Text"/>
          <p:cNvSpPr txBox="1"/>
          <p:nvPr>
            <p:ph type="title"/>
          </p:nvPr>
        </p:nvSpPr>
        <p:spPr>
          <a:xfrm>
            <a:off x="4387453" y="357187"/>
            <a:ext cx="15609094" cy="3036095"/>
          </a:xfrm>
          <a:prstGeom prst="rect">
            <a:avLst/>
          </a:prstGeom>
        </p:spPr>
        <p:txBody>
          <a:bodyPr lIns="71437" tIns="71437" rIns="71437" bIns="71437"/>
          <a:lstStyle>
            <a:lvl1pPr defTabSz="821531">
              <a:defRPr>
                <a:solidFill>
                  <a:srgbClr val="FFFFFF"/>
                </a:solidFill>
                <a:latin typeface="+mn-lt"/>
                <a:ea typeface="+mn-ea"/>
                <a:cs typeface="+mn-cs"/>
                <a:sym typeface="Helvetica Neue Medium"/>
              </a:defRPr>
            </a:lvl1p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lIns="71437" tIns="71437" rIns="71437" bIns="71437"/>
          <a:lstStyle>
            <a:lvl1pPr marL="465364" indent="-465364" defTabSz="821531">
              <a:spcBef>
                <a:spcPts val="4500"/>
              </a:spcBef>
              <a:buSzPct val="145000"/>
              <a:defRPr sz="3800">
                <a:latin typeface="Helvetica Neue"/>
                <a:ea typeface="Helvetica Neue"/>
                <a:cs typeface="Helvetica Neue"/>
                <a:sym typeface="Helvetica Neue"/>
              </a:defRPr>
            </a:lvl1pPr>
            <a:lvl2pPr marL="808264" indent="-465364" defTabSz="821531">
              <a:spcBef>
                <a:spcPts val="4500"/>
              </a:spcBef>
              <a:buSzPct val="145000"/>
              <a:defRPr sz="3800">
                <a:latin typeface="Helvetica Neue"/>
                <a:ea typeface="Helvetica Neue"/>
                <a:cs typeface="Helvetica Neue"/>
                <a:sym typeface="Helvetica Neue"/>
              </a:defRPr>
            </a:lvl2pPr>
            <a:lvl3pPr marL="1151164" indent="-465364" defTabSz="821531">
              <a:spcBef>
                <a:spcPts val="4500"/>
              </a:spcBef>
              <a:buSzPct val="145000"/>
              <a:defRPr sz="3800">
                <a:latin typeface="Helvetica Neue"/>
                <a:ea typeface="Helvetica Neue"/>
                <a:cs typeface="Helvetica Neue"/>
                <a:sym typeface="Helvetica Neue"/>
              </a:defRPr>
            </a:lvl3pPr>
            <a:lvl4pPr marL="1494064" indent="-465364" defTabSz="821531">
              <a:spcBef>
                <a:spcPts val="4500"/>
              </a:spcBef>
              <a:buSzPct val="145000"/>
              <a:defRPr sz="3800">
                <a:latin typeface="Helvetica Neue"/>
                <a:ea typeface="Helvetica Neue"/>
                <a:cs typeface="Helvetica Neue"/>
                <a:sym typeface="Helvetica Neue"/>
              </a:defRPr>
            </a:lvl4pPr>
            <a:lvl5pPr marL="1836964" indent="-465364" defTabSz="821531">
              <a:spcBef>
                <a:spcPts val="4500"/>
              </a:spcBef>
              <a:buSzPct val="145000"/>
              <a:defRPr sz="38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lIns="71437" tIns="71437" rIns="71437" bIns="71437"/>
          <a:lstStyle>
            <a:lvl1pPr marL="611187" indent="-611187" defTabSz="821531">
              <a:buSzPct val="145000"/>
              <a:defRPr sz="4400">
                <a:latin typeface="Helvetica Neue"/>
                <a:ea typeface="Helvetica Neue"/>
                <a:cs typeface="Helvetica Neue"/>
                <a:sym typeface="Helvetica Neue"/>
              </a:defRPr>
            </a:lvl1pPr>
            <a:lvl2pPr marL="1055687" indent="-611187" defTabSz="821531">
              <a:buSzPct val="145000"/>
              <a:defRPr sz="4400">
                <a:latin typeface="Helvetica Neue"/>
                <a:ea typeface="Helvetica Neue"/>
                <a:cs typeface="Helvetica Neue"/>
                <a:sym typeface="Helvetica Neue"/>
              </a:defRPr>
            </a:lvl2pPr>
            <a:lvl3pPr marL="1500187" indent="-611187" defTabSz="821531">
              <a:buSzPct val="145000"/>
              <a:defRPr sz="4400">
                <a:latin typeface="Helvetica Neue"/>
                <a:ea typeface="Helvetica Neue"/>
                <a:cs typeface="Helvetica Neue"/>
                <a:sym typeface="Helvetica Neue"/>
              </a:defRPr>
            </a:lvl3pPr>
            <a:lvl4pPr marL="1944687" indent="-611187" defTabSz="821531">
              <a:buSzPct val="145000"/>
              <a:defRPr sz="4400">
                <a:latin typeface="Helvetica Neue"/>
                <a:ea typeface="Helvetica Neue"/>
                <a:cs typeface="Helvetica Neue"/>
                <a:sym typeface="Helvetica Neue"/>
              </a:defRPr>
            </a:lvl4pPr>
            <a:lvl5pPr marL="2389187" indent="-611187" defTabSz="821531">
              <a:buSzPct val="145000"/>
              <a:defRPr sz="4400">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2084843" y="6983015"/>
            <a:ext cx="8277822" cy="5518548"/>
          </a:xfrm>
          <a:prstGeom prst="rect">
            <a:avLst/>
          </a:prstGeom>
        </p:spPr>
        <p:txBody>
          <a:bodyPr lIns="91439" tIns="45719" rIns="91439" bIns="45719" anchor="t">
            <a:noAutofit/>
          </a:bodyPr>
          <a:lstStyle/>
          <a:p>
            <a:pPr/>
          </a:p>
        </p:txBody>
      </p:sp>
      <p:sp>
        <p:nvSpPr>
          <p:cNvPr id="84" name="Image"/>
          <p:cNvSpPr/>
          <p:nvPr>
            <p:ph type="pic" sz="quarter" idx="14"/>
          </p:nvPr>
        </p:nvSpPr>
        <p:spPr>
          <a:xfrm>
            <a:off x="12522398" y="898922"/>
            <a:ext cx="8268892" cy="5512594"/>
          </a:xfrm>
          <a:prstGeom prst="rect">
            <a:avLst/>
          </a:prstGeom>
        </p:spPr>
        <p:txBody>
          <a:bodyPr lIns="91439" tIns="45719" rIns="91439" bIns="45719" anchor="t">
            <a:noAutofit/>
          </a:bodyPr>
          <a:lstStyle/>
          <a:p>
            <a:pPr/>
          </a:p>
        </p:txBody>
      </p:sp>
      <p:sp>
        <p:nvSpPr>
          <p:cNvPr id="85" name="Image"/>
          <p:cNvSpPr/>
          <p:nvPr>
            <p:ph type="pic" idx="15"/>
          </p:nvPr>
        </p:nvSpPr>
        <p:spPr>
          <a:xfrm>
            <a:off x="-1733848" y="-178594"/>
            <a:ext cx="19020235" cy="1268015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xfrm>
            <a:off x="11954103" y="13073062"/>
            <a:ext cx="466269" cy="477671"/>
          </a:xfrm>
          <a:prstGeom prst="rect">
            <a:avLst/>
          </a:prstGeom>
        </p:spPr>
        <p:txBody>
          <a:bodyPr lIns="71437" tIns="71437" rIns="71437" bIns="71437"/>
          <a:lstStyle>
            <a:lvl1pPr defTabSz="821531">
              <a:defRPr b="0" sz="22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3726" y="12954000"/>
            <a:ext cx="476548" cy="457200"/>
          </a:xfrm>
          <a:prstGeom prst="rect">
            <a:avLst/>
          </a:prstGeom>
          <a:ln w="12700">
            <a:miter lim="400000"/>
          </a:ln>
        </p:spPr>
        <p:txBody>
          <a:bodyPr wrap="none" lIns="50800" tIns="50800" rIns="50800" bIns="50800">
            <a:spAutoFit/>
          </a:bodyPr>
          <a:lstStyle>
            <a:lvl1pPr defTabSz="825500">
              <a:defRPr sz="2400">
                <a:solidFill>
                  <a:schemeClr val="accent4">
                    <a:hueOff val="468000"/>
                    <a:satOff val="-4761"/>
                    <a:lumOff val="10196"/>
                  </a:schemeClr>
                </a:solidFill>
                <a:latin typeface="Gill Sans"/>
                <a:ea typeface="Gill Sans"/>
                <a:cs typeface="Gill Sans"/>
                <a:sym typeface="Gill Sans"/>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1pPr>
      <a:lvl2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2pPr>
      <a:lvl3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3pPr>
      <a:lvl4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4pPr>
      <a:lvl5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5pPr>
      <a:lvl6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6pPr>
      <a:lvl7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7pPr>
      <a:lvl8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8pPr>
      <a:lvl9pPr marL="0" marR="0" indent="0" algn="ctr" defTabSz="825500" latinLnBrk="0">
        <a:lnSpc>
          <a:spcPct val="100000"/>
        </a:lnSpc>
        <a:spcBef>
          <a:spcPts val="0"/>
        </a:spcBef>
        <a:spcAft>
          <a:spcPts val="0"/>
        </a:spcAft>
        <a:buClrTx/>
        <a:buSzTx/>
        <a:buFontTx/>
        <a:buNone/>
        <a:tabLst/>
        <a:defRPr b="0" baseline="0" cap="none" i="0" spc="0" strike="noStrike" sz="11200" u="none">
          <a:solidFill>
            <a:schemeClr val="accent4">
              <a:hueOff val="468000"/>
              <a:satOff val="-4761"/>
              <a:lumOff val="10196"/>
            </a:schemeClr>
          </a:solidFill>
          <a:uFillTx/>
          <a:latin typeface="Gill Sans"/>
          <a:ea typeface="Gill Sans"/>
          <a:cs typeface="Gill Sans"/>
          <a:sym typeface="Gill Sans"/>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4800" u="none">
          <a:solidFill>
            <a:srgbClr val="FFFFFF"/>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tif"/><Relationship Id="rId4" Type="http://schemas.openxmlformats.org/officeDocument/2006/relationships/image" Target="../media/image3.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tif"/><Relationship Id="rId4" Type="http://schemas.openxmlformats.org/officeDocument/2006/relationships/image" Target="../media/image5.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tif"/><Relationship Id="rId4" Type="http://schemas.openxmlformats.org/officeDocument/2006/relationships/image" Target="../media/image5.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tif"/><Relationship Id="rId4" Type="http://schemas.openxmlformats.org/officeDocument/2006/relationships/image" Target="../media/image5.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tif"/><Relationship Id="rId4" Type="http://schemas.openxmlformats.org/officeDocument/2006/relationships/image" Target="../media/image5.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ftp.ripe.net/rpki"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16.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1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1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23.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tif"/><Relationship Id="rId3" Type="http://schemas.openxmlformats.org/officeDocument/2006/relationships/image" Target="../media/image5.tif"/></Relationships>

</file>

<file path=ppt/slides/_rels/slide4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2.tif"/></Relationships>

</file>

<file path=ppt/slides/_rels/slide4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2.tif"/><Relationship Id="rId4"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tif"/><Relationship Id="rId4"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3.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3.tif"/><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CSCI-351 Data communication and Networks"/>
          <p:cNvSpPr txBox="1"/>
          <p:nvPr>
            <p:ph type="ctrTitle"/>
          </p:nvPr>
        </p:nvSpPr>
        <p:spPr>
          <a:xfrm>
            <a:off x="4419598" y="2285999"/>
            <a:ext cx="14791766" cy="3657601"/>
          </a:xfrm>
          <a:prstGeom prst="rect">
            <a:avLst/>
          </a:prstGeom>
        </p:spPr>
        <p:txBody>
          <a:bodyPr lIns="91439" tIns="91439" rIns="91439" bIns="91439"/>
          <a:lstStyle/>
          <a:p>
            <a:pPr algn="l" defTabSz="616148">
              <a:defRPr sz="8400">
                <a:solidFill>
                  <a:schemeClr val="accent4">
                    <a:hueOff val="468000"/>
                    <a:satOff val="-4761"/>
                    <a:lumOff val="10196"/>
                  </a:schemeClr>
                </a:solidFill>
              </a:defRPr>
            </a:pPr>
            <a:r>
              <a:t>CSCI-351</a:t>
            </a:r>
            <a:br/>
            <a:r>
              <a:rPr sz="7050"/>
              <a:t>Data communication and Networks</a:t>
            </a:r>
          </a:p>
        </p:txBody>
      </p:sp>
      <p:sp>
        <p:nvSpPr>
          <p:cNvPr id="168" name="Subtitle 2"/>
          <p:cNvSpPr txBox="1"/>
          <p:nvPr/>
        </p:nvSpPr>
        <p:spPr>
          <a:xfrm>
            <a:off x="4419596" y="6992470"/>
            <a:ext cx="15086002" cy="4267201"/>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lgn="l" defTabSz="1353311">
              <a:spcBef>
                <a:spcPts val="1000"/>
              </a:spcBef>
              <a:defRPr sz="5180">
                <a:solidFill>
                  <a:schemeClr val="accent3">
                    <a:hueOff val="-365725"/>
                    <a:satOff val="-32500"/>
                    <a:lumOff val="18235"/>
                  </a:schemeClr>
                </a:solidFill>
                <a:latin typeface="Tw Cen MT"/>
                <a:ea typeface="Tw Cen MT"/>
                <a:cs typeface="Tw Cen MT"/>
                <a:sym typeface="Tw Cen MT"/>
              </a:defRPr>
            </a:pPr>
            <a:r>
              <a:t>Lecture 17: BGP + Security (aka RPKI)</a:t>
            </a:r>
          </a:p>
          <a:p>
            <a:pPr algn="l" defTabSz="1353311">
              <a:spcBef>
                <a:spcPts val="1000"/>
              </a:spcBef>
              <a:defRPr sz="5180">
                <a:solidFill>
                  <a:schemeClr val="accent5">
                    <a:hueOff val="89162"/>
                    <a:satOff val="9554"/>
                    <a:lumOff val="16296"/>
                  </a:schemeClr>
                </a:solidFill>
                <a:latin typeface="Tw Cen MT"/>
                <a:ea typeface="Tw Cen MT"/>
                <a:cs typeface="Tw Cen MT"/>
                <a:sym typeface="Tw Cen MT"/>
              </a:defRPr>
            </a:pPr>
            <a:r>
              <a:t>Warning: This may be hard to understand. Do not </a:t>
            </a:r>
            <a:r>
              <a:rPr>
                <a:solidFill>
                  <a:srgbClr val="FFFFFF"/>
                </a:solidFill>
              </a:rPr>
              <a:t>lose yourself</a:t>
            </a:r>
            <a:r>
              <a:t> during the class and keep asking questions</a:t>
            </a:r>
          </a:p>
          <a:p>
            <a:pPr algn="l" defTabSz="1353311">
              <a:spcBef>
                <a:spcPts val="1000"/>
              </a:spcBef>
              <a:defRPr sz="5180">
                <a:latin typeface="Tw Cen MT"/>
                <a:ea typeface="Tw Cen MT"/>
                <a:cs typeface="Tw Cen MT"/>
                <a:sym typeface="Tw Cen MT"/>
              </a:defRPr>
            </a:pPr>
          </a:p>
        </p:txBody>
      </p:sp>
      <p:pic>
        <p:nvPicPr>
          <p:cNvPr id="169" name="Image" descr="Image"/>
          <p:cNvPicPr>
            <a:picLocks noChangeAspect="1"/>
          </p:cNvPicPr>
          <p:nvPr/>
        </p:nvPicPr>
        <p:blipFill>
          <a:blip r:embed="rId2">
            <a:extLst/>
          </a:blip>
          <a:stretch>
            <a:fillRect/>
          </a:stretch>
        </p:blipFill>
        <p:spPr>
          <a:xfrm>
            <a:off x="4074914" y="9331523"/>
            <a:ext cx="2631607" cy="263160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RPKI: How it works?"/>
          <p:cNvSpPr txBox="1"/>
          <p:nvPr>
            <p:ph type="title"/>
          </p:nvPr>
        </p:nvSpPr>
        <p:spPr>
          <a:prstGeom prst="rect">
            <a:avLst/>
          </a:prstGeom>
        </p:spPr>
        <p:txBody>
          <a:bodyPr/>
          <a:lstStyle>
            <a:lvl1pPr defTabSz="821531">
              <a:defRPr>
                <a:solidFill>
                  <a:srgbClr val="FFE44F"/>
                </a:solidFill>
              </a:defRPr>
            </a:lvl1pPr>
          </a:lstStyle>
          <a:p>
            <a:pPr/>
            <a:r>
              <a:t>RPKI: How it works?</a:t>
            </a:r>
          </a:p>
        </p:txBody>
      </p:sp>
      <p:pic>
        <p:nvPicPr>
          <p:cNvPr id="358" name="Image" descr="Image"/>
          <p:cNvPicPr>
            <a:picLocks noChangeAspect="1"/>
          </p:cNvPicPr>
          <p:nvPr/>
        </p:nvPicPr>
        <p:blipFill>
          <a:blip r:embed="rId3">
            <a:extLst/>
          </a:blip>
          <a:stretch>
            <a:fillRect/>
          </a:stretch>
        </p:blipFill>
        <p:spPr>
          <a:xfrm>
            <a:off x="6240301" y="7931705"/>
            <a:ext cx="2352782" cy="1547284"/>
          </a:xfrm>
          <a:prstGeom prst="rect">
            <a:avLst/>
          </a:prstGeom>
          <a:ln w="12700">
            <a:miter lim="400000"/>
          </a:ln>
        </p:spPr>
      </p:pic>
      <p:sp>
        <p:nvSpPr>
          <p:cNvPr id="359" name="BGP announcement"/>
          <p:cNvSpPr txBox="1"/>
          <p:nvPr/>
        </p:nvSpPr>
        <p:spPr>
          <a:xfrm>
            <a:off x="10356049" y="7778401"/>
            <a:ext cx="403181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360" name="Line"/>
          <p:cNvSpPr/>
          <p:nvPr/>
        </p:nvSpPr>
        <p:spPr>
          <a:xfrm flipH="1">
            <a:off x="9145269" y="8597966"/>
            <a:ext cx="2293646"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361" name="Router"/>
          <p:cNvSpPr txBox="1"/>
          <p:nvPr/>
        </p:nvSpPr>
        <p:spPr>
          <a:xfrm>
            <a:off x="6680333" y="9629918"/>
            <a:ext cx="1472718"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362" name="Line"/>
          <p:cNvSpPr/>
          <p:nvPr/>
        </p:nvSpPr>
        <p:spPr>
          <a:xfrm flipH="1">
            <a:off x="12620765" y="8597966"/>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363" name="Line"/>
          <p:cNvSpPr/>
          <p:nvPr/>
        </p:nvSpPr>
        <p:spPr>
          <a:xfrm flipH="1">
            <a:off x="11364499" y="8597966"/>
            <a:ext cx="1434923"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pic>
        <p:nvPicPr>
          <p:cNvPr id="364" name="Image" descr="Image"/>
          <p:cNvPicPr>
            <a:picLocks noChangeAspect="1"/>
          </p:cNvPicPr>
          <p:nvPr/>
        </p:nvPicPr>
        <p:blipFill>
          <a:blip r:embed="rId4">
            <a:extLst/>
          </a:blip>
          <a:stretch>
            <a:fillRect/>
          </a:stretch>
        </p:blipFill>
        <p:spPr>
          <a:xfrm>
            <a:off x="15916664" y="7943754"/>
            <a:ext cx="3039822" cy="1185531"/>
          </a:xfrm>
          <a:prstGeom prst="rect">
            <a:avLst/>
          </a:prstGeom>
          <a:ln w="12700">
            <a:miter lim="400000"/>
          </a:ln>
        </p:spPr>
      </p:pic>
      <p:sp>
        <p:nvSpPr>
          <p:cNvPr id="365" name="129.21.0.0/16"/>
          <p:cNvSpPr txBox="1"/>
          <p:nvPr/>
        </p:nvSpPr>
        <p:spPr>
          <a:xfrm>
            <a:off x="19415070" y="8517941"/>
            <a:ext cx="2678914"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129.21.0.0/16</a:t>
            </a:r>
          </a:p>
        </p:txBody>
      </p:sp>
      <p:sp>
        <p:nvSpPr>
          <p:cNvPr id="366" name="AS 4385"/>
          <p:cNvSpPr txBox="1"/>
          <p:nvPr/>
        </p:nvSpPr>
        <p:spPr>
          <a:xfrm>
            <a:off x="19399793" y="7928712"/>
            <a:ext cx="1827506"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AS 4385 </a:t>
            </a:r>
          </a:p>
        </p:txBody>
      </p:sp>
      <p:sp>
        <p:nvSpPr>
          <p:cNvPr id="367" name="Owner"/>
          <p:cNvSpPr txBox="1"/>
          <p:nvPr/>
        </p:nvSpPr>
        <p:spPr>
          <a:xfrm>
            <a:off x="16750734" y="9428585"/>
            <a:ext cx="1434923"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Owner</a:t>
            </a:r>
          </a:p>
        </p:txBody>
      </p:sp>
      <p:sp>
        <p:nvSpPr>
          <p:cNvPr id="368" name="What does an resource owner needs to do…"/>
          <p:cNvSpPr/>
          <p:nvPr/>
        </p:nvSpPr>
        <p:spPr>
          <a:xfrm>
            <a:off x="12323629" y="4554363"/>
            <a:ext cx="10520363" cy="313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 y="0"/>
                </a:moveTo>
                <a:cubicBezTo>
                  <a:pt x="95" y="0"/>
                  <a:pt x="0" y="317"/>
                  <a:pt x="0" y="710"/>
                </a:cubicBezTo>
                <a:lnTo>
                  <a:pt x="0" y="14209"/>
                </a:lnTo>
                <a:cubicBezTo>
                  <a:pt x="0" y="14602"/>
                  <a:pt x="95" y="14919"/>
                  <a:pt x="212" y="14919"/>
                </a:cubicBezTo>
                <a:lnTo>
                  <a:pt x="10406" y="14919"/>
                </a:lnTo>
                <a:lnTo>
                  <a:pt x="10831" y="21600"/>
                </a:lnTo>
                <a:lnTo>
                  <a:pt x="11255" y="14919"/>
                </a:lnTo>
                <a:lnTo>
                  <a:pt x="21387" y="14919"/>
                </a:lnTo>
                <a:cubicBezTo>
                  <a:pt x="21505" y="14919"/>
                  <a:pt x="21600" y="14602"/>
                  <a:pt x="21600" y="14209"/>
                </a:cubicBezTo>
                <a:lnTo>
                  <a:pt x="21600" y="710"/>
                </a:lnTo>
                <a:cubicBezTo>
                  <a:pt x="21600" y="317"/>
                  <a:pt x="21505" y="0"/>
                  <a:pt x="21387" y="0"/>
                </a:cubicBezTo>
                <a:lnTo>
                  <a:pt x="212" y="0"/>
                </a:lnTo>
                <a:close/>
              </a:path>
            </a:pathLst>
          </a:custGeom>
          <a:ln w="76200">
            <a:solidFill>
              <a:schemeClr val="accent3">
                <a:hueOff val="-365725"/>
                <a:satOff val="-32500"/>
                <a:lumOff val="18235"/>
              </a:schemeClr>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b="0" sz="4000">
                <a:solidFill>
                  <a:schemeClr val="accent3">
                    <a:hueOff val="-365725"/>
                    <a:satOff val="-32500"/>
                    <a:lumOff val="18235"/>
                  </a:schemeClr>
                </a:solidFill>
                <a:latin typeface="Gill Sans"/>
                <a:ea typeface="Gill Sans"/>
                <a:cs typeface="Gill Sans"/>
                <a:sym typeface="Gill Sans"/>
              </a:defRPr>
            </a:pPr>
            <a:r>
              <a:t>What does an resource owner needs to do </a:t>
            </a:r>
          </a:p>
          <a:p>
            <a:pPr>
              <a:defRPr b="0" sz="4000">
                <a:solidFill>
                  <a:schemeClr val="accent3">
                    <a:hueOff val="-365725"/>
                    <a:satOff val="-32500"/>
                    <a:lumOff val="18235"/>
                  </a:schemeClr>
                </a:solidFill>
                <a:latin typeface="Gill Sans"/>
                <a:ea typeface="Gill Sans"/>
                <a:cs typeface="Gill Sans"/>
                <a:sym typeface="Gill Sans"/>
              </a:defRPr>
            </a:pPr>
            <a:r>
              <a:t>to protect their IP prefixes?</a:t>
            </a:r>
          </a:p>
        </p:txBody>
      </p:sp>
      <p:sp>
        <p:nvSpPr>
          <p:cNvPr id="369" name="How can a router verify BGP announcements using RPKI?"/>
          <p:cNvSpPr/>
          <p:nvPr/>
        </p:nvSpPr>
        <p:spPr>
          <a:xfrm>
            <a:off x="1767815" y="10358593"/>
            <a:ext cx="8464948" cy="2473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34" y="0"/>
                </a:moveTo>
                <a:lnTo>
                  <a:pt x="13610" y="7161"/>
                </a:lnTo>
                <a:lnTo>
                  <a:pt x="213" y="7161"/>
                </a:lnTo>
                <a:cubicBezTo>
                  <a:pt x="95" y="7161"/>
                  <a:pt x="0" y="7488"/>
                  <a:pt x="0" y="7889"/>
                </a:cubicBezTo>
                <a:lnTo>
                  <a:pt x="0" y="20872"/>
                </a:lnTo>
                <a:cubicBezTo>
                  <a:pt x="0" y="21273"/>
                  <a:pt x="95" y="21600"/>
                  <a:pt x="213" y="21600"/>
                </a:cubicBezTo>
                <a:lnTo>
                  <a:pt x="21387" y="21600"/>
                </a:lnTo>
                <a:cubicBezTo>
                  <a:pt x="21505" y="21600"/>
                  <a:pt x="21600" y="21273"/>
                  <a:pt x="21600" y="20872"/>
                </a:cubicBezTo>
                <a:lnTo>
                  <a:pt x="21600" y="7889"/>
                </a:lnTo>
                <a:cubicBezTo>
                  <a:pt x="21600" y="7488"/>
                  <a:pt x="21505" y="7161"/>
                  <a:pt x="21387" y="7161"/>
                </a:cubicBezTo>
                <a:lnTo>
                  <a:pt x="14459" y="7161"/>
                </a:lnTo>
                <a:lnTo>
                  <a:pt x="14034" y="0"/>
                </a:lnTo>
                <a:close/>
              </a:path>
            </a:pathLst>
          </a:custGeom>
          <a:ln w="76200">
            <a:solidFill>
              <a:schemeClr val="accent3">
                <a:hueOff val="-365725"/>
                <a:satOff val="-32500"/>
                <a:lumOff val="18235"/>
              </a:schemeClr>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4000">
                <a:solidFill>
                  <a:schemeClr val="accent3">
                    <a:hueOff val="-365725"/>
                    <a:satOff val="-32500"/>
                    <a:lumOff val="18235"/>
                  </a:schemeClr>
                </a:solidFill>
                <a:latin typeface="Gill Sans"/>
                <a:ea typeface="Gill Sans"/>
                <a:cs typeface="Gill Sans"/>
                <a:sym typeface="Gill Sans"/>
              </a:defRPr>
            </a:lvl1pPr>
          </a:lstStyle>
          <a:p>
            <a:pPr/>
            <a:r>
              <a:t>How can a router verify BGP announcements using RPKI? </a:t>
            </a:r>
          </a:p>
        </p:txBody>
      </p:sp>
      <p:sp>
        <p:nvSpPr>
          <p:cNvPr id="370" name="Rectangle"/>
          <p:cNvSpPr/>
          <p:nvPr/>
        </p:nvSpPr>
        <p:spPr>
          <a:xfrm>
            <a:off x="10928234" y="3918928"/>
            <a:ext cx="12891637" cy="3755132"/>
          </a:xfrm>
          <a:prstGeom prst="rect">
            <a:avLst/>
          </a:prstGeom>
          <a:solidFill>
            <a:srgbClr val="000000">
              <a:alpha val="81939"/>
            </a:srgbClr>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37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RPKI: How it works?…"/>
          <p:cNvSpPr txBox="1"/>
          <p:nvPr>
            <p:ph type="title"/>
          </p:nvPr>
        </p:nvSpPr>
        <p:spPr>
          <a:prstGeom prst="rect">
            <a:avLst/>
          </a:prstGeom>
        </p:spPr>
        <p:txBody>
          <a:bodyPr/>
          <a:lstStyle/>
          <a:p>
            <a:pPr defTabSz="550425">
              <a:defRPr sz="7504">
                <a:solidFill>
                  <a:srgbClr val="FFE44F"/>
                </a:solidFill>
              </a:defRPr>
            </a:pPr>
            <a:r>
              <a:t>RPKI: How it works?</a:t>
            </a:r>
          </a:p>
          <a:p>
            <a:pPr defTabSz="550425">
              <a:defRPr sz="7504">
                <a:solidFill>
                  <a:srgbClr val="FFE44F"/>
                </a:solidFill>
              </a:defRPr>
            </a:pPr>
            <a:r>
              <a:t>Validation process:  </a:t>
            </a:r>
            <a:r>
              <a:rPr>
                <a:solidFill>
                  <a:schemeClr val="accent3">
                    <a:hueOff val="-365725"/>
                    <a:satOff val="-32500"/>
                    <a:lumOff val="18235"/>
                  </a:schemeClr>
                </a:solidFill>
              </a:rPr>
              <a:t>Valid</a:t>
            </a:r>
          </a:p>
        </p:txBody>
      </p:sp>
      <p:pic>
        <p:nvPicPr>
          <p:cNvPr id="376" name="Image" descr="Image"/>
          <p:cNvPicPr>
            <a:picLocks noChangeAspect="1"/>
          </p:cNvPicPr>
          <p:nvPr/>
        </p:nvPicPr>
        <p:blipFill>
          <a:blip r:embed="rId2">
            <a:extLst/>
          </a:blip>
          <a:stretch>
            <a:fillRect/>
          </a:stretch>
        </p:blipFill>
        <p:spPr>
          <a:xfrm>
            <a:off x="11089797" y="6228308"/>
            <a:ext cx="2352782" cy="1547284"/>
          </a:xfrm>
          <a:prstGeom prst="rect">
            <a:avLst/>
          </a:prstGeom>
          <a:ln w="12700">
            <a:miter lim="400000"/>
          </a:ln>
        </p:spPr>
      </p:pic>
      <p:sp>
        <p:nvSpPr>
          <p:cNvPr id="377" name="BGP announcement"/>
          <p:cNvSpPr txBox="1"/>
          <p:nvPr/>
        </p:nvSpPr>
        <p:spPr>
          <a:xfrm>
            <a:off x="15205545" y="6075005"/>
            <a:ext cx="4031819"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378" name="Line"/>
          <p:cNvSpPr/>
          <p:nvPr/>
        </p:nvSpPr>
        <p:spPr>
          <a:xfrm flipH="1">
            <a:off x="13994765" y="6894569"/>
            <a:ext cx="2293647"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379" name="Router"/>
          <p:cNvSpPr txBox="1"/>
          <p:nvPr/>
        </p:nvSpPr>
        <p:spPr>
          <a:xfrm>
            <a:off x="11529829" y="7926521"/>
            <a:ext cx="147271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380" name="Line"/>
          <p:cNvSpPr/>
          <p:nvPr/>
        </p:nvSpPr>
        <p:spPr>
          <a:xfrm flipH="1">
            <a:off x="17470262" y="6894569"/>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381" name="Line"/>
          <p:cNvSpPr/>
          <p:nvPr/>
        </p:nvSpPr>
        <p:spPr>
          <a:xfrm flipH="1">
            <a:off x="16213994" y="6894569"/>
            <a:ext cx="1434924"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sp>
        <p:nvSpPr>
          <p:cNvPr id="382" name="1.1.0.0/16 AS 111"/>
          <p:cNvSpPr txBox="1"/>
          <p:nvPr/>
        </p:nvSpPr>
        <p:spPr>
          <a:xfrm>
            <a:off x="15086520" y="6948048"/>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1.1.0.0/16 AS 111</a:t>
            </a:r>
          </a:p>
        </p:txBody>
      </p:sp>
      <p:sp>
        <p:nvSpPr>
          <p:cNvPr id="383" name="Dingbat Check"/>
          <p:cNvSpPr/>
          <p:nvPr/>
        </p:nvSpPr>
        <p:spPr>
          <a:xfrm>
            <a:off x="13817586" y="7038233"/>
            <a:ext cx="893929"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grpSp>
        <p:nvGrpSpPr>
          <p:cNvPr id="390" name="Group"/>
          <p:cNvGrpSpPr/>
          <p:nvPr/>
        </p:nvGrpSpPr>
        <p:grpSpPr>
          <a:xfrm>
            <a:off x="4984583" y="5820485"/>
            <a:ext cx="6304001" cy="5837175"/>
            <a:chOff x="0" y="0"/>
            <a:chExt cx="6304000" cy="5837174"/>
          </a:xfrm>
        </p:grpSpPr>
        <p:sp>
          <p:nvSpPr>
            <p:cNvPr id="384" name="3.3.0.0/16 AS 333"/>
            <p:cNvSpPr txBox="1"/>
            <p:nvPr/>
          </p:nvSpPr>
          <p:spPr>
            <a:xfrm>
              <a:off x="1283161" y="3358317"/>
              <a:ext cx="4269868" cy="75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4000"/>
              </a:lvl1pPr>
            </a:lstStyle>
            <a:p>
              <a:pPr/>
              <a:r>
                <a:t>3.3.0.0/16 AS 333</a:t>
              </a:r>
            </a:p>
          </p:txBody>
        </p:sp>
        <p:sp>
          <p:nvSpPr>
            <p:cNvPr id="385" name="Prefix-to-AS Mapping Database"/>
            <p:cNvSpPr txBox="1"/>
            <p:nvPr/>
          </p:nvSpPr>
          <p:spPr>
            <a:xfrm>
              <a:off x="-1" y="0"/>
              <a:ext cx="6304002"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3">
                      <a:hueOff val="-365725"/>
                      <a:satOff val="-32500"/>
                      <a:lumOff val="18235"/>
                    </a:schemeClr>
                  </a:solidFill>
                </a:defRPr>
              </a:lvl1pPr>
            </a:lstStyle>
            <a:p>
              <a:pPr/>
              <a:r>
                <a:t>Prefix-to-AS Mapping Database</a:t>
              </a:r>
            </a:p>
          </p:txBody>
        </p:sp>
        <p:sp>
          <p:nvSpPr>
            <p:cNvPr id="386" name="1.1.0.0/16 AS 111"/>
            <p:cNvSpPr txBox="1"/>
            <p:nvPr/>
          </p:nvSpPr>
          <p:spPr>
            <a:xfrm>
              <a:off x="1212516" y="1688825"/>
              <a:ext cx="4269868" cy="75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4000"/>
              </a:lvl1pPr>
            </a:lstStyle>
            <a:p>
              <a:pPr/>
              <a:r>
                <a:t>1.1.0.0/16 AS 111</a:t>
              </a:r>
            </a:p>
          </p:txBody>
        </p:sp>
        <p:sp>
          <p:nvSpPr>
            <p:cNvPr id="387" name="2.0.0.0/8-16 AS 222"/>
            <p:cNvSpPr txBox="1"/>
            <p:nvPr/>
          </p:nvSpPr>
          <p:spPr>
            <a:xfrm>
              <a:off x="772464" y="2536271"/>
              <a:ext cx="4759072" cy="75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4000"/>
              </a:lvl1pPr>
            </a:lstStyle>
            <a:p>
              <a:pPr/>
              <a:r>
                <a:t>2.0.0.0/8-16 AS 222</a:t>
              </a:r>
            </a:p>
          </p:txBody>
        </p:sp>
        <p:sp>
          <p:nvSpPr>
            <p:cNvPr id="388" name="4.4.4.0/24 AS 444"/>
            <p:cNvSpPr txBox="1"/>
            <p:nvPr/>
          </p:nvSpPr>
          <p:spPr>
            <a:xfrm>
              <a:off x="1270461" y="4154963"/>
              <a:ext cx="4269868" cy="750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4000"/>
              </a:lvl1pPr>
            </a:lstStyle>
            <a:p>
              <a:pPr/>
              <a:r>
                <a:t>4.4.4.0/24 AS 444</a:t>
              </a:r>
            </a:p>
          </p:txBody>
        </p:sp>
        <p:sp>
          <p:nvSpPr>
            <p:cNvPr id="389" name="Rectangle"/>
            <p:cNvSpPr/>
            <p:nvPr/>
          </p:nvSpPr>
          <p:spPr>
            <a:xfrm>
              <a:off x="582977" y="969922"/>
              <a:ext cx="5217600" cy="4867253"/>
            </a:xfrm>
            <a:prstGeom prst="rect">
              <a:avLst/>
            </a:prstGeom>
            <a:noFill/>
            <a:ln w="63500" cap="flat">
              <a:solidFill>
                <a:schemeClr val="accent3">
                  <a:hueOff val="-365725"/>
                  <a:satOff val="-32500"/>
                  <a:lumOff val="18235"/>
                </a:schemeClr>
              </a:solidFill>
              <a:prstDash val="sysDot"/>
              <a:miter lim="400000"/>
            </a:ln>
            <a:effectLst/>
          </p:spPr>
          <p:txBody>
            <a:bodyPr wrap="square" lIns="71437" tIns="71437" rIns="71437" bIns="71437" numCol="1" anchor="ctr">
              <a:noAutofit/>
            </a:bodyPr>
            <a:lstStyle/>
            <a:p>
              <a:pPr>
                <a:defRPr b="0" sz="3000">
                  <a:solidFill>
                    <a:schemeClr val="accent3">
                      <a:hueOff val="-365725"/>
                      <a:satOff val="-32500"/>
                      <a:lumOff val="18235"/>
                    </a:schemeClr>
                  </a:solidFill>
                  <a:latin typeface="+mn-lt"/>
                  <a:ea typeface="+mn-ea"/>
                  <a:cs typeface="+mn-cs"/>
                  <a:sym typeface="Helvetica Neue Medium"/>
                </a:defRPr>
              </a:pPr>
            </a:p>
          </p:txBody>
        </p:sp>
      </p:grpSp>
      <p:sp>
        <p:nvSpPr>
          <p:cNvPr id="3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2" name="1.1.0.0/16 AS 111"/>
          <p:cNvSpPr txBox="1"/>
          <p:nvPr/>
        </p:nvSpPr>
        <p:spPr>
          <a:xfrm>
            <a:off x="6216944" y="7509311"/>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3">
                    <a:hueOff val="-365725"/>
                    <a:satOff val="-32500"/>
                    <a:lumOff val="18235"/>
                  </a:schemeClr>
                </a:solidFill>
              </a:defRPr>
            </a:lvl1pPr>
          </a:lstStyle>
          <a:p>
            <a:pPr/>
            <a:r>
              <a:t>1.1.0.0/16 AS 111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92"/>
                                        </p:tgtEl>
                                        <p:attrNameLst>
                                          <p:attrName>style.visibility</p:attrName>
                                        </p:attrNameLst>
                                      </p:cBhvr>
                                      <p:to>
                                        <p:strVal val="visible"/>
                                      </p:to>
                                    </p:set>
                                  </p:childTnLst>
                                </p:cTn>
                              </p:par>
                            </p:childTnLst>
                          </p:cTn>
                        </p:par>
                        <p:par>
                          <p:cTn id="11" fill="hold">
                            <p:stCondLst>
                              <p:cond delay="0"/>
                            </p:stCondLst>
                            <p:childTnLst>
                              <p:par>
                                <p:cTn id="12" presetClass="emph" nodeType="afterEffect" presetSubtype="0" presetID="35" grpId="3" repeatCount="4000" fill="hold">
                                  <p:stCondLst>
                                    <p:cond delay="0"/>
                                  </p:stCondLst>
                                  <p:childTnLst>
                                    <p:anim calcmode="discrete" valueType="str">
                                      <p:cBhvr>
                                        <p:cTn id="13" dur="1000" fill="hold"/>
                                        <p:tgtEl>
                                          <p:spTgt spid="392"/>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3" grpId="4"/>
      <p:bldP build="whole" bldLvl="1" animBg="1" rev="0" advAuto="0" spid="392" grpId="2"/>
      <p:bldP build="whole" bldLvl="1" animBg="1" rev="0" advAuto="0" spid="392" grpId="3"/>
      <p:bldP build="whole" bldLvl="1" animBg="1" rev="0" advAuto="0" spid="38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RPKI: How it works?…"/>
          <p:cNvSpPr txBox="1"/>
          <p:nvPr>
            <p:ph type="title"/>
          </p:nvPr>
        </p:nvSpPr>
        <p:spPr>
          <a:prstGeom prst="rect">
            <a:avLst/>
          </a:prstGeom>
        </p:spPr>
        <p:txBody>
          <a:bodyPr/>
          <a:lstStyle/>
          <a:p>
            <a:pPr defTabSz="550425">
              <a:defRPr sz="7504">
                <a:solidFill>
                  <a:srgbClr val="FFE44F"/>
                </a:solidFill>
              </a:defRPr>
            </a:pPr>
            <a:r>
              <a:t>RPKI: How it works?</a:t>
            </a:r>
          </a:p>
          <a:p>
            <a:pPr defTabSz="550425">
              <a:defRPr sz="7504">
                <a:solidFill>
                  <a:srgbClr val="FFE44F"/>
                </a:solidFill>
              </a:defRPr>
            </a:pPr>
            <a:r>
              <a:t>Validation process:  </a:t>
            </a:r>
            <a:r>
              <a:rPr>
                <a:solidFill>
                  <a:schemeClr val="accent3">
                    <a:hueOff val="-365725"/>
                    <a:satOff val="-32500"/>
                    <a:lumOff val="18235"/>
                  </a:schemeClr>
                </a:solidFill>
              </a:rPr>
              <a:t>Valid (w/ MaxLength)</a:t>
            </a:r>
          </a:p>
        </p:txBody>
      </p:sp>
      <p:pic>
        <p:nvPicPr>
          <p:cNvPr id="395" name="Image" descr="Image"/>
          <p:cNvPicPr>
            <a:picLocks noChangeAspect="1"/>
          </p:cNvPicPr>
          <p:nvPr/>
        </p:nvPicPr>
        <p:blipFill>
          <a:blip r:embed="rId3">
            <a:extLst/>
          </a:blip>
          <a:stretch>
            <a:fillRect/>
          </a:stretch>
        </p:blipFill>
        <p:spPr>
          <a:xfrm>
            <a:off x="11097697" y="6228308"/>
            <a:ext cx="2352782" cy="1547284"/>
          </a:xfrm>
          <a:prstGeom prst="rect">
            <a:avLst/>
          </a:prstGeom>
          <a:ln w="12700">
            <a:miter lim="400000"/>
          </a:ln>
        </p:spPr>
      </p:pic>
      <p:sp>
        <p:nvSpPr>
          <p:cNvPr id="396" name="BGP announcement"/>
          <p:cNvSpPr txBox="1"/>
          <p:nvPr/>
        </p:nvSpPr>
        <p:spPr>
          <a:xfrm>
            <a:off x="15213445" y="6075005"/>
            <a:ext cx="4031819"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397" name="Line"/>
          <p:cNvSpPr/>
          <p:nvPr/>
        </p:nvSpPr>
        <p:spPr>
          <a:xfrm flipH="1">
            <a:off x="14002666" y="6894569"/>
            <a:ext cx="2293646"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398" name="Router"/>
          <p:cNvSpPr txBox="1"/>
          <p:nvPr/>
        </p:nvSpPr>
        <p:spPr>
          <a:xfrm>
            <a:off x="11537730" y="7926521"/>
            <a:ext cx="1472718"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399" name="Line"/>
          <p:cNvSpPr/>
          <p:nvPr/>
        </p:nvSpPr>
        <p:spPr>
          <a:xfrm flipH="1">
            <a:off x="17478162" y="6894569"/>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00" name="Line"/>
          <p:cNvSpPr/>
          <p:nvPr/>
        </p:nvSpPr>
        <p:spPr>
          <a:xfrm flipH="1">
            <a:off x="16221895" y="6894569"/>
            <a:ext cx="1434923"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sp>
        <p:nvSpPr>
          <p:cNvPr id="401" name="Dingbat Check"/>
          <p:cNvSpPr/>
          <p:nvPr/>
        </p:nvSpPr>
        <p:spPr>
          <a:xfrm>
            <a:off x="13825484" y="7038233"/>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402" name="2.24.0.0/16 AS 222"/>
          <p:cNvSpPr txBox="1"/>
          <p:nvPr/>
        </p:nvSpPr>
        <p:spPr>
          <a:xfrm>
            <a:off x="14953196" y="6955399"/>
            <a:ext cx="4552316"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2.24.0.0/16 AS 222</a:t>
            </a:r>
          </a:p>
        </p:txBody>
      </p:sp>
      <p:sp>
        <p:nvSpPr>
          <p:cNvPr id="403" name="3.3.0.0/16 AS 333"/>
          <p:cNvSpPr txBox="1"/>
          <p:nvPr/>
        </p:nvSpPr>
        <p:spPr>
          <a:xfrm>
            <a:off x="6275643" y="9178803"/>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3.3.0.0/16 AS 333</a:t>
            </a:r>
          </a:p>
        </p:txBody>
      </p:sp>
      <p:sp>
        <p:nvSpPr>
          <p:cNvPr id="404" name="Rectangle"/>
          <p:cNvSpPr/>
          <p:nvPr/>
        </p:nvSpPr>
        <p:spPr>
          <a:xfrm>
            <a:off x="5575460" y="6790408"/>
            <a:ext cx="5217600" cy="4867252"/>
          </a:xfrm>
          <a:prstGeom prst="rect">
            <a:avLst/>
          </a:prstGeom>
          <a:ln w="63500">
            <a:solidFill>
              <a:schemeClr val="accent3">
                <a:hueOff val="-365725"/>
                <a:satOff val="-32500"/>
                <a:lumOff val="18235"/>
              </a:schemeClr>
            </a:solidFill>
            <a:prstDash val="sysDot"/>
            <a:miter lim="400000"/>
          </a:ln>
        </p:spPr>
        <p:txBody>
          <a:bodyPr lIns="71437" tIns="71437" rIns="71437" bIns="71437" anchor="ctr"/>
          <a:lstStyle/>
          <a:p>
            <a:pPr>
              <a:defRPr b="0" sz="3000">
                <a:solidFill>
                  <a:schemeClr val="accent3">
                    <a:hueOff val="-365725"/>
                    <a:satOff val="-32500"/>
                    <a:lumOff val="18235"/>
                  </a:schemeClr>
                </a:solidFill>
                <a:latin typeface="+mn-lt"/>
                <a:ea typeface="+mn-ea"/>
                <a:cs typeface="+mn-cs"/>
                <a:sym typeface="Helvetica Neue Medium"/>
              </a:defRPr>
            </a:pPr>
          </a:p>
        </p:txBody>
      </p:sp>
      <p:sp>
        <p:nvSpPr>
          <p:cNvPr id="405" name="Prefix-to-AS Mapping Database"/>
          <p:cNvSpPr txBox="1"/>
          <p:nvPr/>
        </p:nvSpPr>
        <p:spPr>
          <a:xfrm>
            <a:off x="4992482" y="5820485"/>
            <a:ext cx="6304002"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3">
                    <a:hueOff val="-365725"/>
                    <a:satOff val="-32500"/>
                    <a:lumOff val="18235"/>
                  </a:schemeClr>
                </a:solidFill>
              </a:defRPr>
            </a:lvl1pPr>
          </a:lstStyle>
          <a:p>
            <a:pPr/>
            <a:r>
              <a:t>Prefix-to-AS Mapping Database</a:t>
            </a:r>
          </a:p>
        </p:txBody>
      </p:sp>
      <p:sp>
        <p:nvSpPr>
          <p:cNvPr id="406" name="1.1.0.0/16 AS 111"/>
          <p:cNvSpPr txBox="1"/>
          <p:nvPr/>
        </p:nvSpPr>
        <p:spPr>
          <a:xfrm>
            <a:off x="6204998" y="7509311"/>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1.1.0.0/16 AS 111</a:t>
            </a:r>
          </a:p>
        </p:txBody>
      </p:sp>
      <p:sp>
        <p:nvSpPr>
          <p:cNvPr id="407" name="2.0.0.0/8-16 AS 222"/>
          <p:cNvSpPr txBox="1"/>
          <p:nvPr/>
        </p:nvSpPr>
        <p:spPr>
          <a:xfrm>
            <a:off x="5764947" y="8356757"/>
            <a:ext cx="4759072"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2.0.0.0/8-16 AS 222</a:t>
            </a:r>
          </a:p>
        </p:txBody>
      </p:sp>
      <p:sp>
        <p:nvSpPr>
          <p:cNvPr id="408" name="4.4.4.0/24 AS 444"/>
          <p:cNvSpPr txBox="1"/>
          <p:nvPr/>
        </p:nvSpPr>
        <p:spPr>
          <a:xfrm>
            <a:off x="6262943" y="9975449"/>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4.4.4.0/24 AS 444</a:t>
            </a:r>
          </a:p>
        </p:txBody>
      </p:sp>
      <p:pic>
        <p:nvPicPr>
          <p:cNvPr id="409" name="Image" descr="Image"/>
          <p:cNvPicPr>
            <a:picLocks noChangeAspect="1"/>
          </p:cNvPicPr>
          <p:nvPr/>
        </p:nvPicPr>
        <p:blipFill>
          <a:blip r:embed="rId3">
            <a:extLst/>
          </a:blip>
          <a:stretch>
            <a:fillRect/>
          </a:stretch>
        </p:blipFill>
        <p:spPr>
          <a:xfrm>
            <a:off x="11089797" y="6228308"/>
            <a:ext cx="2352782" cy="1547284"/>
          </a:xfrm>
          <a:prstGeom prst="rect">
            <a:avLst/>
          </a:prstGeom>
          <a:ln w="12700">
            <a:miter lim="400000"/>
          </a:ln>
        </p:spPr>
      </p:pic>
      <p:sp>
        <p:nvSpPr>
          <p:cNvPr id="4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1" name="2.0.0.0/8-16 AS 222"/>
          <p:cNvSpPr txBox="1"/>
          <p:nvPr/>
        </p:nvSpPr>
        <p:spPr>
          <a:xfrm>
            <a:off x="5764947" y="8344057"/>
            <a:ext cx="4759072"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4000">
                <a:solidFill>
                  <a:schemeClr val="accent3">
                    <a:hueOff val="-365725"/>
                    <a:satOff val="-32500"/>
                    <a:lumOff val="18235"/>
                  </a:schemeClr>
                </a:solidFill>
              </a:defRPr>
            </a:pPr>
            <a:r>
              <a:t>2.0.0.0/8-</a:t>
            </a:r>
            <a:r>
              <a:rPr>
                <a:solidFill>
                  <a:schemeClr val="accent4">
                    <a:hueOff val="468000"/>
                    <a:satOff val="-4761"/>
                    <a:lumOff val="10196"/>
                  </a:schemeClr>
                </a:solidFill>
              </a:rPr>
              <a:t>16</a:t>
            </a:r>
            <a:r>
              <a:t> AS 222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1"/>
                                        </p:tgtEl>
                                        <p:attrNameLst>
                                          <p:attrName>style.visibility</p:attrName>
                                        </p:attrNameLst>
                                      </p:cBhvr>
                                      <p:to>
                                        <p:strVal val="visible"/>
                                      </p:to>
                                    </p:set>
                                  </p:childTnLst>
                                </p:cTn>
                              </p:par>
                            </p:childTnLst>
                          </p:cTn>
                        </p:par>
                        <p:par>
                          <p:cTn id="11" fill="hold">
                            <p:stCondLst>
                              <p:cond delay="0"/>
                            </p:stCondLst>
                            <p:childTnLst>
                              <p:par>
                                <p:cTn id="12" presetClass="emph" nodeType="afterEffect" presetSubtype="0" presetID="35" grpId="3" repeatCount="4000" fill="hold">
                                  <p:stCondLst>
                                    <p:cond delay="0"/>
                                  </p:stCondLst>
                                  <p:childTnLst>
                                    <p:anim calcmode="discrete" valueType="str">
                                      <p:cBhvr>
                                        <p:cTn id="13" dur="1000" fill="hold"/>
                                        <p:tgtEl>
                                          <p:spTgt spid="411"/>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1" grpId="4"/>
      <p:bldP build="whole" bldLvl="1" animBg="1" rev="0" advAuto="0" spid="411" grpId="2"/>
      <p:bldP build="whole" bldLvl="1" animBg="1" rev="0" advAuto="0" spid="411" grpId="3"/>
      <p:bldP build="whole" bldLvl="1" animBg="1" rev="0" advAuto="0" spid="40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RPKI: How it works?…"/>
          <p:cNvSpPr txBox="1"/>
          <p:nvPr>
            <p:ph type="title"/>
          </p:nvPr>
        </p:nvSpPr>
        <p:spPr>
          <a:prstGeom prst="rect">
            <a:avLst/>
          </a:prstGeom>
        </p:spPr>
        <p:txBody>
          <a:bodyPr/>
          <a:lstStyle/>
          <a:p>
            <a:pPr defTabSz="550425">
              <a:defRPr sz="7504">
                <a:solidFill>
                  <a:srgbClr val="FFE44F"/>
                </a:solidFill>
              </a:defRPr>
            </a:pPr>
            <a:r>
              <a:t>RPKI: How it works?</a:t>
            </a:r>
          </a:p>
          <a:p>
            <a:pPr defTabSz="550425">
              <a:defRPr sz="7504">
                <a:solidFill>
                  <a:srgbClr val="FFE44F"/>
                </a:solidFill>
              </a:defRPr>
            </a:pPr>
            <a:r>
              <a:t>Validation process:  </a:t>
            </a:r>
            <a:r>
              <a:rPr>
                <a:solidFill>
                  <a:schemeClr val="accent5"/>
                </a:solidFill>
              </a:rPr>
              <a:t>Invalid</a:t>
            </a:r>
            <a:r>
              <a:t> (too-specific)</a:t>
            </a:r>
          </a:p>
        </p:txBody>
      </p:sp>
      <p:pic>
        <p:nvPicPr>
          <p:cNvPr id="416" name="Image" descr="Image"/>
          <p:cNvPicPr>
            <a:picLocks noChangeAspect="1"/>
          </p:cNvPicPr>
          <p:nvPr/>
        </p:nvPicPr>
        <p:blipFill>
          <a:blip r:embed="rId3">
            <a:extLst/>
          </a:blip>
          <a:stretch>
            <a:fillRect/>
          </a:stretch>
        </p:blipFill>
        <p:spPr>
          <a:xfrm>
            <a:off x="11075497" y="6228308"/>
            <a:ext cx="2352782" cy="1547284"/>
          </a:xfrm>
          <a:prstGeom prst="rect">
            <a:avLst/>
          </a:prstGeom>
          <a:ln w="12700">
            <a:miter lim="400000"/>
          </a:ln>
        </p:spPr>
      </p:pic>
      <p:sp>
        <p:nvSpPr>
          <p:cNvPr id="417" name="BGP announcement"/>
          <p:cNvSpPr txBox="1"/>
          <p:nvPr/>
        </p:nvSpPr>
        <p:spPr>
          <a:xfrm>
            <a:off x="15191246" y="6075005"/>
            <a:ext cx="4031820"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418" name="Line"/>
          <p:cNvSpPr/>
          <p:nvPr/>
        </p:nvSpPr>
        <p:spPr>
          <a:xfrm flipH="1">
            <a:off x="13980465" y="6894569"/>
            <a:ext cx="2293647"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19" name="Router"/>
          <p:cNvSpPr txBox="1"/>
          <p:nvPr/>
        </p:nvSpPr>
        <p:spPr>
          <a:xfrm>
            <a:off x="11515529" y="7926521"/>
            <a:ext cx="147271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420" name="Line"/>
          <p:cNvSpPr/>
          <p:nvPr/>
        </p:nvSpPr>
        <p:spPr>
          <a:xfrm flipH="1">
            <a:off x="17455962" y="6894569"/>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21" name="Line"/>
          <p:cNvSpPr/>
          <p:nvPr/>
        </p:nvSpPr>
        <p:spPr>
          <a:xfrm flipH="1">
            <a:off x="16199696" y="6894569"/>
            <a:ext cx="1434923"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sp>
        <p:nvSpPr>
          <p:cNvPr id="422" name="3.3.3.0/24 AS 333"/>
          <p:cNvSpPr txBox="1"/>
          <p:nvPr/>
        </p:nvSpPr>
        <p:spPr>
          <a:xfrm>
            <a:off x="15072220" y="6958600"/>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4000"/>
            </a:pPr>
            <a:r>
              <a:t>3.3.3.0/</a:t>
            </a:r>
            <a:r>
              <a:rPr>
                <a:solidFill>
                  <a:schemeClr val="accent5"/>
                </a:solidFill>
              </a:rPr>
              <a:t>24</a:t>
            </a:r>
            <a:r>
              <a:t> AS 333</a:t>
            </a:r>
          </a:p>
        </p:txBody>
      </p:sp>
      <p:grpSp>
        <p:nvGrpSpPr>
          <p:cNvPr id="425" name="Group"/>
          <p:cNvGrpSpPr/>
          <p:nvPr/>
        </p:nvGrpSpPr>
        <p:grpSpPr>
          <a:xfrm>
            <a:off x="14160324" y="7318506"/>
            <a:ext cx="7385006" cy="1616988"/>
            <a:chOff x="0" y="0"/>
            <a:chExt cx="7385004" cy="1616986"/>
          </a:xfrm>
        </p:grpSpPr>
        <p:sp>
          <p:nvSpPr>
            <p:cNvPr id="423" name="Covered, but the announcement  is too specific"/>
            <p:cNvSpPr txBox="1"/>
            <p:nvPr/>
          </p:nvSpPr>
          <p:spPr>
            <a:xfrm>
              <a:off x="865663" y="-1"/>
              <a:ext cx="6519342" cy="1616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defRPr>
                  <a:solidFill>
                    <a:schemeClr val="accent5">
                      <a:hueOff val="89162"/>
                      <a:satOff val="9554"/>
                      <a:lumOff val="16296"/>
                    </a:schemeClr>
                  </a:solidFill>
                </a:defRPr>
              </a:pPr>
            </a:p>
            <a:p>
              <a:pPr>
                <a:defRPr>
                  <a:solidFill>
                    <a:schemeClr val="accent5">
                      <a:hueOff val="89162"/>
                      <a:satOff val="9554"/>
                      <a:lumOff val="16296"/>
                    </a:schemeClr>
                  </a:solidFill>
                </a:defRPr>
              </a:pPr>
              <a:r>
                <a:t>Covered, but the announcement  is too specific</a:t>
              </a:r>
            </a:p>
          </p:txBody>
        </p:sp>
        <p:sp>
          <p:nvSpPr>
            <p:cNvPr id="424" name="Dingbat X"/>
            <p:cNvSpPr/>
            <p:nvPr/>
          </p:nvSpPr>
          <p:spPr>
            <a:xfrm>
              <a:off x="0" y="496474"/>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426" name="3.3.0.0/16 AS 333"/>
          <p:cNvSpPr txBox="1"/>
          <p:nvPr/>
        </p:nvSpPr>
        <p:spPr>
          <a:xfrm>
            <a:off x="6253444" y="9178803"/>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3.3.0.0/16 AS 333</a:t>
            </a:r>
          </a:p>
        </p:txBody>
      </p:sp>
      <p:sp>
        <p:nvSpPr>
          <p:cNvPr id="427" name="Rectangle"/>
          <p:cNvSpPr/>
          <p:nvPr/>
        </p:nvSpPr>
        <p:spPr>
          <a:xfrm>
            <a:off x="5553260" y="6790408"/>
            <a:ext cx="5217600" cy="4867252"/>
          </a:xfrm>
          <a:prstGeom prst="rect">
            <a:avLst/>
          </a:prstGeom>
          <a:ln w="63500">
            <a:solidFill>
              <a:schemeClr val="accent3">
                <a:hueOff val="-365725"/>
                <a:satOff val="-32500"/>
                <a:lumOff val="18235"/>
              </a:schemeClr>
            </a:solidFill>
            <a:prstDash val="sysDot"/>
            <a:miter lim="400000"/>
          </a:ln>
        </p:spPr>
        <p:txBody>
          <a:bodyPr lIns="71437" tIns="71437" rIns="71437" bIns="71437" anchor="ctr"/>
          <a:lstStyle/>
          <a:p>
            <a:pPr>
              <a:defRPr b="0" sz="3000">
                <a:solidFill>
                  <a:schemeClr val="accent3">
                    <a:hueOff val="-365725"/>
                    <a:satOff val="-32500"/>
                    <a:lumOff val="18235"/>
                  </a:schemeClr>
                </a:solidFill>
                <a:latin typeface="+mn-lt"/>
                <a:ea typeface="+mn-ea"/>
                <a:cs typeface="+mn-cs"/>
                <a:sym typeface="Helvetica Neue Medium"/>
              </a:defRPr>
            </a:pPr>
          </a:p>
        </p:txBody>
      </p:sp>
      <p:sp>
        <p:nvSpPr>
          <p:cNvPr id="428" name="Prefix-to-AS Mapping Database"/>
          <p:cNvSpPr txBox="1"/>
          <p:nvPr/>
        </p:nvSpPr>
        <p:spPr>
          <a:xfrm>
            <a:off x="4970283" y="5820485"/>
            <a:ext cx="6304001"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3">
                    <a:hueOff val="-365725"/>
                    <a:satOff val="-32500"/>
                    <a:lumOff val="18235"/>
                  </a:schemeClr>
                </a:solidFill>
              </a:defRPr>
            </a:lvl1pPr>
          </a:lstStyle>
          <a:p>
            <a:pPr/>
            <a:r>
              <a:t>Prefix-to-AS Mapping Database</a:t>
            </a:r>
          </a:p>
        </p:txBody>
      </p:sp>
      <p:sp>
        <p:nvSpPr>
          <p:cNvPr id="429" name="1.1.0.0/16 AS 111"/>
          <p:cNvSpPr txBox="1"/>
          <p:nvPr/>
        </p:nvSpPr>
        <p:spPr>
          <a:xfrm>
            <a:off x="6182799" y="7509311"/>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1.1.0.0/16 AS 111</a:t>
            </a:r>
          </a:p>
        </p:txBody>
      </p:sp>
      <p:sp>
        <p:nvSpPr>
          <p:cNvPr id="430" name="2.0.0.0/8-16 AS 222"/>
          <p:cNvSpPr txBox="1"/>
          <p:nvPr/>
        </p:nvSpPr>
        <p:spPr>
          <a:xfrm>
            <a:off x="5742747" y="8356757"/>
            <a:ext cx="4759072"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2.0.0.0/8-16 AS 222</a:t>
            </a:r>
          </a:p>
        </p:txBody>
      </p:sp>
      <p:sp>
        <p:nvSpPr>
          <p:cNvPr id="431" name="4.4.4.0/24 AS 444"/>
          <p:cNvSpPr txBox="1"/>
          <p:nvPr/>
        </p:nvSpPr>
        <p:spPr>
          <a:xfrm>
            <a:off x="6240744" y="9975449"/>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4.4.4.0/24 AS 444</a:t>
            </a:r>
          </a:p>
        </p:txBody>
      </p:sp>
      <p:pic>
        <p:nvPicPr>
          <p:cNvPr id="432" name="Image" descr="Image"/>
          <p:cNvPicPr>
            <a:picLocks noChangeAspect="1"/>
          </p:cNvPicPr>
          <p:nvPr/>
        </p:nvPicPr>
        <p:blipFill>
          <a:blip r:embed="rId3">
            <a:extLst/>
          </a:blip>
          <a:stretch>
            <a:fillRect/>
          </a:stretch>
        </p:blipFill>
        <p:spPr>
          <a:xfrm>
            <a:off x="11089797" y="6228308"/>
            <a:ext cx="2352782" cy="1547284"/>
          </a:xfrm>
          <a:prstGeom prst="rect">
            <a:avLst/>
          </a:prstGeom>
          <a:ln w="12700">
            <a:miter lim="400000"/>
          </a:ln>
        </p:spPr>
      </p:pic>
      <p:sp>
        <p:nvSpPr>
          <p:cNvPr id="4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4" name="3.3.0.0/16 AS 333"/>
          <p:cNvSpPr txBox="1"/>
          <p:nvPr/>
        </p:nvSpPr>
        <p:spPr>
          <a:xfrm>
            <a:off x="6253444" y="9191503"/>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3">
                    <a:hueOff val="-365725"/>
                    <a:satOff val="-32500"/>
                    <a:lumOff val="18235"/>
                  </a:schemeClr>
                </a:solidFill>
              </a:defRPr>
            </a:lvl1pPr>
          </a:lstStyle>
          <a:p>
            <a:pPr/>
            <a:r>
              <a:t>3.3.0.0/16 AS 333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4"/>
                                        </p:tgtEl>
                                        <p:attrNameLst>
                                          <p:attrName>style.visibility</p:attrName>
                                        </p:attrNameLst>
                                      </p:cBhvr>
                                      <p:to>
                                        <p:strVal val="visible"/>
                                      </p:to>
                                    </p:set>
                                  </p:childTnLst>
                                </p:cTn>
                              </p:par>
                            </p:childTnLst>
                          </p:cTn>
                        </p:par>
                        <p:par>
                          <p:cTn id="11" fill="hold">
                            <p:stCondLst>
                              <p:cond delay="0"/>
                            </p:stCondLst>
                            <p:childTnLst>
                              <p:par>
                                <p:cTn id="12" presetClass="emph" nodeType="afterEffect" presetSubtype="0" presetID="35" grpId="3" repeatCount="4000" fill="hold">
                                  <p:stCondLst>
                                    <p:cond delay="0"/>
                                  </p:stCondLst>
                                  <p:childTnLst>
                                    <p:anim calcmode="discrete" valueType="str">
                                      <p:cBhvr>
                                        <p:cTn id="13" dur="1000" fill="hold"/>
                                        <p:tgtEl>
                                          <p:spTgt spid="434"/>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4" grpId="2"/>
      <p:bldP build="whole" bldLvl="1" animBg="1" rev="0" advAuto="0" spid="434" grpId="3"/>
      <p:bldP build="whole" bldLvl="1" animBg="1" rev="0" advAuto="0" spid="422" grpId="1"/>
      <p:bldP build="whole" bldLvl="1" animBg="1" rev="0" advAuto="0" spid="425" grpId="4"/>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RPKI: How it works?…"/>
          <p:cNvSpPr txBox="1"/>
          <p:nvPr>
            <p:ph type="title"/>
          </p:nvPr>
        </p:nvSpPr>
        <p:spPr>
          <a:prstGeom prst="rect">
            <a:avLst/>
          </a:prstGeom>
        </p:spPr>
        <p:txBody>
          <a:bodyPr/>
          <a:lstStyle/>
          <a:p>
            <a:pPr defTabSz="550425">
              <a:defRPr sz="7504">
                <a:solidFill>
                  <a:srgbClr val="FFE44F"/>
                </a:solidFill>
              </a:defRPr>
            </a:pPr>
            <a:r>
              <a:t>RPKI: How it works?</a:t>
            </a:r>
          </a:p>
          <a:p>
            <a:pPr defTabSz="550425">
              <a:defRPr sz="7504">
                <a:solidFill>
                  <a:srgbClr val="FFE44F"/>
                </a:solidFill>
              </a:defRPr>
            </a:pPr>
            <a:r>
              <a:t>Validation process:  </a:t>
            </a:r>
            <a:r>
              <a:rPr>
                <a:solidFill>
                  <a:schemeClr val="accent5"/>
                </a:solidFill>
              </a:rPr>
              <a:t>Invalid</a:t>
            </a:r>
            <a:r>
              <a:t> (wrong ASN)</a:t>
            </a:r>
          </a:p>
        </p:txBody>
      </p:sp>
      <p:pic>
        <p:nvPicPr>
          <p:cNvPr id="439" name="Image" descr="Image"/>
          <p:cNvPicPr>
            <a:picLocks noChangeAspect="1"/>
          </p:cNvPicPr>
          <p:nvPr/>
        </p:nvPicPr>
        <p:blipFill>
          <a:blip r:embed="rId3">
            <a:extLst/>
          </a:blip>
          <a:stretch>
            <a:fillRect/>
          </a:stretch>
        </p:blipFill>
        <p:spPr>
          <a:xfrm>
            <a:off x="11062797" y="6242608"/>
            <a:ext cx="2352782" cy="1547284"/>
          </a:xfrm>
          <a:prstGeom prst="rect">
            <a:avLst/>
          </a:prstGeom>
          <a:ln w="12700">
            <a:miter lim="400000"/>
          </a:ln>
        </p:spPr>
      </p:pic>
      <p:sp>
        <p:nvSpPr>
          <p:cNvPr id="440" name="BGP announcement"/>
          <p:cNvSpPr txBox="1"/>
          <p:nvPr/>
        </p:nvSpPr>
        <p:spPr>
          <a:xfrm>
            <a:off x="15178546" y="6089305"/>
            <a:ext cx="4031820"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441" name="Line"/>
          <p:cNvSpPr/>
          <p:nvPr/>
        </p:nvSpPr>
        <p:spPr>
          <a:xfrm flipH="1">
            <a:off x="13967765" y="6908869"/>
            <a:ext cx="2293647"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42" name="Router"/>
          <p:cNvSpPr txBox="1"/>
          <p:nvPr/>
        </p:nvSpPr>
        <p:spPr>
          <a:xfrm>
            <a:off x="11502829" y="7940821"/>
            <a:ext cx="147271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443" name="Line"/>
          <p:cNvSpPr/>
          <p:nvPr/>
        </p:nvSpPr>
        <p:spPr>
          <a:xfrm flipH="1">
            <a:off x="17443262" y="6908869"/>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44" name="Line"/>
          <p:cNvSpPr/>
          <p:nvPr/>
        </p:nvSpPr>
        <p:spPr>
          <a:xfrm flipH="1">
            <a:off x="16186996" y="6908869"/>
            <a:ext cx="1434923"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grpSp>
        <p:nvGrpSpPr>
          <p:cNvPr id="447" name="Group"/>
          <p:cNvGrpSpPr/>
          <p:nvPr/>
        </p:nvGrpSpPr>
        <p:grpSpPr>
          <a:xfrm>
            <a:off x="14147624" y="7305821"/>
            <a:ext cx="5513637" cy="1616988"/>
            <a:chOff x="0" y="0"/>
            <a:chExt cx="5513635" cy="1616986"/>
          </a:xfrm>
        </p:grpSpPr>
        <p:sp>
          <p:nvSpPr>
            <p:cNvPr id="445" name="IP prefix is matched,…"/>
            <p:cNvSpPr txBox="1"/>
            <p:nvPr/>
          </p:nvSpPr>
          <p:spPr>
            <a:xfrm>
              <a:off x="764114" y="-1"/>
              <a:ext cx="4749522" cy="1616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p>
            <a:p>
              <a:pPr/>
              <a:r>
                <a:t>IP prefix is matched, </a:t>
              </a:r>
            </a:p>
            <a:p>
              <a:pPr/>
              <a:r>
                <a:t>but the ASN is different.</a:t>
              </a:r>
            </a:p>
          </p:txBody>
        </p:sp>
        <p:sp>
          <p:nvSpPr>
            <p:cNvPr id="446" name="Dingbat X"/>
            <p:cNvSpPr/>
            <p:nvPr/>
          </p:nvSpPr>
          <p:spPr>
            <a:xfrm>
              <a:off x="0" y="523459"/>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448" name="4.4.4.0/24 AS 555"/>
          <p:cNvSpPr txBox="1"/>
          <p:nvPr/>
        </p:nvSpPr>
        <p:spPr>
          <a:xfrm>
            <a:off x="15059522" y="6972899"/>
            <a:ext cx="4269868" cy="75044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4000"/>
            </a:pPr>
            <a:r>
              <a:t>4.4.4.0/24 AS </a:t>
            </a:r>
            <a:r>
              <a:rPr>
                <a:solidFill>
                  <a:schemeClr val="accent5"/>
                </a:solidFill>
              </a:rPr>
              <a:t>555</a:t>
            </a:r>
          </a:p>
        </p:txBody>
      </p:sp>
      <p:sp>
        <p:nvSpPr>
          <p:cNvPr id="449" name="3.3.0.0/16 AS 333"/>
          <p:cNvSpPr txBox="1"/>
          <p:nvPr/>
        </p:nvSpPr>
        <p:spPr>
          <a:xfrm>
            <a:off x="6240744" y="9193103"/>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3.3.0.0/16 AS 333</a:t>
            </a:r>
          </a:p>
        </p:txBody>
      </p:sp>
      <p:sp>
        <p:nvSpPr>
          <p:cNvPr id="450" name="Rectangle"/>
          <p:cNvSpPr/>
          <p:nvPr/>
        </p:nvSpPr>
        <p:spPr>
          <a:xfrm>
            <a:off x="5540560" y="6804708"/>
            <a:ext cx="5217600" cy="4867253"/>
          </a:xfrm>
          <a:prstGeom prst="rect">
            <a:avLst/>
          </a:prstGeom>
          <a:ln w="63500">
            <a:solidFill>
              <a:schemeClr val="accent3">
                <a:hueOff val="-365725"/>
                <a:satOff val="-32500"/>
                <a:lumOff val="18235"/>
              </a:schemeClr>
            </a:solidFill>
            <a:prstDash val="sysDot"/>
            <a:miter lim="400000"/>
          </a:ln>
        </p:spPr>
        <p:txBody>
          <a:bodyPr lIns="71437" tIns="71437" rIns="71437" bIns="71437" anchor="ctr"/>
          <a:lstStyle/>
          <a:p>
            <a:pPr>
              <a:defRPr b="0" sz="3000">
                <a:solidFill>
                  <a:schemeClr val="accent3">
                    <a:hueOff val="-365725"/>
                    <a:satOff val="-32500"/>
                    <a:lumOff val="18235"/>
                  </a:schemeClr>
                </a:solidFill>
                <a:latin typeface="+mn-lt"/>
                <a:ea typeface="+mn-ea"/>
                <a:cs typeface="+mn-cs"/>
                <a:sym typeface="Helvetica Neue Medium"/>
              </a:defRPr>
            </a:pPr>
          </a:p>
        </p:txBody>
      </p:sp>
      <p:sp>
        <p:nvSpPr>
          <p:cNvPr id="451" name="Prefix-to-AS Mapping Database"/>
          <p:cNvSpPr txBox="1"/>
          <p:nvPr/>
        </p:nvSpPr>
        <p:spPr>
          <a:xfrm>
            <a:off x="4957583" y="5834785"/>
            <a:ext cx="6304001"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3">
                    <a:hueOff val="-365725"/>
                    <a:satOff val="-32500"/>
                    <a:lumOff val="18235"/>
                  </a:schemeClr>
                </a:solidFill>
              </a:defRPr>
            </a:lvl1pPr>
          </a:lstStyle>
          <a:p>
            <a:pPr/>
            <a:r>
              <a:t>Prefix-to-AS Mapping Database</a:t>
            </a:r>
          </a:p>
        </p:txBody>
      </p:sp>
      <p:sp>
        <p:nvSpPr>
          <p:cNvPr id="452" name="1.1.0.0/16 AS 111"/>
          <p:cNvSpPr txBox="1"/>
          <p:nvPr/>
        </p:nvSpPr>
        <p:spPr>
          <a:xfrm>
            <a:off x="6170099" y="7523611"/>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1.1.0.0/16 AS 111</a:t>
            </a:r>
          </a:p>
        </p:txBody>
      </p:sp>
      <p:sp>
        <p:nvSpPr>
          <p:cNvPr id="453" name="2.0.0.0/8-16 AS 222"/>
          <p:cNvSpPr txBox="1"/>
          <p:nvPr/>
        </p:nvSpPr>
        <p:spPr>
          <a:xfrm>
            <a:off x="5730047" y="8371057"/>
            <a:ext cx="4759072"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2.0.0.0/8-16 AS 222</a:t>
            </a:r>
          </a:p>
        </p:txBody>
      </p:sp>
      <p:sp>
        <p:nvSpPr>
          <p:cNvPr id="454" name="4.4.4.0/24 AS 444"/>
          <p:cNvSpPr txBox="1"/>
          <p:nvPr/>
        </p:nvSpPr>
        <p:spPr>
          <a:xfrm>
            <a:off x="6228044" y="9989749"/>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4.4.4.0/24 AS 444</a:t>
            </a:r>
          </a:p>
        </p:txBody>
      </p:sp>
      <p:pic>
        <p:nvPicPr>
          <p:cNvPr id="455" name="Image" descr="Image"/>
          <p:cNvPicPr>
            <a:picLocks noChangeAspect="1"/>
          </p:cNvPicPr>
          <p:nvPr/>
        </p:nvPicPr>
        <p:blipFill>
          <a:blip r:embed="rId3">
            <a:extLst/>
          </a:blip>
          <a:stretch>
            <a:fillRect/>
          </a:stretch>
        </p:blipFill>
        <p:spPr>
          <a:xfrm>
            <a:off x="11089797" y="6228308"/>
            <a:ext cx="2352782" cy="1547284"/>
          </a:xfrm>
          <a:prstGeom prst="rect">
            <a:avLst/>
          </a:prstGeom>
          <a:ln w="12700">
            <a:miter lim="400000"/>
          </a:ln>
        </p:spPr>
      </p:pic>
      <p:sp>
        <p:nvSpPr>
          <p:cNvPr id="4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7" name="4.4.4.0/24 AS 444"/>
          <p:cNvSpPr txBox="1"/>
          <p:nvPr/>
        </p:nvSpPr>
        <p:spPr>
          <a:xfrm>
            <a:off x="6228044" y="9989749"/>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3">
                    <a:hueOff val="-365725"/>
                    <a:satOff val="-32500"/>
                    <a:lumOff val="18235"/>
                  </a:schemeClr>
                </a:solidFill>
              </a:defRPr>
            </a:lvl1pPr>
          </a:lstStyle>
          <a:p>
            <a:pPr/>
            <a:r>
              <a:t>4.4.4.0/24 AS 444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7"/>
                                        </p:tgtEl>
                                        <p:attrNameLst>
                                          <p:attrName>style.visibility</p:attrName>
                                        </p:attrNameLst>
                                      </p:cBhvr>
                                      <p:to>
                                        <p:strVal val="visible"/>
                                      </p:to>
                                    </p:set>
                                  </p:childTnLst>
                                </p:cTn>
                              </p:par>
                            </p:childTnLst>
                          </p:cTn>
                        </p:par>
                        <p:par>
                          <p:cTn id="11" fill="hold">
                            <p:stCondLst>
                              <p:cond delay="0"/>
                            </p:stCondLst>
                            <p:childTnLst>
                              <p:par>
                                <p:cTn id="12" presetClass="emph" nodeType="afterEffect" presetSubtype="0" presetID="35" grpId="3" repeatCount="4000" fill="hold">
                                  <p:stCondLst>
                                    <p:cond delay="0"/>
                                  </p:stCondLst>
                                  <p:childTnLst>
                                    <p:anim calcmode="discrete" valueType="str">
                                      <p:cBhvr>
                                        <p:cTn id="13" dur="1000" fill="hold"/>
                                        <p:tgtEl>
                                          <p:spTgt spid="457"/>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3"/>
      <p:bldP build="whole" bldLvl="1" animBg="1" rev="0" advAuto="0" spid="448" grpId="1"/>
      <p:bldP build="whole" bldLvl="1" animBg="1" rev="0" advAuto="0" spid="447" grpId="4"/>
      <p:bldP build="whole" bldLvl="1" animBg="1" rev="0" advAuto="0" spid="457"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RPKI: How it works?…"/>
          <p:cNvSpPr txBox="1"/>
          <p:nvPr>
            <p:ph type="title"/>
          </p:nvPr>
        </p:nvSpPr>
        <p:spPr>
          <a:prstGeom prst="rect">
            <a:avLst/>
          </a:prstGeom>
        </p:spPr>
        <p:txBody>
          <a:bodyPr/>
          <a:lstStyle/>
          <a:p>
            <a:pPr defTabSz="550425">
              <a:defRPr sz="7504">
                <a:solidFill>
                  <a:srgbClr val="FFE44F"/>
                </a:solidFill>
              </a:defRPr>
            </a:pPr>
            <a:r>
              <a:t>RPKI: How it works?</a:t>
            </a:r>
          </a:p>
          <a:p>
            <a:pPr defTabSz="550425">
              <a:defRPr sz="7504">
                <a:solidFill>
                  <a:srgbClr val="FFE44F"/>
                </a:solidFill>
              </a:defRPr>
            </a:pPr>
            <a:r>
              <a:t>Validation process:  Unknown (Uncovered)</a:t>
            </a:r>
          </a:p>
        </p:txBody>
      </p:sp>
      <p:pic>
        <p:nvPicPr>
          <p:cNvPr id="462" name="Image" descr="Image"/>
          <p:cNvPicPr>
            <a:picLocks noChangeAspect="1"/>
          </p:cNvPicPr>
          <p:nvPr/>
        </p:nvPicPr>
        <p:blipFill>
          <a:blip r:embed="rId3">
            <a:extLst/>
          </a:blip>
          <a:stretch>
            <a:fillRect/>
          </a:stretch>
        </p:blipFill>
        <p:spPr>
          <a:xfrm>
            <a:off x="11088197" y="6214008"/>
            <a:ext cx="2352782" cy="1547284"/>
          </a:xfrm>
          <a:prstGeom prst="rect">
            <a:avLst/>
          </a:prstGeom>
          <a:ln w="12700">
            <a:miter lim="400000"/>
          </a:ln>
        </p:spPr>
      </p:pic>
      <p:sp>
        <p:nvSpPr>
          <p:cNvPr id="463" name="BGP announcement"/>
          <p:cNvSpPr txBox="1"/>
          <p:nvPr/>
        </p:nvSpPr>
        <p:spPr>
          <a:xfrm>
            <a:off x="15203946" y="6060705"/>
            <a:ext cx="4031820"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464" name="Line"/>
          <p:cNvSpPr/>
          <p:nvPr/>
        </p:nvSpPr>
        <p:spPr>
          <a:xfrm flipH="1">
            <a:off x="13993165" y="6880269"/>
            <a:ext cx="2293647"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65" name="Router"/>
          <p:cNvSpPr txBox="1"/>
          <p:nvPr/>
        </p:nvSpPr>
        <p:spPr>
          <a:xfrm>
            <a:off x="11528229" y="7912221"/>
            <a:ext cx="147271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466" name="Line"/>
          <p:cNvSpPr/>
          <p:nvPr/>
        </p:nvSpPr>
        <p:spPr>
          <a:xfrm flipH="1">
            <a:off x="17468662" y="6880269"/>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467" name="Line"/>
          <p:cNvSpPr/>
          <p:nvPr/>
        </p:nvSpPr>
        <p:spPr>
          <a:xfrm flipH="1">
            <a:off x="16212396" y="6880269"/>
            <a:ext cx="1434923"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sp>
        <p:nvSpPr>
          <p:cNvPr id="468" name="5.5.0.0/16 AS 555"/>
          <p:cNvSpPr txBox="1"/>
          <p:nvPr/>
        </p:nvSpPr>
        <p:spPr>
          <a:xfrm>
            <a:off x="15084922" y="6944300"/>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5.5.0.0/16 AS 555</a:t>
            </a:r>
          </a:p>
        </p:txBody>
      </p:sp>
      <p:grpSp>
        <p:nvGrpSpPr>
          <p:cNvPr id="471" name="Group"/>
          <p:cNvGrpSpPr/>
          <p:nvPr/>
        </p:nvGrpSpPr>
        <p:grpSpPr>
          <a:xfrm>
            <a:off x="14173024" y="7352989"/>
            <a:ext cx="6105801" cy="1519421"/>
            <a:chOff x="0" y="0"/>
            <a:chExt cx="6105799" cy="1519420"/>
          </a:xfrm>
        </p:grpSpPr>
        <p:sp>
          <p:nvSpPr>
            <p:cNvPr id="469" name="Uncovered, thus unknown"/>
            <p:cNvSpPr txBox="1"/>
            <p:nvPr/>
          </p:nvSpPr>
          <p:spPr>
            <a:xfrm>
              <a:off x="890950" y="651375"/>
              <a:ext cx="5214850"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Uncovered, thus unknown</a:t>
              </a:r>
            </a:p>
          </p:txBody>
        </p:sp>
        <p:sp>
          <p:nvSpPr>
            <p:cNvPr id="470" name="?"/>
            <p:cNvSpPr txBox="1"/>
            <p:nvPr/>
          </p:nvSpPr>
          <p:spPr>
            <a:xfrm>
              <a:off x="0" y="0"/>
              <a:ext cx="791083" cy="15194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9000">
                  <a:solidFill>
                    <a:schemeClr val="accent4">
                      <a:hueOff val="468000"/>
                      <a:satOff val="-4761"/>
                      <a:lumOff val="10196"/>
                    </a:schemeClr>
                  </a:solidFill>
                </a:defRPr>
              </a:lvl1pPr>
            </a:lstStyle>
            <a:p>
              <a:pPr/>
              <a:r>
                <a:t>?</a:t>
              </a:r>
            </a:p>
          </p:txBody>
        </p:sp>
      </p:grpSp>
      <p:sp>
        <p:nvSpPr>
          <p:cNvPr id="472" name="3.3.0.0/16 AS 333"/>
          <p:cNvSpPr txBox="1"/>
          <p:nvPr/>
        </p:nvSpPr>
        <p:spPr>
          <a:xfrm>
            <a:off x="6266144" y="9164503"/>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3.3.0.0/16 AS 333</a:t>
            </a:r>
          </a:p>
        </p:txBody>
      </p:sp>
      <p:sp>
        <p:nvSpPr>
          <p:cNvPr id="473" name="Rectangle"/>
          <p:cNvSpPr/>
          <p:nvPr/>
        </p:nvSpPr>
        <p:spPr>
          <a:xfrm>
            <a:off x="5565960" y="6776108"/>
            <a:ext cx="5217600" cy="4867252"/>
          </a:xfrm>
          <a:prstGeom prst="rect">
            <a:avLst/>
          </a:prstGeom>
          <a:ln w="63500">
            <a:solidFill>
              <a:schemeClr val="accent3">
                <a:hueOff val="-365725"/>
                <a:satOff val="-32500"/>
                <a:lumOff val="18235"/>
              </a:schemeClr>
            </a:solidFill>
            <a:prstDash val="sysDot"/>
            <a:miter lim="400000"/>
          </a:ln>
        </p:spPr>
        <p:txBody>
          <a:bodyPr lIns="71437" tIns="71437" rIns="71437" bIns="71437" anchor="ctr"/>
          <a:lstStyle/>
          <a:p>
            <a:pPr>
              <a:defRPr b="0" sz="3000">
                <a:solidFill>
                  <a:schemeClr val="accent3">
                    <a:hueOff val="-365725"/>
                    <a:satOff val="-32500"/>
                    <a:lumOff val="18235"/>
                  </a:schemeClr>
                </a:solidFill>
                <a:latin typeface="+mn-lt"/>
                <a:ea typeface="+mn-ea"/>
                <a:cs typeface="+mn-cs"/>
                <a:sym typeface="Helvetica Neue Medium"/>
              </a:defRPr>
            </a:pPr>
          </a:p>
        </p:txBody>
      </p:sp>
      <p:sp>
        <p:nvSpPr>
          <p:cNvPr id="474" name="Prefix-to-AS Mapping Database"/>
          <p:cNvSpPr txBox="1"/>
          <p:nvPr/>
        </p:nvSpPr>
        <p:spPr>
          <a:xfrm>
            <a:off x="4982983" y="5806185"/>
            <a:ext cx="6304001"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3">
                    <a:hueOff val="-365725"/>
                    <a:satOff val="-32500"/>
                    <a:lumOff val="18235"/>
                  </a:schemeClr>
                </a:solidFill>
              </a:defRPr>
            </a:lvl1pPr>
          </a:lstStyle>
          <a:p>
            <a:pPr/>
            <a:r>
              <a:t>Prefix-to-AS Mapping Database</a:t>
            </a:r>
          </a:p>
        </p:txBody>
      </p:sp>
      <p:sp>
        <p:nvSpPr>
          <p:cNvPr id="475" name="1.1.0.0/16 AS 111"/>
          <p:cNvSpPr txBox="1"/>
          <p:nvPr/>
        </p:nvSpPr>
        <p:spPr>
          <a:xfrm>
            <a:off x="6195499" y="7495011"/>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1.1.0.0/16 AS 111</a:t>
            </a:r>
          </a:p>
        </p:txBody>
      </p:sp>
      <p:sp>
        <p:nvSpPr>
          <p:cNvPr id="476" name="2.0.0.0/8-16 AS 222"/>
          <p:cNvSpPr txBox="1"/>
          <p:nvPr/>
        </p:nvSpPr>
        <p:spPr>
          <a:xfrm>
            <a:off x="5755447" y="8342457"/>
            <a:ext cx="4759072"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2.0.0.0/8-16 AS 222</a:t>
            </a:r>
          </a:p>
        </p:txBody>
      </p:sp>
      <p:sp>
        <p:nvSpPr>
          <p:cNvPr id="477" name="4.4.4.0/24 AS 555"/>
          <p:cNvSpPr txBox="1"/>
          <p:nvPr/>
        </p:nvSpPr>
        <p:spPr>
          <a:xfrm>
            <a:off x="6253444" y="9961149"/>
            <a:ext cx="4269868"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pPr/>
            <a:r>
              <a:t>4.4.4.0/24 AS 555</a:t>
            </a:r>
          </a:p>
        </p:txBody>
      </p:sp>
      <p:pic>
        <p:nvPicPr>
          <p:cNvPr id="478" name="Image" descr="Image"/>
          <p:cNvPicPr>
            <a:picLocks noChangeAspect="1"/>
          </p:cNvPicPr>
          <p:nvPr/>
        </p:nvPicPr>
        <p:blipFill>
          <a:blip r:embed="rId3">
            <a:extLst/>
          </a:blip>
          <a:stretch>
            <a:fillRect/>
          </a:stretch>
        </p:blipFill>
        <p:spPr>
          <a:xfrm>
            <a:off x="11089797" y="6228308"/>
            <a:ext cx="2352782" cy="1547284"/>
          </a:xfrm>
          <a:prstGeom prst="rect">
            <a:avLst/>
          </a:prstGeom>
          <a:ln w="12700">
            <a:miter lim="400000"/>
          </a:ln>
        </p:spPr>
      </p:pic>
      <p:sp>
        <p:nvSpPr>
          <p:cNvPr id="47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8" grpId="1"/>
      <p:bldP build="whole" bldLvl="1" animBg="1" rev="0" advAuto="0" spid="471"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What RPKI can vs. can’t do"/>
          <p:cNvSpPr txBox="1"/>
          <p:nvPr>
            <p:ph type="title"/>
          </p:nvPr>
        </p:nvSpPr>
        <p:spPr>
          <a:prstGeom prst="rect">
            <a:avLst/>
          </a:prstGeom>
        </p:spPr>
        <p:txBody>
          <a:bodyPr/>
          <a:lstStyle/>
          <a:p>
            <a:pPr/>
            <a:r>
              <a:t>What RPKI can vs. can’t do</a:t>
            </a:r>
          </a:p>
        </p:txBody>
      </p:sp>
      <p:pic>
        <p:nvPicPr>
          <p:cNvPr id="484" name="Image" descr="Image"/>
          <p:cNvPicPr>
            <a:picLocks noChangeAspect="1"/>
          </p:cNvPicPr>
          <p:nvPr/>
        </p:nvPicPr>
        <p:blipFill>
          <a:blip r:embed="rId3">
            <a:extLst/>
          </a:blip>
          <a:stretch>
            <a:fillRect/>
          </a:stretch>
        </p:blipFill>
        <p:spPr>
          <a:xfrm>
            <a:off x="6864838" y="4504673"/>
            <a:ext cx="2352782" cy="1547285"/>
          </a:xfrm>
          <a:prstGeom prst="rect">
            <a:avLst/>
          </a:prstGeom>
          <a:ln w="12700">
            <a:miter lim="400000"/>
          </a:ln>
        </p:spPr>
      </p:pic>
      <p:sp>
        <p:nvSpPr>
          <p:cNvPr id="485" name="VRPs: 129.21.0.0/16, AS 4385"/>
          <p:cNvSpPr txBox="1"/>
          <p:nvPr/>
        </p:nvSpPr>
        <p:spPr>
          <a:xfrm>
            <a:off x="877306" y="5482970"/>
            <a:ext cx="5652136"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VRPs: 129.21.0.0/</a:t>
            </a:r>
            <a:r>
              <a:rPr>
                <a:solidFill>
                  <a:schemeClr val="accent3">
                    <a:hueOff val="-365725"/>
                    <a:satOff val="-32500"/>
                    <a:lumOff val="18235"/>
                  </a:schemeClr>
                </a:solidFill>
              </a:rPr>
              <a:t>16</a:t>
            </a:r>
            <a:r>
              <a:t>, AS 4385</a:t>
            </a:r>
          </a:p>
        </p:txBody>
      </p:sp>
      <p:sp>
        <p:nvSpPr>
          <p:cNvPr id="486" name="Line"/>
          <p:cNvSpPr/>
          <p:nvPr/>
        </p:nvSpPr>
        <p:spPr>
          <a:xfrm flipH="1" flipV="1">
            <a:off x="9698089" y="5466617"/>
            <a:ext cx="6431053" cy="1"/>
          </a:xfrm>
          <a:prstGeom prst="line">
            <a:avLst/>
          </a:prstGeom>
          <a:ln w="63500">
            <a:solidFill>
              <a:schemeClr val="accent3">
                <a:hueOff val="-365725"/>
                <a:satOff val="-32500"/>
                <a:lumOff val="18235"/>
              </a:schemeClr>
            </a:solidFill>
            <a:prstDash val="sysDot"/>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487" name="Image" descr="Image"/>
          <p:cNvPicPr>
            <a:picLocks noChangeAspect="1"/>
          </p:cNvPicPr>
          <p:nvPr/>
        </p:nvPicPr>
        <p:blipFill>
          <a:blip r:embed="rId3">
            <a:extLst/>
          </a:blip>
          <a:stretch>
            <a:fillRect/>
          </a:stretch>
        </p:blipFill>
        <p:spPr>
          <a:xfrm>
            <a:off x="16817241" y="4504673"/>
            <a:ext cx="2352782" cy="1547285"/>
          </a:xfrm>
          <a:prstGeom prst="rect">
            <a:avLst/>
          </a:prstGeom>
          <a:ln w="12700">
            <a:miter lim="400000"/>
          </a:ln>
        </p:spPr>
      </p:pic>
      <p:sp>
        <p:nvSpPr>
          <p:cNvPr id="488" name="AS 4385"/>
          <p:cNvSpPr txBox="1"/>
          <p:nvPr/>
        </p:nvSpPr>
        <p:spPr>
          <a:xfrm>
            <a:off x="17144092" y="6150302"/>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4385</a:t>
            </a:r>
          </a:p>
        </p:txBody>
      </p:sp>
      <p:sp>
        <p:nvSpPr>
          <p:cNvPr id="489" name="129.21.0.0/16…"/>
          <p:cNvSpPr txBox="1"/>
          <p:nvPr/>
        </p:nvSpPr>
        <p:spPr>
          <a:xfrm>
            <a:off x="10329570" y="4318887"/>
            <a:ext cx="4877944"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a:solidFill>
                  <a:schemeClr val="accent3">
                    <a:hueOff val="-365725"/>
                    <a:satOff val="-32500"/>
                    <a:lumOff val="18235"/>
                  </a:schemeClr>
                </a:solidFill>
              </a:defRPr>
            </a:pPr>
            <a:r>
              <a:t>129.21.0.0/16</a:t>
            </a:r>
          </a:p>
          <a:p>
            <a:pPr>
              <a:defRPr>
                <a:solidFill>
                  <a:schemeClr val="accent3">
                    <a:hueOff val="-365725"/>
                    <a:satOff val="-32500"/>
                    <a:lumOff val="18235"/>
                  </a:schemeClr>
                </a:solidFill>
              </a:defRPr>
            </a:pPr>
            <a:r>
              <a:t> AS 1123 2234 4456 4385</a:t>
            </a:r>
          </a:p>
        </p:txBody>
      </p:sp>
      <p:sp>
        <p:nvSpPr>
          <p:cNvPr id="490" name="Line"/>
          <p:cNvSpPr/>
          <p:nvPr/>
        </p:nvSpPr>
        <p:spPr>
          <a:xfrm flipH="1" flipV="1">
            <a:off x="9470730" y="6223096"/>
            <a:ext cx="4301296" cy="1887882"/>
          </a:xfrm>
          <a:prstGeom prst="line">
            <a:avLst/>
          </a:prstGeom>
          <a:ln w="63500">
            <a:solidFill>
              <a:schemeClr val="accent5"/>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491" name="Image" descr="Image"/>
          <p:cNvPicPr>
            <a:picLocks noChangeAspect="1"/>
          </p:cNvPicPr>
          <p:nvPr/>
        </p:nvPicPr>
        <p:blipFill>
          <a:blip r:embed="rId3">
            <a:extLst/>
          </a:blip>
          <a:stretch>
            <a:fillRect/>
          </a:stretch>
        </p:blipFill>
        <p:spPr>
          <a:xfrm>
            <a:off x="14619653" y="8563612"/>
            <a:ext cx="2352782" cy="1547285"/>
          </a:xfrm>
          <a:prstGeom prst="rect">
            <a:avLst/>
          </a:prstGeom>
          <a:ln w="12700">
            <a:miter lim="400000"/>
          </a:ln>
        </p:spPr>
      </p:pic>
      <p:pic>
        <p:nvPicPr>
          <p:cNvPr id="492" name="Image" descr="Image"/>
          <p:cNvPicPr>
            <a:picLocks noChangeAspect="1"/>
          </p:cNvPicPr>
          <p:nvPr/>
        </p:nvPicPr>
        <p:blipFill>
          <a:blip r:embed="rId4">
            <a:extLst/>
          </a:blip>
          <a:stretch>
            <a:fillRect/>
          </a:stretch>
        </p:blipFill>
        <p:spPr>
          <a:xfrm>
            <a:off x="13894776" y="7482536"/>
            <a:ext cx="1699083" cy="1757546"/>
          </a:xfrm>
          <a:prstGeom prst="rect">
            <a:avLst/>
          </a:prstGeom>
          <a:ln w="12700">
            <a:miter lim="400000"/>
          </a:ln>
        </p:spPr>
      </p:pic>
      <p:sp>
        <p:nvSpPr>
          <p:cNvPr id="493" name="BGP announcement…"/>
          <p:cNvSpPr txBox="1"/>
          <p:nvPr/>
        </p:nvSpPr>
        <p:spPr>
          <a:xfrm>
            <a:off x="8951175" y="8291634"/>
            <a:ext cx="4350843"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5"/>
                </a:solidFill>
              </a:defRPr>
            </a:pPr>
            <a:r>
              <a:t>129.21.0.0/16 AS 2231</a:t>
            </a:r>
          </a:p>
        </p:txBody>
      </p:sp>
      <p:sp>
        <p:nvSpPr>
          <p:cNvPr id="494" name="AS 2231"/>
          <p:cNvSpPr txBox="1"/>
          <p:nvPr/>
        </p:nvSpPr>
        <p:spPr>
          <a:xfrm>
            <a:off x="15081807" y="10171234"/>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2231</a:t>
            </a:r>
          </a:p>
        </p:txBody>
      </p:sp>
      <p:sp>
        <p:nvSpPr>
          <p:cNvPr id="495" name="RPKI attests that the origin AS number is authorized to announce the prefix(es)"/>
          <p:cNvSpPr txBox="1"/>
          <p:nvPr/>
        </p:nvSpPr>
        <p:spPr>
          <a:xfrm>
            <a:off x="5051857" y="11820191"/>
            <a:ext cx="15433371"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RPKI attests that the origin AS number is authorized to announce the prefix(es)</a:t>
            </a:r>
          </a:p>
        </p:txBody>
      </p:sp>
      <p:sp>
        <p:nvSpPr>
          <p:cNvPr id="4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What RPKI can vs. can’t do"/>
          <p:cNvSpPr txBox="1"/>
          <p:nvPr>
            <p:ph type="title"/>
          </p:nvPr>
        </p:nvSpPr>
        <p:spPr>
          <a:prstGeom prst="rect">
            <a:avLst/>
          </a:prstGeom>
        </p:spPr>
        <p:txBody>
          <a:bodyPr/>
          <a:lstStyle/>
          <a:p>
            <a:pPr/>
            <a:r>
              <a:t>What RPKI can vs. can’t do</a:t>
            </a:r>
          </a:p>
        </p:txBody>
      </p:sp>
      <p:pic>
        <p:nvPicPr>
          <p:cNvPr id="501" name="Image" descr="Image"/>
          <p:cNvPicPr>
            <a:picLocks noChangeAspect="1"/>
          </p:cNvPicPr>
          <p:nvPr/>
        </p:nvPicPr>
        <p:blipFill>
          <a:blip r:embed="rId3">
            <a:extLst/>
          </a:blip>
          <a:stretch>
            <a:fillRect/>
          </a:stretch>
        </p:blipFill>
        <p:spPr>
          <a:xfrm>
            <a:off x="6864838" y="4504673"/>
            <a:ext cx="2352782" cy="1547285"/>
          </a:xfrm>
          <a:prstGeom prst="rect">
            <a:avLst/>
          </a:prstGeom>
          <a:ln w="12700">
            <a:miter lim="400000"/>
          </a:ln>
        </p:spPr>
      </p:pic>
      <p:sp>
        <p:nvSpPr>
          <p:cNvPr id="502" name="VRPs: 129.21.0.0/16, AS 4385"/>
          <p:cNvSpPr txBox="1"/>
          <p:nvPr/>
        </p:nvSpPr>
        <p:spPr>
          <a:xfrm>
            <a:off x="877306" y="5482970"/>
            <a:ext cx="5652136"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VRPs: 129.21.0.0/</a:t>
            </a:r>
            <a:r>
              <a:rPr>
                <a:solidFill>
                  <a:schemeClr val="accent3">
                    <a:hueOff val="-365725"/>
                    <a:satOff val="-32500"/>
                    <a:lumOff val="18235"/>
                  </a:schemeClr>
                </a:solidFill>
              </a:rPr>
              <a:t>16</a:t>
            </a:r>
            <a:r>
              <a:t>, AS 4385</a:t>
            </a:r>
          </a:p>
        </p:txBody>
      </p:sp>
      <p:sp>
        <p:nvSpPr>
          <p:cNvPr id="503" name="Line"/>
          <p:cNvSpPr/>
          <p:nvPr/>
        </p:nvSpPr>
        <p:spPr>
          <a:xfrm flipH="1" flipV="1">
            <a:off x="9698089" y="5466617"/>
            <a:ext cx="6431053" cy="1"/>
          </a:xfrm>
          <a:prstGeom prst="line">
            <a:avLst/>
          </a:prstGeom>
          <a:ln w="63500">
            <a:solidFill>
              <a:schemeClr val="accent3">
                <a:hueOff val="-365725"/>
                <a:satOff val="-32500"/>
                <a:lumOff val="18235"/>
              </a:schemeClr>
            </a:solidFill>
            <a:prstDash val="sysDot"/>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504" name="Image" descr="Image"/>
          <p:cNvPicPr>
            <a:picLocks noChangeAspect="1"/>
          </p:cNvPicPr>
          <p:nvPr/>
        </p:nvPicPr>
        <p:blipFill>
          <a:blip r:embed="rId3">
            <a:extLst/>
          </a:blip>
          <a:stretch>
            <a:fillRect/>
          </a:stretch>
        </p:blipFill>
        <p:spPr>
          <a:xfrm>
            <a:off x="16817241" y="4504673"/>
            <a:ext cx="2352782" cy="1547285"/>
          </a:xfrm>
          <a:prstGeom prst="rect">
            <a:avLst/>
          </a:prstGeom>
          <a:ln w="12700">
            <a:miter lim="400000"/>
          </a:ln>
        </p:spPr>
      </p:pic>
      <p:sp>
        <p:nvSpPr>
          <p:cNvPr id="505" name="AS 4385"/>
          <p:cNvSpPr txBox="1"/>
          <p:nvPr/>
        </p:nvSpPr>
        <p:spPr>
          <a:xfrm>
            <a:off x="17144092" y="6150302"/>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4385</a:t>
            </a:r>
          </a:p>
        </p:txBody>
      </p:sp>
      <p:sp>
        <p:nvSpPr>
          <p:cNvPr id="506" name="129.21.0.0/16…"/>
          <p:cNvSpPr txBox="1"/>
          <p:nvPr/>
        </p:nvSpPr>
        <p:spPr>
          <a:xfrm>
            <a:off x="10329570" y="4318887"/>
            <a:ext cx="4877944"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a:solidFill>
                  <a:schemeClr val="accent3">
                    <a:hueOff val="-365725"/>
                    <a:satOff val="-32500"/>
                    <a:lumOff val="18235"/>
                  </a:schemeClr>
                </a:solidFill>
              </a:defRPr>
            </a:pPr>
            <a:r>
              <a:t>129.21.0.0/16</a:t>
            </a:r>
          </a:p>
          <a:p>
            <a:pPr>
              <a:defRPr>
                <a:solidFill>
                  <a:schemeClr val="accent3">
                    <a:hueOff val="-365725"/>
                    <a:satOff val="-32500"/>
                    <a:lumOff val="18235"/>
                  </a:schemeClr>
                </a:solidFill>
              </a:defRPr>
            </a:pPr>
            <a:r>
              <a:t> AS 1123 2234 4456 4385</a:t>
            </a:r>
          </a:p>
        </p:txBody>
      </p:sp>
      <p:sp>
        <p:nvSpPr>
          <p:cNvPr id="507" name="Line"/>
          <p:cNvSpPr/>
          <p:nvPr/>
        </p:nvSpPr>
        <p:spPr>
          <a:xfrm flipH="1" flipV="1">
            <a:off x="9470730" y="6223096"/>
            <a:ext cx="4301296" cy="1887882"/>
          </a:xfrm>
          <a:prstGeom prst="line">
            <a:avLst/>
          </a:prstGeom>
          <a:ln w="63500">
            <a:solidFill>
              <a:schemeClr val="accent5"/>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508" name="Image" descr="Image"/>
          <p:cNvPicPr>
            <a:picLocks noChangeAspect="1"/>
          </p:cNvPicPr>
          <p:nvPr/>
        </p:nvPicPr>
        <p:blipFill>
          <a:blip r:embed="rId3">
            <a:extLst/>
          </a:blip>
          <a:stretch>
            <a:fillRect/>
          </a:stretch>
        </p:blipFill>
        <p:spPr>
          <a:xfrm>
            <a:off x="14619653" y="8563612"/>
            <a:ext cx="2352782" cy="1547285"/>
          </a:xfrm>
          <a:prstGeom prst="rect">
            <a:avLst/>
          </a:prstGeom>
          <a:ln w="12700">
            <a:miter lim="400000"/>
          </a:ln>
        </p:spPr>
      </p:pic>
      <p:pic>
        <p:nvPicPr>
          <p:cNvPr id="509" name="Image" descr="Image"/>
          <p:cNvPicPr>
            <a:picLocks noChangeAspect="1"/>
          </p:cNvPicPr>
          <p:nvPr/>
        </p:nvPicPr>
        <p:blipFill>
          <a:blip r:embed="rId4">
            <a:extLst/>
          </a:blip>
          <a:stretch>
            <a:fillRect/>
          </a:stretch>
        </p:blipFill>
        <p:spPr>
          <a:xfrm>
            <a:off x="13894776" y="7482536"/>
            <a:ext cx="1699083" cy="1757546"/>
          </a:xfrm>
          <a:prstGeom prst="rect">
            <a:avLst/>
          </a:prstGeom>
          <a:ln w="12700">
            <a:miter lim="400000"/>
          </a:ln>
        </p:spPr>
      </p:pic>
      <p:sp>
        <p:nvSpPr>
          <p:cNvPr id="510" name="BGP announcement…"/>
          <p:cNvSpPr txBox="1"/>
          <p:nvPr/>
        </p:nvSpPr>
        <p:spPr>
          <a:xfrm>
            <a:off x="8442769" y="8291634"/>
            <a:ext cx="5367656"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5"/>
                </a:solidFill>
              </a:defRPr>
            </a:pPr>
            <a:r>
              <a:t>129.21.0.0/16 AS 2231 4385</a:t>
            </a:r>
          </a:p>
        </p:txBody>
      </p:sp>
      <p:sp>
        <p:nvSpPr>
          <p:cNvPr id="511" name="AS 2231"/>
          <p:cNvSpPr txBox="1"/>
          <p:nvPr/>
        </p:nvSpPr>
        <p:spPr>
          <a:xfrm>
            <a:off x="15081807" y="10171234"/>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2231</a:t>
            </a:r>
          </a:p>
        </p:txBody>
      </p:sp>
      <p:sp>
        <p:nvSpPr>
          <p:cNvPr id="512" name="RPKI does not protect from path-shortening attacks"/>
          <p:cNvSpPr txBox="1"/>
          <p:nvPr/>
        </p:nvSpPr>
        <p:spPr>
          <a:xfrm>
            <a:off x="7648550" y="11820191"/>
            <a:ext cx="10239985"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RPKI does not protect from path-shortening attacks</a:t>
            </a:r>
          </a:p>
        </p:txBody>
      </p:sp>
      <p:sp>
        <p:nvSpPr>
          <p:cNvPr id="5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19" name="Group"/>
          <p:cNvGrpSpPr/>
          <p:nvPr/>
        </p:nvGrpSpPr>
        <p:grpSpPr>
          <a:xfrm>
            <a:off x="9881035" y="2633754"/>
            <a:ext cx="6431054" cy="5521221"/>
            <a:chOff x="0" y="0"/>
            <a:chExt cx="6431052" cy="5521219"/>
          </a:xfrm>
        </p:grpSpPr>
        <p:sp>
          <p:nvSpPr>
            <p:cNvPr id="517" name="Cloud"/>
            <p:cNvSpPr/>
            <p:nvPr/>
          </p:nvSpPr>
          <p:spPr>
            <a:xfrm rot="10800000">
              <a:off x="303334" y="1828311"/>
              <a:ext cx="6127719" cy="3692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18" name="Cloud"/>
            <p:cNvSpPr/>
            <p:nvPr/>
          </p:nvSpPr>
          <p:spPr>
            <a:xfrm>
              <a:off x="0" y="0"/>
              <a:ext cx="6127719" cy="3692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520" name="What RPKI can vs. can’t do"/>
          <p:cNvSpPr txBox="1"/>
          <p:nvPr>
            <p:ph type="title"/>
          </p:nvPr>
        </p:nvSpPr>
        <p:spPr>
          <a:prstGeom prst="rect">
            <a:avLst/>
          </a:prstGeom>
        </p:spPr>
        <p:txBody>
          <a:bodyPr/>
          <a:lstStyle/>
          <a:p>
            <a:pPr/>
            <a:r>
              <a:t>What RPKI can vs. can’t do</a:t>
            </a:r>
          </a:p>
        </p:txBody>
      </p:sp>
      <p:pic>
        <p:nvPicPr>
          <p:cNvPr id="521" name="Image" descr="Image"/>
          <p:cNvPicPr>
            <a:picLocks noChangeAspect="1"/>
          </p:cNvPicPr>
          <p:nvPr/>
        </p:nvPicPr>
        <p:blipFill>
          <a:blip r:embed="rId3">
            <a:extLst/>
          </a:blip>
          <a:stretch>
            <a:fillRect/>
          </a:stretch>
        </p:blipFill>
        <p:spPr>
          <a:xfrm>
            <a:off x="6864838" y="5016376"/>
            <a:ext cx="2352782" cy="1547285"/>
          </a:xfrm>
          <a:prstGeom prst="rect">
            <a:avLst/>
          </a:prstGeom>
          <a:ln w="12700">
            <a:miter lim="400000"/>
          </a:ln>
        </p:spPr>
      </p:pic>
      <p:sp>
        <p:nvSpPr>
          <p:cNvPr id="522" name="VRPs: 129.21.0.0/16, AS 4385"/>
          <p:cNvSpPr txBox="1"/>
          <p:nvPr/>
        </p:nvSpPr>
        <p:spPr>
          <a:xfrm>
            <a:off x="3962257" y="3900071"/>
            <a:ext cx="5652136"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VRPs: 129.21.0.0/</a:t>
            </a:r>
            <a:r>
              <a:rPr>
                <a:solidFill>
                  <a:schemeClr val="accent3">
                    <a:hueOff val="-365725"/>
                    <a:satOff val="-32500"/>
                    <a:lumOff val="18235"/>
                  </a:schemeClr>
                </a:solidFill>
              </a:rPr>
              <a:t>16</a:t>
            </a:r>
            <a:r>
              <a:t>, AS 4385</a:t>
            </a:r>
          </a:p>
        </p:txBody>
      </p:sp>
      <p:sp>
        <p:nvSpPr>
          <p:cNvPr id="523" name="Line"/>
          <p:cNvSpPr/>
          <p:nvPr/>
        </p:nvSpPr>
        <p:spPr>
          <a:xfrm flipH="1" flipV="1">
            <a:off x="9553016" y="5265615"/>
            <a:ext cx="6431053" cy="1"/>
          </a:xfrm>
          <a:prstGeom prst="line">
            <a:avLst/>
          </a:prstGeom>
          <a:ln w="63500">
            <a:solidFill>
              <a:schemeClr val="accent3">
                <a:hueOff val="-365725"/>
                <a:satOff val="-32500"/>
                <a:lumOff val="18235"/>
              </a:schemeClr>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524" name="Image" descr="Image"/>
          <p:cNvPicPr>
            <a:picLocks noChangeAspect="1"/>
          </p:cNvPicPr>
          <p:nvPr/>
        </p:nvPicPr>
        <p:blipFill>
          <a:blip r:embed="rId3">
            <a:extLst/>
          </a:blip>
          <a:stretch>
            <a:fillRect/>
          </a:stretch>
        </p:blipFill>
        <p:spPr>
          <a:xfrm>
            <a:off x="16817241" y="4491973"/>
            <a:ext cx="2352782" cy="1547285"/>
          </a:xfrm>
          <a:prstGeom prst="rect">
            <a:avLst/>
          </a:prstGeom>
          <a:ln w="12700">
            <a:miter lim="400000"/>
          </a:ln>
        </p:spPr>
      </p:pic>
      <p:sp>
        <p:nvSpPr>
          <p:cNvPr id="525" name="AS 4385"/>
          <p:cNvSpPr txBox="1"/>
          <p:nvPr/>
        </p:nvSpPr>
        <p:spPr>
          <a:xfrm>
            <a:off x="17144092" y="6150302"/>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4385</a:t>
            </a:r>
          </a:p>
        </p:txBody>
      </p:sp>
      <p:sp>
        <p:nvSpPr>
          <p:cNvPr id="526" name="BGP announcement…"/>
          <p:cNvSpPr txBox="1"/>
          <p:nvPr/>
        </p:nvSpPr>
        <p:spPr>
          <a:xfrm>
            <a:off x="10719577" y="3923233"/>
            <a:ext cx="4463823"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3">
                    <a:hueOff val="-365725"/>
                    <a:satOff val="-32500"/>
                    <a:lumOff val="18235"/>
                  </a:schemeClr>
                </a:solidFill>
              </a:defRPr>
            </a:pPr>
            <a:r>
              <a:t>129.21.0.0/16, AS 4385</a:t>
            </a:r>
          </a:p>
        </p:txBody>
      </p:sp>
      <p:sp>
        <p:nvSpPr>
          <p:cNvPr id="527" name="Line"/>
          <p:cNvSpPr/>
          <p:nvPr/>
        </p:nvSpPr>
        <p:spPr>
          <a:xfrm flipH="1" flipV="1">
            <a:off x="9470730" y="6223096"/>
            <a:ext cx="4301296" cy="1887882"/>
          </a:xfrm>
          <a:prstGeom prst="line">
            <a:avLst/>
          </a:prstGeom>
          <a:ln w="63500">
            <a:solidFill>
              <a:schemeClr val="accent5"/>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528" name="Image" descr="Image"/>
          <p:cNvPicPr>
            <a:picLocks noChangeAspect="1"/>
          </p:cNvPicPr>
          <p:nvPr/>
        </p:nvPicPr>
        <p:blipFill>
          <a:blip r:embed="rId3">
            <a:extLst/>
          </a:blip>
          <a:stretch>
            <a:fillRect/>
          </a:stretch>
        </p:blipFill>
        <p:spPr>
          <a:xfrm>
            <a:off x="14619653" y="8563612"/>
            <a:ext cx="2352782" cy="1547285"/>
          </a:xfrm>
          <a:prstGeom prst="rect">
            <a:avLst/>
          </a:prstGeom>
          <a:ln w="12700">
            <a:miter lim="400000"/>
          </a:ln>
        </p:spPr>
      </p:pic>
      <p:pic>
        <p:nvPicPr>
          <p:cNvPr id="529" name="Image" descr="Image"/>
          <p:cNvPicPr>
            <a:picLocks noChangeAspect="1"/>
          </p:cNvPicPr>
          <p:nvPr/>
        </p:nvPicPr>
        <p:blipFill>
          <a:blip r:embed="rId4">
            <a:extLst/>
          </a:blip>
          <a:stretch>
            <a:fillRect/>
          </a:stretch>
        </p:blipFill>
        <p:spPr>
          <a:xfrm>
            <a:off x="13894776" y="7482536"/>
            <a:ext cx="1699083" cy="1757546"/>
          </a:xfrm>
          <a:prstGeom prst="rect">
            <a:avLst/>
          </a:prstGeom>
          <a:ln w="12700">
            <a:miter lim="400000"/>
          </a:ln>
        </p:spPr>
      </p:pic>
      <p:sp>
        <p:nvSpPr>
          <p:cNvPr id="530" name="BGP announcement…"/>
          <p:cNvSpPr txBox="1"/>
          <p:nvPr/>
        </p:nvSpPr>
        <p:spPr>
          <a:xfrm>
            <a:off x="8442769" y="8291634"/>
            <a:ext cx="5367656"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5"/>
                </a:solidFill>
              </a:defRPr>
            </a:pPr>
            <a:r>
              <a:t>129.21.0.0/16 AS 2231 4385</a:t>
            </a:r>
          </a:p>
        </p:txBody>
      </p:sp>
      <p:sp>
        <p:nvSpPr>
          <p:cNvPr id="531" name="AS 2231"/>
          <p:cNvSpPr txBox="1"/>
          <p:nvPr/>
        </p:nvSpPr>
        <p:spPr>
          <a:xfrm>
            <a:off x="15081807" y="10171234"/>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2231</a:t>
            </a:r>
          </a:p>
        </p:txBody>
      </p:sp>
      <p:sp>
        <p:nvSpPr>
          <p:cNvPr id="532" name="RPKI does not provide “Path” validation"/>
          <p:cNvSpPr txBox="1"/>
          <p:nvPr/>
        </p:nvSpPr>
        <p:spPr>
          <a:xfrm>
            <a:off x="8455211" y="11569610"/>
            <a:ext cx="7861733"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RPKI does not provide “Path” validation</a:t>
            </a:r>
          </a:p>
        </p:txBody>
      </p:sp>
      <p:sp>
        <p:nvSpPr>
          <p:cNvPr id="5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9" name="Group"/>
          <p:cNvGrpSpPr/>
          <p:nvPr/>
        </p:nvGrpSpPr>
        <p:grpSpPr>
          <a:xfrm>
            <a:off x="9881035" y="2633754"/>
            <a:ext cx="6431054" cy="5521221"/>
            <a:chOff x="0" y="0"/>
            <a:chExt cx="6431052" cy="5521219"/>
          </a:xfrm>
        </p:grpSpPr>
        <p:sp>
          <p:nvSpPr>
            <p:cNvPr id="537" name="Cloud"/>
            <p:cNvSpPr/>
            <p:nvPr/>
          </p:nvSpPr>
          <p:spPr>
            <a:xfrm rot="10800000">
              <a:off x="303334" y="1828311"/>
              <a:ext cx="6127719" cy="3692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38" name="Cloud"/>
            <p:cNvSpPr/>
            <p:nvPr/>
          </p:nvSpPr>
          <p:spPr>
            <a:xfrm>
              <a:off x="0" y="0"/>
              <a:ext cx="6127719" cy="3692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540" name="What RPKI can vs. can’t do"/>
          <p:cNvSpPr txBox="1"/>
          <p:nvPr>
            <p:ph type="title"/>
          </p:nvPr>
        </p:nvSpPr>
        <p:spPr>
          <a:prstGeom prst="rect">
            <a:avLst/>
          </a:prstGeom>
        </p:spPr>
        <p:txBody>
          <a:bodyPr/>
          <a:lstStyle/>
          <a:p>
            <a:pPr/>
            <a:r>
              <a:t>What RPKI can vs. can’t do</a:t>
            </a:r>
          </a:p>
        </p:txBody>
      </p:sp>
      <p:pic>
        <p:nvPicPr>
          <p:cNvPr id="541" name="Image" descr="Image"/>
          <p:cNvPicPr>
            <a:picLocks noChangeAspect="1"/>
          </p:cNvPicPr>
          <p:nvPr/>
        </p:nvPicPr>
        <p:blipFill>
          <a:blip r:embed="rId3">
            <a:extLst/>
          </a:blip>
          <a:stretch>
            <a:fillRect/>
          </a:stretch>
        </p:blipFill>
        <p:spPr>
          <a:xfrm>
            <a:off x="6864838" y="5016376"/>
            <a:ext cx="2352782" cy="1547285"/>
          </a:xfrm>
          <a:prstGeom prst="rect">
            <a:avLst/>
          </a:prstGeom>
          <a:ln w="12700">
            <a:miter lim="400000"/>
          </a:ln>
        </p:spPr>
      </p:pic>
      <p:sp>
        <p:nvSpPr>
          <p:cNvPr id="542" name="VRPs: 129.21.0.0/16, AS 4385"/>
          <p:cNvSpPr txBox="1"/>
          <p:nvPr/>
        </p:nvSpPr>
        <p:spPr>
          <a:xfrm>
            <a:off x="3962257" y="3900071"/>
            <a:ext cx="5652136"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VRPs: 129.21.0.0/</a:t>
            </a:r>
            <a:r>
              <a:rPr>
                <a:solidFill>
                  <a:schemeClr val="accent3">
                    <a:hueOff val="-365725"/>
                    <a:satOff val="-32500"/>
                    <a:lumOff val="18235"/>
                  </a:schemeClr>
                </a:solidFill>
              </a:rPr>
              <a:t>16</a:t>
            </a:r>
            <a:r>
              <a:t>, AS 4385</a:t>
            </a:r>
          </a:p>
        </p:txBody>
      </p:sp>
      <p:sp>
        <p:nvSpPr>
          <p:cNvPr id="543" name="Line"/>
          <p:cNvSpPr/>
          <p:nvPr/>
        </p:nvSpPr>
        <p:spPr>
          <a:xfrm flipH="1" flipV="1">
            <a:off x="9553016" y="5265615"/>
            <a:ext cx="6431053" cy="1"/>
          </a:xfrm>
          <a:prstGeom prst="line">
            <a:avLst/>
          </a:prstGeom>
          <a:ln w="63500">
            <a:solidFill>
              <a:schemeClr val="accent3">
                <a:hueOff val="-365725"/>
                <a:satOff val="-32500"/>
                <a:lumOff val="18235"/>
              </a:schemeClr>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544" name="Image" descr="Image"/>
          <p:cNvPicPr>
            <a:picLocks noChangeAspect="1"/>
          </p:cNvPicPr>
          <p:nvPr/>
        </p:nvPicPr>
        <p:blipFill>
          <a:blip r:embed="rId3">
            <a:extLst/>
          </a:blip>
          <a:stretch>
            <a:fillRect/>
          </a:stretch>
        </p:blipFill>
        <p:spPr>
          <a:xfrm>
            <a:off x="16817241" y="4491973"/>
            <a:ext cx="2352782" cy="1547285"/>
          </a:xfrm>
          <a:prstGeom prst="rect">
            <a:avLst/>
          </a:prstGeom>
          <a:ln w="12700">
            <a:miter lim="400000"/>
          </a:ln>
        </p:spPr>
      </p:pic>
      <p:sp>
        <p:nvSpPr>
          <p:cNvPr id="545" name="AS 4385"/>
          <p:cNvSpPr txBox="1"/>
          <p:nvPr/>
        </p:nvSpPr>
        <p:spPr>
          <a:xfrm>
            <a:off x="17144092" y="6150302"/>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4385</a:t>
            </a:r>
          </a:p>
        </p:txBody>
      </p:sp>
      <p:sp>
        <p:nvSpPr>
          <p:cNvPr id="546" name="BGP announcement…"/>
          <p:cNvSpPr txBox="1"/>
          <p:nvPr/>
        </p:nvSpPr>
        <p:spPr>
          <a:xfrm>
            <a:off x="10719577" y="3923233"/>
            <a:ext cx="4463823"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3">
                    <a:hueOff val="-365725"/>
                    <a:satOff val="-32500"/>
                    <a:lumOff val="18235"/>
                  </a:schemeClr>
                </a:solidFill>
              </a:defRPr>
            </a:pPr>
            <a:r>
              <a:t>129.21.0.0/16, AS 4385</a:t>
            </a:r>
          </a:p>
        </p:txBody>
      </p:sp>
      <p:sp>
        <p:nvSpPr>
          <p:cNvPr id="547" name="Line"/>
          <p:cNvSpPr/>
          <p:nvPr/>
        </p:nvSpPr>
        <p:spPr>
          <a:xfrm flipH="1" flipV="1">
            <a:off x="9470730" y="6223096"/>
            <a:ext cx="4301296" cy="1887882"/>
          </a:xfrm>
          <a:prstGeom prst="line">
            <a:avLst/>
          </a:prstGeom>
          <a:ln w="63500">
            <a:solidFill>
              <a:schemeClr val="accent5"/>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548" name="Image" descr="Image"/>
          <p:cNvPicPr>
            <a:picLocks noChangeAspect="1"/>
          </p:cNvPicPr>
          <p:nvPr/>
        </p:nvPicPr>
        <p:blipFill>
          <a:blip r:embed="rId3">
            <a:extLst/>
          </a:blip>
          <a:stretch>
            <a:fillRect/>
          </a:stretch>
        </p:blipFill>
        <p:spPr>
          <a:xfrm>
            <a:off x="14619653" y="8563612"/>
            <a:ext cx="2352782" cy="1547285"/>
          </a:xfrm>
          <a:prstGeom prst="rect">
            <a:avLst/>
          </a:prstGeom>
          <a:ln w="12700">
            <a:miter lim="400000"/>
          </a:ln>
        </p:spPr>
      </p:pic>
      <p:pic>
        <p:nvPicPr>
          <p:cNvPr id="549" name="Image" descr="Image"/>
          <p:cNvPicPr>
            <a:picLocks noChangeAspect="1"/>
          </p:cNvPicPr>
          <p:nvPr/>
        </p:nvPicPr>
        <p:blipFill>
          <a:blip r:embed="rId4">
            <a:extLst/>
          </a:blip>
          <a:stretch>
            <a:fillRect/>
          </a:stretch>
        </p:blipFill>
        <p:spPr>
          <a:xfrm>
            <a:off x="13894776" y="7482536"/>
            <a:ext cx="1699083" cy="1757546"/>
          </a:xfrm>
          <a:prstGeom prst="rect">
            <a:avLst/>
          </a:prstGeom>
          <a:ln w="12700">
            <a:miter lim="400000"/>
          </a:ln>
        </p:spPr>
      </p:pic>
      <p:sp>
        <p:nvSpPr>
          <p:cNvPr id="550" name="BGP announcement…"/>
          <p:cNvSpPr txBox="1"/>
          <p:nvPr/>
        </p:nvSpPr>
        <p:spPr>
          <a:xfrm>
            <a:off x="8160321" y="8291634"/>
            <a:ext cx="5932552"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5"/>
                </a:solidFill>
              </a:defRPr>
            </a:pPr>
            <a:r>
              <a:t>129.21.240.0/20, AS 2231 4385</a:t>
            </a:r>
          </a:p>
        </p:txBody>
      </p:sp>
      <p:sp>
        <p:nvSpPr>
          <p:cNvPr id="551" name="AS 2231"/>
          <p:cNvSpPr txBox="1"/>
          <p:nvPr/>
        </p:nvSpPr>
        <p:spPr>
          <a:xfrm>
            <a:off x="15081807" y="10171234"/>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2231</a:t>
            </a:r>
          </a:p>
        </p:txBody>
      </p:sp>
      <p:sp>
        <p:nvSpPr>
          <p:cNvPr id="552" name="RPKI can protect from sub-prefix hijacking"/>
          <p:cNvSpPr txBox="1"/>
          <p:nvPr/>
        </p:nvSpPr>
        <p:spPr>
          <a:xfrm>
            <a:off x="8169512" y="11569610"/>
            <a:ext cx="8433131"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RPKI can protect from sub-prefix hijacking</a:t>
            </a:r>
          </a:p>
        </p:txBody>
      </p:sp>
      <p:sp>
        <p:nvSpPr>
          <p:cNvPr id="5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p:cNvSpPr txBox="1"/>
          <p:nvPr>
            <p:ph type="title"/>
          </p:nvPr>
        </p:nvSpPr>
        <p:spPr>
          <a:prstGeom prst="rect">
            <a:avLst/>
          </a:prstGeom>
        </p:spPr>
        <p:txBody>
          <a:bodyPr/>
          <a:lstStyle/>
          <a:p>
            <a:pPr/>
          </a:p>
        </p:txBody>
      </p:sp>
      <p:sp>
        <p:nvSpPr>
          <p:cNvPr id="172" name="Slide Number"/>
          <p:cNvSpPr txBox="1"/>
          <p:nvPr>
            <p:ph type="sldNum" sz="quarter" idx="2"/>
          </p:nvPr>
        </p:nvSpPr>
        <p:spPr>
          <a:xfrm>
            <a:off x="3362277" y="2478250"/>
            <a:ext cx="438246" cy="67818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Body"/>
          <p:cNvSpPr txBox="1"/>
          <p:nvPr>
            <p:ph type="body" idx="1"/>
          </p:nvPr>
        </p:nvSpPr>
        <p:spPr>
          <a:prstGeom prst="rect">
            <a:avLst/>
          </a:prstGeom>
        </p:spPr>
        <p:txBody>
          <a:bodyPr/>
          <a:lstStyle/>
          <a:p>
            <a:pPr/>
          </a:p>
        </p:txBody>
      </p:sp>
      <p:pic>
        <p:nvPicPr>
          <p:cNvPr id="174" name="Image" descr="Image"/>
          <p:cNvPicPr>
            <a:picLocks noChangeAspect="1"/>
          </p:cNvPicPr>
          <p:nvPr/>
        </p:nvPicPr>
        <p:blipFill>
          <a:blip r:embed="rId2">
            <a:extLst/>
          </a:blip>
          <a:stretch>
            <a:fillRect/>
          </a:stretch>
        </p:blipFill>
        <p:spPr>
          <a:xfrm>
            <a:off x="3761728" y="0"/>
            <a:ext cx="16860544"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RPKI: How it works?…"/>
          <p:cNvSpPr txBox="1"/>
          <p:nvPr>
            <p:ph type="title"/>
          </p:nvPr>
        </p:nvSpPr>
        <p:spPr>
          <a:prstGeom prst="rect">
            <a:avLst/>
          </a:prstGeom>
        </p:spPr>
        <p:txBody>
          <a:bodyPr/>
          <a:lstStyle/>
          <a:p>
            <a:pPr defTabSz="550425">
              <a:defRPr sz="7504">
                <a:solidFill>
                  <a:srgbClr val="FFE44F"/>
                </a:solidFill>
              </a:defRPr>
            </a:pPr>
            <a:r>
              <a:t>RPKI: How it works?</a:t>
            </a:r>
          </a:p>
          <a:p>
            <a:pPr defTabSz="550425">
              <a:defRPr sz="7504">
                <a:solidFill>
                  <a:srgbClr val="FFE44F"/>
                </a:solidFill>
              </a:defRPr>
            </a:pPr>
            <a:r>
              <a:t>Validation Process</a:t>
            </a:r>
          </a:p>
        </p:txBody>
      </p:sp>
      <p:sp>
        <p:nvSpPr>
          <p:cNvPr id="558" name="There is a VRP that “covers” IP prefix"/>
          <p:cNvSpPr/>
          <p:nvPr/>
        </p:nvSpPr>
        <p:spPr>
          <a:xfrm>
            <a:off x="8157530" y="3280000"/>
            <a:ext cx="8068939" cy="1841747"/>
          </a:xfrm>
          <a:prstGeom prst="roundRect">
            <a:avLst>
              <a:gd name="adj" fmla="val 15000"/>
            </a:avLst>
          </a:prstGeom>
          <a:ln w="63500">
            <a:solidFill>
              <a:schemeClr val="accent1">
                <a:lumOff val="13529"/>
              </a:schemeClr>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3000">
                <a:latin typeface="+mn-lt"/>
                <a:ea typeface="+mn-ea"/>
                <a:cs typeface="+mn-cs"/>
                <a:sym typeface="Helvetica Neue Medium"/>
              </a:defRPr>
            </a:lvl1pPr>
          </a:lstStyle>
          <a:p>
            <a:pPr/>
            <a:r>
              <a:t>There is a VRP that “covers” IP prefix</a:t>
            </a:r>
          </a:p>
        </p:txBody>
      </p:sp>
      <p:grpSp>
        <p:nvGrpSpPr>
          <p:cNvPr id="561" name="Group"/>
          <p:cNvGrpSpPr/>
          <p:nvPr/>
        </p:nvGrpSpPr>
        <p:grpSpPr>
          <a:xfrm>
            <a:off x="16255000" y="6950981"/>
            <a:ext cx="3700197" cy="849468"/>
            <a:chOff x="0" y="0"/>
            <a:chExt cx="3700196" cy="849467"/>
          </a:xfrm>
        </p:grpSpPr>
        <p:sp>
          <p:nvSpPr>
            <p:cNvPr id="559" name="Line"/>
            <p:cNvSpPr/>
            <p:nvPr/>
          </p:nvSpPr>
          <p:spPr>
            <a:xfrm>
              <a:off x="0" y="397419"/>
              <a:ext cx="1794989" cy="1"/>
            </a:xfrm>
            <a:prstGeom prst="line">
              <a:avLst/>
            </a:prstGeom>
            <a:noFill/>
            <a:ln w="635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60" name="Dingbat X"/>
            <p:cNvSpPr/>
            <p:nvPr/>
          </p:nvSpPr>
          <p:spPr>
            <a:xfrm>
              <a:off x="2981325" y="-1"/>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564" name="Group"/>
          <p:cNvGrpSpPr/>
          <p:nvPr/>
        </p:nvGrpSpPr>
        <p:grpSpPr>
          <a:xfrm>
            <a:off x="16255000" y="10045031"/>
            <a:ext cx="3700197" cy="849468"/>
            <a:chOff x="0" y="0"/>
            <a:chExt cx="3700196" cy="849467"/>
          </a:xfrm>
        </p:grpSpPr>
        <p:sp>
          <p:nvSpPr>
            <p:cNvPr id="562" name="Line"/>
            <p:cNvSpPr/>
            <p:nvPr/>
          </p:nvSpPr>
          <p:spPr>
            <a:xfrm>
              <a:off x="0" y="424734"/>
              <a:ext cx="1794989" cy="1"/>
            </a:xfrm>
            <a:prstGeom prst="line">
              <a:avLst/>
            </a:prstGeom>
            <a:noFill/>
            <a:ln w="635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63" name="Dingbat X"/>
            <p:cNvSpPr/>
            <p:nvPr/>
          </p:nvSpPr>
          <p:spPr>
            <a:xfrm>
              <a:off x="2981325" y="-1"/>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567" name="Group"/>
          <p:cNvGrpSpPr/>
          <p:nvPr/>
        </p:nvGrpSpPr>
        <p:grpSpPr>
          <a:xfrm>
            <a:off x="8157530" y="8268344"/>
            <a:ext cx="8068939" cy="3122295"/>
            <a:chOff x="0" y="0"/>
            <a:chExt cx="8068937" cy="3122294"/>
          </a:xfrm>
        </p:grpSpPr>
        <p:sp>
          <p:nvSpPr>
            <p:cNvPr id="565" name="Line"/>
            <p:cNvSpPr/>
            <p:nvPr/>
          </p:nvSpPr>
          <p:spPr>
            <a:xfrm>
              <a:off x="4034469" y="0"/>
              <a:ext cx="1" cy="1217305"/>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66" name="There is a VRP that matches IP prefix…"/>
            <p:cNvSpPr/>
            <p:nvPr/>
          </p:nvSpPr>
          <p:spPr>
            <a:xfrm>
              <a:off x="0" y="1280548"/>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There is a VRP that matches IP prefix </a:t>
              </a:r>
            </a:p>
            <a:p>
              <a:pPr>
                <a:defRPr b="0" sz="3000">
                  <a:latin typeface="+mn-lt"/>
                  <a:ea typeface="+mn-ea"/>
                  <a:cs typeface="+mn-cs"/>
                  <a:sym typeface="Helvetica Neue Medium"/>
                </a:defRPr>
              </a:pPr>
              <a:r>
                <a:t>(using MaxLength, if exists)</a:t>
              </a:r>
            </a:p>
          </p:txBody>
        </p:sp>
      </p:grpSp>
      <p:grpSp>
        <p:nvGrpSpPr>
          <p:cNvPr id="570" name="Group"/>
          <p:cNvGrpSpPr/>
          <p:nvPr/>
        </p:nvGrpSpPr>
        <p:grpSpPr>
          <a:xfrm>
            <a:off x="11745035" y="11453882"/>
            <a:ext cx="893930" cy="2034094"/>
            <a:chOff x="0" y="0"/>
            <a:chExt cx="893928" cy="2034093"/>
          </a:xfrm>
        </p:grpSpPr>
        <p:sp>
          <p:nvSpPr>
            <p:cNvPr id="568" name="Line"/>
            <p:cNvSpPr/>
            <p:nvPr/>
          </p:nvSpPr>
          <p:spPr>
            <a:xfrm flipH="1">
              <a:off x="446964" y="0"/>
              <a:ext cx="1" cy="1217305"/>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69" name="Dingbat Check"/>
            <p:cNvSpPr/>
            <p:nvPr/>
          </p:nvSpPr>
          <p:spPr>
            <a:xfrm>
              <a:off x="0" y="1184625"/>
              <a:ext cx="893929"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573" name="Group"/>
          <p:cNvGrpSpPr/>
          <p:nvPr/>
        </p:nvGrpSpPr>
        <p:grpSpPr>
          <a:xfrm>
            <a:off x="16255000" y="3441163"/>
            <a:ext cx="3736302" cy="1519421"/>
            <a:chOff x="0" y="0"/>
            <a:chExt cx="3736301" cy="1519420"/>
          </a:xfrm>
        </p:grpSpPr>
        <p:sp>
          <p:nvSpPr>
            <p:cNvPr id="571" name="Line"/>
            <p:cNvSpPr/>
            <p:nvPr/>
          </p:nvSpPr>
          <p:spPr>
            <a:xfrm>
              <a:off x="0" y="757836"/>
              <a:ext cx="1794989" cy="1"/>
            </a:xfrm>
            <a:prstGeom prst="line">
              <a:avLst/>
            </a:prstGeom>
            <a:noFill/>
            <a:ln w="63500" cap="flat">
              <a:solidFill>
                <a:schemeClr val="accent4">
                  <a:hueOff val="468000"/>
                  <a:satOff val="-4761"/>
                  <a:lumOff val="10196"/>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72" name="?"/>
            <p:cNvSpPr txBox="1"/>
            <p:nvPr/>
          </p:nvSpPr>
          <p:spPr>
            <a:xfrm>
              <a:off x="2945218" y="0"/>
              <a:ext cx="791084" cy="15194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9000">
                  <a:solidFill>
                    <a:schemeClr val="accent4">
                      <a:hueOff val="468000"/>
                      <a:satOff val="-4761"/>
                      <a:lumOff val="10196"/>
                    </a:schemeClr>
                  </a:solidFill>
                </a:defRPr>
              </a:lvl1pPr>
            </a:lstStyle>
            <a:p>
              <a:pPr/>
              <a:r>
                <a:t>?</a:t>
              </a:r>
            </a:p>
          </p:txBody>
        </p:sp>
      </p:grpSp>
      <p:grpSp>
        <p:nvGrpSpPr>
          <p:cNvPr id="576" name="Group"/>
          <p:cNvGrpSpPr/>
          <p:nvPr/>
        </p:nvGrpSpPr>
        <p:grpSpPr>
          <a:xfrm>
            <a:off x="8157530" y="5192043"/>
            <a:ext cx="8068939" cy="3077231"/>
            <a:chOff x="0" y="0"/>
            <a:chExt cx="8068937" cy="3077229"/>
          </a:xfrm>
        </p:grpSpPr>
        <p:sp>
          <p:nvSpPr>
            <p:cNvPr id="574" name="Group"/>
            <p:cNvSpPr/>
            <p:nvPr/>
          </p:nvSpPr>
          <p:spPr>
            <a:xfrm flipH="1">
              <a:off x="4034469" y="0"/>
              <a:ext cx="1" cy="1217305"/>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575" name="The ASN of the VRP and the ASN in the BGP are identical?"/>
            <p:cNvSpPr/>
            <p:nvPr/>
          </p:nvSpPr>
          <p:spPr>
            <a:xfrm>
              <a:off x="0" y="1235483"/>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The ASN of the VRP and the ASN in the BGP are identical?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73"/>
                                        </p:tgtEl>
                                        <p:attrNameLst>
                                          <p:attrName>style.visibility</p:attrName>
                                        </p:attrNameLst>
                                      </p:cBhvr>
                                      <p:to>
                                        <p:strVal val="visible"/>
                                      </p:to>
                                    </p:set>
                                    <p:animEffect filter="wipe(left)" transition="in">
                                      <p:cBhvr>
                                        <p:cTn id="7" dur="3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576"/>
                                        </p:tgtEl>
                                        <p:attrNameLst>
                                          <p:attrName>style.visibility</p:attrName>
                                        </p:attrNameLst>
                                      </p:cBhvr>
                                      <p:to>
                                        <p:strVal val="visible"/>
                                      </p:to>
                                    </p:set>
                                    <p:animEffect filter="wipe(up)" transition="in">
                                      <p:cBhvr>
                                        <p:cTn id="12" dur="300"/>
                                        <p:tgtEl>
                                          <p:spTgt spid="57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561"/>
                                        </p:tgtEl>
                                        <p:attrNameLst>
                                          <p:attrName>style.visibility</p:attrName>
                                        </p:attrNameLst>
                                      </p:cBhvr>
                                      <p:to>
                                        <p:strVal val="visible"/>
                                      </p:to>
                                    </p:set>
                                    <p:animEffect filter="wipe(left)" transition="in">
                                      <p:cBhvr>
                                        <p:cTn id="17" dur="300"/>
                                        <p:tgtEl>
                                          <p:spTgt spid="56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4" fill="hold">
                                  <p:stCondLst>
                                    <p:cond delay="0"/>
                                  </p:stCondLst>
                                  <p:iterate type="el" backwards="0">
                                    <p:tmAbs val="0"/>
                                  </p:iterate>
                                  <p:childTnLst>
                                    <p:set>
                                      <p:cBhvr>
                                        <p:cTn id="21" fill="hold"/>
                                        <p:tgtEl>
                                          <p:spTgt spid="567"/>
                                        </p:tgtEl>
                                        <p:attrNameLst>
                                          <p:attrName>style.visibility</p:attrName>
                                        </p:attrNameLst>
                                      </p:cBhvr>
                                      <p:to>
                                        <p:strVal val="visible"/>
                                      </p:to>
                                    </p:set>
                                    <p:animEffect filter="wipe(up)" transition="in">
                                      <p:cBhvr>
                                        <p:cTn id="22" dur="300"/>
                                        <p:tgtEl>
                                          <p:spTgt spid="56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564"/>
                                        </p:tgtEl>
                                        <p:attrNameLst>
                                          <p:attrName>style.visibility</p:attrName>
                                        </p:attrNameLst>
                                      </p:cBhvr>
                                      <p:to>
                                        <p:strVal val="visible"/>
                                      </p:to>
                                    </p:set>
                                    <p:animEffect filter="wipe(left)" transition="in">
                                      <p:cBhvr>
                                        <p:cTn id="27" dur="300"/>
                                        <p:tgtEl>
                                          <p:spTgt spid="56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 presetID="22" grpId="6" fill="hold">
                                  <p:stCondLst>
                                    <p:cond delay="0"/>
                                  </p:stCondLst>
                                  <p:iterate type="el" backwards="0">
                                    <p:tmAbs val="0"/>
                                  </p:iterate>
                                  <p:childTnLst>
                                    <p:set>
                                      <p:cBhvr>
                                        <p:cTn id="31" fill="hold"/>
                                        <p:tgtEl>
                                          <p:spTgt spid="570"/>
                                        </p:tgtEl>
                                        <p:attrNameLst>
                                          <p:attrName>style.visibility</p:attrName>
                                        </p:attrNameLst>
                                      </p:cBhvr>
                                      <p:to>
                                        <p:strVal val="visible"/>
                                      </p:to>
                                    </p:set>
                                    <p:animEffect filter="wipe(up)" transition="in">
                                      <p:cBhvr>
                                        <p:cTn id="32" dur="3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7" grpId="4"/>
      <p:bldP build="whole" bldLvl="1" animBg="1" rev="0" advAuto="0" spid="573" grpId="1"/>
      <p:bldP build="whole" bldLvl="1" animBg="1" rev="0" advAuto="0" spid="564" grpId="5"/>
      <p:bldP build="whole" bldLvl="1" animBg="1" rev="0" advAuto="0" spid="570" grpId="6"/>
      <p:bldP build="whole" bldLvl="1" animBg="1" rev="0" advAuto="0" spid="561" grpId="3"/>
      <p:bldP build="whole" bldLvl="1" animBg="1" rev="0" advAuto="0" spid="576"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580" name="Why do we study RPKI?"/>
          <p:cNvSpPr txBox="1"/>
          <p:nvPr/>
        </p:nvSpPr>
        <p:spPr>
          <a:xfrm>
            <a:off x="4833937" y="561039"/>
            <a:ext cx="14716126" cy="464343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b">
            <a:normAutofit fontScale="100000" lnSpcReduction="0"/>
          </a:bodyPr>
          <a:lstStyle>
            <a:lvl1pPr>
              <a:defRPr sz="8400">
                <a:solidFill>
                  <a:srgbClr val="FFFB00"/>
                </a:solidFill>
                <a:latin typeface="Helvetica"/>
                <a:ea typeface="Helvetica"/>
                <a:cs typeface="Helvetica"/>
                <a:sym typeface="Helvetica"/>
              </a:defRPr>
            </a:lvl1pPr>
          </a:lstStyle>
          <a:p>
            <a:pPr/>
            <a:r>
              <a:t>Why do we study RPKI?</a:t>
            </a:r>
          </a:p>
        </p:txBody>
      </p:sp>
      <p:sp>
        <p:nvSpPr>
          <p:cNvPr id="581" name="Slide Number"/>
          <p:cNvSpPr txBox="1"/>
          <p:nvPr>
            <p:ph type="sldNum" sz="quarter" idx="2"/>
          </p:nvPr>
        </p:nvSpPr>
        <p:spPr>
          <a:xfrm>
            <a:off x="11939252" y="13073062"/>
            <a:ext cx="487636" cy="482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2" name="It is relatively new"/>
          <p:cNvSpPr txBox="1"/>
          <p:nvPr/>
        </p:nvSpPr>
        <p:spPr>
          <a:xfrm>
            <a:off x="8682068" y="7901582"/>
            <a:ext cx="6646404" cy="1158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7000">
                <a:solidFill>
                  <a:schemeClr val="accent3">
                    <a:hueOff val="-365725"/>
                    <a:satOff val="-32500"/>
                    <a:lumOff val="18235"/>
                  </a:schemeClr>
                </a:solidFill>
                <a:latin typeface="Gill Sans"/>
                <a:ea typeface="Gill Sans"/>
                <a:cs typeface="Gill Sans"/>
                <a:sym typeface="Gill Sans"/>
              </a:defRPr>
            </a:lvl1pPr>
          </a:lstStyle>
          <a:p>
            <a:pPr/>
            <a:r>
              <a:t>It is relatively new</a:t>
            </a:r>
          </a:p>
        </p:txBody>
      </p:sp>
      <p:sp>
        <p:nvSpPr>
          <p:cNvPr id="583" name="It works differently"/>
          <p:cNvSpPr txBox="1"/>
          <p:nvPr/>
        </p:nvSpPr>
        <p:spPr>
          <a:xfrm>
            <a:off x="8512342" y="9239201"/>
            <a:ext cx="6985857" cy="1158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7000">
                <a:solidFill>
                  <a:schemeClr val="accent3">
                    <a:hueOff val="-365725"/>
                    <a:satOff val="-32500"/>
                    <a:lumOff val="18235"/>
                  </a:schemeClr>
                </a:solidFill>
                <a:latin typeface="Gill Sans"/>
                <a:ea typeface="Gill Sans"/>
                <a:cs typeface="Gill Sans"/>
                <a:sym typeface="Gill Sans"/>
              </a:defRPr>
            </a:lvl1pPr>
          </a:lstStyle>
          <a:p>
            <a:pPr/>
            <a:r>
              <a:t>It works differently</a:t>
            </a:r>
          </a:p>
        </p:txBody>
      </p:sp>
      <p:sp>
        <p:nvSpPr>
          <p:cNvPr id="584" name="It is easy to deploy"/>
          <p:cNvSpPr txBox="1"/>
          <p:nvPr/>
        </p:nvSpPr>
        <p:spPr>
          <a:xfrm>
            <a:off x="8554014" y="10602221"/>
            <a:ext cx="6902513" cy="1158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7000">
                <a:solidFill>
                  <a:schemeClr val="accent3">
                    <a:hueOff val="-365725"/>
                    <a:satOff val="-32500"/>
                    <a:lumOff val="18235"/>
                  </a:schemeClr>
                </a:solidFill>
                <a:latin typeface="Gill Sans"/>
                <a:ea typeface="Gill Sans"/>
                <a:cs typeface="Gill Sans"/>
                <a:sym typeface="Gill Sans"/>
              </a:defRPr>
            </a:lvl1pPr>
          </a:lstStyle>
          <a:p>
            <a:pPr/>
            <a:r>
              <a:t>It is easy to deploy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4" grpId="3"/>
      <p:bldP build="whole" bldLvl="1" animBg="1" rev="0" advAuto="0" spid="583" grpId="2"/>
      <p:bldP build="whole" bldLvl="1" animBg="1" rev="0" advAuto="0" spid="582"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Datasets (1)…"/>
          <p:cNvSpPr txBox="1"/>
          <p:nvPr>
            <p:ph type="title"/>
          </p:nvPr>
        </p:nvSpPr>
        <p:spPr>
          <a:prstGeom prst="rect">
            <a:avLst/>
          </a:prstGeom>
        </p:spPr>
        <p:txBody>
          <a:bodyPr/>
          <a:lstStyle/>
          <a:p>
            <a:pPr defTabSz="550425">
              <a:defRPr sz="7504">
                <a:solidFill>
                  <a:srgbClr val="FFE44F"/>
                </a:solidFill>
              </a:defRPr>
            </a:pPr>
            <a:r>
              <a:t>Datasets (1)</a:t>
            </a:r>
          </a:p>
          <a:p>
            <a:pPr defTabSz="550425">
              <a:defRPr sz="7504">
                <a:solidFill>
                  <a:srgbClr val="FFE44F"/>
                </a:solidFill>
              </a:defRPr>
            </a:pPr>
            <a:r>
              <a:t>RPKI Objects</a:t>
            </a:r>
          </a:p>
        </p:txBody>
      </p:sp>
      <p:graphicFrame>
        <p:nvGraphicFramePr>
          <p:cNvPr id="589" name="Table"/>
          <p:cNvGraphicFramePr/>
          <p:nvPr/>
        </p:nvGraphicFramePr>
        <p:xfrm>
          <a:off x="4371184" y="4094344"/>
          <a:ext cx="16191639" cy="7419612"/>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044734"/>
                <a:gridCol w="4044734"/>
                <a:gridCol w="4044734"/>
                <a:gridCol w="4044734"/>
              </a:tblGrid>
              <a:tr h="1058130">
                <a:tc rowSpan="2">
                  <a:txBody>
                    <a:bodyPr/>
                    <a:lstStyle/>
                    <a:p>
                      <a:pPr defTabSz="821531">
                        <a:defRPr sz="3000">
                          <a:sym typeface="Helvetica Neue"/>
                        </a:defRPr>
                      </a:pP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32650"/>
                    </a:solidFill>
                  </a:tcPr>
                </a:tc>
                <a:tc rowSpan="2">
                  <a:txBody>
                    <a:bodyPr/>
                    <a:lstStyle/>
                    <a:p>
                      <a:pPr defTabSz="821531">
                        <a:defRPr sz="1800">
                          <a:solidFill>
                            <a:srgbClr val="000000"/>
                          </a:solidFill>
                        </a:defRPr>
                      </a:pPr>
                      <a:r>
                        <a:rPr b="1" sz="3000">
                          <a:solidFill>
                            <a:srgbClr val="FFFFFF"/>
                          </a:solidFill>
                          <a:sym typeface="Helvetica Neue"/>
                        </a:rPr>
                        <a:t>Measurement Period*</a:t>
                      </a:r>
                    </a:p>
                  </a:txBody>
                  <a:tcPr marL="50800" marR="50800" marT="50800" marB="50800" anchor="ctr" anchorCtr="0" horzOverflow="overflow">
                    <a:lnL w="12700">
                      <a:solidFill>
                        <a:srgbClr val="D6D7D6"/>
                      </a:solidFill>
                      <a:miter lim="400000"/>
                    </a:lnL>
                    <a:lnT w="12700">
                      <a:solidFill>
                        <a:srgbClr val="D6D6D6"/>
                      </a:solidFill>
                      <a:miter lim="400000"/>
                    </a:lnT>
                    <a:lnB w="25400">
                      <a:solidFill>
                        <a:srgbClr val="D6D7D6"/>
                      </a:solidFill>
                      <a:miter lim="400000"/>
                    </a:lnB>
                    <a:solidFill>
                      <a:srgbClr val="032650"/>
                    </a:solidFill>
                  </a:tcPr>
                </a:tc>
                <a:tc gridSpan="2">
                  <a:txBody>
                    <a:bodyPr/>
                    <a:lstStyle/>
                    <a:p>
                      <a:pPr defTabSz="821531">
                        <a:defRPr sz="1800">
                          <a:solidFill>
                            <a:srgbClr val="000000"/>
                          </a:solidFill>
                        </a:defRPr>
                      </a:pPr>
                      <a:r>
                        <a:rPr b="1" sz="3000">
                          <a:solidFill>
                            <a:srgbClr val="FFFFFF"/>
                          </a:solidFill>
                          <a:sym typeface="Helvetica Neue"/>
                        </a:rPr>
                        <a:t>VRPs 
(from the latest snapshot)</a:t>
                      </a:r>
                    </a:p>
                  </a:txBody>
                  <a:tcPr marL="50800" marR="50800" marT="50800" marB="50800" anchor="ctr" anchorCtr="0" horzOverflow="overflow">
                    <a:lnR w="12700">
                      <a:solidFill>
                        <a:srgbClr val="D6D6D6"/>
                      </a:solidFill>
                      <a:miter lim="400000"/>
                    </a:lnR>
                    <a:lnT w="12700">
                      <a:solidFill>
                        <a:srgbClr val="D6D6D6"/>
                      </a:solidFill>
                      <a:miter lim="400000"/>
                    </a:lnT>
                    <a:solidFill>
                      <a:srgbClr val="032650"/>
                    </a:solidFill>
                  </a:tcPr>
                </a:tc>
                <a:tc hMerge="1">
                  <a:tcPr/>
                </a:tc>
              </a:tr>
              <a:tr h="1058130">
                <a:tc vMerge="1">
                  <a:tcPr/>
                </a:tc>
                <a:tc vMerge="1">
                  <a:tcPr/>
                </a:tc>
                <a:tc>
                  <a:txBody>
                    <a:bodyPr/>
                    <a:lstStyle/>
                    <a:p>
                      <a:pPr defTabSz="821531">
                        <a:defRPr sz="1800">
                          <a:solidFill>
                            <a:srgbClr val="000000"/>
                          </a:solidFill>
                        </a:defRPr>
                      </a:pPr>
                      <a:r>
                        <a:rPr b="1" sz="3000">
                          <a:solidFill>
                            <a:srgbClr val="FFFFFF"/>
                          </a:solidFill>
                          <a:sym typeface="Helvetica Neue"/>
                        </a:rPr>
                        <a:t>Number</a:t>
                      </a:r>
                    </a:p>
                  </a:txBody>
                  <a:tcPr marL="50800" marR="50800" marT="50800" marB="50800" anchor="ctr" anchorCtr="0" horzOverflow="overflow">
                    <a:lnB w="25400">
                      <a:solidFill>
                        <a:srgbClr val="D6D7D6"/>
                      </a:solidFill>
                      <a:miter lim="400000"/>
                    </a:lnB>
                    <a:solidFill>
                      <a:srgbClr val="032650"/>
                    </a:solidFill>
                  </a:tcPr>
                </a:tc>
                <a:tc>
                  <a:txBody>
                    <a:bodyPr/>
                    <a:lstStyle/>
                    <a:p>
                      <a:pPr defTabSz="821531">
                        <a:defRPr sz="1800">
                          <a:solidFill>
                            <a:srgbClr val="000000"/>
                          </a:solidFill>
                        </a:defRPr>
                      </a:pPr>
                      <a:r>
                        <a:rPr b="1" sz="3000">
                          <a:solidFill>
                            <a:srgbClr val="FFFFFF"/>
                          </a:solidFill>
                          <a:sym typeface="Helvetica Neue"/>
                        </a:rPr>
                        <a:t>Percent 
of ASes</a:t>
                      </a:r>
                    </a:p>
                  </a:txBody>
                  <a:tcPr marL="50800" marR="50800" marT="50800" marB="50800" anchor="ctr" anchorCtr="0" horzOverflow="overflow">
                    <a:lnR w="12700">
                      <a:solidFill>
                        <a:srgbClr val="D6D6D6"/>
                      </a:solidFill>
                      <a:miter lim="400000"/>
                    </a:lnR>
                    <a:lnB w="25400">
                      <a:solidFill>
                        <a:srgbClr val="D6D7D6"/>
                      </a:solidFill>
                      <a:miter lim="400000"/>
                    </a:lnB>
                    <a:solidFill>
                      <a:srgbClr val="032650"/>
                    </a:solidFill>
                  </a:tcPr>
                </a:tc>
              </a:tr>
              <a:tr h="1058130">
                <a:tc>
                  <a:txBody>
                    <a:bodyPr/>
                    <a:lstStyle/>
                    <a:p>
                      <a:pPr defTabSz="821531">
                        <a:defRPr b="0" sz="1800">
                          <a:solidFill>
                            <a:srgbClr val="000000"/>
                          </a:solidFill>
                        </a:defRPr>
                      </a:pPr>
                      <a:r>
                        <a:rPr b="1" sz="3000">
                          <a:solidFill>
                            <a:srgbClr val="FFFFFF"/>
                          </a:solidFill>
                          <a:sym typeface="Helvetica Neue"/>
                        </a:rPr>
                        <a:t>APNIC</a:t>
                      </a:r>
                    </a:p>
                  </a:txBody>
                  <a:tcPr marL="50800" marR="50800" marT="50800" marB="50800" anchor="ctr" anchorCtr="0" horzOverflow="overflow">
                    <a:lnT w="25400">
                      <a:solidFill>
                        <a:srgbClr val="D6D7D6"/>
                      </a:solidFill>
                      <a:miter lim="400000"/>
                    </a:lnT>
                  </a:tcPr>
                </a:tc>
                <a:tc>
                  <a:txBody>
                    <a:bodyPr/>
                    <a:lstStyle/>
                    <a:p>
                      <a:pPr defTabSz="821531">
                        <a:defRPr sz="1800">
                          <a:solidFill>
                            <a:srgbClr val="000000"/>
                          </a:solidFill>
                        </a:defRPr>
                      </a:pPr>
                      <a:r>
                        <a:rPr sz="3000">
                          <a:solidFill>
                            <a:srgbClr val="FFFFFF"/>
                          </a:solidFill>
                          <a:sym typeface="Helvetica Neue"/>
                        </a:rPr>
                        <a:t>2011-01 ~ 2019-02</a:t>
                      </a:r>
                    </a:p>
                  </a:txBody>
                  <a:tcPr marL="50800" marR="50800" marT="50800" marB="50800" anchor="ctr" anchorCtr="0" horzOverflow="overflow">
                    <a:lnT w="25400">
                      <a:solidFill>
                        <a:srgbClr val="D6D7D6"/>
                      </a:solidFill>
                      <a:miter lim="400000"/>
                    </a:lnT>
                  </a:tcPr>
                </a:tc>
                <a:tc>
                  <a:txBody>
                    <a:bodyPr/>
                    <a:lstStyle/>
                    <a:p>
                      <a:pPr defTabSz="821531">
                        <a:defRPr sz="1800">
                          <a:solidFill>
                            <a:srgbClr val="000000"/>
                          </a:solidFill>
                        </a:defRPr>
                      </a:pPr>
                      <a:r>
                        <a:rPr sz="3000">
                          <a:solidFill>
                            <a:srgbClr val="FFFFFF"/>
                          </a:solidFill>
                          <a:sym typeface="Helvetica Neue"/>
                        </a:rPr>
                        <a:t>14,025</a:t>
                      </a:r>
                    </a:p>
                  </a:txBody>
                  <a:tcPr marL="50800" marR="50800" marT="50800" marB="50800" anchor="ctr" anchorCtr="0" horzOverflow="overflow">
                    <a:lnT w="25400">
                      <a:solidFill>
                        <a:srgbClr val="D6D7D6"/>
                      </a:solidFill>
                      <a:miter lim="400000"/>
                    </a:lnT>
                  </a:tcPr>
                </a:tc>
                <a:tc>
                  <a:txBody>
                    <a:bodyPr/>
                    <a:lstStyle/>
                    <a:p>
                      <a:pPr defTabSz="821531">
                        <a:defRPr sz="1800">
                          <a:solidFill>
                            <a:srgbClr val="000000"/>
                          </a:solidFill>
                        </a:defRPr>
                      </a:pPr>
                      <a:r>
                        <a:rPr sz="3000">
                          <a:solidFill>
                            <a:srgbClr val="FFFFFF"/>
                          </a:solidFill>
                          <a:sym typeface="Helvetica Neue"/>
                        </a:rPr>
                        <a:t>8.14%</a:t>
                      </a:r>
                    </a:p>
                  </a:txBody>
                  <a:tcPr marL="50800" marR="50800" marT="50800" marB="50800" anchor="ctr" anchorCtr="0" horzOverflow="overflow">
                    <a:lnR w="12700">
                      <a:solidFill>
                        <a:srgbClr val="D6D6D6"/>
                      </a:solidFill>
                      <a:miter lim="400000"/>
                    </a:lnR>
                    <a:lnT w="25400">
                      <a:solidFill>
                        <a:srgbClr val="D6D7D6"/>
                      </a:solidFill>
                      <a:miter lim="400000"/>
                    </a:lnT>
                  </a:tcPr>
                </a:tc>
              </a:tr>
              <a:tr h="1058130">
                <a:tc>
                  <a:txBody>
                    <a:bodyPr/>
                    <a:lstStyle/>
                    <a:p>
                      <a:pPr defTabSz="821531">
                        <a:defRPr b="0" sz="1800">
                          <a:solidFill>
                            <a:srgbClr val="000000"/>
                          </a:solidFill>
                        </a:defRPr>
                      </a:pPr>
                      <a:r>
                        <a:rPr b="1" sz="3000">
                          <a:solidFill>
                            <a:srgbClr val="FFFFFF"/>
                          </a:solidFill>
                          <a:sym typeface="Helvetica Neue"/>
                        </a:rPr>
                        <a:t>LACNIC</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2011-01 ~ 2019-02</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4,510</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9.33%</a:t>
                      </a:r>
                    </a:p>
                  </a:txBody>
                  <a:tcPr marL="50800" marR="50800" marT="50800" marB="50800" anchor="ctr" anchorCtr="0" horzOverflow="overflow">
                    <a:lnR w="12700">
                      <a:solidFill>
                        <a:srgbClr val="D6D6D6"/>
                      </a:solidFill>
                      <a:miter lim="400000"/>
                    </a:lnR>
                  </a:tcPr>
                </a:tc>
              </a:tr>
              <a:tr h="1058130">
                <a:tc>
                  <a:txBody>
                    <a:bodyPr/>
                    <a:lstStyle/>
                    <a:p>
                      <a:pPr defTabSz="821531">
                        <a:defRPr b="0" sz="1800">
                          <a:solidFill>
                            <a:srgbClr val="000000"/>
                          </a:solidFill>
                        </a:defRPr>
                      </a:pPr>
                      <a:r>
                        <a:rPr b="1" sz="3000">
                          <a:solidFill>
                            <a:srgbClr val="FFFFFF"/>
                          </a:solidFill>
                          <a:sym typeface="Helvetica Neue"/>
                        </a:rPr>
                        <a:t>RIPENCC</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2011-01 ~ 2019-02</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40,830</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16.04%</a:t>
                      </a:r>
                    </a:p>
                  </a:txBody>
                  <a:tcPr marL="50800" marR="50800" marT="50800" marB="50800" anchor="ctr" anchorCtr="0" horzOverflow="overflow">
                    <a:lnR w="12700">
                      <a:solidFill>
                        <a:srgbClr val="D6D6D6"/>
                      </a:solidFill>
                      <a:miter lim="400000"/>
                    </a:lnR>
                  </a:tcPr>
                </a:tc>
              </a:tr>
              <a:tr h="1058130">
                <a:tc>
                  <a:txBody>
                    <a:bodyPr/>
                    <a:lstStyle/>
                    <a:p>
                      <a:pPr defTabSz="821531">
                        <a:defRPr b="0" sz="1800">
                          <a:solidFill>
                            <a:srgbClr val="000000"/>
                          </a:solidFill>
                        </a:defRPr>
                      </a:pPr>
                      <a:r>
                        <a:rPr b="1" sz="3000">
                          <a:solidFill>
                            <a:srgbClr val="FFFFFF"/>
                          </a:solidFill>
                          <a:sym typeface="Helvetica Neue"/>
                        </a:rPr>
                        <a:t>ARIN</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2012-09 ~ 2019-02</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4,575</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1.47%</a:t>
                      </a:r>
                    </a:p>
                  </a:txBody>
                  <a:tcPr marL="50800" marR="50800" marT="50800" marB="50800" anchor="ctr" anchorCtr="0" horzOverflow="overflow">
                    <a:lnR w="12700">
                      <a:solidFill>
                        <a:srgbClr val="D6D6D6"/>
                      </a:solidFill>
                      <a:miter lim="400000"/>
                    </a:lnR>
                  </a:tcPr>
                </a:tc>
              </a:tr>
              <a:tr h="1058130">
                <a:tc>
                  <a:txBody>
                    <a:bodyPr/>
                    <a:lstStyle/>
                    <a:p>
                      <a:pPr defTabSz="821531">
                        <a:defRPr b="0" sz="1800">
                          <a:solidFill>
                            <a:srgbClr val="000000"/>
                          </a:solidFill>
                        </a:defRPr>
                      </a:pPr>
                      <a:r>
                        <a:rPr b="1" sz="3000">
                          <a:solidFill>
                            <a:srgbClr val="FFFFFF"/>
                          </a:solidFill>
                          <a:sym typeface="Helvetica Neue"/>
                        </a:rPr>
                        <a:t>AFRINIC</a:t>
                      </a:r>
                    </a:p>
                  </a:txBody>
                  <a:tcPr marL="50800" marR="50800" marT="50800" marB="50800" anchor="ctr" anchorCtr="0" horzOverflow="overflow">
                    <a:lnB w="12700">
                      <a:solidFill>
                        <a:srgbClr val="D6D6D6"/>
                      </a:solidFill>
                      <a:miter lim="400000"/>
                    </a:lnB>
                  </a:tcPr>
                </a:tc>
                <a:tc>
                  <a:txBody>
                    <a:bodyPr/>
                    <a:lstStyle/>
                    <a:p>
                      <a:pPr defTabSz="821531">
                        <a:defRPr sz="1800">
                          <a:solidFill>
                            <a:srgbClr val="000000"/>
                          </a:solidFill>
                        </a:defRPr>
                      </a:pPr>
                      <a:r>
                        <a:rPr sz="3000">
                          <a:solidFill>
                            <a:srgbClr val="FFFFFF"/>
                          </a:solidFill>
                          <a:sym typeface="Helvetica Neue"/>
                        </a:rPr>
                        <a:t>2011-01 ~ 2019-02</a:t>
                      </a:r>
                    </a:p>
                  </a:txBody>
                  <a:tcPr marL="50800" marR="50800" marT="50800" marB="50800" anchor="ctr" anchorCtr="0" horzOverflow="overflow">
                    <a:lnB w="12700">
                      <a:solidFill>
                        <a:srgbClr val="D6D6D6"/>
                      </a:solidFill>
                      <a:miter lim="400000"/>
                    </a:lnB>
                  </a:tcPr>
                </a:tc>
                <a:tc>
                  <a:txBody>
                    <a:bodyPr/>
                    <a:lstStyle/>
                    <a:p>
                      <a:pPr defTabSz="821531">
                        <a:defRPr sz="1800">
                          <a:solidFill>
                            <a:srgbClr val="000000"/>
                          </a:solidFill>
                        </a:defRPr>
                      </a:pPr>
                      <a:r>
                        <a:rPr sz="3000">
                          <a:solidFill>
                            <a:srgbClr val="FFFFFF"/>
                          </a:solidFill>
                          <a:sym typeface="Helvetica Neue"/>
                        </a:rPr>
                        <a:t>176</a:t>
                      </a:r>
                    </a:p>
                  </a:txBody>
                  <a:tcPr marL="50800" marR="50800" marT="50800" marB="50800" anchor="ctr" anchorCtr="0" horzOverflow="overflow">
                    <a:lnB w="12700">
                      <a:solidFill>
                        <a:srgbClr val="D6D6D6"/>
                      </a:solidFill>
                      <a:miter lim="400000"/>
                    </a:lnB>
                  </a:tcPr>
                </a:tc>
                <a:tc>
                  <a:txBody>
                    <a:bodyPr/>
                    <a:lstStyle/>
                    <a:p>
                      <a:pPr defTabSz="821531">
                        <a:defRPr sz="1800">
                          <a:solidFill>
                            <a:srgbClr val="000000"/>
                          </a:solidFill>
                        </a:defRPr>
                      </a:pPr>
                      <a:r>
                        <a:rPr sz="3000">
                          <a:solidFill>
                            <a:srgbClr val="FFFFFF"/>
                          </a:solidFill>
                          <a:sym typeface="Helvetica Neue"/>
                        </a:rPr>
                        <a:t>3.30%</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
        <p:nvSpPr>
          <p:cNvPr id="590" name="*https://ftp.ripe.net/rpki"/>
          <p:cNvSpPr txBox="1"/>
          <p:nvPr/>
        </p:nvSpPr>
        <p:spPr>
          <a:xfrm>
            <a:off x="19799026" y="12954000"/>
            <a:ext cx="4452494" cy="60172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sz="3000"/>
            </a:pPr>
            <a:r>
              <a:t>*</a:t>
            </a:r>
            <a:r>
              <a:rPr u="sng">
                <a:hlinkClick r:id="rId3" invalidUrl="" action="" tgtFrame="" tooltip="" history="1" highlightClick="0" endSnd="0"/>
              </a:rPr>
              <a:t>https://ftp.ripe.net/rpki</a:t>
            </a:r>
          </a:p>
        </p:txBody>
      </p:sp>
      <p:sp>
        <p:nvSpPr>
          <p:cNvPr id="5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5" name="Deployment:…"/>
          <p:cNvSpPr txBox="1"/>
          <p:nvPr>
            <p:ph type="title"/>
          </p:nvPr>
        </p:nvSpPr>
        <p:spPr>
          <a:prstGeom prst="rect">
            <a:avLst/>
          </a:prstGeom>
        </p:spPr>
        <p:txBody>
          <a:bodyPr/>
          <a:lstStyle/>
          <a:p>
            <a:pPr defTabSz="553084">
              <a:defRPr sz="7504"/>
            </a:pPr>
            <a:r>
              <a:t>Deployment: </a:t>
            </a:r>
          </a:p>
          <a:p>
            <a:pPr defTabSz="553084">
              <a:defRPr sz="7504"/>
            </a:pPr>
            <a:r>
              <a:t>VRPs</a:t>
            </a:r>
          </a:p>
        </p:txBody>
      </p:sp>
      <p:pic>
        <p:nvPicPr>
          <p:cNvPr id="596" name="Image" descr="Image"/>
          <p:cNvPicPr>
            <a:picLocks noChangeAspect="1"/>
          </p:cNvPicPr>
          <p:nvPr/>
        </p:nvPicPr>
        <p:blipFill>
          <a:blip r:embed="rId3">
            <a:extLst/>
          </a:blip>
          <a:stretch>
            <a:fillRect/>
          </a:stretch>
        </p:blipFill>
        <p:spPr>
          <a:xfrm>
            <a:off x="127000" y="2527300"/>
            <a:ext cx="10160000" cy="10630371"/>
          </a:xfrm>
          <a:prstGeom prst="rect">
            <a:avLst/>
          </a:prstGeom>
          <a:ln w="12700">
            <a:miter lim="400000"/>
          </a:ln>
        </p:spPr>
      </p:pic>
      <p:grpSp>
        <p:nvGrpSpPr>
          <p:cNvPr id="599" name="Group"/>
          <p:cNvGrpSpPr/>
          <p:nvPr/>
        </p:nvGrpSpPr>
        <p:grpSpPr>
          <a:xfrm>
            <a:off x="11114345" y="5470222"/>
            <a:ext cx="10161603" cy="3159116"/>
            <a:chOff x="0" y="363537"/>
            <a:chExt cx="10161601" cy="3159114"/>
          </a:xfrm>
        </p:grpSpPr>
        <p:sp>
          <p:nvSpPr>
            <p:cNvPr id="597" name="A general increasing trend in adoption of RPKI!"/>
            <p:cNvSpPr/>
            <p:nvPr/>
          </p:nvSpPr>
          <p:spPr>
            <a:xfrm>
              <a:off x="0" y="363537"/>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b="0" sz="4000">
                  <a:latin typeface="Gill Sans"/>
                  <a:ea typeface="Gill Sans"/>
                  <a:cs typeface="Gill Sans"/>
                  <a:sym typeface="Gill Sans"/>
                </a:defRPr>
              </a:lvl1pPr>
            </a:lstStyle>
            <a:p>
              <a:pPr/>
              <a:r>
                <a:t>A general increasing trend in adoption of RPKI!</a:t>
              </a:r>
            </a:p>
          </p:txBody>
        </p:sp>
        <p:sp>
          <p:nvSpPr>
            <p:cNvPr id="598" name="It varies significantly between RIRs:…"/>
            <p:cNvSpPr/>
            <p:nvPr/>
          </p:nvSpPr>
          <p:spPr>
            <a:xfrm>
              <a:off x="1601" y="3522652"/>
              <a:ext cx="101600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0" sz="4000">
                  <a:latin typeface="Gill Sans"/>
                  <a:ea typeface="Gill Sans"/>
                  <a:cs typeface="Gill Sans"/>
                  <a:sym typeface="Gill Sans"/>
                </a:defRPr>
              </a:pPr>
              <a:r>
                <a:t>It varies significantly between RIRs: </a:t>
              </a:r>
            </a:p>
            <a:p>
              <a:pPr algn="l">
                <a:defRPr b="0" sz="4000">
                  <a:latin typeface="Gill Sans"/>
                  <a:ea typeface="Gill Sans"/>
                  <a:cs typeface="Gill Sans"/>
                  <a:sym typeface="Gill Sans"/>
                </a:defRPr>
              </a:pPr>
              <a:r>
                <a:t>1.38% (ARIN) ~ 15.11% (RIPENCC) of ASes and</a:t>
              </a:r>
            </a:p>
            <a:p>
              <a:pPr algn="l">
                <a:defRPr b="0" sz="4000">
                  <a:latin typeface="Gill Sans"/>
                  <a:ea typeface="Gill Sans"/>
                  <a:cs typeface="Gill Sans"/>
                  <a:sym typeface="Gill Sans"/>
                </a:defRPr>
              </a:pPr>
              <a:r>
                <a:t>2.7% (AFRINIC) ~ 30.6% (RIPENCC) of IPv4 addressesare authorized by VRPs</a:t>
              </a:r>
            </a:p>
          </p:txBody>
        </p:sp>
      </p:grpSp>
      <p:sp>
        <p:nvSpPr>
          <p:cNvPr id="600" name="* AS4775, AS10091, AS9299"/>
          <p:cNvSpPr txBox="1"/>
          <p:nvPr/>
        </p:nvSpPr>
        <p:spPr>
          <a:xfrm>
            <a:off x="20511944" y="13266149"/>
            <a:ext cx="3872993" cy="82057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2200"/>
            </a:lvl1pPr>
          </a:lstStyle>
          <a:p>
            <a:pPr/>
            <a:r>
              <a:t>* AS4775, AS10091, AS9299 </a:t>
            </a:r>
          </a:p>
        </p:txBody>
      </p:sp>
      <p:grpSp>
        <p:nvGrpSpPr>
          <p:cNvPr id="605" name="Group"/>
          <p:cNvGrpSpPr/>
          <p:nvPr/>
        </p:nvGrpSpPr>
        <p:grpSpPr>
          <a:xfrm>
            <a:off x="2499492" y="2901459"/>
            <a:ext cx="7209242" cy="9208482"/>
            <a:chOff x="0" y="0"/>
            <a:chExt cx="7209240" cy="9208481"/>
          </a:xfrm>
        </p:grpSpPr>
        <p:sp>
          <p:nvSpPr>
            <p:cNvPr id="601" name="Rectangle"/>
            <p:cNvSpPr/>
            <p:nvPr/>
          </p:nvSpPr>
          <p:spPr>
            <a:xfrm>
              <a:off x="3028012" y="0"/>
              <a:ext cx="4181229" cy="2822235"/>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02" name="Rectangle"/>
            <p:cNvSpPr/>
            <p:nvPr/>
          </p:nvSpPr>
          <p:spPr>
            <a:xfrm>
              <a:off x="16605" y="2020007"/>
              <a:ext cx="4065641" cy="810461"/>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03" name="Rectangle"/>
            <p:cNvSpPr/>
            <p:nvPr/>
          </p:nvSpPr>
          <p:spPr>
            <a:xfrm>
              <a:off x="0" y="3595336"/>
              <a:ext cx="7178037" cy="2424139"/>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04" name="Rectangle"/>
            <p:cNvSpPr/>
            <p:nvPr/>
          </p:nvSpPr>
          <p:spPr>
            <a:xfrm>
              <a:off x="0" y="6784343"/>
              <a:ext cx="7178037" cy="2424139"/>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sp>
        <p:nvSpPr>
          <p:cNvPr id="6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500" fill="hold"/>
                                        <p:tgtEl>
                                          <p:spTgt spid="605"/>
                                        </p:tgtEl>
                                      </p:cBhvr>
                                    </p:animEffect>
                                    <p:set>
                                      <p:cBhvr>
                                        <p:cTn id="7" fill="hold">
                                          <p:stCondLst>
                                            <p:cond delay="499"/>
                                          </p:stCondLst>
                                        </p:cTn>
                                        <p:tgtEl>
                                          <p:spTgt spid="605"/>
                                        </p:tgtEl>
                                        <p:attrNameLst>
                                          <p:attrName>style.visibility</p:attrName>
                                        </p:attrNameLst>
                                      </p:cBhvr>
                                      <p:to>
                                        <p:strVal val="hidden"/>
                                      </p:to>
                                    </p:se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5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9" grpId="2"/>
      <p:bldP build="whole" bldLvl="1" animBg="1" rev="0" advAuto="0" spid="60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0" name="Datasets (2)…"/>
          <p:cNvSpPr txBox="1"/>
          <p:nvPr>
            <p:ph type="title"/>
          </p:nvPr>
        </p:nvSpPr>
        <p:spPr>
          <a:prstGeom prst="rect">
            <a:avLst/>
          </a:prstGeom>
        </p:spPr>
        <p:txBody>
          <a:bodyPr/>
          <a:lstStyle/>
          <a:p>
            <a:pPr defTabSz="550425">
              <a:defRPr sz="7504">
                <a:solidFill>
                  <a:srgbClr val="FFE44F"/>
                </a:solidFill>
              </a:defRPr>
            </a:pPr>
            <a:r>
              <a:t>Datasets (2)</a:t>
            </a:r>
          </a:p>
          <a:p>
            <a:pPr defTabSz="550425">
              <a:defRPr sz="7504">
                <a:solidFill>
                  <a:srgbClr val="FFE44F"/>
                </a:solidFill>
              </a:defRPr>
            </a:pPr>
            <a:r>
              <a:t>BGP Announcements</a:t>
            </a:r>
          </a:p>
        </p:txBody>
      </p:sp>
      <p:graphicFrame>
        <p:nvGraphicFramePr>
          <p:cNvPr id="611" name="Table"/>
          <p:cNvGraphicFramePr/>
          <p:nvPr/>
        </p:nvGraphicFramePr>
        <p:xfrm>
          <a:off x="4430929" y="4630866"/>
          <a:ext cx="15534842" cy="5729766"/>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3880535"/>
                <a:gridCol w="3880535"/>
                <a:gridCol w="3880535"/>
                <a:gridCol w="3880535"/>
              </a:tblGrid>
              <a:tr h="1143413">
                <a:tc rowSpan="2">
                  <a:txBody>
                    <a:bodyPr/>
                    <a:lstStyle/>
                    <a:p>
                      <a:pPr defTabSz="821531">
                        <a:defRPr sz="3000">
                          <a:sym typeface="Helvetica Neue"/>
                        </a:defRPr>
                      </a:pP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32650"/>
                    </a:solidFill>
                  </a:tcPr>
                </a:tc>
                <a:tc rowSpan="2">
                  <a:txBody>
                    <a:bodyPr/>
                    <a:lstStyle/>
                    <a:p>
                      <a:pPr defTabSz="821531">
                        <a:defRPr sz="1800">
                          <a:solidFill>
                            <a:srgbClr val="000000"/>
                          </a:solidFill>
                        </a:defRPr>
                      </a:pPr>
                      <a:r>
                        <a:rPr b="1" sz="3000">
                          <a:solidFill>
                            <a:srgbClr val="FFFFFF"/>
                          </a:solidFill>
                          <a:sym typeface="Helvetica Neue"/>
                        </a:rPr>
                        <a:t>Measurement Period</a:t>
                      </a:r>
                    </a:p>
                  </a:txBody>
                  <a:tcPr marL="50800" marR="50800" marT="50800" marB="50800" anchor="ctr" anchorCtr="0" horzOverflow="overflow">
                    <a:lnL w="12700">
                      <a:solidFill>
                        <a:srgbClr val="D6D7D6"/>
                      </a:solidFill>
                      <a:miter lim="400000"/>
                    </a:lnL>
                    <a:lnT w="12700">
                      <a:solidFill>
                        <a:srgbClr val="D6D6D6"/>
                      </a:solidFill>
                      <a:miter lim="400000"/>
                    </a:lnT>
                    <a:lnB w="25400">
                      <a:solidFill>
                        <a:srgbClr val="D6D7D6"/>
                      </a:solidFill>
                      <a:miter lim="400000"/>
                    </a:lnB>
                    <a:solidFill>
                      <a:srgbClr val="032650"/>
                    </a:solidFill>
                  </a:tcPr>
                </a:tc>
                <a:tc gridSpan="2">
                  <a:txBody>
                    <a:bodyPr/>
                    <a:lstStyle/>
                    <a:p>
                      <a:pPr defTabSz="821531">
                        <a:defRPr sz="1800">
                          <a:solidFill>
                            <a:srgbClr val="000000"/>
                          </a:solidFill>
                        </a:defRPr>
                      </a:pPr>
                      <a:r>
                        <a:rPr b="1" sz="3000">
                          <a:solidFill>
                            <a:srgbClr val="FFFFFF"/>
                          </a:solidFill>
                          <a:sym typeface="Helvetica Neue"/>
                        </a:rPr>
                        <a:t># of </a:t>
                      </a:r>
                    </a:p>
                  </a:txBody>
                  <a:tcPr marL="50800" marR="50800" marT="50800" marB="50800" anchor="ctr" anchorCtr="0" horzOverflow="overflow">
                    <a:lnR w="12700">
                      <a:solidFill>
                        <a:srgbClr val="D6D6D6"/>
                      </a:solidFill>
                      <a:miter lim="400000"/>
                    </a:lnR>
                    <a:lnT w="12700">
                      <a:solidFill>
                        <a:srgbClr val="D6D6D6"/>
                      </a:solidFill>
                      <a:miter lim="400000"/>
                    </a:lnT>
                    <a:solidFill>
                      <a:srgbClr val="032650"/>
                    </a:solidFill>
                  </a:tcPr>
                </a:tc>
                <a:tc hMerge="1">
                  <a:tcPr/>
                </a:tc>
              </a:tr>
              <a:tr h="1143413">
                <a:tc vMerge="1">
                  <a:tcPr/>
                </a:tc>
                <a:tc vMerge="1">
                  <a:tcPr/>
                </a:tc>
                <a:tc>
                  <a:txBody>
                    <a:bodyPr/>
                    <a:lstStyle/>
                    <a:p>
                      <a:pPr defTabSz="821531">
                        <a:defRPr sz="1800">
                          <a:solidFill>
                            <a:srgbClr val="000000"/>
                          </a:solidFill>
                        </a:defRPr>
                      </a:pPr>
                      <a:r>
                        <a:rPr b="1" sz="3000">
                          <a:solidFill>
                            <a:srgbClr val="FFFFFF"/>
                          </a:solidFill>
                          <a:sym typeface="Helvetica Neue"/>
                        </a:rPr>
                        <a:t>VPs</a:t>
                      </a:r>
                    </a:p>
                  </a:txBody>
                  <a:tcPr marL="50800" marR="50800" marT="50800" marB="50800" anchor="ctr" anchorCtr="0" horzOverflow="overflow">
                    <a:lnB w="25400">
                      <a:solidFill>
                        <a:srgbClr val="D6D7D6"/>
                      </a:solidFill>
                      <a:miter lim="400000"/>
                    </a:lnB>
                    <a:solidFill>
                      <a:srgbClr val="032650"/>
                    </a:solidFill>
                  </a:tcPr>
                </a:tc>
                <a:tc>
                  <a:txBody>
                    <a:bodyPr/>
                    <a:lstStyle/>
                    <a:p>
                      <a:pPr defTabSz="821531">
                        <a:defRPr sz="1800">
                          <a:solidFill>
                            <a:srgbClr val="000000"/>
                          </a:solidFill>
                        </a:defRPr>
                      </a:pPr>
                      <a:r>
                        <a:rPr b="1" sz="3000">
                          <a:solidFill>
                            <a:srgbClr val="FFFFFF"/>
                          </a:solidFill>
                          <a:sym typeface="Helvetica Neue"/>
                        </a:rPr>
                        <a:t>Prefixes</a:t>
                      </a:r>
                    </a:p>
                  </a:txBody>
                  <a:tcPr marL="50800" marR="50800" marT="50800" marB="50800" anchor="ctr" anchorCtr="0" horzOverflow="overflow">
                    <a:lnR w="12700">
                      <a:solidFill>
                        <a:srgbClr val="D6D6D6"/>
                      </a:solidFill>
                      <a:miter lim="400000"/>
                    </a:lnR>
                    <a:lnB w="25400">
                      <a:solidFill>
                        <a:srgbClr val="D6D7D6"/>
                      </a:solidFill>
                      <a:miter lim="400000"/>
                    </a:lnB>
                    <a:solidFill>
                      <a:srgbClr val="032650"/>
                    </a:solidFill>
                  </a:tcPr>
                </a:tc>
              </a:tr>
              <a:tr h="1143413">
                <a:tc>
                  <a:txBody>
                    <a:bodyPr/>
                    <a:lstStyle/>
                    <a:p>
                      <a:pPr defTabSz="821531">
                        <a:defRPr b="0" sz="1800">
                          <a:solidFill>
                            <a:srgbClr val="000000"/>
                          </a:solidFill>
                        </a:defRPr>
                      </a:pPr>
                      <a:r>
                        <a:rPr b="1" sz="3000">
                          <a:solidFill>
                            <a:srgbClr val="FFFFFF"/>
                          </a:solidFill>
                          <a:sym typeface="Helvetica Neue"/>
                        </a:rPr>
                        <a:t>RIPE-RIS</a:t>
                      </a:r>
                    </a:p>
                  </a:txBody>
                  <a:tcPr marL="50800" marR="50800" marT="50800" marB="50800" anchor="ctr" anchorCtr="0" horzOverflow="overflow">
                    <a:lnT w="25400">
                      <a:solidFill>
                        <a:srgbClr val="D6D7D6"/>
                      </a:solidFill>
                      <a:miter lim="400000"/>
                    </a:lnT>
                  </a:tcPr>
                </a:tc>
                <a:tc>
                  <a:txBody>
                    <a:bodyPr/>
                    <a:lstStyle/>
                    <a:p>
                      <a:pPr defTabSz="821531">
                        <a:defRPr sz="1800">
                          <a:solidFill>
                            <a:srgbClr val="000000"/>
                          </a:solidFill>
                        </a:defRPr>
                      </a:pPr>
                      <a:r>
                        <a:rPr sz="3000">
                          <a:solidFill>
                            <a:srgbClr val="FFFFFF"/>
                          </a:solidFill>
                          <a:sym typeface="Helvetica Neue"/>
                        </a:rPr>
                        <a:t>2011-01 ~ 2018-12</a:t>
                      </a:r>
                    </a:p>
                  </a:txBody>
                  <a:tcPr marL="50800" marR="50800" marT="50800" marB="50800" anchor="ctr" anchorCtr="0" horzOverflow="overflow">
                    <a:lnT w="25400">
                      <a:solidFill>
                        <a:srgbClr val="D6D7D6"/>
                      </a:solidFill>
                      <a:miter lim="400000"/>
                    </a:lnT>
                  </a:tcPr>
                </a:tc>
                <a:tc>
                  <a:txBody>
                    <a:bodyPr/>
                    <a:lstStyle/>
                    <a:p>
                      <a:pPr defTabSz="821531">
                        <a:defRPr sz="1800">
                          <a:solidFill>
                            <a:srgbClr val="000000"/>
                          </a:solidFill>
                        </a:defRPr>
                      </a:pPr>
                      <a:r>
                        <a:rPr sz="3000">
                          <a:solidFill>
                            <a:srgbClr val="FFFFFF"/>
                          </a:solidFill>
                          <a:sym typeface="Helvetica Neue"/>
                        </a:rPr>
                        <a:t>24</a:t>
                      </a:r>
                    </a:p>
                  </a:txBody>
                  <a:tcPr marL="50800" marR="50800" marT="50800" marB="50800" anchor="ctr" anchorCtr="0" horzOverflow="overflow">
                    <a:lnT w="25400">
                      <a:solidFill>
                        <a:srgbClr val="D6D7D6"/>
                      </a:solidFill>
                      <a:miter lim="400000"/>
                    </a:lnT>
                  </a:tcPr>
                </a:tc>
                <a:tc>
                  <a:txBody>
                    <a:bodyPr/>
                    <a:lstStyle/>
                    <a:p>
                      <a:pPr defTabSz="821531">
                        <a:defRPr sz="1800">
                          <a:solidFill>
                            <a:srgbClr val="000000"/>
                          </a:solidFill>
                        </a:defRPr>
                      </a:pPr>
                      <a:r>
                        <a:rPr sz="3000">
                          <a:solidFill>
                            <a:srgbClr val="FFFFFF"/>
                          </a:solidFill>
                          <a:sym typeface="Helvetica Neue"/>
                        </a:rPr>
                        <a:t>905K</a:t>
                      </a:r>
                    </a:p>
                  </a:txBody>
                  <a:tcPr marL="50800" marR="50800" marT="50800" marB="50800" anchor="ctr" anchorCtr="0" horzOverflow="overflow">
                    <a:lnR w="12700">
                      <a:solidFill>
                        <a:srgbClr val="D6D6D6"/>
                      </a:solidFill>
                      <a:miter lim="400000"/>
                    </a:lnR>
                    <a:lnT w="25400">
                      <a:solidFill>
                        <a:srgbClr val="D6D7D6"/>
                      </a:solidFill>
                      <a:miter lim="400000"/>
                    </a:lnT>
                  </a:tcPr>
                </a:tc>
              </a:tr>
              <a:tr h="1143413">
                <a:tc>
                  <a:txBody>
                    <a:bodyPr/>
                    <a:lstStyle/>
                    <a:p>
                      <a:pPr defTabSz="821531">
                        <a:defRPr b="0" sz="1800">
                          <a:solidFill>
                            <a:srgbClr val="000000"/>
                          </a:solidFill>
                        </a:defRPr>
                      </a:pPr>
                      <a:r>
                        <a:rPr b="1" sz="3000">
                          <a:solidFill>
                            <a:srgbClr val="FFFFFF"/>
                          </a:solidFill>
                          <a:sym typeface="Helvetica Neue"/>
                        </a:rPr>
                        <a:t>RouteViews</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2011-01 ~ 2018-12</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23</a:t>
                      </a:r>
                    </a:p>
                  </a:txBody>
                  <a:tcPr marL="50800" marR="50800" marT="50800" marB="50800" anchor="ctr" anchorCtr="0" horzOverflow="overflow"/>
                </a:tc>
                <a:tc>
                  <a:txBody>
                    <a:bodyPr/>
                    <a:lstStyle/>
                    <a:p>
                      <a:pPr defTabSz="821531">
                        <a:defRPr sz="1800">
                          <a:solidFill>
                            <a:srgbClr val="000000"/>
                          </a:solidFill>
                        </a:defRPr>
                      </a:pPr>
                      <a:r>
                        <a:rPr sz="3000">
                          <a:solidFill>
                            <a:srgbClr val="FFFFFF"/>
                          </a:solidFill>
                          <a:sym typeface="Helvetica Neue"/>
                        </a:rPr>
                        <a:t>958K</a:t>
                      </a:r>
                    </a:p>
                  </a:txBody>
                  <a:tcPr marL="50800" marR="50800" marT="50800" marB="50800" anchor="ctr" anchorCtr="0" horzOverflow="overflow">
                    <a:lnR w="12700">
                      <a:solidFill>
                        <a:srgbClr val="D6D6D6"/>
                      </a:solidFill>
                      <a:miter lim="400000"/>
                    </a:lnR>
                  </a:tcPr>
                </a:tc>
              </a:tr>
              <a:tr h="1143413">
                <a:tc>
                  <a:txBody>
                    <a:bodyPr/>
                    <a:lstStyle/>
                    <a:p>
                      <a:pPr defTabSz="821531">
                        <a:defRPr b="0" sz="1800">
                          <a:solidFill>
                            <a:srgbClr val="000000"/>
                          </a:solidFill>
                        </a:defRPr>
                      </a:pPr>
                      <a:r>
                        <a:rPr b="1" sz="3000">
                          <a:solidFill>
                            <a:srgbClr val="FFFFFF"/>
                          </a:solidFill>
                          <a:sym typeface="Helvetica Neue"/>
                        </a:rPr>
                        <a:t>Akamai</a:t>
                      </a:r>
                    </a:p>
                  </a:txBody>
                  <a:tcPr marL="50800" marR="50800" marT="50800" marB="50800" anchor="ctr" anchorCtr="0" horzOverflow="overflow">
                    <a:lnB w="12700">
                      <a:solidFill>
                        <a:srgbClr val="D6D6D6"/>
                      </a:solidFill>
                      <a:miter lim="400000"/>
                    </a:lnB>
                  </a:tcPr>
                </a:tc>
                <a:tc>
                  <a:txBody>
                    <a:bodyPr/>
                    <a:lstStyle/>
                    <a:p>
                      <a:pPr defTabSz="821531">
                        <a:defRPr sz="1800">
                          <a:solidFill>
                            <a:srgbClr val="000000"/>
                          </a:solidFill>
                        </a:defRPr>
                      </a:pPr>
                      <a:r>
                        <a:rPr sz="3000">
                          <a:solidFill>
                            <a:srgbClr val="FFFFFF"/>
                          </a:solidFill>
                          <a:sym typeface="Helvetica Neue"/>
                        </a:rPr>
                        <a:t>2017-01 ~ 2018-12</a:t>
                      </a:r>
                    </a:p>
                  </a:txBody>
                  <a:tcPr marL="50800" marR="50800" marT="50800" marB="50800" anchor="ctr" anchorCtr="0" horzOverflow="overflow">
                    <a:lnB w="12700">
                      <a:solidFill>
                        <a:srgbClr val="D6D6D6"/>
                      </a:solidFill>
                      <a:miter lim="400000"/>
                    </a:lnB>
                  </a:tcPr>
                </a:tc>
                <a:tc>
                  <a:txBody>
                    <a:bodyPr/>
                    <a:lstStyle/>
                    <a:p>
                      <a:pPr defTabSz="821531">
                        <a:defRPr sz="1800">
                          <a:solidFill>
                            <a:srgbClr val="000000"/>
                          </a:solidFill>
                        </a:defRPr>
                      </a:pPr>
                      <a:r>
                        <a:rPr sz="3000">
                          <a:solidFill>
                            <a:srgbClr val="FFFFFF"/>
                          </a:solidFill>
                          <a:sym typeface="Helvetica Neue"/>
                        </a:rPr>
                        <a:t>3,300</a:t>
                      </a:r>
                    </a:p>
                  </a:txBody>
                  <a:tcPr marL="50800" marR="50800" marT="50800" marB="50800" anchor="ctr" anchorCtr="0" horzOverflow="overflow">
                    <a:lnB w="12700">
                      <a:solidFill>
                        <a:srgbClr val="D6D6D6"/>
                      </a:solidFill>
                      <a:miter lim="400000"/>
                    </a:lnB>
                  </a:tcPr>
                </a:tc>
                <a:tc>
                  <a:txBody>
                    <a:bodyPr/>
                    <a:lstStyle/>
                    <a:p>
                      <a:pPr defTabSz="821531">
                        <a:defRPr sz="1800">
                          <a:solidFill>
                            <a:srgbClr val="000000"/>
                          </a:solidFill>
                        </a:defRPr>
                      </a:pPr>
                      <a:r>
                        <a:rPr sz="3000">
                          <a:solidFill>
                            <a:srgbClr val="FFFFFF"/>
                          </a:solidFill>
                          <a:sym typeface="Helvetica Neue"/>
                        </a:rPr>
                        <a:t>1.94M</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
        <p:nvSpPr>
          <p:cNvPr id="612" name="More than 46 Billion BGP announcements"/>
          <p:cNvSpPr txBox="1"/>
          <p:nvPr/>
        </p:nvSpPr>
        <p:spPr>
          <a:xfrm>
            <a:off x="11210169" y="10345780"/>
            <a:ext cx="875253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0" sz="4000">
                <a:solidFill>
                  <a:schemeClr val="accent4">
                    <a:hueOff val="468000"/>
                    <a:satOff val="-4761"/>
                    <a:lumOff val="10196"/>
                  </a:schemeClr>
                </a:solidFill>
                <a:latin typeface="Gill Sans"/>
                <a:ea typeface="Gill Sans"/>
                <a:cs typeface="Gill Sans"/>
                <a:sym typeface="Gill Sans"/>
              </a:defRPr>
            </a:lvl1pPr>
          </a:lstStyle>
          <a:p>
            <a:pPr/>
            <a:r>
              <a:t>More than 46 Billion BGP announcements</a:t>
            </a:r>
          </a:p>
        </p:txBody>
      </p:sp>
      <p:sp>
        <p:nvSpPr>
          <p:cNvPr id="6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Deployment:…"/>
          <p:cNvSpPr txBox="1"/>
          <p:nvPr>
            <p:ph type="title"/>
          </p:nvPr>
        </p:nvSpPr>
        <p:spPr>
          <a:prstGeom prst="rect">
            <a:avLst/>
          </a:prstGeom>
        </p:spPr>
        <p:txBody>
          <a:bodyPr/>
          <a:lstStyle/>
          <a:p>
            <a:pPr defTabSz="553084">
              <a:defRPr sz="7504"/>
            </a:pPr>
            <a:r>
              <a:t>Deployment: </a:t>
            </a:r>
          </a:p>
          <a:p>
            <a:pPr defTabSz="553084">
              <a:defRPr sz="7504"/>
            </a:pPr>
            <a:r>
              <a:t>BGP announcements w/ RPKI</a:t>
            </a:r>
          </a:p>
        </p:txBody>
      </p:sp>
      <p:pic>
        <p:nvPicPr>
          <p:cNvPr id="618" name="Image" descr="Image"/>
          <p:cNvPicPr>
            <a:picLocks noChangeAspect="1"/>
          </p:cNvPicPr>
          <p:nvPr/>
        </p:nvPicPr>
        <p:blipFill>
          <a:blip r:embed="rId3">
            <a:extLst/>
          </a:blip>
          <a:stretch>
            <a:fillRect/>
          </a:stretch>
        </p:blipFill>
        <p:spPr>
          <a:xfrm>
            <a:off x="4445000" y="3810000"/>
            <a:ext cx="15240000" cy="7055557"/>
          </a:xfrm>
          <a:prstGeom prst="rect">
            <a:avLst/>
          </a:prstGeom>
          <a:ln w="12700">
            <a:miter lim="400000"/>
          </a:ln>
        </p:spPr>
      </p:pic>
      <p:grpSp>
        <p:nvGrpSpPr>
          <p:cNvPr id="624" name="Group"/>
          <p:cNvGrpSpPr/>
          <p:nvPr/>
        </p:nvGrpSpPr>
        <p:grpSpPr>
          <a:xfrm>
            <a:off x="7083482" y="4386164"/>
            <a:ext cx="11658679" cy="4892872"/>
            <a:chOff x="0" y="0"/>
            <a:chExt cx="11658677" cy="4892870"/>
          </a:xfrm>
        </p:grpSpPr>
        <p:sp>
          <p:nvSpPr>
            <p:cNvPr id="619" name="Group"/>
            <p:cNvSpPr/>
            <p:nvPr/>
          </p:nvSpPr>
          <p:spPr>
            <a:xfrm>
              <a:off x="0" y="1521557"/>
              <a:ext cx="11658677" cy="3371314"/>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20" name="Group"/>
            <p:cNvSpPr/>
            <p:nvPr/>
          </p:nvSpPr>
          <p:spPr>
            <a:xfrm>
              <a:off x="5092910" y="0"/>
              <a:ext cx="6565768" cy="3371313"/>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21" name="Group"/>
            <p:cNvSpPr/>
            <p:nvPr/>
          </p:nvSpPr>
          <p:spPr>
            <a:xfrm>
              <a:off x="4217587" y="1340338"/>
              <a:ext cx="825232" cy="575515"/>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22" name="Group"/>
            <p:cNvSpPr/>
            <p:nvPr/>
          </p:nvSpPr>
          <p:spPr>
            <a:xfrm>
              <a:off x="4217587" y="913423"/>
              <a:ext cx="825232" cy="341728"/>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623" name="Group"/>
            <p:cNvSpPr/>
            <p:nvPr/>
          </p:nvSpPr>
          <p:spPr>
            <a:xfrm>
              <a:off x="1429937" y="976923"/>
              <a:ext cx="138144" cy="575514"/>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grpSp>
        <p:nvGrpSpPr>
          <p:cNvPr id="627" name="Group"/>
          <p:cNvGrpSpPr/>
          <p:nvPr/>
        </p:nvGrpSpPr>
        <p:grpSpPr>
          <a:xfrm>
            <a:off x="5198607" y="11390487"/>
            <a:ext cx="4340902" cy="1924555"/>
            <a:chOff x="0" y="0"/>
            <a:chExt cx="4340900" cy="1924553"/>
          </a:xfrm>
        </p:grpSpPr>
        <p:sp>
          <p:nvSpPr>
            <p:cNvPr id="625" name="Deployment"/>
            <p:cNvSpPr/>
            <p:nvPr/>
          </p:nvSpPr>
          <p:spPr>
            <a:xfrm>
              <a:off x="0" y="0"/>
              <a:ext cx="2339373" cy="1165580"/>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0" sz="2900">
                  <a:latin typeface="Gill Sans"/>
                  <a:ea typeface="Gill Sans"/>
                  <a:cs typeface="Gill Sans"/>
                  <a:sym typeface="Gill Sans"/>
                </a:defRPr>
              </a:lvl1pPr>
            </a:lstStyle>
            <a:p>
              <a:pPr/>
              <a:r>
                <a:t>Deployment</a:t>
              </a:r>
            </a:p>
          </p:txBody>
        </p:sp>
        <p:sp>
          <p:nvSpPr>
            <p:cNvPr id="626" name="RPKI-enabled BGP announcements are consistently increasing"/>
            <p:cNvSpPr/>
            <p:nvPr/>
          </p:nvSpPr>
          <p:spPr>
            <a:xfrm>
              <a:off x="3070900" y="65455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584200">
                <a:defRPr b="0" sz="3600">
                  <a:solidFill>
                    <a:srgbClr val="FFFB00"/>
                  </a:solidFill>
                  <a:latin typeface="Gill Sans"/>
                  <a:ea typeface="Gill Sans"/>
                  <a:cs typeface="Gill Sans"/>
                  <a:sym typeface="Gill Sans"/>
                </a:defRPr>
              </a:lvl1pPr>
            </a:lstStyle>
            <a:p>
              <a:pPr/>
              <a:r>
                <a:t>RPKI-enabled BGP announcements are consistently increasing </a:t>
              </a:r>
            </a:p>
          </p:txBody>
        </p:sp>
      </p:grpSp>
      <p:pic>
        <p:nvPicPr>
          <p:cNvPr id="628" name="Image" descr="Image"/>
          <p:cNvPicPr>
            <a:picLocks noChangeAspect="1"/>
          </p:cNvPicPr>
          <p:nvPr/>
        </p:nvPicPr>
        <p:blipFill>
          <a:blip r:embed="rId4">
            <a:extLst/>
          </a:blip>
          <a:stretch>
            <a:fillRect/>
          </a:stretch>
        </p:blipFill>
        <p:spPr>
          <a:xfrm>
            <a:off x="8517845" y="5595634"/>
            <a:ext cx="292101" cy="304801"/>
          </a:xfrm>
          <a:prstGeom prst="rect">
            <a:avLst/>
          </a:prstGeom>
          <a:ln w="12700">
            <a:miter lim="400000"/>
          </a:ln>
        </p:spPr>
      </p:pic>
      <p:sp>
        <p:nvSpPr>
          <p:cNvPr id="6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 fill="hold"/>
                                        <p:tgtEl>
                                          <p:spTgt spid="624"/>
                                        </p:tgtEl>
                                      </p:cBhvr>
                                    </p:animEffect>
                                    <p:set>
                                      <p:cBhvr>
                                        <p:cTn id="7" fill="hold">
                                          <p:stCondLst>
                                            <p:cond delay="299"/>
                                          </p:stCondLst>
                                        </p:cTn>
                                        <p:tgtEl>
                                          <p:spTgt spid="624"/>
                                        </p:tgtEl>
                                        <p:attrNameLst>
                                          <p:attrName>style.visibility</p:attrName>
                                        </p:attrNameLst>
                                      </p:cBhvr>
                                      <p:to>
                                        <p:strVal val="hidden"/>
                                      </p:to>
                                    </p:se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627"/>
                                        </p:tgtEl>
                                        <p:attrNameLst>
                                          <p:attrName>style.visibility</p:attrName>
                                        </p:attrNameLst>
                                      </p:cBhvr>
                                      <p:to>
                                        <p:strVal val="visible"/>
                                      </p:to>
                                    </p:set>
                                    <p:animEffect filter="dissolve" transition="in">
                                      <p:cBhvr>
                                        <p:cTn id="11" dur="499"/>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4" grpId="1"/>
      <p:bldP build="whole" bldLvl="1" animBg="1" rev="0" advAuto="0" spid="627"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RPKI validation over…"/>
          <p:cNvSpPr txBox="1"/>
          <p:nvPr>
            <p:ph type="title"/>
          </p:nvPr>
        </p:nvSpPr>
        <p:spPr>
          <a:prstGeom prst="rect">
            <a:avLst/>
          </a:prstGeom>
        </p:spPr>
        <p:txBody>
          <a:bodyPr/>
          <a:lstStyle/>
          <a:p>
            <a:pPr defTabSz="553084">
              <a:defRPr sz="7504"/>
            </a:pPr>
            <a:r>
              <a:t>RPKI validation over </a:t>
            </a:r>
          </a:p>
          <a:p>
            <a:pPr defTabSz="553084">
              <a:defRPr sz="7504"/>
            </a:pPr>
            <a:r>
              <a:t>BGP announcements</a:t>
            </a:r>
          </a:p>
        </p:txBody>
      </p:sp>
      <p:grpSp>
        <p:nvGrpSpPr>
          <p:cNvPr id="636" name="Group"/>
          <p:cNvGrpSpPr/>
          <p:nvPr/>
        </p:nvGrpSpPr>
        <p:grpSpPr>
          <a:xfrm>
            <a:off x="7274805" y="7343915"/>
            <a:ext cx="1605791" cy="1963355"/>
            <a:chOff x="0" y="0"/>
            <a:chExt cx="1605789" cy="1963353"/>
          </a:xfrm>
        </p:grpSpPr>
        <p:sp>
          <p:nvSpPr>
            <p:cNvPr id="634" name="BGP…"/>
            <p:cNvSpPr/>
            <p:nvPr/>
          </p:nvSpPr>
          <p:spPr>
            <a:xfrm>
              <a:off x="0" y="0"/>
              <a:ext cx="1605790" cy="1232109"/>
            </a:xfrm>
            <a:prstGeom prst="rect">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BGP</a:t>
              </a:r>
            </a:p>
            <a:p>
              <a:pPr>
                <a:defRPr b="0" sz="3000">
                  <a:latin typeface="+mn-lt"/>
                  <a:ea typeface="+mn-ea"/>
                  <a:cs typeface="+mn-cs"/>
                  <a:sym typeface="Helvetica Neue Medium"/>
                </a:defRPr>
              </a:pPr>
              <a:r>
                <a:t>ann.</a:t>
              </a:r>
            </a:p>
          </p:txBody>
        </p:sp>
        <p:sp>
          <p:nvSpPr>
            <p:cNvPr id="635" name="46.8 B"/>
            <p:cNvSpPr txBox="1"/>
            <p:nvPr/>
          </p:nvSpPr>
          <p:spPr>
            <a:xfrm>
              <a:off x="130137" y="1336967"/>
              <a:ext cx="1345515"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lstStyle>
            <a:p>
              <a:pPr/>
              <a:r>
                <a:t>46.8 B</a:t>
              </a:r>
            </a:p>
          </p:txBody>
        </p:sp>
      </p:grpSp>
      <p:grpSp>
        <p:nvGrpSpPr>
          <p:cNvPr id="640" name="Group"/>
          <p:cNvGrpSpPr/>
          <p:nvPr/>
        </p:nvGrpSpPr>
        <p:grpSpPr>
          <a:xfrm>
            <a:off x="8900111" y="6105345"/>
            <a:ext cx="2855361" cy="1270001"/>
            <a:chOff x="0" y="616975"/>
            <a:chExt cx="2855360" cy="1270000"/>
          </a:xfrm>
        </p:grpSpPr>
        <p:sp>
          <p:nvSpPr>
            <p:cNvPr id="637" name="Line"/>
            <p:cNvSpPr/>
            <p:nvPr/>
          </p:nvSpPr>
          <p:spPr>
            <a:xfrm flipV="1">
              <a:off x="0" y="975617"/>
              <a:ext cx="863385" cy="863386"/>
            </a:xfrm>
            <a:prstGeom prst="line">
              <a:avLst/>
            </a:prstGeom>
            <a:noFill/>
            <a:ln w="25400" cap="flat">
              <a:solidFill>
                <a:srgbClr val="FFFFFF"/>
              </a:solidFill>
              <a:custDash>
                <a:ds d="200000" sp="200000"/>
              </a:custDash>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38" name="43 B (91.9%)…"/>
            <p:cNvSpPr/>
            <p:nvPr/>
          </p:nvSpPr>
          <p:spPr>
            <a:xfrm>
              <a:off x="1585360" y="61697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a:defRPr>
                  <a:solidFill>
                    <a:schemeClr val="accent4">
                      <a:hueOff val="468000"/>
                      <a:satOff val="-4761"/>
                      <a:lumOff val="10196"/>
                    </a:schemeClr>
                  </a:solidFill>
                </a:defRPr>
              </a:pPr>
              <a:r>
                <a:t>43 B (91.9%)</a:t>
              </a:r>
            </a:p>
            <a:p>
              <a:pPr algn="l"/>
              <a:r>
                <a:t>(unknown)</a:t>
              </a:r>
            </a:p>
          </p:txBody>
        </p:sp>
        <p:sp>
          <p:nvSpPr>
            <p:cNvPr id="639" name="?"/>
            <p:cNvSpPr/>
            <p:nvPr/>
          </p:nvSpPr>
          <p:spPr>
            <a:xfrm>
              <a:off x="835672" y="61697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sz="7200">
                  <a:solidFill>
                    <a:schemeClr val="accent4">
                      <a:hueOff val="468000"/>
                      <a:satOff val="-4761"/>
                      <a:lumOff val="10196"/>
                    </a:schemeClr>
                  </a:solidFill>
                </a:defRPr>
              </a:lvl1pPr>
            </a:lstStyle>
            <a:p>
              <a:pPr/>
              <a:r>
                <a:t>?</a:t>
              </a:r>
            </a:p>
          </p:txBody>
        </p:sp>
      </p:grpSp>
      <p:grpSp>
        <p:nvGrpSpPr>
          <p:cNvPr id="647" name="Group"/>
          <p:cNvGrpSpPr/>
          <p:nvPr/>
        </p:nvGrpSpPr>
        <p:grpSpPr>
          <a:xfrm>
            <a:off x="12933528" y="6454626"/>
            <a:ext cx="5274031" cy="2647532"/>
            <a:chOff x="0" y="0"/>
            <a:chExt cx="5274030" cy="2647531"/>
          </a:xfrm>
        </p:grpSpPr>
        <p:sp>
          <p:nvSpPr>
            <p:cNvPr id="641" name="Line"/>
            <p:cNvSpPr/>
            <p:nvPr/>
          </p:nvSpPr>
          <p:spPr>
            <a:xfrm>
              <a:off x="1205" y="1505653"/>
              <a:ext cx="1360651" cy="677127"/>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42" name="Line"/>
            <p:cNvSpPr/>
            <p:nvPr/>
          </p:nvSpPr>
          <p:spPr>
            <a:xfrm flipV="1">
              <a:off x="-1" y="687331"/>
              <a:ext cx="1338795" cy="831241"/>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43" name="Dingbat Check"/>
            <p:cNvSpPr/>
            <p:nvPr/>
          </p:nvSpPr>
          <p:spPr>
            <a:xfrm>
              <a:off x="1479413" y="-1"/>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44" name="Dingbat X"/>
            <p:cNvSpPr/>
            <p:nvPr/>
          </p:nvSpPr>
          <p:spPr>
            <a:xfrm>
              <a:off x="1566943" y="1798063"/>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45" name="3.5 B (90.4%)"/>
            <p:cNvSpPr txBox="1"/>
            <p:nvPr/>
          </p:nvSpPr>
          <p:spPr>
            <a:xfrm>
              <a:off x="2603652" y="111540"/>
              <a:ext cx="2670379"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a:solidFill>
                    <a:schemeClr val="accent3">
                      <a:hueOff val="-365725"/>
                      <a:satOff val="-32500"/>
                      <a:lumOff val="18235"/>
                    </a:schemeClr>
                  </a:solidFill>
                </a:defRPr>
              </a:lvl1pPr>
            </a:lstStyle>
            <a:p>
              <a:pPr/>
              <a:r>
                <a:t>3.5 B (90.4%)</a:t>
              </a:r>
            </a:p>
          </p:txBody>
        </p:sp>
        <p:sp>
          <p:nvSpPr>
            <p:cNvPr id="646" name="344 M (9.6%)"/>
            <p:cNvSpPr txBox="1"/>
            <p:nvPr/>
          </p:nvSpPr>
          <p:spPr>
            <a:xfrm>
              <a:off x="2624940" y="1909603"/>
              <a:ext cx="2639899"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a:solidFill>
                    <a:schemeClr val="accent5"/>
                  </a:solidFill>
                </a:defRPr>
              </a:lvl1pPr>
            </a:lstStyle>
            <a:p>
              <a:pPr/>
              <a:r>
                <a:t>344 M (9.6%)</a:t>
              </a:r>
            </a:p>
          </p:txBody>
        </p:sp>
      </p:grpSp>
      <p:grpSp>
        <p:nvGrpSpPr>
          <p:cNvPr id="651" name="Group"/>
          <p:cNvGrpSpPr/>
          <p:nvPr/>
        </p:nvGrpSpPr>
        <p:grpSpPr>
          <a:xfrm>
            <a:off x="8937452" y="7343915"/>
            <a:ext cx="3941808" cy="3148761"/>
            <a:chOff x="0" y="0"/>
            <a:chExt cx="3941806" cy="3148760"/>
          </a:xfrm>
        </p:grpSpPr>
        <p:sp>
          <p:nvSpPr>
            <p:cNvPr id="648" name="Line"/>
            <p:cNvSpPr/>
            <p:nvPr/>
          </p:nvSpPr>
          <p:spPr>
            <a:xfrm>
              <a:off x="0" y="616053"/>
              <a:ext cx="2286201" cy="1"/>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49" name="3.8 B (8.1%)…"/>
            <p:cNvSpPr/>
            <p:nvPr/>
          </p:nvSpPr>
          <p:spPr>
            <a:xfrm>
              <a:off x="2081801" y="187876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a:r>
                <a:t>3.8 B (8.1%)</a:t>
              </a:r>
            </a:p>
            <a:p>
              <a:pPr/>
              <a:r>
                <a:t>Covered</a:t>
              </a:r>
            </a:p>
          </p:txBody>
        </p:sp>
        <p:sp>
          <p:nvSpPr>
            <p:cNvPr id="650" name="BGP…"/>
            <p:cNvSpPr/>
            <p:nvPr/>
          </p:nvSpPr>
          <p:spPr>
            <a:xfrm>
              <a:off x="2336017" y="0"/>
              <a:ext cx="1605790" cy="1232109"/>
            </a:xfrm>
            <a:prstGeom prst="rect">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BGP</a:t>
              </a:r>
            </a:p>
            <a:p>
              <a:pPr>
                <a:defRPr b="0" sz="3000">
                  <a:latin typeface="+mn-lt"/>
                  <a:ea typeface="+mn-ea"/>
                  <a:cs typeface="+mn-cs"/>
                  <a:sym typeface="Helvetica Neue Medium"/>
                </a:defRPr>
              </a:pPr>
              <a:r>
                <a:t>ann.</a:t>
              </a:r>
            </a:p>
          </p:txBody>
        </p:sp>
      </p:grpSp>
      <p:sp>
        <p:nvSpPr>
          <p:cNvPr id="6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40"/>
                                        </p:tgtEl>
                                        <p:attrNameLst>
                                          <p:attrName>style.visibility</p:attrName>
                                        </p:attrNameLst>
                                      </p:cBhvr>
                                      <p:to>
                                        <p:strVal val="visible"/>
                                      </p:to>
                                    </p:set>
                                    <p:animEffect filter="wipe(left)" transition="in">
                                      <p:cBhvr>
                                        <p:cTn id="7" dur="3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651"/>
                                        </p:tgtEl>
                                        <p:attrNameLst>
                                          <p:attrName>style.visibility</p:attrName>
                                        </p:attrNameLst>
                                      </p:cBhvr>
                                      <p:to>
                                        <p:strVal val="visible"/>
                                      </p:to>
                                    </p:set>
                                    <p:animEffect filter="wipe(left)" transition="in">
                                      <p:cBhvr>
                                        <p:cTn id="12" dur="300"/>
                                        <p:tgtEl>
                                          <p:spTgt spid="6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647"/>
                                        </p:tgtEl>
                                        <p:attrNameLst>
                                          <p:attrName>style.visibility</p:attrName>
                                        </p:attrNameLst>
                                      </p:cBhvr>
                                      <p:to>
                                        <p:strVal val="visible"/>
                                      </p:to>
                                    </p:set>
                                    <p:animEffect filter="wipe(left)" transition="in">
                                      <p:cBhvr>
                                        <p:cTn id="17" dur="3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0" grpId="1"/>
      <p:bldP build="whole" bldLvl="1" animBg="1" rev="0" advAuto="0" spid="651" grpId="2"/>
      <p:bldP build="whole" bldLvl="1" animBg="1" rev="0" advAuto="0" spid="647" grpId="3"/>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6" name="Image" descr="Image"/>
          <p:cNvPicPr>
            <a:picLocks noChangeAspect="1"/>
          </p:cNvPicPr>
          <p:nvPr/>
        </p:nvPicPr>
        <p:blipFill>
          <a:blip r:embed="rId3">
            <a:extLst/>
          </a:blip>
          <a:stretch>
            <a:fillRect/>
          </a:stretch>
        </p:blipFill>
        <p:spPr>
          <a:xfrm>
            <a:off x="282898" y="5035978"/>
            <a:ext cx="13399147" cy="6203310"/>
          </a:xfrm>
          <a:prstGeom prst="rect">
            <a:avLst/>
          </a:prstGeom>
          <a:ln w="12700">
            <a:miter lim="400000"/>
          </a:ln>
        </p:spPr>
      </p:pic>
      <p:sp>
        <p:nvSpPr>
          <p:cNvPr id="657" name="RPKI validation over…"/>
          <p:cNvSpPr txBox="1"/>
          <p:nvPr>
            <p:ph type="title"/>
          </p:nvPr>
        </p:nvSpPr>
        <p:spPr>
          <a:prstGeom prst="rect">
            <a:avLst/>
          </a:prstGeom>
        </p:spPr>
        <p:txBody>
          <a:bodyPr/>
          <a:lstStyle/>
          <a:p>
            <a:pPr defTabSz="553084">
              <a:defRPr sz="7504"/>
            </a:pPr>
            <a:r>
              <a:t>RPKI validation over </a:t>
            </a:r>
          </a:p>
          <a:p>
            <a:pPr defTabSz="553084">
              <a:defRPr sz="7504"/>
            </a:pPr>
            <a:r>
              <a:t>BGP announcements</a:t>
            </a:r>
          </a:p>
        </p:txBody>
      </p:sp>
      <p:sp>
        <p:nvSpPr>
          <p:cNvPr id="658" name="Text"/>
          <p:cNvSpPr txBox="1"/>
          <p:nvPr/>
        </p:nvSpPr>
        <p:spPr>
          <a:xfrm>
            <a:off x="11959031" y="13081000"/>
            <a:ext cx="4532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defTabSz="825500">
              <a:defRPr b="0" sz="2400">
                <a:latin typeface="Helvetica Neue Light"/>
                <a:ea typeface="Helvetica Neue Light"/>
                <a:cs typeface="Helvetica Neue Light"/>
                <a:sym typeface="Helvetica Neue Light"/>
              </a:defRPr>
            </a:lvl1pPr>
          </a:lstStyle>
          <a:p>
            <a:pPr/>
            <a:fld id="{86CB4B4D-7CA3-9044-876B-883B54F8677D}" type="slidenum"/>
          </a:p>
        </p:txBody>
      </p:sp>
      <p:grpSp>
        <p:nvGrpSpPr>
          <p:cNvPr id="662" name="Group"/>
          <p:cNvGrpSpPr/>
          <p:nvPr/>
        </p:nvGrpSpPr>
        <p:grpSpPr>
          <a:xfrm>
            <a:off x="2857423" y="3569089"/>
            <a:ext cx="13140574" cy="6201114"/>
            <a:chOff x="0" y="0"/>
            <a:chExt cx="13140573" cy="6201112"/>
          </a:xfrm>
        </p:grpSpPr>
        <p:sp>
          <p:nvSpPr>
            <p:cNvPr id="659" name="Rounded Rectangle"/>
            <p:cNvSpPr/>
            <p:nvPr/>
          </p:nvSpPr>
          <p:spPr>
            <a:xfrm>
              <a:off x="0" y="2256308"/>
              <a:ext cx="1113563" cy="3944805"/>
            </a:xfrm>
            <a:prstGeom prst="roundRect">
              <a:avLst>
                <a:gd name="adj" fmla="val 17107"/>
              </a:avLst>
            </a:prstGeom>
            <a:solidFill>
              <a:schemeClr val="accent5">
                <a:hueOff val="89162"/>
                <a:satOff val="9554"/>
                <a:lumOff val="16296"/>
                <a:alpha val="44752"/>
              </a:scheme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60" name="During 2011, 48.92% covered announcements were invalid; 27.47% of invalid were due to announced IP prefixes being covered, but not matched with VRPs"/>
            <p:cNvSpPr txBox="1"/>
            <p:nvPr/>
          </p:nvSpPr>
          <p:spPr>
            <a:xfrm>
              <a:off x="2901818" y="0"/>
              <a:ext cx="10238756" cy="1514476"/>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l">
                <a:defRPr b="0">
                  <a:solidFill>
                    <a:schemeClr val="accent5">
                      <a:hueOff val="89162"/>
                      <a:satOff val="9554"/>
                      <a:lumOff val="16296"/>
                    </a:schemeClr>
                  </a:solidFill>
                  <a:latin typeface="Gill Sans"/>
                  <a:ea typeface="Gill Sans"/>
                  <a:cs typeface="Gill Sans"/>
                  <a:sym typeface="Gill Sans"/>
                </a:defRPr>
              </a:lvl1pPr>
            </a:lstStyle>
            <a:p>
              <a:pPr/>
              <a:r>
                <a:t>During 2011, 48.92% covered announcements were invalid; 27.47% of invalid were due to announced IP prefixes being covered, but not matched with VRPs</a:t>
              </a:r>
            </a:p>
          </p:txBody>
        </p:sp>
        <p:sp>
          <p:nvSpPr>
            <p:cNvPr id="661" name="Line"/>
            <p:cNvSpPr/>
            <p:nvPr/>
          </p:nvSpPr>
          <p:spPr>
            <a:xfrm flipH="1">
              <a:off x="1107764" y="1166390"/>
              <a:ext cx="1336535" cy="1336535"/>
            </a:xfrm>
            <a:prstGeom prst="line">
              <a:avLst/>
            </a:prstGeom>
            <a:noFill/>
            <a:ln w="254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665" name="Group"/>
          <p:cNvGrpSpPr/>
          <p:nvPr/>
        </p:nvGrpSpPr>
        <p:grpSpPr>
          <a:xfrm>
            <a:off x="13335750" y="7383422"/>
            <a:ext cx="1605791" cy="1963354"/>
            <a:chOff x="0" y="0"/>
            <a:chExt cx="1605789" cy="1963353"/>
          </a:xfrm>
        </p:grpSpPr>
        <p:sp>
          <p:nvSpPr>
            <p:cNvPr id="663" name="BGP…"/>
            <p:cNvSpPr/>
            <p:nvPr/>
          </p:nvSpPr>
          <p:spPr>
            <a:xfrm>
              <a:off x="0" y="0"/>
              <a:ext cx="1605790" cy="1232109"/>
            </a:xfrm>
            <a:prstGeom prst="rect">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BGP</a:t>
              </a:r>
            </a:p>
            <a:p>
              <a:pPr>
                <a:defRPr b="0" sz="3000">
                  <a:latin typeface="+mn-lt"/>
                  <a:ea typeface="+mn-ea"/>
                  <a:cs typeface="+mn-cs"/>
                  <a:sym typeface="Helvetica Neue Medium"/>
                </a:defRPr>
              </a:pPr>
              <a:r>
                <a:t>ann.</a:t>
              </a:r>
            </a:p>
          </p:txBody>
        </p:sp>
        <p:sp>
          <p:nvSpPr>
            <p:cNvPr id="664" name="46.8 B"/>
            <p:cNvSpPr txBox="1"/>
            <p:nvPr/>
          </p:nvSpPr>
          <p:spPr>
            <a:xfrm>
              <a:off x="130137" y="1336967"/>
              <a:ext cx="1345515"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lstStyle>
            <a:p>
              <a:pPr/>
              <a:r>
                <a:t>46.8 B</a:t>
              </a:r>
            </a:p>
          </p:txBody>
        </p:sp>
      </p:grpSp>
      <p:grpSp>
        <p:nvGrpSpPr>
          <p:cNvPr id="669" name="Group"/>
          <p:cNvGrpSpPr/>
          <p:nvPr/>
        </p:nvGrpSpPr>
        <p:grpSpPr>
          <a:xfrm>
            <a:off x="14961055" y="5527877"/>
            <a:ext cx="4345554" cy="1839003"/>
            <a:chOff x="0" y="0"/>
            <a:chExt cx="4345552" cy="1839002"/>
          </a:xfrm>
        </p:grpSpPr>
        <p:sp>
          <p:nvSpPr>
            <p:cNvPr id="666" name="Line"/>
            <p:cNvSpPr/>
            <p:nvPr/>
          </p:nvSpPr>
          <p:spPr>
            <a:xfrm flipV="1">
              <a:off x="0" y="975617"/>
              <a:ext cx="863385" cy="863386"/>
            </a:xfrm>
            <a:prstGeom prst="line">
              <a:avLst/>
            </a:prstGeom>
            <a:noFill/>
            <a:ln w="25400" cap="flat">
              <a:solidFill>
                <a:srgbClr val="FFFFFF"/>
              </a:solidFill>
              <a:custDash>
                <a:ds d="200000" sp="200000"/>
              </a:custDash>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67" name="43 B (91.9%)…"/>
            <p:cNvSpPr txBox="1"/>
            <p:nvPr/>
          </p:nvSpPr>
          <p:spPr>
            <a:xfrm>
              <a:off x="1585360" y="56132"/>
              <a:ext cx="2760193" cy="112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a:defRPr>
                  <a:solidFill>
                    <a:schemeClr val="accent4">
                      <a:hueOff val="468000"/>
                      <a:satOff val="-4761"/>
                      <a:lumOff val="10196"/>
                    </a:schemeClr>
                  </a:solidFill>
                </a:defRPr>
              </a:pPr>
              <a:r>
                <a:t>43 B (91.9%)</a:t>
              </a:r>
            </a:p>
            <a:p>
              <a:pPr algn="l"/>
              <a:r>
                <a:t>(Not covered)</a:t>
              </a:r>
            </a:p>
          </p:txBody>
        </p:sp>
        <p:sp>
          <p:nvSpPr>
            <p:cNvPr id="668" name="?"/>
            <p:cNvSpPr txBox="1"/>
            <p:nvPr/>
          </p:nvSpPr>
          <p:spPr>
            <a:xfrm>
              <a:off x="835672" y="-1"/>
              <a:ext cx="663982" cy="1233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sz="7200">
                  <a:solidFill>
                    <a:schemeClr val="accent4">
                      <a:hueOff val="468000"/>
                      <a:satOff val="-4761"/>
                      <a:lumOff val="10196"/>
                    </a:schemeClr>
                  </a:solidFill>
                </a:defRPr>
              </a:lvl1pPr>
            </a:lstStyle>
            <a:p>
              <a:pPr/>
              <a:r>
                <a:t>?</a:t>
              </a:r>
            </a:p>
          </p:txBody>
        </p:sp>
      </p:grpSp>
      <p:grpSp>
        <p:nvGrpSpPr>
          <p:cNvPr id="676" name="Group"/>
          <p:cNvGrpSpPr/>
          <p:nvPr/>
        </p:nvGrpSpPr>
        <p:grpSpPr>
          <a:xfrm>
            <a:off x="18994473" y="6494133"/>
            <a:ext cx="5274031" cy="2647532"/>
            <a:chOff x="0" y="0"/>
            <a:chExt cx="5274030" cy="2647531"/>
          </a:xfrm>
        </p:grpSpPr>
        <p:sp>
          <p:nvSpPr>
            <p:cNvPr id="670" name="Line"/>
            <p:cNvSpPr/>
            <p:nvPr/>
          </p:nvSpPr>
          <p:spPr>
            <a:xfrm>
              <a:off x="1205" y="1505653"/>
              <a:ext cx="1360651" cy="677127"/>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71" name="Line"/>
            <p:cNvSpPr/>
            <p:nvPr/>
          </p:nvSpPr>
          <p:spPr>
            <a:xfrm flipV="1">
              <a:off x="-1" y="687331"/>
              <a:ext cx="1338795" cy="831241"/>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72" name="Dingbat Check"/>
            <p:cNvSpPr/>
            <p:nvPr/>
          </p:nvSpPr>
          <p:spPr>
            <a:xfrm>
              <a:off x="1479413" y="-1"/>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73" name="Dingbat X"/>
            <p:cNvSpPr/>
            <p:nvPr/>
          </p:nvSpPr>
          <p:spPr>
            <a:xfrm>
              <a:off x="1566943" y="1798063"/>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74" name="3.5 B (90.4%)"/>
            <p:cNvSpPr txBox="1"/>
            <p:nvPr/>
          </p:nvSpPr>
          <p:spPr>
            <a:xfrm>
              <a:off x="2603652" y="111540"/>
              <a:ext cx="2670379"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a:solidFill>
                    <a:schemeClr val="accent3">
                      <a:hueOff val="-365725"/>
                      <a:satOff val="-32500"/>
                      <a:lumOff val="18235"/>
                    </a:schemeClr>
                  </a:solidFill>
                </a:defRPr>
              </a:lvl1pPr>
            </a:lstStyle>
            <a:p>
              <a:pPr/>
              <a:r>
                <a:t>3.5 B (90.4%)</a:t>
              </a:r>
            </a:p>
          </p:txBody>
        </p:sp>
        <p:sp>
          <p:nvSpPr>
            <p:cNvPr id="675" name="344 M (9.6%)"/>
            <p:cNvSpPr txBox="1"/>
            <p:nvPr/>
          </p:nvSpPr>
          <p:spPr>
            <a:xfrm>
              <a:off x="2624940" y="1909603"/>
              <a:ext cx="2639899"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a:solidFill>
                    <a:schemeClr val="accent5"/>
                  </a:solidFill>
                </a:defRPr>
              </a:lvl1pPr>
            </a:lstStyle>
            <a:p>
              <a:pPr/>
              <a:r>
                <a:t>344 M (9.6%)</a:t>
              </a:r>
            </a:p>
          </p:txBody>
        </p:sp>
      </p:grpSp>
      <p:grpSp>
        <p:nvGrpSpPr>
          <p:cNvPr id="680" name="Group"/>
          <p:cNvGrpSpPr/>
          <p:nvPr/>
        </p:nvGrpSpPr>
        <p:grpSpPr>
          <a:xfrm>
            <a:off x="14998397" y="7383422"/>
            <a:ext cx="4361123" cy="1963354"/>
            <a:chOff x="0" y="0"/>
            <a:chExt cx="4361121" cy="1963353"/>
          </a:xfrm>
        </p:grpSpPr>
        <p:sp>
          <p:nvSpPr>
            <p:cNvPr id="677" name="Line"/>
            <p:cNvSpPr/>
            <p:nvPr/>
          </p:nvSpPr>
          <p:spPr>
            <a:xfrm>
              <a:off x="0" y="616053"/>
              <a:ext cx="2286201" cy="1"/>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78" name="3.8 B (8.1%)"/>
            <p:cNvSpPr txBox="1"/>
            <p:nvPr/>
          </p:nvSpPr>
          <p:spPr>
            <a:xfrm>
              <a:off x="1916701" y="1336967"/>
              <a:ext cx="2444421"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lstStyle>
            <a:p>
              <a:pPr/>
              <a:r>
                <a:t>3.8 B (8.1%)</a:t>
              </a:r>
            </a:p>
          </p:txBody>
        </p:sp>
        <p:sp>
          <p:nvSpPr>
            <p:cNvPr id="679" name="BGP…"/>
            <p:cNvSpPr/>
            <p:nvPr/>
          </p:nvSpPr>
          <p:spPr>
            <a:xfrm>
              <a:off x="2336017" y="0"/>
              <a:ext cx="1605790" cy="1232109"/>
            </a:xfrm>
            <a:prstGeom prst="rect">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BGP</a:t>
              </a:r>
            </a:p>
            <a:p>
              <a:pPr>
                <a:defRPr b="0" sz="3000">
                  <a:latin typeface="+mn-lt"/>
                  <a:ea typeface="+mn-ea"/>
                  <a:cs typeface="+mn-cs"/>
                  <a:sym typeface="Helvetica Neue Medium"/>
                </a:defRPr>
              </a:pPr>
              <a:r>
                <a:t>ann.</a:t>
              </a:r>
            </a:p>
          </p:txBody>
        </p:sp>
      </p:grpSp>
      <p:sp>
        <p:nvSpPr>
          <p:cNvPr id="681" name="Rectangle"/>
          <p:cNvSpPr/>
          <p:nvPr/>
        </p:nvSpPr>
        <p:spPr>
          <a:xfrm>
            <a:off x="2842097" y="5482902"/>
            <a:ext cx="10018716" cy="4262012"/>
          </a:xfrm>
          <a:prstGeom prst="rect">
            <a:avLst/>
          </a:prstGeom>
          <a:solidFill>
            <a:srgbClr val="000000"/>
          </a:solidFill>
          <a:ln w="12700">
            <a:miter lim="400000"/>
          </a:ln>
        </p:spPr>
        <p:txBody>
          <a:bodyPr lIns="50800" tIns="50800" rIns="50800" bIns="50800" anchor="ctr"/>
          <a:lstStyle/>
          <a:p>
            <a:pPr defTabSz="584200">
              <a:defRPr b="0" sz="2200">
                <a:latin typeface="+mn-lt"/>
                <a:ea typeface="+mn-ea"/>
                <a:cs typeface="+mn-cs"/>
                <a:sym typeface="Helvetica Neue Medium"/>
              </a:defRPr>
            </a:pPr>
          </a:p>
        </p:txBody>
      </p:sp>
      <p:sp>
        <p:nvSpPr>
          <p:cNvPr id="682" name="Slide Number"/>
          <p:cNvSpPr txBox="1"/>
          <p:nvPr>
            <p:ph type="sldNum" sz="quarter" idx="2"/>
          </p:nvPr>
        </p:nvSpPr>
        <p:spPr>
          <a:xfrm>
            <a:off x="747920" y="12947673"/>
            <a:ext cx="476549" cy="457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85" name="Group"/>
          <p:cNvGrpSpPr/>
          <p:nvPr/>
        </p:nvGrpSpPr>
        <p:grpSpPr>
          <a:xfrm>
            <a:off x="12954000" y="9817100"/>
            <a:ext cx="5632389" cy="1506979"/>
            <a:chOff x="0" y="0"/>
            <a:chExt cx="5632388" cy="1506978"/>
          </a:xfrm>
        </p:grpSpPr>
        <p:sp>
          <p:nvSpPr>
            <p:cNvPr id="683" name="Line"/>
            <p:cNvSpPr/>
            <p:nvPr/>
          </p:nvSpPr>
          <p:spPr>
            <a:xfrm flipH="1" flipV="1">
              <a:off x="-1" y="-1"/>
              <a:ext cx="1303537" cy="953990"/>
            </a:xfrm>
            <a:prstGeom prst="line">
              <a:avLst/>
            </a:prstGeom>
            <a:noFill/>
            <a:ln w="63500" cap="flat">
              <a:solidFill>
                <a:srgbClr val="37D836"/>
              </a:solidFill>
              <a:prstDash val="sysDot"/>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84" name="Only 2~4%"/>
            <p:cNvSpPr txBox="1"/>
            <p:nvPr/>
          </p:nvSpPr>
          <p:spPr>
            <a:xfrm>
              <a:off x="1481324" y="880592"/>
              <a:ext cx="4151065"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l">
                <a:defRPr>
                  <a:solidFill>
                    <a:schemeClr val="accent3">
                      <a:hueOff val="-365725"/>
                      <a:satOff val="-32500"/>
                      <a:lumOff val="18235"/>
                    </a:schemeClr>
                  </a:solidFill>
                </a:defRPr>
              </a:lvl1pPr>
            </a:lstStyle>
            <a:p>
              <a:pPr/>
              <a:r>
                <a:t>Only 2~4%</a:t>
              </a: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 fill="hold"/>
                                        <p:tgtEl>
                                          <p:spTgt spid="681"/>
                                        </p:tgtEl>
                                      </p:cBhvr>
                                    </p:animEffect>
                                    <p:set>
                                      <p:cBhvr>
                                        <p:cTn id="7" fill="hold">
                                          <p:stCondLst>
                                            <p:cond delay="299"/>
                                          </p:stCondLst>
                                        </p:cTn>
                                        <p:tgtEl>
                                          <p:spTgt spid="68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6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6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5" grpId="3"/>
      <p:bldP build="whole" bldLvl="1" animBg="1" rev="0" advAuto="0" spid="662" grpId="2"/>
      <p:bldP build="whole" bldLvl="1" animBg="1" rev="0" advAuto="0" spid="681"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Then, why are they invalid?"/>
          <p:cNvSpPr txBox="1"/>
          <p:nvPr>
            <p:ph type="title"/>
          </p:nvPr>
        </p:nvSpPr>
        <p:spPr>
          <a:prstGeom prst="rect">
            <a:avLst/>
          </a:prstGeom>
        </p:spPr>
        <p:txBody>
          <a:bodyPr/>
          <a:lstStyle>
            <a:lvl1pPr defTabSz="821531">
              <a:defRPr>
                <a:solidFill>
                  <a:srgbClr val="FFE44F"/>
                </a:solidFill>
              </a:defRPr>
            </a:lvl1pPr>
          </a:lstStyle>
          <a:p>
            <a:pPr/>
            <a:r>
              <a:t>Then, why are they invalid?</a:t>
            </a:r>
          </a:p>
        </p:txBody>
      </p:sp>
      <p:grpSp>
        <p:nvGrpSpPr>
          <p:cNvPr id="709" name="Group"/>
          <p:cNvGrpSpPr/>
          <p:nvPr/>
        </p:nvGrpSpPr>
        <p:grpSpPr>
          <a:xfrm>
            <a:off x="7822517" y="3359675"/>
            <a:ext cx="11833773" cy="10207977"/>
            <a:chOff x="0" y="0"/>
            <a:chExt cx="11833771" cy="10207975"/>
          </a:xfrm>
        </p:grpSpPr>
        <p:grpSp>
          <p:nvGrpSpPr>
            <p:cNvPr id="692" name="Group"/>
            <p:cNvGrpSpPr/>
            <p:nvPr/>
          </p:nvGrpSpPr>
          <p:grpSpPr>
            <a:xfrm>
              <a:off x="0" y="-1"/>
              <a:ext cx="8068938" cy="3129349"/>
              <a:chOff x="0" y="0"/>
              <a:chExt cx="8068937" cy="3129347"/>
            </a:xfrm>
          </p:grpSpPr>
          <p:sp>
            <p:nvSpPr>
              <p:cNvPr id="690" name="There is a VRP that “covers” IP prefix"/>
              <p:cNvSpPr/>
              <p:nvPr/>
            </p:nvSpPr>
            <p:spPr>
              <a:xfrm>
                <a:off x="0" y="0"/>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There is a VRP that “covers” IP prefix</a:t>
                </a:r>
              </a:p>
            </p:txBody>
          </p:sp>
          <p:sp>
            <p:nvSpPr>
              <p:cNvPr id="691" name="Line"/>
              <p:cNvSpPr/>
              <p:nvPr/>
            </p:nvSpPr>
            <p:spPr>
              <a:xfrm>
                <a:off x="4034469" y="1912043"/>
                <a:ext cx="1" cy="1217305"/>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695" name="Group"/>
            <p:cNvGrpSpPr/>
            <p:nvPr/>
          </p:nvGrpSpPr>
          <p:grpSpPr>
            <a:xfrm>
              <a:off x="0" y="3147526"/>
              <a:ext cx="8068938" cy="3058123"/>
              <a:chOff x="0" y="0"/>
              <a:chExt cx="8068937" cy="3058121"/>
            </a:xfrm>
          </p:grpSpPr>
          <p:sp>
            <p:nvSpPr>
              <p:cNvPr id="693" name="The ASN of the VRP and the ASN in the BGP are identical?"/>
              <p:cNvSpPr/>
              <p:nvPr/>
            </p:nvSpPr>
            <p:spPr>
              <a:xfrm>
                <a:off x="0" y="0"/>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The ASN of the VRP and the ASN in the BGP are identical?</a:t>
                </a:r>
              </a:p>
            </p:txBody>
          </p:sp>
          <p:sp>
            <p:nvSpPr>
              <p:cNvPr id="694" name="Line"/>
              <p:cNvSpPr/>
              <p:nvPr/>
            </p:nvSpPr>
            <p:spPr>
              <a:xfrm>
                <a:off x="4034469" y="1840816"/>
                <a:ext cx="1" cy="1217306"/>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698" name="Group"/>
            <p:cNvGrpSpPr/>
            <p:nvPr/>
          </p:nvGrpSpPr>
          <p:grpSpPr>
            <a:xfrm>
              <a:off x="8097469" y="3670980"/>
              <a:ext cx="3700197" cy="849469"/>
              <a:chOff x="0" y="0"/>
              <a:chExt cx="3700196" cy="849467"/>
            </a:xfrm>
          </p:grpSpPr>
          <p:sp>
            <p:nvSpPr>
              <p:cNvPr id="696" name="Line"/>
              <p:cNvSpPr/>
              <p:nvPr/>
            </p:nvSpPr>
            <p:spPr>
              <a:xfrm>
                <a:off x="0" y="397419"/>
                <a:ext cx="1794989" cy="1"/>
              </a:xfrm>
              <a:prstGeom prst="line">
                <a:avLst/>
              </a:prstGeom>
              <a:noFill/>
              <a:ln w="635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697" name="Dingbat X"/>
              <p:cNvSpPr/>
              <p:nvPr/>
            </p:nvSpPr>
            <p:spPr>
              <a:xfrm>
                <a:off x="2981325" y="-1"/>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01" name="Group"/>
            <p:cNvGrpSpPr/>
            <p:nvPr/>
          </p:nvGrpSpPr>
          <p:grpSpPr>
            <a:xfrm>
              <a:off x="8097469" y="6765030"/>
              <a:ext cx="3700197" cy="849469"/>
              <a:chOff x="0" y="0"/>
              <a:chExt cx="3700196" cy="849467"/>
            </a:xfrm>
          </p:grpSpPr>
          <p:sp>
            <p:nvSpPr>
              <p:cNvPr id="699" name="Line"/>
              <p:cNvSpPr/>
              <p:nvPr/>
            </p:nvSpPr>
            <p:spPr>
              <a:xfrm>
                <a:off x="0" y="424734"/>
                <a:ext cx="1794989" cy="1"/>
              </a:xfrm>
              <a:prstGeom prst="line">
                <a:avLst/>
              </a:prstGeom>
              <a:noFill/>
              <a:ln w="635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00" name="Dingbat X"/>
              <p:cNvSpPr/>
              <p:nvPr/>
            </p:nvSpPr>
            <p:spPr>
              <a:xfrm>
                <a:off x="2981325" y="-1"/>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05" name="Group"/>
            <p:cNvGrpSpPr/>
            <p:nvPr/>
          </p:nvGrpSpPr>
          <p:grpSpPr>
            <a:xfrm>
              <a:off x="0" y="6268892"/>
              <a:ext cx="8068938" cy="3939084"/>
              <a:chOff x="0" y="0"/>
              <a:chExt cx="8068937" cy="3939083"/>
            </a:xfrm>
          </p:grpSpPr>
          <p:sp>
            <p:nvSpPr>
              <p:cNvPr id="702" name="There is a VRP that matches IP prefix…"/>
              <p:cNvSpPr/>
              <p:nvPr/>
            </p:nvSpPr>
            <p:spPr>
              <a:xfrm>
                <a:off x="0" y="0"/>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There is a VRP that matches IP prefix </a:t>
                </a:r>
              </a:p>
              <a:p>
                <a:pPr>
                  <a:defRPr b="0" sz="3000">
                    <a:latin typeface="+mn-lt"/>
                    <a:ea typeface="+mn-ea"/>
                    <a:cs typeface="+mn-cs"/>
                    <a:sym typeface="Helvetica Neue Medium"/>
                  </a:defRPr>
                </a:pPr>
                <a:r>
                  <a:t>(using MaxLength, if exists)</a:t>
                </a:r>
              </a:p>
            </p:txBody>
          </p:sp>
          <p:sp>
            <p:nvSpPr>
              <p:cNvPr id="703" name="Line"/>
              <p:cNvSpPr/>
              <p:nvPr/>
            </p:nvSpPr>
            <p:spPr>
              <a:xfrm>
                <a:off x="4034469" y="1904989"/>
                <a:ext cx="1" cy="1217306"/>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04" name="Dingbat Check"/>
              <p:cNvSpPr/>
              <p:nvPr/>
            </p:nvSpPr>
            <p:spPr>
              <a:xfrm>
                <a:off x="3587505" y="3089615"/>
                <a:ext cx="893929"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08" name="Group"/>
            <p:cNvGrpSpPr/>
            <p:nvPr/>
          </p:nvGrpSpPr>
          <p:grpSpPr>
            <a:xfrm>
              <a:off x="8097469" y="161163"/>
              <a:ext cx="3736303" cy="1519421"/>
              <a:chOff x="0" y="0"/>
              <a:chExt cx="3736301" cy="1519420"/>
            </a:xfrm>
          </p:grpSpPr>
          <p:sp>
            <p:nvSpPr>
              <p:cNvPr id="706" name="Line"/>
              <p:cNvSpPr/>
              <p:nvPr/>
            </p:nvSpPr>
            <p:spPr>
              <a:xfrm>
                <a:off x="0" y="757836"/>
                <a:ext cx="1794989" cy="1"/>
              </a:xfrm>
              <a:prstGeom prst="line">
                <a:avLst/>
              </a:prstGeom>
              <a:noFill/>
              <a:ln w="63500" cap="flat">
                <a:solidFill>
                  <a:schemeClr val="accent4">
                    <a:hueOff val="468000"/>
                    <a:satOff val="-4761"/>
                    <a:lumOff val="10196"/>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07" name="?"/>
              <p:cNvSpPr txBox="1"/>
              <p:nvPr/>
            </p:nvSpPr>
            <p:spPr>
              <a:xfrm>
                <a:off x="2945218" y="0"/>
                <a:ext cx="791084" cy="15194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9000">
                    <a:solidFill>
                      <a:schemeClr val="accent4">
                        <a:hueOff val="468000"/>
                        <a:satOff val="-4761"/>
                        <a:lumOff val="10196"/>
                      </a:schemeClr>
                    </a:solidFill>
                  </a:defRPr>
                </a:lvl1pPr>
              </a:lstStyle>
              <a:p>
                <a:pPr/>
                <a:r>
                  <a:t>?</a:t>
                </a:r>
              </a:p>
            </p:txBody>
          </p:sp>
        </p:gr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713" name="Why Invalid?"/>
          <p:cNvSpPr txBox="1"/>
          <p:nvPr>
            <p:ph type="title"/>
          </p:nvPr>
        </p:nvSpPr>
        <p:spPr>
          <a:prstGeom prst="rect">
            <a:avLst/>
          </a:prstGeom>
        </p:spPr>
        <p:txBody>
          <a:bodyPr/>
          <a:lstStyle/>
          <a:p>
            <a:pPr/>
            <a:r>
              <a:t>Why Invalid?</a:t>
            </a:r>
          </a:p>
        </p:txBody>
      </p:sp>
      <p:sp>
        <p:nvSpPr>
          <p:cNvPr id="714" name="Line"/>
          <p:cNvSpPr/>
          <p:nvPr/>
        </p:nvSpPr>
        <p:spPr>
          <a:xfrm flipV="1">
            <a:off x="12108665" y="5475980"/>
            <a:ext cx="1" cy="5675380"/>
          </a:xfrm>
          <a:prstGeom prst="line">
            <a:avLst/>
          </a:prstGeom>
          <a:ln w="25400">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grpSp>
        <p:nvGrpSpPr>
          <p:cNvPr id="718" name="Group"/>
          <p:cNvGrpSpPr/>
          <p:nvPr/>
        </p:nvGrpSpPr>
        <p:grpSpPr>
          <a:xfrm>
            <a:off x="7403208" y="3575518"/>
            <a:ext cx="10125712" cy="1842378"/>
            <a:chOff x="548127" y="307047"/>
            <a:chExt cx="10125710" cy="1842376"/>
          </a:xfrm>
        </p:grpSpPr>
        <p:sp>
          <p:nvSpPr>
            <p:cNvPr id="715" name="129.21.0.0/16, AS 4385"/>
            <p:cNvSpPr/>
            <p:nvPr/>
          </p:nvSpPr>
          <p:spPr>
            <a:xfrm>
              <a:off x="3653180"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vl1pPr>
            </a:lstStyle>
            <a:p>
              <a:pPr/>
              <a:r>
                <a:t>129.21.0.0/16, AS 4385</a:t>
              </a:r>
            </a:p>
          </p:txBody>
        </p:sp>
        <p:sp>
          <p:nvSpPr>
            <p:cNvPr id="716" name="VRP1"/>
            <p:cNvSpPr/>
            <p:nvPr/>
          </p:nvSpPr>
          <p:spPr>
            <a:xfrm>
              <a:off x="548127" y="87942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1</a:t>
              </a:r>
            </a:p>
          </p:txBody>
        </p:sp>
        <p:graphicFrame>
          <p:nvGraphicFramePr>
            <p:cNvPr id="717" name="Table"/>
            <p:cNvGraphicFramePr/>
            <p:nvPr/>
          </p:nvGraphicFramePr>
          <p:xfrm>
            <a:off x="1415538" y="609360"/>
            <a:ext cx="92583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179959"/>
                  <a:gridCol w="1424322"/>
                  <a:gridCol w="4607324"/>
                </a:tblGrid>
                <a:tr h="568296">
                  <a:tc>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grpSp>
        <p:nvGrpSpPr>
          <p:cNvPr id="724" name="Group"/>
          <p:cNvGrpSpPr/>
          <p:nvPr/>
        </p:nvGrpSpPr>
        <p:grpSpPr>
          <a:xfrm>
            <a:off x="1406259" y="5127002"/>
            <a:ext cx="10050977" cy="3749920"/>
            <a:chOff x="502881" y="0"/>
            <a:chExt cx="10050976" cy="3749919"/>
          </a:xfrm>
        </p:grpSpPr>
        <p:grpSp>
          <p:nvGrpSpPr>
            <p:cNvPr id="722" name="Group"/>
            <p:cNvGrpSpPr/>
            <p:nvPr/>
          </p:nvGrpSpPr>
          <p:grpSpPr>
            <a:xfrm>
              <a:off x="502881" y="1846847"/>
              <a:ext cx="10050978" cy="1903073"/>
              <a:chOff x="502881" y="307047"/>
              <a:chExt cx="10050976" cy="1903071"/>
            </a:xfrm>
          </p:grpSpPr>
          <p:graphicFrame>
            <p:nvGraphicFramePr>
              <p:cNvPr id="719" name="Table"/>
              <p:cNvGraphicFramePr/>
              <p:nvPr/>
            </p:nvGraphicFramePr>
            <p:xfrm>
              <a:off x="1346357" y="630571"/>
              <a:ext cx="92075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580274"/>
                    <a:gridCol w="4580274"/>
                  </a:tblGrid>
                  <a:tr h="568296">
                    <a:tc>
                      <a:txBody>
                        <a:bodyPr/>
                        <a:lstStyle/>
                        <a:p>
                          <a:pPr>
                            <a:defRPr sz="3000"/>
                          </a:pPr>
                        </a:p>
                      </a:txBody>
                      <a:tcPr marL="50800" marR="50800" marT="50800" marB="50800" anchor="ctr" anchorCtr="0" horzOverflow="overflow">
                        <a:lnL w="12700">
                          <a:solidFill>
                            <a:srgbClr val="434343"/>
                          </a:solidFill>
                          <a:miter lim="400000"/>
                        </a:lnL>
                        <a:lnR w="12700">
                          <a:solidFill>
                            <a:srgbClr val="434343"/>
                          </a:solidFill>
                          <a:miter lim="400000"/>
                        </a:lnR>
                        <a:lnT w="12700">
                          <a:solidFill>
                            <a:srgbClr val="434343"/>
                          </a:solidFill>
                          <a:miter lim="400000"/>
                        </a:lnT>
                        <a:lnB w="12700">
                          <a:solidFill>
                            <a:srgbClr val="434343"/>
                          </a:solidFill>
                          <a:miter lim="400000"/>
                        </a:lnB>
                        <a:solidFill>
                          <a:srgbClr val="6C6C6C"/>
                        </a:solidFill>
                      </a:tcPr>
                    </a:tc>
                    <a:tc>
                      <a:txBody>
                        <a:bodyPr/>
                        <a:lstStyle/>
                        <a:p>
                          <a:pPr>
                            <a:defRPr sz="3000"/>
                          </a:pPr>
                        </a:p>
                      </a:txBody>
                      <a:tcPr marL="50800" marR="50800" marT="50800" marB="50800" anchor="ctr" anchorCtr="0" horzOverflow="overflow">
                        <a:lnL w="12700">
                          <a:solidFill>
                            <a:srgbClr val="434343"/>
                          </a:solidFill>
                          <a:miter lim="400000"/>
                        </a:lnL>
                        <a:lnR w="12700">
                          <a:solidFill>
                            <a:srgbClr val="6C6C6C"/>
                          </a:solidFill>
                          <a:miter lim="400000"/>
                        </a:lnR>
                        <a:lnT w="12700">
                          <a:solidFill>
                            <a:srgbClr val="6C6C6C"/>
                          </a:solidFill>
                          <a:miter lim="400000"/>
                        </a:lnT>
                        <a:lnB w="12700">
                          <a:solidFill>
                            <a:srgbClr val="6C6C6C"/>
                          </a:solidFill>
                          <a:miter lim="400000"/>
                        </a:lnB>
                      </a:tcPr>
                    </a:tc>
                  </a:tr>
                </a:tbl>
              </a:graphicData>
            </a:graphic>
          </p:graphicFrame>
          <p:sp>
            <p:nvSpPr>
              <p:cNvPr id="720" name="129.21.240.0/20,  AS 4385"/>
              <p:cNvSpPr/>
              <p:nvPr/>
            </p:nvSpPr>
            <p:spPr>
              <a:xfrm>
                <a:off x="3863833"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129.21.240.0/</a:t>
                </a:r>
                <a:r>
                  <a:rPr>
                    <a:solidFill>
                      <a:schemeClr val="accent5"/>
                    </a:solidFill>
                  </a:rPr>
                  <a:t>20</a:t>
                </a:r>
                <a:r>
                  <a:t>,  AS 4385</a:t>
                </a:r>
              </a:p>
            </p:txBody>
          </p:sp>
          <p:sp>
            <p:nvSpPr>
              <p:cNvPr id="721" name="BGP"/>
              <p:cNvSpPr/>
              <p:nvPr/>
            </p:nvSpPr>
            <p:spPr>
              <a:xfrm>
                <a:off x="502881" y="94011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vl1pPr>
              </a:lstStyle>
              <a:p>
                <a:pPr/>
                <a:r>
                  <a:t>BGP</a:t>
                </a:r>
              </a:p>
            </p:txBody>
          </p:sp>
        </p:grpSp>
        <p:sp>
          <p:nvSpPr>
            <p:cNvPr id="723" name="Too specific"/>
            <p:cNvSpPr txBox="1"/>
            <p:nvPr/>
          </p:nvSpPr>
          <p:spPr>
            <a:xfrm>
              <a:off x="3094573" y="0"/>
              <a:ext cx="3200041" cy="879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5000">
                  <a:solidFill>
                    <a:schemeClr val="accent4">
                      <a:hueOff val="-624705"/>
                      <a:lumOff val="1372"/>
                    </a:schemeClr>
                  </a:solidFill>
                  <a:latin typeface="Gill Sans"/>
                  <a:ea typeface="Gill Sans"/>
                  <a:cs typeface="Gill Sans"/>
                  <a:sym typeface="Gill Sans"/>
                </a:defRPr>
              </a:lvl1pPr>
            </a:lstStyle>
            <a:p>
              <a:pPr/>
              <a:r>
                <a:t>Too specific</a:t>
              </a:r>
            </a:p>
          </p:txBody>
        </p:sp>
      </p:grpSp>
      <p:grpSp>
        <p:nvGrpSpPr>
          <p:cNvPr id="730" name="Group"/>
          <p:cNvGrpSpPr/>
          <p:nvPr/>
        </p:nvGrpSpPr>
        <p:grpSpPr>
          <a:xfrm>
            <a:off x="12988848" y="4907620"/>
            <a:ext cx="10048535" cy="3976729"/>
            <a:chOff x="502881" y="0"/>
            <a:chExt cx="10048533" cy="3976728"/>
          </a:xfrm>
        </p:grpSpPr>
        <p:grpSp>
          <p:nvGrpSpPr>
            <p:cNvPr id="728" name="Group"/>
            <p:cNvGrpSpPr/>
            <p:nvPr/>
          </p:nvGrpSpPr>
          <p:grpSpPr>
            <a:xfrm>
              <a:off x="502881" y="2086870"/>
              <a:ext cx="10048535" cy="1889859"/>
              <a:chOff x="502881" y="307047"/>
              <a:chExt cx="10048533" cy="1889857"/>
            </a:xfrm>
          </p:grpSpPr>
          <p:graphicFrame>
            <p:nvGraphicFramePr>
              <p:cNvPr id="725" name="Table"/>
              <p:cNvGraphicFramePr/>
              <p:nvPr/>
            </p:nvGraphicFramePr>
            <p:xfrm>
              <a:off x="1343915" y="617357"/>
              <a:ext cx="92075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580274"/>
                    <a:gridCol w="4580274"/>
                  </a:tblGrid>
                  <a:tr h="568296">
                    <a:tc>
                      <a:txBody>
                        <a:bodyPr/>
                        <a:lstStyle/>
                        <a:p>
                          <a:pPr>
                            <a:defRPr sz="3000"/>
                          </a:pPr>
                        </a:p>
                      </a:txBody>
                      <a:tcPr marL="50800" marR="50800" marT="50800" marB="50800" anchor="ctr" anchorCtr="0" horzOverflow="overflow">
                        <a:lnL w="12700">
                          <a:solidFill>
                            <a:srgbClr val="434343"/>
                          </a:solidFill>
                          <a:miter lim="400000"/>
                        </a:lnL>
                        <a:lnR w="12700">
                          <a:solidFill>
                            <a:srgbClr val="434343"/>
                          </a:solidFill>
                          <a:miter lim="400000"/>
                        </a:lnR>
                        <a:lnT w="12700">
                          <a:solidFill>
                            <a:srgbClr val="434343"/>
                          </a:solidFill>
                          <a:miter lim="400000"/>
                        </a:lnT>
                        <a:lnB w="12700">
                          <a:solidFill>
                            <a:srgbClr val="434343"/>
                          </a:solidFill>
                          <a:miter lim="400000"/>
                        </a:lnB>
                        <a:solidFill>
                          <a:srgbClr val="6C6C6C"/>
                        </a:solidFill>
                      </a:tcPr>
                    </a:tc>
                    <a:tc>
                      <a:txBody>
                        <a:bodyPr/>
                        <a:lstStyle/>
                        <a:p>
                          <a:pPr>
                            <a:defRPr sz="3000"/>
                          </a:pPr>
                        </a:p>
                      </a:txBody>
                      <a:tcPr marL="50800" marR="50800" marT="50800" marB="50800" anchor="ctr" anchorCtr="0" horzOverflow="overflow">
                        <a:lnL w="12700">
                          <a:solidFill>
                            <a:srgbClr val="434343"/>
                          </a:solidFill>
                          <a:miter lim="400000"/>
                        </a:lnL>
                        <a:lnR w="12700">
                          <a:solidFill>
                            <a:srgbClr val="6C6C6C"/>
                          </a:solidFill>
                          <a:miter lim="400000"/>
                        </a:lnR>
                        <a:lnT w="12700">
                          <a:solidFill>
                            <a:srgbClr val="6C6C6C"/>
                          </a:solidFill>
                          <a:miter lim="400000"/>
                        </a:lnT>
                        <a:lnB w="12700">
                          <a:solidFill>
                            <a:srgbClr val="6C6C6C"/>
                          </a:solidFill>
                          <a:miter lim="400000"/>
                        </a:lnB>
                      </a:tcPr>
                    </a:tc>
                  </a:tr>
                </a:tbl>
              </a:graphicData>
            </a:graphic>
          </p:graphicFrame>
          <p:sp>
            <p:nvSpPr>
              <p:cNvPr id="726" name="129.21.0.0/16,  AS 1334"/>
              <p:cNvSpPr/>
              <p:nvPr/>
            </p:nvSpPr>
            <p:spPr>
              <a:xfrm>
                <a:off x="3699373"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129.21.0.0/16,  AS </a:t>
                </a:r>
                <a:r>
                  <a:rPr>
                    <a:solidFill>
                      <a:schemeClr val="accent5"/>
                    </a:solidFill>
                  </a:rPr>
                  <a:t>1334</a:t>
                </a:r>
              </a:p>
            </p:txBody>
          </p:sp>
          <p:sp>
            <p:nvSpPr>
              <p:cNvPr id="727" name="BGP"/>
              <p:cNvSpPr/>
              <p:nvPr/>
            </p:nvSpPr>
            <p:spPr>
              <a:xfrm>
                <a:off x="502881" y="92690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vl1pPr>
              </a:lstStyle>
              <a:p>
                <a:pPr/>
                <a:r>
                  <a:t>BGP</a:t>
                </a:r>
              </a:p>
            </p:txBody>
          </p:sp>
        </p:grpSp>
        <p:sp>
          <p:nvSpPr>
            <p:cNvPr id="729" name="Wrong ASN"/>
            <p:cNvSpPr txBox="1"/>
            <p:nvPr/>
          </p:nvSpPr>
          <p:spPr>
            <a:xfrm>
              <a:off x="3416932" y="0"/>
              <a:ext cx="3314763" cy="879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5000">
                  <a:solidFill>
                    <a:schemeClr val="accent4">
                      <a:hueOff val="-624705"/>
                      <a:lumOff val="1372"/>
                    </a:schemeClr>
                  </a:solidFill>
                  <a:latin typeface="Gill Sans"/>
                  <a:ea typeface="Gill Sans"/>
                  <a:cs typeface="Gill Sans"/>
                  <a:sym typeface="Gill Sans"/>
                </a:defRPr>
              </a:lvl1pPr>
            </a:lstStyle>
            <a:p>
              <a:pPr/>
              <a:r>
                <a:t>Wrong ASN</a:t>
              </a:r>
            </a:p>
          </p:txBody>
        </p:sp>
      </p:grpSp>
      <p:sp>
        <p:nvSpPr>
          <p:cNvPr id="731" name="Potential Reasons:…"/>
          <p:cNvSpPr txBox="1"/>
          <p:nvPr/>
        </p:nvSpPr>
        <p:spPr>
          <a:xfrm>
            <a:off x="14093617" y="9387682"/>
            <a:ext cx="5020866" cy="197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b="0">
                <a:latin typeface="Gill Sans"/>
                <a:ea typeface="Gill Sans"/>
                <a:cs typeface="Gill Sans"/>
                <a:sym typeface="Gill Sans"/>
              </a:defRPr>
            </a:pPr>
            <a:r>
              <a:t>Potential Reasons:</a:t>
            </a:r>
          </a:p>
          <a:p>
            <a:pPr algn="l">
              <a:defRPr b="0">
                <a:latin typeface="Gill Sans"/>
                <a:ea typeface="Gill Sans"/>
                <a:cs typeface="Gill Sans"/>
                <a:sym typeface="Gill Sans"/>
              </a:defRPr>
            </a:pPr>
          </a:p>
          <a:p>
            <a:pPr marL="444500" indent="-444500" algn="l">
              <a:buSzPct val="145000"/>
              <a:buChar char="•"/>
              <a:defRPr b="0">
                <a:latin typeface="Gill Sans"/>
                <a:ea typeface="Gill Sans"/>
                <a:cs typeface="Gill Sans"/>
                <a:sym typeface="Gill Sans"/>
              </a:defRPr>
            </a:pPr>
            <a:r>
              <a:rPr>
                <a:solidFill>
                  <a:schemeClr val="accent5"/>
                </a:solidFill>
              </a:rPr>
              <a:t>Malicious hijacking attacks?</a:t>
            </a:r>
          </a:p>
        </p:txBody>
      </p:sp>
      <p:grpSp>
        <p:nvGrpSpPr>
          <p:cNvPr id="734" name="Group"/>
          <p:cNvGrpSpPr/>
          <p:nvPr/>
        </p:nvGrpSpPr>
        <p:grpSpPr>
          <a:xfrm>
            <a:off x="2329295" y="8930482"/>
            <a:ext cx="22542942" cy="4792727"/>
            <a:chOff x="0" y="0"/>
            <a:chExt cx="22542941" cy="4792726"/>
          </a:xfrm>
        </p:grpSpPr>
        <p:sp>
          <p:nvSpPr>
            <p:cNvPr id="732" name="Potential Reasons:…"/>
            <p:cNvSpPr txBox="1"/>
            <p:nvPr/>
          </p:nvSpPr>
          <p:spPr>
            <a:xfrm>
              <a:off x="0" y="-1"/>
              <a:ext cx="7823162" cy="2886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0">
                  <a:latin typeface="Gill Sans"/>
                  <a:ea typeface="Gill Sans"/>
                  <a:cs typeface="Gill Sans"/>
                  <a:sym typeface="Gill Sans"/>
                </a:defRPr>
              </a:pPr>
              <a:r>
                <a:t>Potential Reasons:</a:t>
              </a:r>
            </a:p>
            <a:p>
              <a:pPr algn="l">
                <a:defRPr b="0">
                  <a:latin typeface="Gill Sans"/>
                  <a:ea typeface="Gill Sans"/>
                  <a:cs typeface="Gill Sans"/>
                  <a:sym typeface="Gill Sans"/>
                </a:defRPr>
              </a:pPr>
            </a:p>
            <a:p>
              <a:pPr marL="444500" indent="-444500" algn="l">
                <a:buSzPct val="145000"/>
                <a:buChar char="•"/>
                <a:defRPr b="0">
                  <a:latin typeface="Gill Sans"/>
                  <a:ea typeface="Gill Sans"/>
                  <a:cs typeface="Gill Sans"/>
                  <a:sym typeface="Gill Sans"/>
                </a:defRPr>
              </a:pPr>
              <a:r>
                <a:t>Misunderstanding of ROAs (VRPs) of network operators*</a:t>
              </a:r>
            </a:p>
            <a:p>
              <a:pPr marL="444500" indent="-444500" algn="l">
                <a:buSzPct val="145000"/>
                <a:buChar char="•"/>
                <a:defRPr b="0">
                  <a:latin typeface="Gill Sans"/>
                  <a:ea typeface="Gill Sans"/>
                  <a:cs typeface="Gill Sans"/>
                  <a:sym typeface="Gill Sans"/>
                </a:defRPr>
              </a:pPr>
              <a:r>
                <a:t>Stale ROAs</a:t>
              </a:r>
            </a:p>
            <a:p>
              <a:pPr marL="444500" indent="-444500" algn="l">
                <a:buSzPct val="145000"/>
                <a:buChar char="•"/>
                <a:defRPr b="0">
                  <a:latin typeface="Gill Sans"/>
                  <a:ea typeface="Gill Sans"/>
                  <a:cs typeface="Gill Sans"/>
                  <a:sym typeface="Gill Sans"/>
                </a:defRPr>
              </a:pPr>
              <a:r>
                <a:t>… </a:t>
              </a:r>
            </a:p>
          </p:txBody>
        </p:sp>
        <p:sp>
          <p:nvSpPr>
            <p:cNvPr id="733" name="* Y. Gilad, O. Sagga, and S. Goldberg. MaxLength Considered Harmful to the RPKI. CoNEXT, 2017."/>
            <p:cNvSpPr txBox="1"/>
            <p:nvPr/>
          </p:nvSpPr>
          <p:spPr>
            <a:xfrm>
              <a:off x="12426305" y="4383151"/>
              <a:ext cx="10116637" cy="409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l" defTabSz="457200">
                <a:lnSpc>
                  <a:spcPts val="3600"/>
                </a:lnSpc>
                <a:spcBef>
                  <a:spcPts val="1200"/>
                </a:spcBef>
                <a:defRPr b="0" sz="1900">
                  <a:latin typeface="Gill Sans"/>
                  <a:ea typeface="Gill Sans"/>
                  <a:cs typeface="Gill Sans"/>
                  <a:sym typeface="Gill Sans"/>
                </a:defRPr>
              </a:lvl1pPr>
            </a:lstStyle>
            <a:p>
              <a:pPr/>
              <a:r>
                <a:t>* Y. Gilad, O. Sagga, and S. Goldberg. MaxLength Considered Harmful to the RPKI. CoNEXT, 2017. </a:t>
              </a:r>
            </a:p>
          </p:txBody>
        </p:sp>
      </p:grpSp>
      <p:sp>
        <p:nvSpPr>
          <p:cNvPr id="735" name="Slide Number"/>
          <p:cNvSpPr txBox="1"/>
          <p:nvPr>
            <p:ph type="sldNum" sz="quarter" idx="2"/>
          </p:nvPr>
        </p:nvSpPr>
        <p:spPr>
          <a:xfrm>
            <a:off x="12004699" y="12954000"/>
            <a:ext cx="374602"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0" grpId="4"/>
      <p:bldP build="whole" bldLvl="1" animBg="1" rev="0" advAuto="0" spid="731" grpId="5"/>
      <p:bldP build="whole" bldLvl="1" animBg="1" rev="0" advAuto="0" spid="718" grpId="1"/>
      <p:bldP build="whole" bldLvl="1" animBg="1" rev="0" advAuto="0" spid="724" grpId="2"/>
      <p:bldP build="whole" bldLvl="1" animBg="1" rev="0" advAuto="0" spid="734"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lide Number"/>
          <p:cNvSpPr txBox="1"/>
          <p:nvPr>
            <p:ph type="sldNum" sz="quarter" idx="2"/>
          </p:nvPr>
        </p:nvSpPr>
        <p:spPr>
          <a:xfrm>
            <a:off x="3362277" y="2478250"/>
            <a:ext cx="438246" cy="67818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7" name="Image" descr="Image"/>
          <p:cNvPicPr>
            <a:picLocks noChangeAspect="1"/>
          </p:cNvPicPr>
          <p:nvPr/>
        </p:nvPicPr>
        <p:blipFill>
          <a:blip r:embed="rId2">
            <a:extLst/>
          </a:blip>
          <a:stretch>
            <a:fillRect/>
          </a:stretch>
        </p:blipFill>
        <p:spPr>
          <a:xfrm>
            <a:off x="6004302" y="-30807"/>
            <a:ext cx="12375396" cy="1377761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9" name="Then, why are they invalid?"/>
          <p:cNvSpPr txBox="1"/>
          <p:nvPr>
            <p:ph type="title"/>
          </p:nvPr>
        </p:nvSpPr>
        <p:spPr>
          <a:prstGeom prst="rect">
            <a:avLst/>
          </a:prstGeom>
        </p:spPr>
        <p:txBody>
          <a:bodyPr/>
          <a:lstStyle>
            <a:lvl1pPr defTabSz="821531">
              <a:defRPr>
                <a:solidFill>
                  <a:srgbClr val="FFE44F"/>
                </a:solidFill>
              </a:defRPr>
            </a:lvl1pPr>
          </a:lstStyle>
          <a:p>
            <a:pPr/>
            <a:r>
              <a:t>Then, why are they invalid?</a:t>
            </a:r>
          </a:p>
        </p:txBody>
      </p:sp>
      <p:grpSp>
        <p:nvGrpSpPr>
          <p:cNvPr id="759" name="Group"/>
          <p:cNvGrpSpPr/>
          <p:nvPr/>
        </p:nvGrpSpPr>
        <p:grpSpPr>
          <a:xfrm>
            <a:off x="2798130" y="3330800"/>
            <a:ext cx="11833773" cy="10207976"/>
            <a:chOff x="0" y="0"/>
            <a:chExt cx="11833771" cy="10207975"/>
          </a:xfrm>
        </p:grpSpPr>
        <p:grpSp>
          <p:nvGrpSpPr>
            <p:cNvPr id="742" name="Group"/>
            <p:cNvGrpSpPr/>
            <p:nvPr/>
          </p:nvGrpSpPr>
          <p:grpSpPr>
            <a:xfrm>
              <a:off x="0" y="-1"/>
              <a:ext cx="8068938" cy="3129349"/>
              <a:chOff x="0" y="0"/>
              <a:chExt cx="8068937" cy="3129347"/>
            </a:xfrm>
          </p:grpSpPr>
          <p:sp>
            <p:nvSpPr>
              <p:cNvPr id="740" name="There is a VRP that “covers” IP prefix"/>
              <p:cNvSpPr/>
              <p:nvPr/>
            </p:nvSpPr>
            <p:spPr>
              <a:xfrm>
                <a:off x="0" y="0"/>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There is a VRP that “covers” IP prefix</a:t>
                </a:r>
              </a:p>
            </p:txBody>
          </p:sp>
          <p:sp>
            <p:nvSpPr>
              <p:cNvPr id="741" name="Line"/>
              <p:cNvSpPr/>
              <p:nvPr/>
            </p:nvSpPr>
            <p:spPr>
              <a:xfrm>
                <a:off x="4034469" y="1912043"/>
                <a:ext cx="1" cy="1217305"/>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45" name="Group"/>
            <p:cNvGrpSpPr/>
            <p:nvPr/>
          </p:nvGrpSpPr>
          <p:grpSpPr>
            <a:xfrm>
              <a:off x="0" y="3147526"/>
              <a:ext cx="8068938" cy="3058123"/>
              <a:chOff x="0" y="0"/>
              <a:chExt cx="8068937" cy="3058121"/>
            </a:xfrm>
          </p:grpSpPr>
          <p:sp>
            <p:nvSpPr>
              <p:cNvPr id="743" name="The ASN of the VRP and the ASN in the BGP are identical?"/>
              <p:cNvSpPr/>
              <p:nvPr/>
            </p:nvSpPr>
            <p:spPr>
              <a:xfrm>
                <a:off x="0" y="0"/>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The ASN of the VRP and the ASN in the BGP are identical?</a:t>
                </a:r>
              </a:p>
            </p:txBody>
          </p:sp>
          <p:sp>
            <p:nvSpPr>
              <p:cNvPr id="744" name="Line"/>
              <p:cNvSpPr/>
              <p:nvPr/>
            </p:nvSpPr>
            <p:spPr>
              <a:xfrm>
                <a:off x="4034469" y="1840816"/>
                <a:ext cx="1" cy="1217306"/>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48" name="Group"/>
            <p:cNvGrpSpPr/>
            <p:nvPr/>
          </p:nvGrpSpPr>
          <p:grpSpPr>
            <a:xfrm>
              <a:off x="8097469" y="3670980"/>
              <a:ext cx="3700197" cy="849469"/>
              <a:chOff x="0" y="0"/>
              <a:chExt cx="3700196" cy="849467"/>
            </a:xfrm>
          </p:grpSpPr>
          <p:sp>
            <p:nvSpPr>
              <p:cNvPr id="746" name="Line"/>
              <p:cNvSpPr/>
              <p:nvPr/>
            </p:nvSpPr>
            <p:spPr>
              <a:xfrm>
                <a:off x="0" y="397419"/>
                <a:ext cx="1794989" cy="1"/>
              </a:xfrm>
              <a:prstGeom prst="line">
                <a:avLst/>
              </a:prstGeom>
              <a:noFill/>
              <a:ln w="635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47" name="Dingbat X"/>
              <p:cNvSpPr/>
              <p:nvPr/>
            </p:nvSpPr>
            <p:spPr>
              <a:xfrm>
                <a:off x="2981325" y="-1"/>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51" name="Group"/>
            <p:cNvGrpSpPr/>
            <p:nvPr/>
          </p:nvGrpSpPr>
          <p:grpSpPr>
            <a:xfrm>
              <a:off x="8097469" y="6765030"/>
              <a:ext cx="3700197" cy="849469"/>
              <a:chOff x="0" y="0"/>
              <a:chExt cx="3700196" cy="849467"/>
            </a:xfrm>
          </p:grpSpPr>
          <p:sp>
            <p:nvSpPr>
              <p:cNvPr id="749" name="Line"/>
              <p:cNvSpPr/>
              <p:nvPr/>
            </p:nvSpPr>
            <p:spPr>
              <a:xfrm>
                <a:off x="0" y="424734"/>
                <a:ext cx="1794989" cy="1"/>
              </a:xfrm>
              <a:prstGeom prst="line">
                <a:avLst/>
              </a:prstGeom>
              <a:noFill/>
              <a:ln w="635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50" name="Dingbat X"/>
              <p:cNvSpPr/>
              <p:nvPr/>
            </p:nvSpPr>
            <p:spPr>
              <a:xfrm>
                <a:off x="2981325" y="-1"/>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55" name="Group"/>
            <p:cNvGrpSpPr/>
            <p:nvPr/>
          </p:nvGrpSpPr>
          <p:grpSpPr>
            <a:xfrm>
              <a:off x="0" y="6268892"/>
              <a:ext cx="8068938" cy="3939084"/>
              <a:chOff x="0" y="0"/>
              <a:chExt cx="8068937" cy="3939083"/>
            </a:xfrm>
          </p:grpSpPr>
          <p:sp>
            <p:nvSpPr>
              <p:cNvPr id="752" name="There is a VRP that matches IP prefix…"/>
              <p:cNvSpPr/>
              <p:nvPr/>
            </p:nvSpPr>
            <p:spPr>
              <a:xfrm>
                <a:off x="0" y="0"/>
                <a:ext cx="8068938" cy="1841747"/>
              </a:xfrm>
              <a:prstGeom prst="roundRect">
                <a:avLst>
                  <a:gd name="adj" fmla="val 15000"/>
                </a:avLst>
              </a:prstGeom>
              <a:noFill/>
              <a:ln w="635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3000">
                    <a:latin typeface="+mn-lt"/>
                    <a:ea typeface="+mn-ea"/>
                    <a:cs typeface="+mn-cs"/>
                    <a:sym typeface="Helvetica Neue Medium"/>
                  </a:defRPr>
                </a:pPr>
                <a:r>
                  <a:t>There is a VRP that matches IP prefix </a:t>
                </a:r>
              </a:p>
              <a:p>
                <a:pPr>
                  <a:defRPr b="0" sz="3000">
                    <a:latin typeface="+mn-lt"/>
                    <a:ea typeface="+mn-ea"/>
                    <a:cs typeface="+mn-cs"/>
                    <a:sym typeface="Helvetica Neue Medium"/>
                  </a:defRPr>
                </a:pPr>
                <a:r>
                  <a:t>(using MaxLength, if exists)</a:t>
                </a:r>
              </a:p>
            </p:txBody>
          </p:sp>
          <p:sp>
            <p:nvSpPr>
              <p:cNvPr id="753" name="Line"/>
              <p:cNvSpPr/>
              <p:nvPr/>
            </p:nvSpPr>
            <p:spPr>
              <a:xfrm>
                <a:off x="4034469" y="1904989"/>
                <a:ext cx="1" cy="1217306"/>
              </a:xfrm>
              <a:prstGeom prst="line">
                <a:avLst/>
              </a:prstGeom>
              <a:noFill/>
              <a:ln w="635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54" name="Dingbat Check"/>
              <p:cNvSpPr/>
              <p:nvPr/>
            </p:nvSpPr>
            <p:spPr>
              <a:xfrm>
                <a:off x="3587505" y="3089615"/>
                <a:ext cx="893929"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758" name="Group"/>
            <p:cNvGrpSpPr/>
            <p:nvPr/>
          </p:nvGrpSpPr>
          <p:grpSpPr>
            <a:xfrm>
              <a:off x="8097469" y="161163"/>
              <a:ext cx="3736303" cy="1519421"/>
              <a:chOff x="0" y="0"/>
              <a:chExt cx="3736301" cy="1519420"/>
            </a:xfrm>
          </p:grpSpPr>
          <p:sp>
            <p:nvSpPr>
              <p:cNvPr id="756" name="Line"/>
              <p:cNvSpPr/>
              <p:nvPr/>
            </p:nvSpPr>
            <p:spPr>
              <a:xfrm>
                <a:off x="0" y="757836"/>
                <a:ext cx="1794989" cy="1"/>
              </a:xfrm>
              <a:prstGeom prst="line">
                <a:avLst/>
              </a:prstGeom>
              <a:noFill/>
              <a:ln w="63500" cap="flat">
                <a:solidFill>
                  <a:schemeClr val="accent4">
                    <a:hueOff val="468000"/>
                    <a:satOff val="-4761"/>
                    <a:lumOff val="10196"/>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57" name="?"/>
              <p:cNvSpPr txBox="1"/>
              <p:nvPr/>
            </p:nvSpPr>
            <p:spPr>
              <a:xfrm>
                <a:off x="2945218" y="0"/>
                <a:ext cx="791084" cy="15194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9000">
                    <a:solidFill>
                      <a:schemeClr val="accent4">
                        <a:hueOff val="468000"/>
                        <a:satOff val="-4761"/>
                        <a:lumOff val="10196"/>
                      </a:schemeClr>
                    </a:solidFill>
                  </a:defRPr>
                </a:lvl1pPr>
              </a:lstStyle>
              <a:p>
                <a:pPr/>
                <a:r>
                  <a:t>?</a:t>
                </a:r>
              </a:p>
            </p:txBody>
          </p:sp>
        </p:grpSp>
      </p:grpSp>
      <p:grpSp>
        <p:nvGrpSpPr>
          <p:cNvPr id="762" name="Group"/>
          <p:cNvGrpSpPr/>
          <p:nvPr/>
        </p:nvGrpSpPr>
        <p:grpSpPr>
          <a:xfrm>
            <a:off x="13082782" y="6440677"/>
            <a:ext cx="8373582" cy="2087679"/>
            <a:chOff x="0" y="0"/>
            <a:chExt cx="8373581" cy="2087678"/>
          </a:xfrm>
        </p:grpSpPr>
        <p:sp>
          <p:nvSpPr>
            <p:cNvPr id="760" name="Potential Reasons:…"/>
            <p:cNvSpPr txBox="1"/>
            <p:nvPr/>
          </p:nvSpPr>
          <p:spPr>
            <a:xfrm>
              <a:off x="3352715" y="-1"/>
              <a:ext cx="5020867" cy="1971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a:defRPr b="0">
                  <a:latin typeface="Gill Sans"/>
                  <a:ea typeface="Gill Sans"/>
                  <a:cs typeface="Gill Sans"/>
                  <a:sym typeface="Gill Sans"/>
                </a:defRPr>
              </a:pPr>
              <a:r>
                <a:t>Potential Reasons:</a:t>
              </a:r>
            </a:p>
            <a:p>
              <a:pPr algn="l">
                <a:defRPr b="0">
                  <a:latin typeface="Gill Sans"/>
                  <a:ea typeface="Gill Sans"/>
                  <a:cs typeface="Gill Sans"/>
                  <a:sym typeface="Gill Sans"/>
                </a:defRPr>
              </a:pPr>
            </a:p>
            <a:p>
              <a:pPr marL="444500" indent="-444500" algn="l">
                <a:buSzPct val="145000"/>
                <a:buChar char="•"/>
                <a:defRPr b="0">
                  <a:latin typeface="Gill Sans"/>
                  <a:ea typeface="Gill Sans"/>
                  <a:cs typeface="Gill Sans"/>
                  <a:sym typeface="Gill Sans"/>
                </a:defRPr>
              </a:pPr>
              <a:r>
                <a:rPr>
                  <a:solidFill>
                    <a:schemeClr val="accent5"/>
                  </a:solidFill>
                </a:rPr>
                <a:t>Malicious hijacking attacks?</a:t>
              </a:r>
            </a:p>
          </p:txBody>
        </p:sp>
        <p:sp>
          <p:nvSpPr>
            <p:cNvPr id="761" name="Wrong ASN"/>
            <p:cNvSpPr txBox="1"/>
            <p:nvPr/>
          </p:nvSpPr>
          <p:spPr>
            <a:xfrm>
              <a:off x="0" y="1461291"/>
              <a:ext cx="2376552"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5"/>
                  </a:solidFill>
                </a:defRPr>
              </a:lvl1pPr>
            </a:lstStyle>
            <a:p>
              <a:pPr/>
              <a:r>
                <a:t>Wrong ASN</a:t>
              </a:r>
            </a:p>
          </p:txBody>
        </p:sp>
      </p:grpSp>
      <p:grpSp>
        <p:nvGrpSpPr>
          <p:cNvPr id="767" name="Group"/>
          <p:cNvGrpSpPr/>
          <p:nvPr/>
        </p:nvGrpSpPr>
        <p:grpSpPr>
          <a:xfrm>
            <a:off x="13000892" y="10144919"/>
            <a:ext cx="11267374" cy="3293827"/>
            <a:chOff x="0" y="1443037"/>
            <a:chExt cx="11267373" cy="3293826"/>
          </a:xfrm>
        </p:grpSpPr>
        <p:grpSp>
          <p:nvGrpSpPr>
            <p:cNvPr id="765" name="Group"/>
            <p:cNvGrpSpPr/>
            <p:nvPr/>
          </p:nvGrpSpPr>
          <p:grpSpPr>
            <a:xfrm>
              <a:off x="995742" y="1443037"/>
              <a:ext cx="10271632" cy="3293827"/>
              <a:chOff x="0" y="1443037"/>
              <a:chExt cx="10271631" cy="3293826"/>
            </a:xfrm>
          </p:grpSpPr>
          <p:sp>
            <p:nvSpPr>
              <p:cNvPr id="763" name="Potential Reasons:…"/>
              <p:cNvSpPr/>
              <p:nvPr/>
            </p:nvSpPr>
            <p:spPr>
              <a:xfrm>
                <a:off x="2448469" y="1443037"/>
                <a:ext cx="782316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0">
                    <a:latin typeface="Gill Sans"/>
                    <a:ea typeface="Gill Sans"/>
                    <a:cs typeface="Gill Sans"/>
                    <a:sym typeface="Gill Sans"/>
                  </a:defRPr>
                </a:pPr>
                <a:r>
                  <a:t>Potential Reasons:</a:t>
                </a:r>
              </a:p>
              <a:p>
                <a:pPr algn="l">
                  <a:defRPr b="0">
                    <a:latin typeface="Gill Sans"/>
                    <a:ea typeface="Gill Sans"/>
                    <a:cs typeface="Gill Sans"/>
                    <a:sym typeface="Gill Sans"/>
                  </a:defRPr>
                </a:pPr>
              </a:p>
              <a:p>
                <a:pPr marL="444500" indent="-444500" algn="l">
                  <a:buSzPct val="145000"/>
                  <a:buChar char="•"/>
                  <a:defRPr b="0">
                    <a:latin typeface="Gill Sans"/>
                    <a:ea typeface="Gill Sans"/>
                    <a:cs typeface="Gill Sans"/>
                    <a:sym typeface="Gill Sans"/>
                  </a:defRPr>
                </a:pPr>
                <a:r>
                  <a:t>Misunderstanding of ROAs (VRPs) of network operators*</a:t>
                </a:r>
              </a:p>
              <a:p>
                <a:pPr marL="444500" indent="-444500" algn="l">
                  <a:buSzPct val="145000"/>
                  <a:buChar char="•"/>
                  <a:defRPr b="0">
                    <a:latin typeface="Gill Sans"/>
                    <a:ea typeface="Gill Sans"/>
                    <a:cs typeface="Gill Sans"/>
                    <a:sym typeface="Gill Sans"/>
                  </a:defRPr>
                </a:pPr>
                <a:r>
                  <a:t>Stale ROAs</a:t>
                </a:r>
              </a:p>
              <a:p>
                <a:pPr marL="444500" indent="-444500" algn="l">
                  <a:buSzPct val="145000"/>
                  <a:buChar char="•"/>
                  <a:defRPr b="0">
                    <a:latin typeface="Gill Sans"/>
                    <a:ea typeface="Gill Sans"/>
                    <a:cs typeface="Gill Sans"/>
                    <a:sym typeface="Gill Sans"/>
                  </a:defRPr>
                </a:pPr>
                <a:r>
                  <a:t>… </a:t>
                </a:r>
              </a:p>
            </p:txBody>
          </p:sp>
          <p:sp>
            <p:nvSpPr>
              <p:cNvPr id="764" name="* Y. Gilad, O. Sagga, and S. Goldberg. MaxLength Considered Harmful to the RPKI. CoNEXT, 2017."/>
              <p:cNvSpPr/>
              <p:nvPr/>
            </p:nvSpPr>
            <p:spPr>
              <a:xfrm>
                <a:off x="0" y="4736863"/>
                <a:ext cx="1011663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l" defTabSz="457200">
                  <a:lnSpc>
                    <a:spcPts val="3600"/>
                  </a:lnSpc>
                  <a:spcBef>
                    <a:spcPts val="1200"/>
                  </a:spcBef>
                  <a:defRPr b="0" sz="1900">
                    <a:latin typeface="Gill Sans"/>
                    <a:ea typeface="Gill Sans"/>
                    <a:cs typeface="Gill Sans"/>
                    <a:sym typeface="Gill Sans"/>
                  </a:defRPr>
                </a:lvl1pPr>
              </a:lstStyle>
              <a:p>
                <a:pPr/>
                <a:r>
                  <a:t>* Y. Gilad, O. Sagga, and S. Goldberg. MaxLength Considered Harmful to the RPKI. CoNEXT, 2017. </a:t>
                </a:r>
              </a:p>
            </p:txBody>
          </p:sp>
        </p:grpSp>
        <p:sp>
          <p:nvSpPr>
            <p:cNvPr id="766" name="Too-specific"/>
            <p:cNvSpPr txBox="1"/>
            <p:nvPr/>
          </p:nvSpPr>
          <p:spPr>
            <a:xfrm>
              <a:off x="0" y="2561175"/>
              <a:ext cx="2540331"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5"/>
                  </a:solidFill>
                </a:defRPr>
              </a:lvl1pPr>
            </a:lstStyle>
            <a:p>
              <a:pPr/>
              <a:r>
                <a:t>Too-specific</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7" grpId="2"/>
      <p:bldP build="whole" bldLvl="1" animBg="1" rev="0" advAuto="0" spid="762"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Too specific vs. Wrong ASNs"/>
          <p:cNvSpPr txBox="1"/>
          <p:nvPr>
            <p:ph type="title"/>
          </p:nvPr>
        </p:nvSpPr>
        <p:spPr>
          <a:xfrm>
            <a:off x="1689100" y="487484"/>
            <a:ext cx="21005800" cy="2286001"/>
          </a:xfrm>
          <a:prstGeom prst="rect">
            <a:avLst/>
          </a:prstGeom>
        </p:spPr>
        <p:txBody>
          <a:bodyPr/>
          <a:lstStyle/>
          <a:p>
            <a:pPr/>
            <a:r>
              <a:t>Too specific vs. Wrong ASNs</a:t>
            </a:r>
          </a:p>
        </p:txBody>
      </p:sp>
      <p:pic>
        <p:nvPicPr>
          <p:cNvPr id="772"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grpSp>
        <p:nvGrpSpPr>
          <p:cNvPr id="780" name="Group"/>
          <p:cNvGrpSpPr/>
          <p:nvPr/>
        </p:nvGrpSpPr>
        <p:grpSpPr>
          <a:xfrm>
            <a:off x="2155436" y="2875866"/>
            <a:ext cx="7537586" cy="9238350"/>
            <a:chOff x="0" y="0"/>
            <a:chExt cx="7537585" cy="9238349"/>
          </a:xfrm>
        </p:grpSpPr>
        <p:sp>
          <p:nvSpPr>
            <p:cNvPr id="773" name="Rectangle"/>
            <p:cNvSpPr/>
            <p:nvPr/>
          </p:nvSpPr>
          <p:spPr>
            <a:xfrm>
              <a:off x="3310302" y="0"/>
              <a:ext cx="4227284" cy="2827921"/>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nvGrpSpPr>
            <p:cNvPr id="776" name="Group"/>
            <p:cNvGrpSpPr/>
            <p:nvPr/>
          </p:nvGrpSpPr>
          <p:grpSpPr>
            <a:xfrm>
              <a:off x="0" y="3265406"/>
              <a:ext cx="7518191" cy="2774080"/>
              <a:chOff x="0" y="0"/>
              <a:chExt cx="7518190" cy="2774078"/>
            </a:xfrm>
          </p:grpSpPr>
          <p:sp>
            <p:nvSpPr>
              <p:cNvPr id="774" name="Rectangle"/>
              <p:cNvSpPr/>
              <p:nvPr/>
            </p:nvSpPr>
            <p:spPr>
              <a:xfrm>
                <a:off x="3310302" y="0"/>
                <a:ext cx="4207889" cy="2730819"/>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775" name="Rectangle"/>
              <p:cNvSpPr/>
              <p:nvPr/>
            </p:nvSpPr>
            <p:spPr>
              <a:xfrm>
                <a:off x="0" y="791213"/>
                <a:ext cx="4279434" cy="1982866"/>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grpSp>
          <p:nvGrpSpPr>
            <p:cNvPr id="779" name="Group"/>
            <p:cNvGrpSpPr/>
            <p:nvPr/>
          </p:nvGrpSpPr>
          <p:grpSpPr>
            <a:xfrm>
              <a:off x="0" y="6464271"/>
              <a:ext cx="7518191" cy="2774079"/>
              <a:chOff x="0" y="0"/>
              <a:chExt cx="7518190" cy="2774078"/>
            </a:xfrm>
          </p:grpSpPr>
          <p:sp>
            <p:nvSpPr>
              <p:cNvPr id="777" name="Rectangle"/>
              <p:cNvSpPr/>
              <p:nvPr/>
            </p:nvSpPr>
            <p:spPr>
              <a:xfrm>
                <a:off x="3310302" y="0"/>
                <a:ext cx="4207889" cy="2730819"/>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778" name="Rectangle"/>
              <p:cNvSpPr/>
              <p:nvPr/>
            </p:nvSpPr>
            <p:spPr>
              <a:xfrm>
                <a:off x="0" y="791213"/>
                <a:ext cx="4279434" cy="1982866"/>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grpSp>
      <p:sp>
        <p:nvSpPr>
          <p:cNvPr id="7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 fill="hold"/>
                                        <p:tgtEl>
                                          <p:spTgt spid="780"/>
                                        </p:tgtEl>
                                      </p:cBhvr>
                                    </p:animEffect>
                                    <p:set>
                                      <p:cBhvr>
                                        <p:cTn id="7" fill="hold">
                                          <p:stCondLst>
                                            <p:cond delay="299"/>
                                          </p:stCondLst>
                                        </p:cTn>
                                        <p:tgtEl>
                                          <p:spTgt spid="7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0"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5"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sp>
        <p:nvSpPr>
          <p:cNvPr id="786" name="Too specific vs. Wrong ASNs"/>
          <p:cNvSpPr txBox="1"/>
          <p:nvPr>
            <p:ph type="title"/>
          </p:nvPr>
        </p:nvSpPr>
        <p:spPr>
          <a:xfrm>
            <a:off x="1689100" y="487484"/>
            <a:ext cx="21005800" cy="2286001"/>
          </a:xfrm>
          <a:prstGeom prst="rect">
            <a:avLst/>
          </a:prstGeom>
        </p:spPr>
        <p:txBody>
          <a:bodyPr/>
          <a:lstStyle/>
          <a:p>
            <a:pPr/>
            <a:r>
              <a:t>Too specific vs. Wrong ASNs</a:t>
            </a:r>
          </a:p>
        </p:txBody>
      </p:sp>
      <p:sp>
        <p:nvSpPr>
          <p:cNvPr id="787" name="AS12322 (Free SAS)"/>
          <p:cNvSpPr txBox="1"/>
          <p:nvPr/>
        </p:nvSpPr>
        <p:spPr>
          <a:xfrm>
            <a:off x="10765607" y="6435293"/>
            <a:ext cx="4756532" cy="134785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b="0" sz="4000">
                <a:solidFill>
                  <a:schemeClr val="accent4">
                    <a:hueOff val="468000"/>
                    <a:satOff val="-4761"/>
                    <a:lumOff val="10196"/>
                  </a:schemeClr>
                </a:solidFill>
              </a:defRPr>
            </a:lvl1pPr>
          </a:lstStyle>
          <a:p>
            <a:pPr/>
            <a:r>
              <a:t>AS12322 (Free SAS)</a:t>
            </a:r>
          </a:p>
        </p:txBody>
      </p:sp>
      <p:grpSp>
        <p:nvGrpSpPr>
          <p:cNvPr id="793" name="Group"/>
          <p:cNvGrpSpPr/>
          <p:nvPr/>
        </p:nvGrpSpPr>
        <p:grpSpPr>
          <a:xfrm>
            <a:off x="10702144" y="7276562"/>
            <a:ext cx="10684194" cy="4821163"/>
            <a:chOff x="0" y="0"/>
            <a:chExt cx="10684192" cy="4821162"/>
          </a:xfrm>
        </p:grpSpPr>
        <p:sp>
          <p:nvSpPr>
            <p:cNvPr id="788" name="Line"/>
            <p:cNvSpPr/>
            <p:nvPr/>
          </p:nvSpPr>
          <p:spPr>
            <a:xfrm>
              <a:off x="1995294" y="2897313"/>
              <a:ext cx="8688899" cy="1"/>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nvGrpSpPr>
            <p:cNvPr id="792" name="Group"/>
            <p:cNvGrpSpPr/>
            <p:nvPr/>
          </p:nvGrpSpPr>
          <p:grpSpPr>
            <a:xfrm>
              <a:off x="0" y="0"/>
              <a:ext cx="5793979" cy="4821163"/>
              <a:chOff x="0" y="0"/>
              <a:chExt cx="5793978" cy="4821162"/>
            </a:xfrm>
          </p:grpSpPr>
          <p:sp>
            <p:nvSpPr>
              <p:cNvPr id="789" name="Circle"/>
              <p:cNvSpPr/>
              <p:nvPr/>
            </p:nvSpPr>
            <p:spPr>
              <a:xfrm>
                <a:off x="2029774" y="2731285"/>
                <a:ext cx="328926" cy="332056"/>
              </a:xfrm>
              <a:prstGeom prst="ellipse">
                <a:avLst/>
              </a:prstGeom>
              <a:solidFill>
                <a:schemeClr val="accent1">
                  <a:lumOff val="13529"/>
                </a:scheme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90" name="January 21, 2012"/>
              <p:cNvSpPr/>
              <p:nvPr/>
            </p:nvSpPr>
            <p:spPr>
              <a:xfrm>
                <a:off x="773879" y="35511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b="0" sz="2500"/>
                </a:lvl1pPr>
              </a:lstStyle>
              <a:p>
                <a:pPr/>
                <a:r>
                  <a:t>January 21, 2012</a:t>
                </a:r>
              </a:p>
            </p:txBody>
          </p:sp>
          <p:sp>
            <p:nvSpPr>
              <p:cNvPr id="791" name="6 ROAs for 7,671 (96.0%) IP prefixes are more specific than the VRPs (w/o MaxLength)"/>
              <p:cNvSpPr/>
              <p:nvPr/>
            </p:nvSpPr>
            <p:spPr>
              <a:xfrm>
                <a:off x="0" y="0"/>
                <a:ext cx="5793979" cy="27348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3" y="0"/>
                    </a:moveTo>
                    <a:cubicBezTo>
                      <a:pt x="113" y="0"/>
                      <a:pt x="0" y="240"/>
                      <a:pt x="0" y="536"/>
                    </a:cubicBezTo>
                    <a:lnTo>
                      <a:pt x="0" y="12789"/>
                    </a:lnTo>
                    <a:cubicBezTo>
                      <a:pt x="0" y="13085"/>
                      <a:pt x="113" y="13325"/>
                      <a:pt x="253" y="13325"/>
                    </a:cubicBezTo>
                    <a:lnTo>
                      <a:pt x="7602" y="13325"/>
                    </a:lnTo>
                    <a:lnTo>
                      <a:pt x="8108" y="21600"/>
                    </a:lnTo>
                    <a:lnTo>
                      <a:pt x="8614" y="13325"/>
                    </a:lnTo>
                    <a:lnTo>
                      <a:pt x="21347" y="13325"/>
                    </a:lnTo>
                    <a:cubicBezTo>
                      <a:pt x="21487" y="13325"/>
                      <a:pt x="21600" y="13085"/>
                      <a:pt x="21600" y="12789"/>
                    </a:cubicBezTo>
                    <a:lnTo>
                      <a:pt x="21600" y="536"/>
                    </a:lnTo>
                    <a:cubicBezTo>
                      <a:pt x="21600" y="240"/>
                      <a:pt x="21487" y="0"/>
                      <a:pt x="21347" y="0"/>
                    </a:cubicBezTo>
                    <a:lnTo>
                      <a:pt x="253" y="0"/>
                    </a:lnTo>
                    <a:close/>
                  </a:path>
                </a:pathLst>
              </a:custGeom>
              <a:noFill/>
              <a:ln w="254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2500"/>
                </a:lvl1pPr>
              </a:lstStyle>
              <a:p>
                <a:pPr/>
                <a:r>
                  <a:t>6 ROAs for 7,671 (96.0%) IP prefixes are more specific than the VRPs (w/o MaxLength)</a:t>
                </a:r>
              </a:p>
            </p:txBody>
          </p:sp>
        </p:grpSp>
      </p:grpSp>
      <p:grpSp>
        <p:nvGrpSpPr>
          <p:cNvPr id="797" name="Group"/>
          <p:cNvGrpSpPr/>
          <p:nvPr/>
        </p:nvGrpSpPr>
        <p:grpSpPr>
          <a:xfrm>
            <a:off x="12837652" y="9385770"/>
            <a:ext cx="5793979" cy="3281925"/>
            <a:chOff x="0" y="0"/>
            <a:chExt cx="5793978" cy="3281924"/>
          </a:xfrm>
        </p:grpSpPr>
        <p:sp>
          <p:nvSpPr>
            <p:cNvPr id="794" name="Circle"/>
            <p:cNvSpPr/>
            <p:nvPr/>
          </p:nvSpPr>
          <p:spPr>
            <a:xfrm>
              <a:off x="1395509" y="619544"/>
              <a:ext cx="328925" cy="332056"/>
            </a:xfrm>
            <a:prstGeom prst="ellipse">
              <a:avLst/>
            </a:prstGeom>
            <a:solidFill>
              <a:schemeClr val="accent1">
                <a:lumOff val="13529"/>
              </a:scheme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95" name="January 22, 2012"/>
            <p:cNvSpPr txBox="1"/>
            <p:nvPr/>
          </p:nvSpPr>
          <p:spPr>
            <a:xfrm>
              <a:off x="322441" y="0"/>
              <a:ext cx="2712913" cy="514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l">
                <a:defRPr b="0" sz="2500"/>
              </a:lvl1pPr>
            </a:lstStyle>
            <a:p>
              <a:pPr/>
              <a:r>
                <a:t>January 22, 2012</a:t>
              </a:r>
            </a:p>
          </p:txBody>
        </p:sp>
        <p:sp>
          <p:nvSpPr>
            <p:cNvPr id="796" name="Added the MaxLength to include…"/>
            <p:cNvSpPr/>
            <p:nvPr/>
          </p:nvSpPr>
          <p:spPr>
            <a:xfrm>
              <a:off x="0" y="950680"/>
              <a:ext cx="5793979" cy="23312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04" y="0"/>
                  </a:moveTo>
                  <a:lnTo>
                    <a:pt x="5298" y="9028"/>
                  </a:lnTo>
                  <a:lnTo>
                    <a:pt x="253" y="9028"/>
                  </a:lnTo>
                  <a:cubicBezTo>
                    <a:pt x="113" y="9028"/>
                    <a:pt x="0" y="9309"/>
                    <a:pt x="0" y="9656"/>
                  </a:cubicBezTo>
                  <a:lnTo>
                    <a:pt x="0" y="20971"/>
                  </a:lnTo>
                  <a:cubicBezTo>
                    <a:pt x="0" y="21318"/>
                    <a:pt x="113" y="21600"/>
                    <a:pt x="253" y="21600"/>
                  </a:cubicBezTo>
                  <a:lnTo>
                    <a:pt x="21347" y="21600"/>
                  </a:lnTo>
                  <a:cubicBezTo>
                    <a:pt x="21487" y="21600"/>
                    <a:pt x="21600" y="21318"/>
                    <a:pt x="21600" y="20971"/>
                  </a:cubicBezTo>
                  <a:lnTo>
                    <a:pt x="21600" y="9656"/>
                  </a:lnTo>
                  <a:cubicBezTo>
                    <a:pt x="21600" y="9309"/>
                    <a:pt x="21487" y="9028"/>
                    <a:pt x="21347" y="9028"/>
                  </a:cubicBezTo>
                  <a:lnTo>
                    <a:pt x="6310" y="9028"/>
                  </a:lnTo>
                  <a:lnTo>
                    <a:pt x="5804" y="0"/>
                  </a:lnTo>
                  <a:close/>
                </a:path>
              </a:pathLst>
            </a:custGeom>
            <a:noFill/>
            <a:ln w="254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2500"/>
              </a:pPr>
              <a:r>
                <a:t>Added the MaxLength to include </a:t>
              </a:r>
            </a:p>
            <a:p>
              <a:pPr>
                <a:defRPr b="0" sz="2500"/>
              </a:pPr>
              <a:r>
                <a:t>more specific IP prefixes</a:t>
              </a:r>
            </a:p>
          </p:txBody>
        </p:sp>
      </p:grpSp>
      <p:grpSp>
        <p:nvGrpSpPr>
          <p:cNvPr id="801" name="Group"/>
          <p:cNvGrpSpPr/>
          <p:nvPr/>
        </p:nvGrpSpPr>
        <p:grpSpPr>
          <a:xfrm>
            <a:off x="18370008" y="7306746"/>
            <a:ext cx="5793980" cy="4858242"/>
            <a:chOff x="0" y="0"/>
            <a:chExt cx="5793978" cy="4858241"/>
          </a:xfrm>
        </p:grpSpPr>
        <p:sp>
          <p:nvSpPr>
            <p:cNvPr id="798" name="Circle"/>
            <p:cNvSpPr/>
            <p:nvPr/>
          </p:nvSpPr>
          <p:spPr>
            <a:xfrm>
              <a:off x="1742299" y="2673168"/>
              <a:ext cx="328926" cy="332056"/>
            </a:xfrm>
            <a:prstGeom prst="ellipse">
              <a:avLst/>
            </a:prstGeom>
            <a:solidFill>
              <a:schemeClr val="accent1">
                <a:lumOff val="13529"/>
              </a:scheme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799" name="October 23, 2018"/>
            <p:cNvSpPr/>
            <p:nvPr/>
          </p:nvSpPr>
          <p:spPr>
            <a:xfrm>
              <a:off x="689308" y="358824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b="0" sz="2500"/>
              </a:lvl1pPr>
            </a:lstStyle>
            <a:p>
              <a:pPr/>
              <a:r>
                <a:t>October 23, 2018</a:t>
              </a:r>
            </a:p>
          </p:txBody>
        </p:sp>
        <p:sp>
          <p:nvSpPr>
            <p:cNvPr id="800" name="8,800 IP prefixes went invalid failing to specify a proper value for MaxLength"/>
            <p:cNvSpPr/>
            <p:nvPr/>
          </p:nvSpPr>
          <p:spPr>
            <a:xfrm>
              <a:off x="0" y="0"/>
              <a:ext cx="5793979" cy="26618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3" y="0"/>
                  </a:moveTo>
                  <a:cubicBezTo>
                    <a:pt x="113" y="0"/>
                    <a:pt x="0" y="247"/>
                    <a:pt x="0" y="551"/>
                  </a:cubicBezTo>
                  <a:lnTo>
                    <a:pt x="0" y="12882"/>
                  </a:lnTo>
                  <a:cubicBezTo>
                    <a:pt x="0" y="13186"/>
                    <a:pt x="113" y="13433"/>
                    <a:pt x="253" y="13433"/>
                  </a:cubicBezTo>
                  <a:lnTo>
                    <a:pt x="6651" y="13433"/>
                  </a:lnTo>
                  <a:lnTo>
                    <a:pt x="7158" y="21600"/>
                  </a:lnTo>
                  <a:lnTo>
                    <a:pt x="7664" y="13433"/>
                  </a:lnTo>
                  <a:lnTo>
                    <a:pt x="21347" y="13433"/>
                  </a:lnTo>
                  <a:cubicBezTo>
                    <a:pt x="21487" y="13433"/>
                    <a:pt x="21600" y="13186"/>
                    <a:pt x="21600" y="12882"/>
                  </a:cubicBezTo>
                  <a:lnTo>
                    <a:pt x="21600" y="551"/>
                  </a:lnTo>
                  <a:cubicBezTo>
                    <a:pt x="21600" y="247"/>
                    <a:pt x="21487" y="0"/>
                    <a:pt x="21347" y="0"/>
                  </a:cubicBezTo>
                  <a:lnTo>
                    <a:pt x="253" y="0"/>
                  </a:lnTo>
                  <a:close/>
                </a:path>
              </a:pathLst>
            </a:custGeom>
            <a:noFill/>
            <a:ln w="254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2500"/>
              </a:lvl1pPr>
            </a:lstStyle>
            <a:p>
              <a:pPr/>
              <a:r>
                <a:t>8,800 IP prefixes went invalid failing to specify a proper value for MaxLength</a:t>
              </a:r>
            </a:p>
          </p:txBody>
        </p:sp>
      </p:grpSp>
      <p:sp>
        <p:nvSpPr>
          <p:cNvPr id="802" name="Line"/>
          <p:cNvSpPr/>
          <p:nvPr/>
        </p:nvSpPr>
        <p:spPr>
          <a:xfrm flipH="1">
            <a:off x="8341628" y="3335546"/>
            <a:ext cx="517694" cy="1"/>
          </a:xfrm>
          <a:prstGeom prst="line">
            <a:avLst/>
          </a:prstGeom>
          <a:ln w="38100">
            <a:solidFill>
              <a:schemeClr val="accent4">
                <a:hueOff val="468000"/>
                <a:satOff val="-4761"/>
                <a:lumOff val="10196"/>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grpSp>
        <p:nvGrpSpPr>
          <p:cNvPr id="805" name="Group"/>
          <p:cNvGrpSpPr/>
          <p:nvPr/>
        </p:nvGrpSpPr>
        <p:grpSpPr>
          <a:xfrm>
            <a:off x="8887367" y="2927747"/>
            <a:ext cx="9253740" cy="4124695"/>
            <a:chOff x="-1879485" y="0"/>
            <a:chExt cx="9253739" cy="4124693"/>
          </a:xfrm>
        </p:grpSpPr>
        <p:sp>
          <p:nvSpPr>
            <p:cNvPr id="803" name="AS 5089 (Virgin Media Limited)"/>
            <p:cNvSpPr txBox="1"/>
            <p:nvPr/>
          </p:nvSpPr>
          <p:spPr>
            <a:xfrm>
              <a:off x="0" y="0"/>
              <a:ext cx="7374254" cy="9445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gn="l">
                <a:defRPr b="0" sz="4000">
                  <a:solidFill>
                    <a:schemeClr val="accent4">
                      <a:hueOff val="468000"/>
                      <a:satOff val="-4761"/>
                      <a:lumOff val="10196"/>
                    </a:schemeClr>
                  </a:solidFill>
                </a:defRPr>
              </a:lvl1pPr>
            </a:lstStyle>
            <a:p>
              <a:pPr/>
              <a:r>
                <a:t>AS 5089 (Virgin Media Limited)</a:t>
              </a:r>
            </a:p>
          </p:txBody>
        </p:sp>
        <p:sp>
          <p:nvSpPr>
            <p:cNvPr id="804" name="On April 16, 2018,…"/>
            <p:cNvSpPr/>
            <p:nvPr/>
          </p:nvSpPr>
          <p:spPr>
            <a:xfrm>
              <a:off x="-1879486" y="898496"/>
              <a:ext cx="8900717" cy="32261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827" y="0"/>
                  </a:moveTo>
                  <a:cubicBezTo>
                    <a:pt x="4717" y="0"/>
                    <a:pt x="4629" y="245"/>
                    <a:pt x="4629" y="547"/>
                  </a:cubicBezTo>
                  <a:lnTo>
                    <a:pt x="4629" y="11593"/>
                  </a:lnTo>
                  <a:lnTo>
                    <a:pt x="0" y="21600"/>
                  </a:lnTo>
                  <a:lnTo>
                    <a:pt x="5304" y="13150"/>
                  </a:lnTo>
                  <a:lnTo>
                    <a:pt x="21401" y="13150"/>
                  </a:lnTo>
                  <a:cubicBezTo>
                    <a:pt x="21510" y="13150"/>
                    <a:pt x="21600" y="12906"/>
                    <a:pt x="21600" y="12603"/>
                  </a:cubicBezTo>
                  <a:lnTo>
                    <a:pt x="21600" y="547"/>
                  </a:lnTo>
                  <a:cubicBezTo>
                    <a:pt x="21600" y="245"/>
                    <a:pt x="21510" y="0"/>
                    <a:pt x="21401" y="0"/>
                  </a:cubicBezTo>
                  <a:lnTo>
                    <a:pt x="4827" y="0"/>
                  </a:lnTo>
                  <a:close/>
                </a:path>
              </a:pathLst>
            </a:custGeom>
            <a:noFill/>
            <a:ln w="25400" cap="flat">
              <a:solidFill>
                <a:schemeClr val="accent1">
                  <a:lumOff val="13529"/>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defRPr b="0" sz="2500"/>
              </a:pPr>
              <a:r>
                <a:t>On April 16, 2018, </a:t>
              </a:r>
            </a:p>
            <a:p>
              <a:pPr>
                <a:defRPr b="0" sz="2500"/>
              </a:pPr>
              <a:r>
                <a:t>3,200 IP prefixes are more specific than the VRPs; none of them specified MaxLength</a:t>
              </a:r>
            </a:p>
          </p:txBody>
        </p:sp>
      </p:grpSp>
      <p:sp>
        <p:nvSpPr>
          <p:cNvPr id="806" name="Line"/>
          <p:cNvSpPr/>
          <p:nvPr/>
        </p:nvSpPr>
        <p:spPr>
          <a:xfrm flipH="1">
            <a:off x="8328928" y="6672188"/>
            <a:ext cx="517694" cy="1"/>
          </a:xfrm>
          <a:prstGeom prst="line">
            <a:avLst/>
          </a:prstGeom>
          <a:ln w="38100">
            <a:solidFill>
              <a:schemeClr val="accent4">
                <a:hueOff val="468000"/>
                <a:satOff val="-4761"/>
                <a:lumOff val="10196"/>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sp>
        <p:nvSpPr>
          <p:cNvPr id="807" name="Line"/>
          <p:cNvSpPr/>
          <p:nvPr/>
        </p:nvSpPr>
        <p:spPr>
          <a:xfrm flipH="1">
            <a:off x="8328928" y="10631853"/>
            <a:ext cx="517694" cy="1"/>
          </a:xfrm>
          <a:prstGeom prst="line">
            <a:avLst/>
          </a:prstGeom>
          <a:ln w="38100">
            <a:solidFill>
              <a:schemeClr val="accent4">
                <a:hueOff val="468000"/>
                <a:satOff val="-4761"/>
                <a:lumOff val="10196"/>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sp>
        <p:nvSpPr>
          <p:cNvPr id="808" name="Line"/>
          <p:cNvSpPr/>
          <p:nvPr/>
        </p:nvSpPr>
        <p:spPr>
          <a:xfrm flipH="1">
            <a:off x="2417188" y="10631853"/>
            <a:ext cx="517694" cy="1"/>
          </a:xfrm>
          <a:prstGeom prst="line">
            <a:avLst/>
          </a:prstGeom>
          <a:ln w="38100">
            <a:solidFill>
              <a:schemeClr val="accent4">
                <a:hueOff val="468000"/>
                <a:satOff val="-4761"/>
                <a:lumOff val="10196"/>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sp>
        <p:nvSpPr>
          <p:cNvPr id="809" name="Line"/>
          <p:cNvSpPr/>
          <p:nvPr/>
        </p:nvSpPr>
        <p:spPr>
          <a:xfrm flipH="1">
            <a:off x="9568575" y="3571309"/>
            <a:ext cx="517694" cy="1"/>
          </a:xfrm>
          <a:prstGeom prst="line">
            <a:avLst/>
          </a:prstGeom>
          <a:ln w="38100">
            <a:solidFill>
              <a:schemeClr val="accent4">
                <a:hueOff val="468000"/>
                <a:satOff val="-4761"/>
                <a:lumOff val="10196"/>
              </a:schemeClr>
            </a:solidFill>
            <a:prstDash val="sysDot"/>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810" name="Line"/>
          <p:cNvSpPr/>
          <p:nvPr/>
        </p:nvSpPr>
        <p:spPr>
          <a:xfrm flipH="1">
            <a:off x="9555875" y="6907951"/>
            <a:ext cx="517694" cy="1"/>
          </a:xfrm>
          <a:prstGeom prst="line">
            <a:avLst/>
          </a:prstGeom>
          <a:ln w="38100">
            <a:solidFill>
              <a:schemeClr val="accent4">
                <a:hueOff val="468000"/>
                <a:satOff val="-4761"/>
                <a:lumOff val="10196"/>
              </a:schemeClr>
            </a:solidFill>
            <a:prstDash val="sysDot"/>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811" name="Line"/>
          <p:cNvSpPr/>
          <p:nvPr/>
        </p:nvSpPr>
        <p:spPr>
          <a:xfrm flipH="1">
            <a:off x="9555875" y="10867616"/>
            <a:ext cx="517694" cy="1"/>
          </a:xfrm>
          <a:prstGeom prst="line">
            <a:avLst/>
          </a:prstGeom>
          <a:ln w="38100">
            <a:solidFill>
              <a:schemeClr val="accent4">
                <a:hueOff val="468000"/>
                <a:satOff val="-4761"/>
                <a:lumOff val="10196"/>
              </a:schemeClr>
            </a:solidFill>
            <a:prstDash val="sysDot"/>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812" name="Rectangle"/>
          <p:cNvSpPr/>
          <p:nvPr/>
        </p:nvSpPr>
        <p:spPr>
          <a:xfrm>
            <a:off x="2657432" y="5206382"/>
            <a:ext cx="3442682" cy="461060"/>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8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06"/>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07"/>
                                        </p:tgtEl>
                                        <p:attrNameLst>
                                          <p:attrName>style.visibility</p:attrName>
                                        </p:attrNameLst>
                                      </p:cBhvr>
                                      <p:to>
                                        <p:strVal val="visible"/>
                                      </p:to>
                                    </p:set>
                                  </p:childTnLst>
                                </p:cTn>
                              </p:par>
                            </p:childTnLst>
                          </p:cTn>
                        </p:par>
                        <p:par>
                          <p:cTn id="13" fill="hold">
                            <p:stCondLst>
                              <p:cond delay="0"/>
                            </p:stCondLst>
                            <p:childTnLst>
                              <p:par>
                                <p:cTn id="14" presetClass="emph" nodeType="afterEffect" presetSubtype="0" presetID="35" grpId="4" repeatCount="5000" fill="hold">
                                  <p:stCondLst>
                                    <p:cond delay="0"/>
                                  </p:stCondLst>
                                  <p:childTnLst>
                                    <p:anim calcmode="discrete" valueType="str">
                                      <p:cBhvr>
                                        <p:cTn id="15" dur="1000" fill="hold"/>
                                        <p:tgtEl>
                                          <p:spTgt spid="802"/>
                                        </p:tgtEl>
                                        <p:attrNameLst>
                                          <p:attrName>style.visibility</p:attrName>
                                        </p:attrNameLst>
                                      </p:cBhvr>
                                      <p:tavLst>
                                        <p:tav tm="0">
                                          <p:val>
                                            <p:strVal val="hidden"/>
                                          </p:val>
                                        </p:tav>
                                        <p:tav tm="50000">
                                          <p:val>
                                            <p:strVal val="visible"/>
                                          </p:val>
                                        </p:tav>
                                      </p:tavLst>
                                    </p:anim>
                                  </p:childTnLst>
                                </p:cTn>
                              </p:par>
                            </p:childTnLst>
                          </p:cTn>
                        </p:par>
                        <p:par>
                          <p:cTn id="16" fill="hold">
                            <p:stCondLst>
                              <p:cond delay="0"/>
                            </p:stCondLst>
                            <p:childTnLst>
                              <p:par>
                                <p:cTn id="17" presetClass="emph" nodeType="withEffect" presetSubtype="0" presetID="35" grpId="5" repeatCount="5000" fill="hold">
                                  <p:stCondLst>
                                    <p:cond delay="0"/>
                                  </p:stCondLst>
                                  <p:childTnLst>
                                    <p:anim calcmode="discrete" valueType="str">
                                      <p:cBhvr>
                                        <p:cTn id="18" dur="1000" fill="hold"/>
                                        <p:tgtEl>
                                          <p:spTgt spid="806"/>
                                        </p:tgtEl>
                                        <p:attrNameLst>
                                          <p:attrName>style.visibility</p:attrName>
                                        </p:attrNameLst>
                                      </p:cBhvr>
                                      <p:tavLst>
                                        <p:tav tm="0">
                                          <p:val>
                                            <p:strVal val="hidden"/>
                                          </p:val>
                                        </p:tav>
                                        <p:tav tm="50000">
                                          <p:val>
                                            <p:strVal val="visible"/>
                                          </p:val>
                                        </p:tav>
                                      </p:tavLst>
                                    </p:anim>
                                  </p:childTnLst>
                                </p:cTn>
                              </p:par>
                            </p:childTnLst>
                          </p:cTn>
                        </p:par>
                        <p:par>
                          <p:cTn id="19" fill="hold">
                            <p:stCondLst>
                              <p:cond delay="0"/>
                            </p:stCondLst>
                            <p:childTnLst>
                              <p:par>
                                <p:cTn id="20" presetClass="emph" nodeType="withEffect" presetSubtype="0" presetID="35" grpId="6" repeatCount="5000" fill="hold">
                                  <p:stCondLst>
                                    <p:cond delay="0"/>
                                  </p:stCondLst>
                                  <p:childTnLst>
                                    <p:anim calcmode="discrete" valueType="str">
                                      <p:cBhvr>
                                        <p:cTn id="21" dur="1000" fill="hold"/>
                                        <p:tgtEl>
                                          <p:spTgt spid="807"/>
                                        </p:tgtEl>
                                        <p:attrNameLst>
                                          <p:attrName>style.visibility</p:attrName>
                                        </p:attrNameLst>
                                      </p:cBhvr>
                                      <p:tavLst>
                                        <p:tav tm="0">
                                          <p:val>
                                            <p:strVal val="hidden"/>
                                          </p:val>
                                        </p:tav>
                                        <p:tav tm="50000">
                                          <p:val>
                                            <p:strVal val="visible"/>
                                          </p:val>
                                        </p:tav>
                                      </p:tavLst>
                                    </p:anim>
                                  </p:childTnLst>
                                </p:cTn>
                              </p:par>
                            </p:childTnLst>
                          </p:cTn>
                        </p:par>
                        <p:par>
                          <p:cTn id="22" fill="hold">
                            <p:stCondLst>
                              <p:cond delay="1000"/>
                            </p:stCondLst>
                            <p:childTnLst>
                              <p:par>
                                <p:cTn id="23" presetClass="exit" nodeType="afterEffect" presetSubtype="0" presetID="1" grpId="7" fill="hold">
                                  <p:stCondLst>
                                    <p:cond delay="0"/>
                                  </p:stCondLst>
                                  <p:iterate type="el" backwards="0">
                                    <p:tmAbs val="0"/>
                                  </p:iterate>
                                  <p:childTnLst>
                                    <p:set>
                                      <p:cBhvr>
                                        <p:cTn id="24" fill="hold">
                                          <p:stCondLst>
                                            <p:cond delay="0"/>
                                          </p:stCondLst>
                                        </p:cTn>
                                        <p:tgtEl>
                                          <p:spTgt spid="802"/>
                                        </p:tgtEl>
                                        <p:attrNameLst>
                                          <p:attrName>style.visibility</p:attrName>
                                        </p:attrNameLst>
                                      </p:cBhvr>
                                      <p:to>
                                        <p:strVal val="hidden"/>
                                      </p:to>
                                    </p:set>
                                  </p:childTnLst>
                                </p:cTn>
                              </p:par>
                            </p:childTnLst>
                          </p:cTn>
                        </p:par>
                        <p:par>
                          <p:cTn id="25" fill="hold">
                            <p:stCondLst>
                              <p:cond delay="1000"/>
                            </p:stCondLst>
                            <p:childTnLst>
                              <p:par>
                                <p:cTn id="26" presetClass="exit" nodeType="afterEffect" presetSubtype="0" presetID="1" grpId="8" fill="hold">
                                  <p:stCondLst>
                                    <p:cond delay="0"/>
                                  </p:stCondLst>
                                  <p:iterate type="el" backwards="0">
                                    <p:tmAbs val="0"/>
                                  </p:iterate>
                                  <p:childTnLst>
                                    <p:set>
                                      <p:cBhvr>
                                        <p:cTn id="27" fill="hold">
                                          <p:stCondLst>
                                            <p:cond delay="0"/>
                                          </p:stCondLst>
                                        </p:cTn>
                                        <p:tgtEl>
                                          <p:spTgt spid="806"/>
                                        </p:tgtEl>
                                        <p:attrNameLst>
                                          <p:attrName>style.visibility</p:attrName>
                                        </p:attrNameLst>
                                      </p:cBhvr>
                                      <p:to>
                                        <p:strVal val="hidden"/>
                                      </p:to>
                                    </p:set>
                                  </p:childTnLst>
                                </p:cTn>
                              </p:par>
                            </p:childTnLst>
                          </p:cTn>
                        </p:par>
                        <p:par>
                          <p:cTn id="28" fill="hold">
                            <p:stCondLst>
                              <p:cond delay="1000"/>
                            </p:stCondLst>
                            <p:childTnLst>
                              <p:par>
                                <p:cTn id="29" presetClass="exit" nodeType="afterEffect" presetSubtype="0" presetID="1" grpId="9" fill="hold">
                                  <p:stCondLst>
                                    <p:cond delay="0"/>
                                  </p:stCondLst>
                                  <p:iterate type="el" backwards="0">
                                    <p:tmAbs val="0"/>
                                  </p:iterate>
                                  <p:childTnLst>
                                    <p:set>
                                      <p:cBhvr>
                                        <p:cTn id="30" fill="hold">
                                          <p:stCondLst>
                                            <p:cond delay="0"/>
                                          </p:stCondLst>
                                        </p:cTn>
                                        <p:tgtEl>
                                          <p:spTgt spid="807"/>
                                        </p:tgtEl>
                                        <p:attrNameLst>
                                          <p:attrName>style.visibility</p:attrName>
                                        </p:attrNameLst>
                                      </p:cBhvr>
                                      <p:to>
                                        <p:strVal val="hidden"/>
                                      </p:to>
                                    </p:set>
                                  </p:childTnLst>
                                </p:cTn>
                              </p:par>
                            </p:childTnLst>
                          </p:cTn>
                        </p:par>
                        <p:par>
                          <p:cTn id="31" fill="hold">
                            <p:stCondLst>
                              <p:cond delay="1000"/>
                            </p:stCondLst>
                            <p:childTnLst>
                              <p:par>
                                <p:cTn id="32" presetClass="entr" nodeType="afterEffect" presetSubtype="0" presetID="1" grpId="10" fill="hold">
                                  <p:stCondLst>
                                    <p:cond delay="0"/>
                                  </p:stCondLst>
                                  <p:iterate type="el" backwards="0">
                                    <p:tmAbs val="0"/>
                                  </p:iterate>
                                  <p:childTnLst>
                                    <p:set>
                                      <p:cBhvr>
                                        <p:cTn id="33" fill="hold"/>
                                        <p:tgtEl>
                                          <p:spTgt spid="80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1" fill="hold">
                                  <p:stCondLst>
                                    <p:cond delay="0"/>
                                  </p:stCondLst>
                                  <p:iterate type="el" backwards="0">
                                    <p:tmAbs val="0"/>
                                  </p:iterate>
                                  <p:childTnLst>
                                    <p:set>
                                      <p:cBhvr>
                                        <p:cTn id="37" fill="hold"/>
                                        <p:tgtEl>
                                          <p:spTgt spid="78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2" fill="hold">
                                  <p:stCondLst>
                                    <p:cond delay="0"/>
                                  </p:stCondLst>
                                  <p:iterate type="el" backwards="0">
                                    <p:tmAbs val="0"/>
                                  </p:iterate>
                                  <p:childTnLst>
                                    <p:set>
                                      <p:cBhvr>
                                        <p:cTn id="41" fill="hold"/>
                                        <p:tgtEl>
                                          <p:spTgt spid="808"/>
                                        </p:tgtEl>
                                        <p:attrNameLst>
                                          <p:attrName>style.visibility</p:attrName>
                                        </p:attrNameLst>
                                      </p:cBhvr>
                                      <p:to>
                                        <p:strVal val="visible"/>
                                      </p:to>
                                    </p:set>
                                  </p:childTnLst>
                                </p:cTn>
                              </p:par>
                            </p:childTnLst>
                          </p:cTn>
                        </p:par>
                        <p:par>
                          <p:cTn id="42" fill="hold">
                            <p:stCondLst>
                              <p:cond delay="0"/>
                            </p:stCondLst>
                            <p:childTnLst>
                              <p:par>
                                <p:cTn id="43" presetClass="emph" nodeType="afterEffect" presetSubtype="0" presetID="35" grpId="13" repeatCount="4000" fill="hold">
                                  <p:stCondLst>
                                    <p:cond delay="0"/>
                                  </p:stCondLst>
                                  <p:childTnLst>
                                    <p:anim calcmode="discrete" valueType="str">
                                      <p:cBhvr>
                                        <p:cTn id="44" dur="1000" fill="hold"/>
                                        <p:tgtEl>
                                          <p:spTgt spid="808"/>
                                        </p:tgtEl>
                                        <p:attrNameLst>
                                          <p:attrName>style.visibility</p:attrName>
                                        </p:attrNameLst>
                                      </p:cBhvr>
                                      <p:tavLst>
                                        <p:tav tm="0">
                                          <p:val>
                                            <p:strVal val="hidden"/>
                                          </p:val>
                                        </p:tav>
                                        <p:tav tm="50000">
                                          <p:val>
                                            <p:strVal val="visible"/>
                                          </p:val>
                                        </p:tav>
                                      </p:tavLst>
                                    </p:anim>
                                  </p:childTnLst>
                                </p:cTn>
                              </p:par>
                            </p:childTnLst>
                          </p:cTn>
                        </p:par>
                        <p:par>
                          <p:cTn id="45" fill="hold">
                            <p:stCondLst>
                              <p:cond delay="1000"/>
                            </p:stCondLst>
                            <p:childTnLst>
                              <p:par>
                                <p:cTn id="46" presetClass="exit" nodeType="afterEffect" presetSubtype="0" presetID="1" grpId="14" fill="hold">
                                  <p:stCondLst>
                                    <p:cond delay="0"/>
                                  </p:stCondLst>
                                  <p:iterate type="el" backwards="0">
                                    <p:tmAbs val="0"/>
                                  </p:iterate>
                                  <p:childTnLst>
                                    <p:set>
                                      <p:cBhvr>
                                        <p:cTn id="47" fill="hold">
                                          <p:stCondLst>
                                            <p:cond delay="0"/>
                                          </p:stCondLst>
                                        </p:cTn>
                                        <p:tgtEl>
                                          <p:spTgt spid="808"/>
                                        </p:tgtEl>
                                        <p:attrNameLst>
                                          <p:attrName>style.visibility</p:attrName>
                                        </p:attrNameLst>
                                      </p:cBhvr>
                                      <p:to>
                                        <p:strVal val="hidden"/>
                                      </p:to>
                                    </p:set>
                                  </p:childTnLst>
                                </p:cTn>
                              </p:par>
                            </p:childTnLst>
                          </p:cTn>
                        </p:par>
                        <p:par>
                          <p:cTn id="48" fill="hold">
                            <p:stCondLst>
                              <p:cond delay="1000"/>
                            </p:stCondLst>
                            <p:childTnLst>
                              <p:par>
                                <p:cTn id="49" presetClass="entr" nodeType="afterEffect" presetSubtype="0" presetID="1" grpId="15" fill="hold">
                                  <p:stCondLst>
                                    <p:cond delay="0"/>
                                  </p:stCondLst>
                                  <p:iterate type="el" backwards="0">
                                    <p:tmAbs val="0"/>
                                  </p:iterate>
                                  <p:childTnLst>
                                    <p:set>
                                      <p:cBhvr>
                                        <p:cTn id="50" fill="hold"/>
                                        <p:tgtEl>
                                          <p:spTgt spid="7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6" fill="hold">
                                  <p:stCondLst>
                                    <p:cond delay="0"/>
                                  </p:stCondLst>
                                  <p:iterate type="el" backwards="0">
                                    <p:tmAbs val="0"/>
                                  </p:iterate>
                                  <p:childTnLst>
                                    <p:set>
                                      <p:cBhvr>
                                        <p:cTn id="54" fill="hold"/>
                                        <p:tgtEl>
                                          <p:spTgt spid="7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7" fill="hold">
                                  <p:stCondLst>
                                    <p:cond delay="0"/>
                                  </p:stCondLst>
                                  <p:iterate type="el" backwards="0">
                                    <p:tmAbs val="0"/>
                                  </p:iterate>
                                  <p:childTnLst>
                                    <p:set>
                                      <p:cBhvr>
                                        <p:cTn id="58" fill="hold"/>
                                        <p:tgtEl>
                                          <p:spTgt spid="809"/>
                                        </p:tgtEl>
                                        <p:attrNameLst>
                                          <p:attrName>style.visibility</p:attrName>
                                        </p:attrNameLst>
                                      </p:cBhvr>
                                      <p:to>
                                        <p:strVal val="visible"/>
                                      </p:to>
                                    </p:set>
                                  </p:childTnLst>
                                </p:cTn>
                              </p:par>
                            </p:childTnLst>
                          </p:cTn>
                        </p:par>
                        <p:par>
                          <p:cTn id="59" fill="hold">
                            <p:stCondLst>
                              <p:cond delay="0"/>
                            </p:stCondLst>
                            <p:childTnLst>
                              <p:par>
                                <p:cTn id="60" presetClass="entr" nodeType="afterEffect" presetSubtype="0" presetID="1" grpId="18" fill="hold">
                                  <p:stCondLst>
                                    <p:cond delay="0"/>
                                  </p:stCondLst>
                                  <p:iterate type="el" backwards="0">
                                    <p:tmAbs val="0"/>
                                  </p:iterate>
                                  <p:childTnLst>
                                    <p:set>
                                      <p:cBhvr>
                                        <p:cTn id="61" fill="hold"/>
                                        <p:tgtEl>
                                          <p:spTgt spid="810"/>
                                        </p:tgtEl>
                                        <p:attrNameLst>
                                          <p:attrName>style.visibility</p:attrName>
                                        </p:attrNameLst>
                                      </p:cBhvr>
                                      <p:to>
                                        <p:strVal val="visible"/>
                                      </p:to>
                                    </p:set>
                                  </p:childTnLst>
                                </p:cTn>
                              </p:par>
                            </p:childTnLst>
                          </p:cTn>
                        </p:par>
                        <p:par>
                          <p:cTn id="62" fill="hold">
                            <p:stCondLst>
                              <p:cond delay="0"/>
                            </p:stCondLst>
                            <p:childTnLst>
                              <p:par>
                                <p:cTn id="63" presetClass="entr" nodeType="afterEffect" presetSubtype="0" presetID="1" grpId="19" fill="hold">
                                  <p:stCondLst>
                                    <p:cond delay="0"/>
                                  </p:stCondLst>
                                  <p:iterate type="el" backwards="0">
                                    <p:tmAbs val="0"/>
                                  </p:iterate>
                                  <p:childTnLst>
                                    <p:set>
                                      <p:cBhvr>
                                        <p:cTn id="64" fill="hold"/>
                                        <p:tgtEl>
                                          <p:spTgt spid="811"/>
                                        </p:tgtEl>
                                        <p:attrNameLst>
                                          <p:attrName>style.visibility</p:attrName>
                                        </p:attrNameLst>
                                      </p:cBhvr>
                                      <p:to>
                                        <p:strVal val="visible"/>
                                      </p:to>
                                    </p:set>
                                  </p:childTnLst>
                                </p:cTn>
                              </p:par>
                            </p:childTnLst>
                          </p:cTn>
                        </p:par>
                        <p:par>
                          <p:cTn id="65" fill="hold">
                            <p:stCondLst>
                              <p:cond delay="0"/>
                            </p:stCondLst>
                            <p:childTnLst>
                              <p:par>
                                <p:cTn id="66" presetClass="emph" nodeType="afterEffect" presetSubtype="0" presetID="35" grpId="20" repeatCount="5000" fill="hold">
                                  <p:stCondLst>
                                    <p:cond delay="0"/>
                                  </p:stCondLst>
                                  <p:childTnLst>
                                    <p:anim calcmode="discrete" valueType="str">
                                      <p:cBhvr>
                                        <p:cTn id="67" dur="1000" fill="hold"/>
                                        <p:tgtEl>
                                          <p:spTgt spid="809"/>
                                        </p:tgtEl>
                                        <p:attrNameLst>
                                          <p:attrName>style.visibility</p:attrName>
                                        </p:attrNameLst>
                                      </p:cBhvr>
                                      <p:tavLst>
                                        <p:tav tm="0">
                                          <p:val>
                                            <p:strVal val="hidden"/>
                                          </p:val>
                                        </p:tav>
                                        <p:tav tm="50000">
                                          <p:val>
                                            <p:strVal val="visible"/>
                                          </p:val>
                                        </p:tav>
                                      </p:tavLst>
                                    </p:anim>
                                  </p:childTnLst>
                                </p:cTn>
                              </p:par>
                            </p:childTnLst>
                          </p:cTn>
                        </p:par>
                        <p:par>
                          <p:cTn id="68" fill="hold">
                            <p:stCondLst>
                              <p:cond delay="0"/>
                            </p:stCondLst>
                            <p:childTnLst>
                              <p:par>
                                <p:cTn id="69" presetClass="emph" nodeType="withEffect" presetSubtype="0" presetID="35" grpId="21" repeatCount="5000" fill="hold">
                                  <p:stCondLst>
                                    <p:cond delay="0"/>
                                  </p:stCondLst>
                                  <p:childTnLst>
                                    <p:anim calcmode="discrete" valueType="str">
                                      <p:cBhvr>
                                        <p:cTn id="70" dur="1000" fill="hold"/>
                                        <p:tgtEl>
                                          <p:spTgt spid="810"/>
                                        </p:tgtEl>
                                        <p:attrNameLst>
                                          <p:attrName>style.visibility</p:attrName>
                                        </p:attrNameLst>
                                      </p:cBhvr>
                                      <p:tavLst>
                                        <p:tav tm="0">
                                          <p:val>
                                            <p:strVal val="hidden"/>
                                          </p:val>
                                        </p:tav>
                                        <p:tav tm="50000">
                                          <p:val>
                                            <p:strVal val="visible"/>
                                          </p:val>
                                        </p:tav>
                                      </p:tavLst>
                                    </p:anim>
                                  </p:childTnLst>
                                </p:cTn>
                              </p:par>
                            </p:childTnLst>
                          </p:cTn>
                        </p:par>
                        <p:par>
                          <p:cTn id="71" fill="hold">
                            <p:stCondLst>
                              <p:cond delay="0"/>
                            </p:stCondLst>
                            <p:childTnLst>
                              <p:par>
                                <p:cTn id="72" presetClass="emph" nodeType="withEffect" presetSubtype="0" presetID="35" grpId="22" repeatCount="5000" fill="hold">
                                  <p:stCondLst>
                                    <p:cond delay="0"/>
                                  </p:stCondLst>
                                  <p:childTnLst>
                                    <p:anim calcmode="discrete" valueType="str">
                                      <p:cBhvr>
                                        <p:cTn id="73" dur="1000" fill="hold"/>
                                        <p:tgtEl>
                                          <p:spTgt spid="811"/>
                                        </p:tgtEl>
                                        <p:attrNameLst>
                                          <p:attrName>style.visibility</p:attrName>
                                        </p:attrNameLst>
                                      </p:cBhvr>
                                      <p:tavLst>
                                        <p:tav tm="0">
                                          <p:val>
                                            <p:strVal val="hidden"/>
                                          </p:val>
                                        </p:tav>
                                        <p:tav tm="50000">
                                          <p:val>
                                            <p:strVal val="visible"/>
                                          </p:val>
                                        </p:tav>
                                      </p:tavLst>
                                    </p:anim>
                                  </p:childTnLst>
                                </p:cTn>
                              </p:par>
                            </p:childTnLst>
                          </p:cTn>
                        </p:par>
                        <p:par>
                          <p:cTn id="74" fill="hold">
                            <p:stCondLst>
                              <p:cond delay="1000"/>
                            </p:stCondLst>
                            <p:childTnLst>
                              <p:par>
                                <p:cTn id="75" presetClass="exit" nodeType="afterEffect" presetSubtype="0" presetID="1" grpId="23" fill="hold">
                                  <p:stCondLst>
                                    <p:cond delay="0"/>
                                  </p:stCondLst>
                                  <p:iterate type="el" backwards="0">
                                    <p:tmAbs val="0"/>
                                  </p:iterate>
                                  <p:childTnLst>
                                    <p:set>
                                      <p:cBhvr>
                                        <p:cTn id="76" fill="hold">
                                          <p:stCondLst>
                                            <p:cond delay="0"/>
                                          </p:stCondLst>
                                        </p:cTn>
                                        <p:tgtEl>
                                          <p:spTgt spid="809"/>
                                        </p:tgtEl>
                                        <p:attrNameLst>
                                          <p:attrName>style.visibility</p:attrName>
                                        </p:attrNameLst>
                                      </p:cBhvr>
                                      <p:to>
                                        <p:strVal val="hidden"/>
                                      </p:to>
                                    </p:set>
                                  </p:childTnLst>
                                </p:cTn>
                              </p:par>
                            </p:childTnLst>
                          </p:cTn>
                        </p:par>
                        <p:par>
                          <p:cTn id="77" fill="hold">
                            <p:stCondLst>
                              <p:cond delay="1000"/>
                            </p:stCondLst>
                            <p:childTnLst>
                              <p:par>
                                <p:cTn id="78" presetClass="exit" nodeType="afterEffect" presetSubtype="0" presetID="1" grpId="24" fill="hold">
                                  <p:stCondLst>
                                    <p:cond delay="0"/>
                                  </p:stCondLst>
                                  <p:iterate type="el" backwards="0">
                                    <p:tmAbs val="0"/>
                                  </p:iterate>
                                  <p:childTnLst>
                                    <p:set>
                                      <p:cBhvr>
                                        <p:cTn id="79" fill="hold">
                                          <p:stCondLst>
                                            <p:cond delay="0"/>
                                          </p:stCondLst>
                                        </p:cTn>
                                        <p:tgtEl>
                                          <p:spTgt spid="810"/>
                                        </p:tgtEl>
                                        <p:attrNameLst>
                                          <p:attrName>style.visibility</p:attrName>
                                        </p:attrNameLst>
                                      </p:cBhvr>
                                      <p:to>
                                        <p:strVal val="hidden"/>
                                      </p:to>
                                    </p:set>
                                  </p:childTnLst>
                                </p:cTn>
                              </p:par>
                            </p:childTnLst>
                          </p:cTn>
                        </p:par>
                        <p:par>
                          <p:cTn id="80" fill="hold">
                            <p:stCondLst>
                              <p:cond delay="1000"/>
                            </p:stCondLst>
                            <p:childTnLst>
                              <p:par>
                                <p:cTn id="81" presetClass="exit" nodeType="afterEffect" presetSubtype="0" presetID="1" grpId="25" fill="hold">
                                  <p:stCondLst>
                                    <p:cond delay="0"/>
                                  </p:stCondLst>
                                  <p:iterate type="el" backwards="0">
                                    <p:tmAbs val="0"/>
                                  </p:iterate>
                                  <p:childTnLst>
                                    <p:set>
                                      <p:cBhvr>
                                        <p:cTn id="82" fill="hold">
                                          <p:stCondLst>
                                            <p:cond delay="0"/>
                                          </p:stCondLst>
                                        </p:cTn>
                                        <p:tgtEl>
                                          <p:spTgt spid="811"/>
                                        </p:tgtEl>
                                        <p:attrNameLst>
                                          <p:attrName>style.visibility</p:attrName>
                                        </p:attrNameLst>
                                      </p:cBhvr>
                                      <p:to>
                                        <p:strVal val="hidden"/>
                                      </p:to>
                                    </p:set>
                                  </p:childTnLst>
                                </p:cTn>
                              </p:par>
                            </p:childTnLst>
                          </p:cTn>
                        </p:par>
                        <p:par>
                          <p:cTn id="83" fill="hold">
                            <p:stCondLst>
                              <p:cond delay="1000"/>
                            </p:stCondLst>
                            <p:childTnLst>
                              <p:par>
                                <p:cTn id="84" presetClass="entr" nodeType="afterEffect" presetSubtype="0" presetID="1" grpId="26" fill="hold">
                                  <p:stCondLst>
                                    <p:cond delay="0"/>
                                  </p:stCondLst>
                                  <p:iterate type="el" backwards="0">
                                    <p:tmAbs val="0"/>
                                  </p:iterate>
                                  <p:childTnLst>
                                    <p:set>
                                      <p:cBhvr>
                                        <p:cTn id="85" fill="hold"/>
                                        <p:tgtEl>
                                          <p:spTgt spid="8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9" grpId="20"/>
      <p:bldP build="whole" bldLvl="1" animBg="1" rev="0" advAuto="0" spid="806" grpId="8"/>
      <p:bldP build="whole" bldLvl="1" animBg="1" rev="0" advAuto="0" spid="811" grpId="19"/>
      <p:bldP build="whole" bldLvl="1" animBg="1" rev="0" advAuto="0" spid="809" grpId="23"/>
      <p:bldP build="whole" bldLvl="1" animBg="1" rev="0" advAuto="0" spid="802" grpId="1"/>
      <p:bldP build="whole" bldLvl="1" animBg="1" rev="0" advAuto="0" spid="811" grpId="22"/>
      <p:bldP build="whole" bldLvl="1" animBg="1" rev="0" advAuto="0" spid="802" grpId="4"/>
      <p:bldP build="whole" bldLvl="1" animBg="1" rev="0" advAuto="0" spid="811" grpId="25"/>
      <p:bldP build="whole" bldLvl="1" animBg="1" rev="0" advAuto="0" spid="802" grpId="7"/>
      <p:bldP build="whole" bldLvl="1" animBg="1" rev="0" advAuto="0" spid="808" grpId="12"/>
      <p:bldP build="whole" bldLvl="1" animBg="1" rev="0" advAuto="0" spid="808" grpId="13"/>
      <p:bldP build="whole" bldLvl="1" animBg="1" rev="0" advAuto="0" spid="808" grpId="14"/>
      <p:bldP build="whole" bldLvl="1" animBg="1" rev="0" advAuto="0" spid="807" grpId="3"/>
      <p:bldP build="whole" bldLvl="1" animBg="1" rev="0" advAuto="0" spid="807" grpId="6"/>
      <p:bldP build="whole" bldLvl="1" animBg="1" rev="0" advAuto="0" spid="807" grpId="9"/>
      <p:bldP build="whole" bldLvl="1" animBg="1" rev="0" advAuto="0" spid="810" grpId="18"/>
      <p:bldP build="whole" bldLvl="1" animBg="1" rev="0" advAuto="0" spid="793" grpId="15"/>
      <p:bldP build="whole" bldLvl="1" animBg="1" rev="0" advAuto="0" spid="787" grpId="11"/>
      <p:bldP build="whole" bldLvl="1" animBg="1" rev="0" advAuto="0" spid="810" grpId="21"/>
      <p:bldP build="whole" bldLvl="1" animBg="1" rev="0" advAuto="0" spid="801" grpId="26"/>
      <p:bldP build="whole" bldLvl="1" animBg="1" rev="0" advAuto="0" spid="810" grpId="24"/>
      <p:bldP build="whole" bldLvl="1" animBg="1" rev="0" advAuto="0" spid="805" grpId="10"/>
      <p:bldP build="whole" bldLvl="1" animBg="1" rev="0" advAuto="0" spid="806" grpId="2"/>
      <p:bldP build="whole" bldLvl="1" animBg="1" rev="0" advAuto="0" spid="797" grpId="16"/>
      <p:bldP build="whole" bldLvl="1" animBg="1" rev="0" advAuto="0" spid="809" grpId="17"/>
      <p:bldP build="whole" bldLvl="1" animBg="1" rev="0" advAuto="0" spid="806" grpId="5"/>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7" name="Image" descr="Image"/>
          <p:cNvPicPr>
            <a:picLocks noChangeAspect="1"/>
          </p:cNvPicPr>
          <p:nvPr/>
        </p:nvPicPr>
        <p:blipFill>
          <a:blip r:embed="rId3">
            <a:extLst/>
          </a:blip>
          <a:stretch>
            <a:fillRect/>
          </a:stretch>
        </p:blipFill>
        <p:spPr>
          <a:xfrm>
            <a:off x="522653" y="3510532"/>
            <a:ext cx="8560387" cy="2972357"/>
          </a:xfrm>
          <a:prstGeom prst="rect">
            <a:avLst/>
          </a:prstGeom>
          <a:ln w="12700">
            <a:miter lim="400000"/>
          </a:ln>
        </p:spPr>
      </p:pic>
      <p:sp>
        <p:nvSpPr>
          <p:cNvPr id="818" name="Too-specific and MaxLength attribute"/>
          <p:cNvSpPr txBox="1"/>
          <p:nvPr>
            <p:ph type="title"/>
          </p:nvPr>
        </p:nvSpPr>
        <p:spPr>
          <a:xfrm>
            <a:off x="1689100" y="444500"/>
            <a:ext cx="21005800" cy="2286000"/>
          </a:xfrm>
          <a:prstGeom prst="rect">
            <a:avLst/>
          </a:prstGeom>
        </p:spPr>
        <p:txBody>
          <a:bodyPr/>
          <a:lstStyle>
            <a:lvl1pPr defTabSz="800735">
              <a:defRPr sz="10864"/>
            </a:lvl1pPr>
          </a:lstStyle>
          <a:p>
            <a:pPr/>
            <a:r>
              <a:t>Too-specific and MaxLength attribute</a:t>
            </a:r>
          </a:p>
        </p:txBody>
      </p:sp>
      <p:pic>
        <p:nvPicPr>
          <p:cNvPr id="819" name="Image" descr="Image"/>
          <p:cNvPicPr>
            <a:picLocks noChangeAspect="1"/>
          </p:cNvPicPr>
          <p:nvPr/>
        </p:nvPicPr>
        <p:blipFill>
          <a:blip r:embed="rId4">
            <a:extLst/>
          </a:blip>
          <a:stretch>
            <a:fillRect/>
          </a:stretch>
        </p:blipFill>
        <p:spPr>
          <a:xfrm>
            <a:off x="522653" y="6669440"/>
            <a:ext cx="8560387" cy="6975131"/>
          </a:xfrm>
          <a:prstGeom prst="rect">
            <a:avLst/>
          </a:prstGeom>
          <a:ln w="12700">
            <a:miter lim="400000"/>
          </a:ln>
        </p:spPr>
      </p:pic>
      <p:sp>
        <p:nvSpPr>
          <p:cNvPr id="820" name="The use of MaxLength has been decreasing"/>
          <p:cNvSpPr txBox="1"/>
          <p:nvPr/>
        </p:nvSpPr>
        <p:spPr>
          <a:xfrm>
            <a:off x="8989462" y="4399932"/>
            <a:ext cx="7211021"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atin typeface="Gill Sans"/>
                <a:ea typeface="Gill Sans"/>
                <a:cs typeface="Gill Sans"/>
                <a:sym typeface="Gill Sans"/>
              </a:defRPr>
            </a:lvl1pPr>
          </a:lstStyle>
          <a:p>
            <a:pPr/>
            <a:r>
              <a:t>The use of MaxLength has been decreasing</a:t>
            </a:r>
          </a:p>
        </p:txBody>
      </p:sp>
      <p:sp>
        <p:nvSpPr>
          <p:cNvPr id="821" name="52.3% of the valid IP prefixes are validated…"/>
          <p:cNvSpPr txBox="1"/>
          <p:nvPr/>
        </p:nvSpPr>
        <p:spPr>
          <a:xfrm>
            <a:off x="8891632" y="7495630"/>
            <a:ext cx="7406681" cy="1057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latin typeface="Gill Sans"/>
                <a:ea typeface="Gill Sans"/>
                <a:cs typeface="Gill Sans"/>
                <a:sym typeface="Gill Sans"/>
              </a:defRPr>
            </a:pPr>
            <a:r>
              <a:t>52.3% of the valid IP prefixes are validated</a:t>
            </a:r>
          </a:p>
          <a:p>
            <a:pPr>
              <a:defRPr b="0">
                <a:latin typeface="Gill Sans"/>
                <a:ea typeface="Gill Sans"/>
                <a:cs typeface="Gill Sans"/>
                <a:sym typeface="Gill Sans"/>
              </a:defRPr>
            </a:pPr>
            <a:r>
              <a:t> through VRPs with the MaxLength attribute</a:t>
            </a:r>
          </a:p>
        </p:txBody>
      </p:sp>
      <p:sp>
        <p:nvSpPr>
          <p:cNvPr id="822" name="92% of too-specific announcements are due to VRPs that do not have the MaxLength attribute"/>
          <p:cNvSpPr txBox="1"/>
          <p:nvPr/>
        </p:nvSpPr>
        <p:spPr>
          <a:xfrm>
            <a:off x="8908982" y="10394293"/>
            <a:ext cx="7371980" cy="151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b="0">
                <a:latin typeface="Gill Sans"/>
                <a:ea typeface="Gill Sans"/>
                <a:cs typeface="Gill Sans"/>
                <a:sym typeface="Gill Sans"/>
              </a:defRPr>
            </a:lvl1pPr>
          </a:lstStyle>
          <a:p>
            <a:pPr/>
            <a:r>
              <a:t>92% of too-specific announcements are due to VRPs that do not have the MaxLength attribute</a:t>
            </a:r>
          </a:p>
        </p:txBody>
      </p:sp>
      <p:sp>
        <p:nvSpPr>
          <p:cNvPr id="823" name="Group"/>
          <p:cNvSpPr/>
          <p:nvPr/>
        </p:nvSpPr>
        <p:spPr>
          <a:xfrm>
            <a:off x="2172041" y="3855064"/>
            <a:ext cx="6389803" cy="1514476"/>
          </a:xfrm>
          <a:prstGeom prst="rect">
            <a:avLst/>
          </a:prstGeom>
          <a:solidFill>
            <a:srgbClr val="000000"/>
          </a:solidFill>
          <a:ln w="12700">
            <a:miter lim="400000"/>
          </a:ln>
        </p:spPr>
        <p:txBody>
          <a:bodyPr lIns="50800" tIns="50800" rIns="50800" bIns="50800" anchor="ctr"/>
          <a:lstStyle/>
          <a:p>
            <a:pPr defTabSz="584200">
              <a:defRPr b="0" sz="2200">
                <a:latin typeface="+mn-lt"/>
                <a:ea typeface="+mn-ea"/>
                <a:cs typeface="+mn-cs"/>
                <a:sym typeface="Helvetica Neue Medium"/>
              </a:defRPr>
            </a:pPr>
          </a:p>
        </p:txBody>
      </p:sp>
      <p:grpSp>
        <p:nvGrpSpPr>
          <p:cNvPr id="827" name="Group"/>
          <p:cNvGrpSpPr/>
          <p:nvPr/>
        </p:nvGrpSpPr>
        <p:grpSpPr>
          <a:xfrm>
            <a:off x="2208754" y="7262921"/>
            <a:ext cx="6346020" cy="2493766"/>
            <a:chOff x="0" y="0"/>
            <a:chExt cx="6346018" cy="2493765"/>
          </a:xfrm>
        </p:grpSpPr>
        <p:sp>
          <p:nvSpPr>
            <p:cNvPr id="824" name="Group"/>
            <p:cNvSpPr/>
            <p:nvPr/>
          </p:nvSpPr>
          <p:spPr>
            <a:xfrm>
              <a:off x="0" y="568892"/>
              <a:ext cx="6346019" cy="1924874"/>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825" name="Group"/>
            <p:cNvSpPr/>
            <p:nvPr/>
          </p:nvSpPr>
          <p:spPr>
            <a:xfrm>
              <a:off x="0" y="380391"/>
              <a:ext cx="6346019" cy="761912"/>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826" name="Group"/>
            <p:cNvSpPr/>
            <p:nvPr/>
          </p:nvSpPr>
          <p:spPr>
            <a:xfrm>
              <a:off x="3208558" y="0"/>
              <a:ext cx="3122640" cy="1924874"/>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sp>
        <p:nvSpPr>
          <p:cNvPr id="828" name="Group"/>
          <p:cNvSpPr/>
          <p:nvPr/>
        </p:nvSpPr>
        <p:spPr>
          <a:xfrm>
            <a:off x="2210538" y="10044728"/>
            <a:ext cx="6342452" cy="2652784"/>
          </a:xfrm>
          <a:prstGeom prst="rect">
            <a:avLst/>
          </a:prstGeom>
          <a:solidFill>
            <a:srgbClr val="000000"/>
          </a:solidFill>
          <a:ln w="12700">
            <a:miter lim="400000"/>
          </a:ln>
        </p:spPr>
        <p:txBody>
          <a:bodyPr lIns="50800" tIns="50800" rIns="50800" bIns="50800" anchor="ctr"/>
          <a:lstStyle/>
          <a:p>
            <a:pPr defTabSz="584200">
              <a:defRPr b="0" sz="2200">
                <a:latin typeface="+mn-lt"/>
                <a:ea typeface="+mn-ea"/>
                <a:cs typeface="+mn-cs"/>
                <a:sym typeface="Helvetica Neue Medium"/>
              </a:defRPr>
            </a:pPr>
          </a:p>
        </p:txBody>
      </p:sp>
      <p:sp>
        <p:nvSpPr>
          <p:cNvPr id="8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300" fill="hold"/>
                                        <p:tgtEl>
                                          <p:spTgt spid="823"/>
                                        </p:tgtEl>
                                      </p:cBhvr>
                                    </p:animEffect>
                                    <p:set>
                                      <p:cBhvr>
                                        <p:cTn id="11" fill="hold">
                                          <p:stCondLst>
                                            <p:cond delay="299"/>
                                          </p:stCondLst>
                                        </p:cTn>
                                        <p:tgtEl>
                                          <p:spTgt spid="823"/>
                                        </p:tgtEl>
                                        <p:attrNameLst>
                                          <p:attrName>style.visibility</p:attrName>
                                        </p:attrNameLst>
                                      </p:cBhvr>
                                      <p:to>
                                        <p:strVal val="hidden"/>
                                      </p:to>
                                    </p:set>
                                  </p:childTnLst>
                                </p:cTn>
                              </p:par>
                            </p:childTnLst>
                          </p:cTn>
                        </p:par>
                        <p:par>
                          <p:cTn id="12" fill="hold">
                            <p:stCondLst>
                              <p:cond delay="300"/>
                            </p:stCondLst>
                            <p:childTnLst>
                              <p:par>
                                <p:cTn id="13" presetClass="entr" nodeType="afterEffect" presetSubtype="0" presetID="1" grpId="3" fill="hold">
                                  <p:stCondLst>
                                    <p:cond delay="0"/>
                                  </p:stCondLst>
                                  <p:iterate type="el" backwards="0">
                                    <p:tmAbs val="0"/>
                                  </p:iterate>
                                  <p:childTnLst>
                                    <p:set>
                                      <p:cBhvr>
                                        <p:cTn id="14" fill="hold"/>
                                        <p:tgtEl>
                                          <p:spTgt spid="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8" presetID="22" grpId="5" fill="hold">
                                  <p:stCondLst>
                                    <p:cond delay="0"/>
                                  </p:stCondLst>
                                  <p:iterate type="el" backwards="0">
                                    <p:tmAbs val="0"/>
                                  </p:iterate>
                                  <p:childTnLst>
                                    <p:animEffect filter="wipe(left)" transition="out">
                                      <p:cBhvr>
                                        <p:cTn id="22" dur="300" fill="hold"/>
                                        <p:tgtEl>
                                          <p:spTgt spid="827"/>
                                        </p:tgtEl>
                                      </p:cBhvr>
                                    </p:animEffect>
                                    <p:set>
                                      <p:cBhvr>
                                        <p:cTn id="23" fill="hold">
                                          <p:stCondLst>
                                            <p:cond delay="299"/>
                                          </p:stCondLst>
                                        </p:cTn>
                                        <p:tgtEl>
                                          <p:spTgt spid="827"/>
                                        </p:tgtEl>
                                        <p:attrNameLst>
                                          <p:attrName>style.visibility</p:attrName>
                                        </p:attrNameLst>
                                      </p:cBhvr>
                                      <p:to>
                                        <p:strVal val="hidden"/>
                                      </p:to>
                                    </p:set>
                                  </p:childTnLst>
                                </p:cTn>
                              </p:par>
                            </p:childTnLst>
                          </p:cTn>
                        </p:par>
                        <p:par>
                          <p:cTn id="24" fill="hold">
                            <p:stCondLst>
                              <p:cond delay="300"/>
                            </p:stCondLst>
                            <p:childTnLst>
                              <p:par>
                                <p:cTn id="25" presetClass="entr" nodeType="afterEffect" presetSubtype="0" presetID="1" grpId="6" fill="hold">
                                  <p:stCondLst>
                                    <p:cond delay="0"/>
                                  </p:stCondLst>
                                  <p:iterate type="el" backwards="0">
                                    <p:tmAbs val="0"/>
                                  </p:iterate>
                                  <p:childTnLst>
                                    <p:set>
                                      <p:cBhvr>
                                        <p:cTn id="26" fill="hold"/>
                                        <p:tgtEl>
                                          <p:spTgt spid="8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8" presetID="22" grpId="7" fill="hold">
                                  <p:stCondLst>
                                    <p:cond delay="0"/>
                                  </p:stCondLst>
                                  <p:iterate type="el" backwards="0">
                                    <p:tmAbs val="0"/>
                                  </p:iterate>
                                  <p:childTnLst>
                                    <p:animEffect filter="wipe(left)" transition="out">
                                      <p:cBhvr>
                                        <p:cTn id="30" dur="300" fill="hold"/>
                                        <p:tgtEl>
                                          <p:spTgt spid="828"/>
                                        </p:tgtEl>
                                      </p:cBhvr>
                                    </p:animEffect>
                                    <p:set>
                                      <p:cBhvr>
                                        <p:cTn id="31" fill="hold">
                                          <p:stCondLst>
                                            <p:cond delay="299"/>
                                          </p:stCondLst>
                                        </p:cTn>
                                        <p:tgtEl>
                                          <p:spTgt spid="828"/>
                                        </p:tgtEl>
                                        <p:attrNameLst>
                                          <p:attrName>style.visibility</p:attrName>
                                        </p:attrNameLst>
                                      </p:cBhvr>
                                      <p:to>
                                        <p:strVal val="hidden"/>
                                      </p:to>
                                    </p:set>
                                  </p:childTnLst>
                                </p:cTn>
                              </p:par>
                            </p:childTnLst>
                          </p:cTn>
                        </p:par>
                        <p:par>
                          <p:cTn id="32" fill="hold">
                            <p:stCondLst>
                              <p:cond delay="300"/>
                            </p:stCondLst>
                            <p:childTnLst>
                              <p:par>
                                <p:cTn id="33" presetClass="entr" nodeType="afterEffect" presetSubtype="0" presetID="1" grpId="8" fill="hold">
                                  <p:stCondLst>
                                    <p:cond delay="0"/>
                                  </p:stCondLst>
                                  <p:iterate type="el" backwards="0">
                                    <p:tmAbs val="0"/>
                                  </p:iterate>
                                  <p:childTnLst>
                                    <p:set>
                                      <p:cBhvr>
                                        <p:cTn id="34" fill="hold"/>
                                        <p:tgtEl>
                                          <p:spTgt spid="8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1" grpId="6"/>
      <p:bldP build="whole" bldLvl="1" animBg="1" rev="0" advAuto="0" spid="828" grpId="7"/>
      <p:bldP build="whole" bldLvl="1" animBg="1" rev="0" advAuto="0" spid="822" grpId="8"/>
      <p:bldP build="whole" bldLvl="1" animBg="1" rev="0" advAuto="0" spid="820" grpId="3"/>
      <p:bldP build="whole" bldLvl="1" animBg="1" rev="0" advAuto="0" spid="827" grpId="5"/>
      <p:bldP build="whole" bldLvl="1" animBg="1" rev="0" advAuto="0" spid="817" grpId="1"/>
      <p:bldP build="whole" bldLvl="1" animBg="1" rev="0" advAuto="0" spid="823" grpId="2"/>
      <p:bldP build="whole" bldLvl="1" animBg="1" rev="0" advAuto="0" spid="819" grpId="4"/>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3"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sp>
        <p:nvSpPr>
          <p:cNvPr id="834" name="Wrong ASN"/>
          <p:cNvSpPr txBox="1"/>
          <p:nvPr>
            <p:ph type="title"/>
          </p:nvPr>
        </p:nvSpPr>
        <p:spPr>
          <a:prstGeom prst="rect">
            <a:avLst/>
          </a:prstGeom>
        </p:spPr>
        <p:txBody>
          <a:bodyPr/>
          <a:lstStyle/>
          <a:p>
            <a:pPr/>
            <a:r>
              <a:t>Wrong ASN</a:t>
            </a:r>
          </a:p>
        </p:txBody>
      </p:sp>
      <p:graphicFrame>
        <p:nvGraphicFramePr>
          <p:cNvPr id="835" name="Table"/>
          <p:cNvGraphicFramePr/>
          <p:nvPr/>
        </p:nvGraphicFramePr>
        <p:xfrm>
          <a:off x="10088857" y="5699461"/>
          <a:ext cx="13955743" cy="47607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6820"/>
                <a:gridCol w="10008922"/>
              </a:tblGrid>
              <a:tr h="1190193">
                <a:tc>
                  <a:txBody>
                    <a:bodyPr/>
                    <a:lstStyle/>
                    <a:p>
                      <a:pPr defTabSz="821531">
                        <a:defRPr sz="1800">
                          <a:solidFill>
                            <a:srgbClr val="000000"/>
                          </a:solidFill>
                        </a:defRPr>
                      </a:pPr>
                      <a:r>
                        <a:rPr sz="2900">
                          <a:solidFill>
                            <a:schemeClr val="accent1">
                              <a:lumOff val="13529"/>
                            </a:schemeClr>
                          </a:solidFill>
                          <a:sym typeface="Helvetica Neue"/>
                        </a:rPr>
                        <a:t>Same ISP</a:t>
                      </a:r>
                    </a:p>
                  </a:txBody>
                  <a:tcPr marL="50800" marR="50800" marT="50800" marB="50800" anchor="ctr" anchorCtr="0" horzOverflow="overflow">
                    <a:lnL w="0">
                      <a:miter lim="400000"/>
                    </a:lnL>
                    <a:lnT w="0">
                      <a:miter lim="400000"/>
                    </a:lnT>
                  </a:tcPr>
                </a:tc>
                <a:tc>
                  <a:txBody>
                    <a:bodyPr/>
                    <a:lstStyle/>
                    <a:p>
                      <a:pPr defTabSz="821531">
                        <a:defRPr sz="1800">
                          <a:solidFill>
                            <a:srgbClr val="000000"/>
                          </a:solidFill>
                        </a:defRPr>
                      </a:pPr>
                      <a:r>
                        <a:rPr sz="2900">
                          <a:solidFill>
                            <a:srgbClr val="FFFFFF"/>
                          </a:solidFill>
                          <a:sym typeface="Helvetica Neue"/>
                        </a:rPr>
                        <a:t>Two different ASNs are managed by the same operator</a:t>
                      </a:r>
                    </a:p>
                  </a:txBody>
                  <a:tcPr marL="50800" marR="50800" marT="50800" marB="50800" anchor="ctr" anchorCtr="0" horzOverflow="overflow">
                    <a:lnR w="0">
                      <a:miter lim="400000"/>
                    </a:lnR>
                    <a:lnT w="0">
                      <a:miter lim="400000"/>
                    </a:lnT>
                  </a:tcPr>
                </a:tc>
              </a:tr>
              <a:tr h="1190193">
                <a:tc>
                  <a:txBody>
                    <a:bodyPr/>
                    <a:lstStyle/>
                    <a:p>
                      <a:pPr defTabSz="821531">
                        <a:defRPr sz="1800">
                          <a:solidFill>
                            <a:srgbClr val="000000"/>
                          </a:solidFill>
                        </a:defRPr>
                      </a:pPr>
                      <a:r>
                        <a:rPr sz="2900">
                          <a:solidFill>
                            <a:schemeClr val="accent5">
                              <a:hueOff val="89162"/>
                              <a:satOff val="9554"/>
                              <a:lumOff val="16296"/>
                            </a:schemeClr>
                          </a:solidFill>
                          <a:sym typeface="Helvetica Neue"/>
                        </a:rPr>
                        <a:t>Provider—Customer Relationship</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An AS can sub-allocate part of its IP prefixes to its customer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chemeClr val="accent3">
                              <a:hueOff val="-365725"/>
                              <a:satOff val="-32500"/>
                              <a:lumOff val="18235"/>
                            </a:schemeClr>
                          </a:solidFill>
                          <a:sym typeface="Helvetica Neue"/>
                        </a:rPr>
                        <a:t>DDoS Protection</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Origin ASes may outsource “scrubbing” of their traffic by using traffic diversion to a DDoS protection service (DPS)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rgbClr val="FFFFFF"/>
                          </a:solidFill>
                          <a:sym typeface="Helvetica Neue"/>
                        </a:rPr>
                        <a:t>Other</a:t>
                      </a:r>
                    </a:p>
                  </a:txBody>
                  <a:tcPr marL="50800" marR="50800" marT="50800" marB="50800" anchor="ctr" anchorCtr="0" horzOverflow="overflow">
                    <a:lnL w="0">
                      <a:miter lim="400000"/>
                    </a:lnL>
                    <a:lnB w="0">
                      <a:miter lim="400000"/>
                    </a:lnB>
                  </a:tcPr>
                </a:tc>
                <a:tc>
                  <a:txBody>
                    <a:bodyPr/>
                    <a:lstStyle/>
                    <a:p>
                      <a:pPr defTabSz="821531">
                        <a:defRPr sz="1800">
                          <a:solidFill>
                            <a:srgbClr val="000000"/>
                          </a:solidFill>
                        </a:defRPr>
                      </a:pPr>
                      <a:r>
                        <a:rPr sz="2900">
                          <a:solidFill>
                            <a:srgbClr val="FFFFFF"/>
                          </a:solidFill>
                          <a:sym typeface="Helvetica Neue"/>
                        </a:rPr>
                        <a:t>We don’t know, but it could be malicious (e.g., hijacking)</a:t>
                      </a:r>
                    </a:p>
                  </a:txBody>
                  <a:tcPr marL="50800" marR="50800" marT="50800" marB="50800" anchor="ctr" anchorCtr="0" horzOverflow="overflow">
                    <a:lnR w="0">
                      <a:miter lim="400000"/>
                    </a:lnR>
                    <a:lnB w="0">
                      <a:miter lim="400000"/>
                    </a:lnB>
                  </a:tcPr>
                </a:tc>
              </a:tr>
            </a:tbl>
          </a:graphicData>
        </a:graphic>
      </p:graphicFrame>
      <p:pic>
        <p:nvPicPr>
          <p:cNvPr id="836" name="Image" descr="Image"/>
          <p:cNvPicPr>
            <a:picLocks noChangeAspect="1"/>
          </p:cNvPicPr>
          <p:nvPr/>
        </p:nvPicPr>
        <p:blipFill>
          <a:blip r:embed="rId4">
            <a:extLst/>
          </a:blip>
          <a:stretch>
            <a:fillRect/>
          </a:stretch>
        </p:blipFill>
        <p:spPr>
          <a:xfrm>
            <a:off x="2271571" y="4030259"/>
            <a:ext cx="4275934" cy="1556441"/>
          </a:xfrm>
          <a:prstGeom prst="rect">
            <a:avLst/>
          </a:prstGeom>
          <a:ln w="12700">
            <a:miter lim="400000"/>
          </a:ln>
        </p:spPr>
      </p:pic>
      <p:grpSp>
        <p:nvGrpSpPr>
          <p:cNvPr id="842" name="Group"/>
          <p:cNvGrpSpPr/>
          <p:nvPr/>
        </p:nvGrpSpPr>
        <p:grpSpPr>
          <a:xfrm>
            <a:off x="2118361" y="3702007"/>
            <a:ext cx="7556263" cy="8409033"/>
            <a:chOff x="0" y="0"/>
            <a:chExt cx="7556262" cy="8409032"/>
          </a:xfrm>
        </p:grpSpPr>
        <p:sp>
          <p:nvSpPr>
            <p:cNvPr id="837" name="Group"/>
            <p:cNvSpPr/>
            <p:nvPr/>
          </p:nvSpPr>
          <p:spPr>
            <a:xfrm>
              <a:off x="575500" y="0"/>
              <a:ext cx="6960918" cy="1995441"/>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838" name="Group"/>
            <p:cNvSpPr/>
            <p:nvPr/>
          </p:nvSpPr>
          <p:spPr>
            <a:xfrm>
              <a:off x="0" y="2811160"/>
              <a:ext cx="7556262" cy="2416477"/>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nvGrpSpPr>
            <p:cNvPr id="841" name="Group"/>
            <p:cNvGrpSpPr/>
            <p:nvPr/>
          </p:nvGrpSpPr>
          <p:grpSpPr>
            <a:xfrm>
              <a:off x="-1" y="5588185"/>
              <a:ext cx="7556263" cy="2820848"/>
              <a:chOff x="0" y="0"/>
              <a:chExt cx="7556261" cy="2820847"/>
            </a:xfrm>
          </p:grpSpPr>
          <p:sp>
            <p:nvSpPr>
              <p:cNvPr id="839" name="Group"/>
              <p:cNvSpPr/>
              <p:nvPr/>
            </p:nvSpPr>
            <p:spPr>
              <a:xfrm>
                <a:off x="0" y="404370"/>
                <a:ext cx="7556262" cy="2416478"/>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840" name="Group"/>
              <p:cNvSpPr/>
              <p:nvPr/>
            </p:nvSpPr>
            <p:spPr>
              <a:xfrm>
                <a:off x="4406769" y="0"/>
                <a:ext cx="3149493" cy="2416477"/>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grpSp>
      <p:sp>
        <p:nvSpPr>
          <p:cNvPr id="8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300" fill="hold"/>
                                        <p:tgtEl>
                                          <p:spTgt spid="842"/>
                                        </p:tgtEl>
                                      </p:cBhvr>
                                    </p:animEffect>
                                    <p:set>
                                      <p:cBhvr>
                                        <p:cTn id="11" fill="hold">
                                          <p:stCondLst>
                                            <p:cond delay="299"/>
                                          </p:stCondLst>
                                        </p:cTn>
                                        <p:tgtEl>
                                          <p:spTgt spid="8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2" grpId="2"/>
      <p:bldP build="whole" bldLvl="1" animBg="1" rev="0" advAuto="0" spid="835"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7"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sp>
        <p:nvSpPr>
          <p:cNvPr id="848" name="Wrong ASN:…"/>
          <p:cNvSpPr txBox="1"/>
          <p:nvPr>
            <p:ph type="title"/>
          </p:nvPr>
        </p:nvSpPr>
        <p:spPr>
          <a:prstGeom prst="rect">
            <a:avLst/>
          </a:prstGeom>
        </p:spPr>
        <p:txBody>
          <a:bodyPr/>
          <a:lstStyle/>
          <a:p>
            <a:pPr defTabSz="553084">
              <a:defRPr sz="7504"/>
            </a:pPr>
            <a:r>
              <a:t>Wrong ASN:</a:t>
            </a:r>
          </a:p>
          <a:p>
            <a:pPr defTabSz="553084">
              <a:defRPr sz="7504"/>
            </a:pPr>
            <a:r>
              <a:t>Same ISP</a:t>
            </a:r>
          </a:p>
        </p:txBody>
      </p:sp>
      <p:sp>
        <p:nvSpPr>
          <p:cNvPr id="849" name="Telmex Columbia S.A. manages two ASes  (AS 10620, 14080)…"/>
          <p:cNvSpPr txBox="1"/>
          <p:nvPr/>
        </p:nvSpPr>
        <p:spPr>
          <a:xfrm>
            <a:off x="10456431" y="9055845"/>
            <a:ext cx="13220594" cy="1781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defRPr b="0" sz="3700">
                <a:latin typeface="Gill Sans"/>
                <a:ea typeface="Gill Sans"/>
                <a:cs typeface="Gill Sans"/>
                <a:sym typeface="Gill Sans"/>
              </a:defRPr>
            </a:pPr>
            <a:r>
              <a:t>Telmex Columbia S.A. manages two ASes  (AS 10620, 14080)</a:t>
            </a:r>
          </a:p>
          <a:p>
            <a:pPr algn="l">
              <a:defRPr b="0" sz="3700">
                <a:solidFill>
                  <a:schemeClr val="accent1">
                    <a:lumOff val="13529"/>
                  </a:schemeClr>
                </a:solidFill>
                <a:latin typeface="Gill Sans"/>
                <a:ea typeface="Gill Sans"/>
                <a:cs typeface="Gill Sans"/>
                <a:sym typeface="Gill Sans"/>
              </a:defRPr>
            </a:pPr>
            <a:r>
              <a:rPr>
                <a:solidFill>
                  <a:srgbClr val="FFFFFF"/>
                </a:solidFill>
              </a:rPr>
              <a:t>AS 10620 announced 1,500 prefixes supposed to be from AS 14080</a:t>
            </a:r>
            <a:r>
              <a:t> </a:t>
            </a:r>
            <a:r>
              <a:rPr>
                <a:solidFill>
                  <a:schemeClr val="accent5"/>
                </a:solidFill>
              </a:rPr>
              <a:t>for 9 months</a:t>
            </a:r>
          </a:p>
        </p:txBody>
      </p:sp>
      <p:sp>
        <p:nvSpPr>
          <p:cNvPr id="850" name="Line"/>
          <p:cNvSpPr/>
          <p:nvPr/>
        </p:nvSpPr>
        <p:spPr>
          <a:xfrm flipV="1">
            <a:off x="3192288" y="6526736"/>
            <a:ext cx="671509" cy="671509"/>
          </a:xfrm>
          <a:prstGeom prst="line">
            <a:avLst/>
          </a:prstGeom>
          <a:ln w="25400">
            <a:solidFill>
              <a:schemeClr val="accent1">
                <a:lumOff val="13529"/>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sp>
        <p:nvSpPr>
          <p:cNvPr id="851" name="Line"/>
          <p:cNvSpPr/>
          <p:nvPr/>
        </p:nvSpPr>
        <p:spPr>
          <a:xfrm flipV="1">
            <a:off x="3192288" y="9798638"/>
            <a:ext cx="671509" cy="671509"/>
          </a:xfrm>
          <a:prstGeom prst="line">
            <a:avLst/>
          </a:prstGeom>
          <a:ln w="25400">
            <a:solidFill>
              <a:schemeClr val="accent1">
                <a:lumOff val="13529"/>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graphicFrame>
        <p:nvGraphicFramePr>
          <p:cNvPr id="852" name="Table"/>
          <p:cNvGraphicFramePr/>
          <p:nvPr/>
        </p:nvGraphicFramePr>
        <p:xfrm>
          <a:off x="10088857" y="2932929"/>
          <a:ext cx="13955743" cy="47607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6820"/>
                <a:gridCol w="10008922"/>
              </a:tblGrid>
              <a:tr h="1190193">
                <a:tc>
                  <a:txBody>
                    <a:bodyPr/>
                    <a:lstStyle/>
                    <a:p>
                      <a:pPr defTabSz="821531">
                        <a:defRPr sz="1800">
                          <a:solidFill>
                            <a:srgbClr val="000000"/>
                          </a:solidFill>
                        </a:defRPr>
                      </a:pPr>
                      <a:r>
                        <a:rPr sz="2900">
                          <a:solidFill>
                            <a:schemeClr val="accent1">
                              <a:lumOff val="13529"/>
                            </a:schemeClr>
                          </a:solidFill>
                          <a:sym typeface="Helvetica Neue"/>
                        </a:rPr>
                        <a:t>Same ISP</a:t>
                      </a:r>
                    </a:p>
                  </a:txBody>
                  <a:tcPr marL="50800" marR="50800" marT="50800" marB="50800" anchor="ctr" anchorCtr="0" horzOverflow="overflow">
                    <a:lnL w="0">
                      <a:miter lim="400000"/>
                    </a:lnL>
                    <a:lnT w="0">
                      <a:miter lim="400000"/>
                    </a:lnT>
                  </a:tcPr>
                </a:tc>
                <a:tc>
                  <a:txBody>
                    <a:bodyPr/>
                    <a:lstStyle/>
                    <a:p>
                      <a:pPr defTabSz="821531">
                        <a:defRPr sz="1800">
                          <a:solidFill>
                            <a:srgbClr val="000000"/>
                          </a:solidFill>
                        </a:defRPr>
                      </a:pPr>
                      <a:r>
                        <a:rPr sz="2900">
                          <a:solidFill>
                            <a:srgbClr val="FFFFFF"/>
                          </a:solidFill>
                          <a:sym typeface="Helvetica Neue"/>
                        </a:rPr>
                        <a:t>Two different ASNs are managed by the same operator</a:t>
                      </a:r>
                    </a:p>
                  </a:txBody>
                  <a:tcPr marL="50800" marR="50800" marT="50800" marB="50800" anchor="ctr" anchorCtr="0" horzOverflow="overflow">
                    <a:lnR w="0">
                      <a:miter lim="400000"/>
                    </a:lnR>
                    <a:lnT w="0">
                      <a:miter lim="400000"/>
                    </a:lnT>
                  </a:tcPr>
                </a:tc>
              </a:tr>
              <a:tr h="1190193">
                <a:tc>
                  <a:txBody>
                    <a:bodyPr/>
                    <a:lstStyle/>
                    <a:p>
                      <a:pPr defTabSz="821531">
                        <a:defRPr sz="1800">
                          <a:solidFill>
                            <a:srgbClr val="000000"/>
                          </a:solidFill>
                        </a:defRPr>
                      </a:pPr>
                      <a:r>
                        <a:rPr sz="2900">
                          <a:solidFill>
                            <a:schemeClr val="accent5">
                              <a:hueOff val="89162"/>
                              <a:satOff val="9554"/>
                              <a:lumOff val="16296"/>
                            </a:schemeClr>
                          </a:solidFill>
                          <a:sym typeface="Helvetica Neue"/>
                        </a:rPr>
                        <a:t>Provider—Customer Relationship</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An AS can sub-allocate part of its IP prefixes to its customer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chemeClr val="accent3">
                              <a:hueOff val="-365725"/>
                              <a:satOff val="-32500"/>
                              <a:lumOff val="18235"/>
                            </a:schemeClr>
                          </a:solidFill>
                          <a:sym typeface="Helvetica Neue"/>
                        </a:rPr>
                        <a:t>DDoS Protection</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Origin ASes may outsource “scrubbing” of their traffic by using traffic diversion to a DDoS protection service (DPS)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rgbClr val="FFFFFF"/>
                          </a:solidFill>
                          <a:sym typeface="Helvetica Neue"/>
                        </a:rPr>
                        <a:t>Other</a:t>
                      </a:r>
                    </a:p>
                  </a:txBody>
                  <a:tcPr marL="50800" marR="50800" marT="50800" marB="50800" anchor="ctr" anchorCtr="0" horzOverflow="overflow">
                    <a:lnL w="0">
                      <a:miter lim="400000"/>
                    </a:lnL>
                    <a:lnB w="0">
                      <a:miter lim="400000"/>
                    </a:lnB>
                  </a:tcPr>
                </a:tc>
                <a:tc>
                  <a:txBody>
                    <a:bodyPr/>
                    <a:lstStyle/>
                    <a:p>
                      <a:pPr defTabSz="821531">
                        <a:defRPr sz="1800">
                          <a:solidFill>
                            <a:srgbClr val="000000"/>
                          </a:solidFill>
                        </a:defRPr>
                      </a:pPr>
                      <a:r>
                        <a:rPr sz="2900">
                          <a:solidFill>
                            <a:srgbClr val="FFFFFF"/>
                          </a:solidFill>
                          <a:sym typeface="Helvetica Neue"/>
                        </a:rPr>
                        <a:t>We don’t know, but it could be malicious (e.g., hijacking)</a:t>
                      </a:r>
                    </a:p>
                  </a:txBody>
                  <a:tcPr marL="50800" marR="50800" marT="50800" marB="50800" anchor="ctr" anchorCtr="0" horzOverflow="overflow">
                    <a:lnR w="0">
                      <a:miter lim="400000"/>
                    </a:lnR>
                    <a:lnB w="0">
                      <a:miter lim="400000"/>
                    </a:lnB>
                  </a:tcPr>
                </a:tc>
              </a:tr>
            </a:tbl>
          </a:graphicData>
        </a:graphic>
      </p:graphicFrame>
      <p:sp>
        <p:nvSpPr>
          <p:cNvPr id="853" name="Rectangle"/>
          <p:cNvSpPr/>
          <p:nvPr/>
        </p:nvSpPr>
        <p:spPr>
          <a:xfrm>
            <a:off x="2290783" y="4606411"/>
            <a:ext cx="3062557" cy="943715"/>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pic>
        <p:nvPicPr>
          <p:cNvPr id="854" name="Image" descr="Image"/>
          <p:cNvPicPr>
            <a:picLocks noChangeAspect="1"/>
          </p:cNvPicPr>
          <p:nvPr/>
        </p:nvPicPr>
        <p:blipFill>
          <a:blip r:embed="rId4">
            <a:extLst/>
          </a:blip>
          <a:stretch>
            <a:fillRect/>
          </a:stretch>
        </p:blipFill>
        <p:spPr>
          <a:xfrm>
            <a:off x="2271571" y="4030259"/>
            <a:ext cx="4275934" cy="1556441"/>
          </a:xfrm>
          <a:prstGeom prst="rect">
            <a:avLst/>
          </a:prstGeom>
          <a:ln w="12700">
            <a:miter lim="400000"/>
          </a:ln>
        </p:spPr>
      </p:pic>
      <p:sp>
        <p:nvSpPr>
          <p:cNvPr id="85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5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51"/>
                                        </p:tgtEl>
                                        <p:attrNameLst>
                                          <p:attrName>style.visibility</p:attrName>
                                        </p:attrNameLst>
                                      </p:cBhvr>
                                      <p:to>
                                        <p:strVal val="visible"/>
                                      </p:to>
                                    </p:set>
                                  </p:childTnLst>
                                </p:cTn>
                              </p:par>
                            </p:childTnLst>
                          </p:cTn>
                        </p:par>
                        <p:par>
                          <p:cTn id="10" fill="hold">
                            <p:stCondLst>
                              <p:cond delay="0"/>
                            </p:stCondLst>
                            <p:childTnLst>
                              <p:par>
                                <p:cTn id="11" presetClass="emph" nodeType="afterEffect" presetSubtype="0" presetID="35" grpId="3" repeatCount="4000" fill="hold">
                                  <p:stCondLst>
                                    <p:cond delay="0"/>
                                  </p:stCondLst>
                                  <p:childTnLst>
                                    <p:anim calcmode="discrete" valueType="str">
                                      <p:cBhvr>
                                        <p:cTn id="12" dur="1000" fill="hold"/>
                                        <p:tgtEl>
                                          <p:spTgt spid="850"/>
                                        </p:tgtEl>
                                        <p:attrNameLst>
                                          <p:attrName>style.visibility</p:attrName>
                                        </p:attrNameLst>
                                      </p:cBhvr>
                                      <p:tavLst>
                                        <p:tav tm="0">
                                          <p:val>
                                            <p:strVal val="hidden"/>
                                          </p:val>
                                        </p:tav>
                                        <p:tav tm="50000">
                                          <p:val>
                                            <p:strVal val="visible"/>
                                          </p:val>
                                        </p:tav>
                                      </p:tavLst>
                                    </p:anim>
                                  </p:childTnLst>
                                </p:cTn>
                              </p:par>
                            </p:childTnLst>
                          </p:cTn>
                        </p:par>
                        <p:par>
                          <p:cTn id="13" fill="hold">
                            <p:stCondLst>
                              <p:cond delay="0"/>
                            </p:stCondLst>
                            <p:childTnLst>
                              <p:par>
                                <p:cTn id="14" presetClass="emph" nodeType="withEffect" presetSubtype="0" presetID="35" grpId="4" repeatCount="4000" fill="hold">
                                  <p:stCondLst>
                                    <p:cond delay="0"/>
                                  </p:stCondLst>
                                  <p:childTnLst>
                                    <p:anim calcmode="discrete" valueType="str">
                                      <p:cBhvr>
                                        <p:cTn id="15" dur="1000" fill="hold"/>
                                        <p:tgtEl>
                                          <p:spTgt spid="851"/>
                                        </p:tgtEl>
                                        <p:attrNameLst>
                                          <p:attrName>style.visibility</p:attrName>
                                        </p:attrNameLst>
                                      </p:cBhvr>
                                      <p:tavLst>
                                        <p:tav tm="0">
                                          <p:val>
                                            <p:strVal val="hidden"/>
                                          </p:val>
                                        </p:tav>
                                        <p:tav tm="50000">
                                          <p:val>
                                            <p:strVal val="visible"/>
                                          </p:val>
                                        </p:tav>
                                      </p:tavLst>
                                    </p:anim>
                                  </p:childTnLst>
                                </p:cTn>
                              </p:par>
                            </p:childTnLst>
                          </p:cTn>
                        </p:par>
                        <p:par>
                          <p:cTn id="16" fill="hold">
                            <p:stCondLst>
                              <p:cond delay="1000"/>
                            </p:stCondLst>
                            <p:childTnLst>
                              <p:par>
                                <p:cTn id="17" presetClass="exit" nodeType="afterEffect" presetSubtype="0" presetID="1" grpId="5" fill="hold">
                                  <p:stCondLst>
                                    <p:cond delay="0"/>
                                  </p:stCondLst>
                                  <p:iterate type="el" backwards="0">
                                    <p:tmAbs val="0"/>
                                  </p:iterate>
                                  <p:childTnLst>
                                    <p:set>
                                      <p:cBhvr>
                                        <p:cTn id="18" fill="hold">
                                          <p:stCondLst>
                                            <p:cond delay="0"/>
                                          </p:stCondLst>
                                        </p:cTn>
                                        <p:tgtEl>
                                          <p:spTgt spid="850"/>
                                        </p:tgtEl>
                                        <p:attrNameLst>
                                          <p:attrName>style.visibility</p:attrName>
                                        </p:attrNameLst>
                                      </p:cBhvr>
                                      <p:to>
                                        <p:strVal val="hidden"/>
                                      </p:to>
                                    </p:set>
                                  </p:childTnLst>
                                </p:cTn>
                              </p:par>
                            </p:childTnLst>
                          </p:cTn>
                        </p:par>
                        <p:par>
                          <p:cTn id="19" fill="hold">
                            <p:stCondLst>
                              <p:cond delay="1000"/>
                            </p:stCondLst>
                            <p:childTnLst>
                              <p:par>
                                <p:cTn id="20" presetClass="exit" nodeType="afterEffect" presetSubtype="0" presetID="1" grpId="6" fill="hold">
                                  <p:stCondLst>
                                    <p:cond delay="0"/>
                                  </p:stCondLst>
                                  <p:iterate type="el" backwards="0">
                                    <p:tmAbs val="0"/>
                                  </p:iterate>
                                  <p:childTnLst>
                                    <p:set>
                                      <p:cBhvr>
                                        <p:cTn id="21" fill="hold">
                                          <p:stCondLst>
                                            <p:cond delay="0"/>
                                          </p:stCondLst>
                                        </p:cTn>
                                        <p:tgtEl>
                                          <p:spTgt spid="851"/>
                                        </p:tgtEl>
                                        <p:attrNameLst>
                                          <p:attrName>style.visibility</p:attrName>
                                        </p:attrNameLst>
                                      </p:cBhvr>
                                      <p:to>
                                        <p:strVal val="hidden"/>
                                      </p:to>
                                    </p:set>
                                  </p:childTnLst>
                                </p:cTn>
                              </p:par>
                            </p:childTnLst>
                          </p:cTn>
                        </p:par>
                        <p:par>
                          <p:cTn id="22" fill="hold">
                            <p:stCondLst>
                              <p:cond delay="1000"/>
                            </p:stCondLst>
                            <p:childTnLst>
                              <p:par>
                                <p:cTn id="23" presetClass="entr" nodeType="afterEffect" presetSubtype="0" presetID="1" grpId="7" fill="hold">
                                  <p:stCondLst>
                                    <p:cond delay="0"/>
                                  </p:stCondLst>
                                  <p:iterate type="el" backwards="0">
                                    <p:tmAbs val="0"/>
                                  </p:iterate>
                                  <p:childTnLst>
                                    <p:set>
                                      <p:cBhvr>
                                        <p:cTn id="24" fill="hold"/>
                                        <p:tgtEl>
                                          <p:spTgt spid="8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1" grpId="2"/>
      <p:bldP build="whole" bldLvl="1" animBg="1" rev="0" advAuto="0" spid="849" grpId="7"/>
      <p:bldP build="whole" bldLvl="1" animBg="1" rev="0" advAuto="0" spid="851" grpId="4"/>
      <p:bldP build="whole" bldLvl="1" animBg="1" rev="0" advAuto="0" spid="851" grpId="6"/>
      <p:bldP build="whole" bldLvl="1" animBg="1" rev="0" advAuto="0" spid="850" grpId="1"/>
      <p:bldP build="whole" bldLvl="1" animBg="1" rev="0" advAuto="0" spid="850" grpId="3"/>
      <p:bldP build="whole" bldLvl="1" animBg="1" rev="0" advAuto="0" spid="850" grpId="5"/>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9"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sp>
        <p:nvSpPr>
          <p:cNvPr id="860" name="Wrong ASN:…"/>
          <p:cNvSpPr txBox="1"/>
          <p:nvPr>
            <p:ph type="title"/>
          </p:nvPr>
        </p:nvSpPr>
        <p:spPr>
          <a:prstGeom prst="rect">
            <a:avLst/>
          </a:prstGeom>
        </p:spPr>
        <p:txBody>
          <a:bodyPr/>
          <a:lstStyle/>
          <a:p>
            <a:pPr defTabSz="553084">
              <a:defRPr sz="7504"/>
            </a:pPr>
            <a:r>
              <a:t>Wrong ASN: </a:t>
            </a:r>
          </a:p>
          <a:p>
            <a:pPr defTabSz="553084">
              <a:defRPr sz="7504"/>
            </a:pPr>
            <a:r>
              <a:t>Provider — Customer Relationship</a:t>
            </a:r>
          </a:p>
        </p:txBody>
      </p:sp>
      <p:sp>
        <p:nvSpPr>
          <p:cNvPr id="861" name="P-C and C-P are quite prevalent; mainly due to providers that have not updated after leasing to the IP prefixes customers (up to 89.45%) such as AS 6128 (CableVision Systems) allocating to 9 different ASes"/>
          <p:cNvSpPr txBox="1"/>
          <p:nvPr/>
        </p:nvSpPr>
        <p:spPr>
          <a:xfrm>
            <a:off x="10240646" y="9268782"/>
            <a:ext cx="13220594" cy="151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algn="l">
              <a:defRPr b="0">
                <a:latin typeface="Gill Sans"/>
                <a:ea typeface="Gill Sans"/>
                <a:cs typeface="Gill Sans"/>
                <a:sym typeface="Gill Sans"/>
              </a:defRPr>
            </a:pPr>
            <a:r>
              <a:t>P-C and C-P are quite prevalent; mainly due to providers that have not updated after leasing to the IP prefixes customers (up to 89.45%) such as AS 6128 (CableVision Systems) allocating to 9 different ASes</a:t>
            </a:r>
          </a:p>
        </p:txBody>
      </p:sp>
      <p:sp>
        <p:nvSpPr>
          <p:cNvPr id="862" name="Rectangle"/>
          <p:cNvSpPr/>
          <p:nvPr/>
        </p:nvSpPr>
        <p:spPr>
          <a:xfrm>
            <a:off x="2599427" y="4943244"/>
            <a:ext cx="2987235" cy="640214"/>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863" name="Rectangle"/>
          <p:cNvSpPr/>
          <p:nvPr/>
        </p:nvSpPr>
        <p:spPr>
          <a:xfrm>
            <a:off x="2599427" y="3920300"/>
            <a:ext cx="2987235" cy="640214"/>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pic>
        <p:nvPicPr>
          <p:cNvPr id="864" name="Image" descr="Image"/>
          <p:cNvPicPr>
            <a:picLocks noChangeAspect="1"/>
          </p:cNvPicPr>
          <p:nvPr/>
        </p:nvPicPr>
        <p:blipFill>
          <a:blip r:embed="rId4">
            <a:extLst/>
          </a:blip>
          <a:stretch>
            <a:fillRect/>
          </a:stretch>
        </p:blipFill>
        <p:spPr>
          <a:xfrm>
            <a:off x="2271571" y="4030259"/>
            <a:ext cx="4275934" cy="1556441"/>
          </a:xfrm>
          <a:prstGeom prst="rect">
            <a:avLst/>
          </a:prstGeom>
          <a:ln w="12700">
            <a:miter lim="400000"/>
          </a:ln>
        </p:spPr>
      </p:pic>
      <p:graphicFrame>
        <p:nvGraphicFramePr>
          <p:cNvPr id="865" name="Table"/>
          <p:cNvGraphicFramePr/>
          <p:nvPr/>
        </p:nvGraphicFramePr>
        <p:xfrm>
          <a:off x="10088857" y="2932929"/>
          <a:ext cx="13955743" cy="47607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6820"/>
                <a:gridCol w="10008922"/>
              </a:tblGrid>
              <a:tr h="1190193">
                <a:tc>
                  <a:txBody>
                    <a:bodyPr/>
                    <a:lstStyle/>
                    <a:p>
                      <a:pPr defTabSz="821531">
                        <a:defRPr sz="1800">
                          <a:solidFill>
                            <a:srgbClr val="000000"/>
                          </a:solidFill>
                        </a:defRPr>
                      </a:pPr>
                      <a:r>
                        <a:rPr sz="2900">
                          <a:solidFill>
                            <a:schemeClr val="accent1">
                              <a:lumOff val="13529"/>
                            </a:schemeClr>
                          </a:solidFill>
                          <a:sym typeface="Helvetica Neue"/>
                        </a:rPr>
                        <a:t>Same ISP</a:t>
                      </a:r>
                    </a:p>
                  </a:txBody>
                  <a:tcPr marL="50800" marR="50800" marT="50800" marB="50800" anchor="ctr" anchorCtr="0" horzOverflow="overflow">
                    <a:lnL w="0">
                      <a:miter lim="400000"/>
                    </a:lnL>
                    <a:lnT w="0">
                      <a:miter lim="400000"/>
                    </a:lnT>
                  </a:tcPr>
                </a:tc>
                <a:tc>
                  <a:txBody>
                    <a:bodyPr/>
                    <a:lstStyle/>
                    <a:p>
                      <a:pPr defTabSz="821531">
                        <a:defRPr sz="1800">
                          <a:solidFill>
                            <a:srgbClr val="000000"/>
                          </a:solidFill>
                        </a:defRPr>
                      </a:pPr>
                      <a:r>
                        <a:rPr sz="2900">
                          <a:solidFill>
                            <a:srgbClr val="FFFFFF"/>
                          </a:solidFill>
                          <a:sym typeface="Helvetica Neue"/>
                        </a:rPr>
                        <a:t>Two different ASNs are managed by the same operator</a:t>
                      </a:r>
                    </a:p>
                  </a:txBody>
                  <a:tcPr marL="50800" marR="50800" marT="50800" marB="50800" anchor="ctr" anchorCtr="0" horzOverflow="overflow">
                    <a:lnR w="0">
                      <a:miter lim="400000"/>
                    </a:lnR>
                    <a:lnT w="0">
                      <a:miter lim="400000"/>
                    </a:lnT>
                  </a:tcPr>
                </a:tc>
              </a:tr>
              <a:tr h="1190193">
                <a:tc>
                  <a:txBody>
                    <a:bodyPr/>
                    <a:lstStyle/>
                    <a:p>
                      <a:pPr defTabSz="821531">
                        <a:defRPr sz="1800">
                          <a:solidFill>
                            <a:srgbClr val="000000"/>
                          </a:solidFill>
                        </a:defRPr>
                      </a:pPr>
                      <a:r>
                        <a:rPr sz="2900">
                          <a:solidFill>
                            <a:schemeClr val="accent5">
                              <a:hueOff val="89162"/>
                              <a:satOff val="9554"/>
                              <a:lumOff val="16296"/>
                            </a:schemeClr>
                          </a:solidFill>
                          <a:sym typeface="Helvetica Neue"/>
                        </a:rPr>
                        <a:t>Provider—Customer Relationship</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An AS can sub-allocate part of its IP prefixes to its customer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chemeClr val="accent3">
                              <a:hueOff val="-365725"/>
                              <a:satOff val="-32500"/>
                              <a:lumOff val="18235"/>
                            </a:schemeClr>
                          </a:solidFill>
                          <a:sym typeface="Helvetica Neue"/>
                        </a:rPr>
                        <a:t>DDoS Protection</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Origin ASes may outsource “scrubbing” of their traffic by using traffic diversion to a DDoS protection service (DPS)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rgbClr val="FFFFFF"/>
                          </a:solidFill>
                          <a:sym typeface="Helvetica Neue"/>
                        </a:rPr>
                        <a:t>Other</a:t>
                      </a:r>
                    </a:p>
                  </a:txBody>
                  <a:tcPr marL="50800" marR="50800" marT="50800" marB="50800" anchor="ctr" anchorCtr="0" horzOverflow="overflow">
                    <a:lnL w="0">
                      <a:miter lim="400000"/>
                    </a:lnL>
                    <a:lnB w="0">
                      <a:miter lim="400000"/>
                    </a:lnB>
                  </a:tcPr>
                </a:tc>
                <a:tc>
                  <a:txBody>
                    <a:bodyPr/>
                    <a:lstStyle/>
                    <a:p>
                      <a:pPr defTabSz="821531">
                        <a:defRPr sz="1800">
                          <a:solidFill>
                            <a:srgbClr val="000000"/>
                          </a:solidFill>
                        </a:defRPr>
                      </a:pPr>
                      <a:r>
                        <a:rPr sz="2900">
                          <a:solidFill>
                            <a:srgbClr val="FFFFFF"/>
                          </a:solidFill>
                          <a:sym typeface="Helvetica Neue"/>
                        </a:rPr>
                        <a:t>We don’t know, but it could be malicious (e.g., hijacking)</a:t>
                      </a:r>
                    </a:p>
                  </a:txBody>
                  <a:tcPr marL="50800" marR="50800" marT="50800" marB="50800" anchor="ctr" anchorCtr="0" horzOverflow="overflow">
                    <a:lnR w="0">
                      <a:miter lim="400000"/>
                    </a:lnR>
                    <a:lnB w="0">
                      <a:miter lim="400000"/>
                    </a:lnB>
                  </a:tcPr>
                </a:tc>
              </a:tr>
            </a:tbl>
          </a:graphicData>
        </a:graphic>
      </p:graphicFrame>
      <p:sp>
        <p:nvSpPr>
          <p:cNvPr id="8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70"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sp>
        <p:nvSpPr>
          <p:cNvPr id="871" name="Wrong ASN:…"/>
          <p:cNvSpPr txBox="1"/>
          <p:nvPr>
            <p:ph type="title"/>
          </p:nvPr>
        </p:nvSpPr>
        <p:spPr>
          <a:prstGeom prst="rect">
            <a:avLst/>
          </a:prstGeom>
        </p:spPr>
        <p:txBody>
          <a:bodyPr/>
          <a:lstStyle/>
          <a:p>
            <a:pPr defTabSz="553084">
              <a:defRPr sz="7504"/>
            </a:pPr>
            <a:r>
              <a:t>Wrong ASN:</a:t>
            </a:r>
          </a:p>
          <a:p>
            <a:pPr defTabSz="553084">
              <a:defRPr sz="7504"/>
            </a:pPr>
            <a:r>
              <a:t>DDoS Protection</a:t>
            </a:r>
          </a:p>
        </p:txBody>
      </p:sp>
      <p:sp>
        <p:nvSpPr>
          <p:cNvPr id="872" name="We rarely see announcements from DDoS protection services…"/>
          <p:cNvSpPr txBox="1"/>
          <p:nvPr/>
        </p:nvSpPr>
        <p:spPr>
          <a:xfrm>
            <a:off x="10704599" y="9327367"/>
            <a:ext cx="13220594" cy="151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defRPr b="0">
                <a:latin typeface="Gill Sans"/>
                <a:ea typeface="Gill Sans"/>
                <a:cs typeface="Gill Sans"/>
                <a:sym typeface="Gill Sans"/>
              </a:defRPr>
            </a:pPr>
            <a:r>
              <a:t>We rarely see announcements from DDoS protection services</a:t>
            </a:r>
          </a:p>
          <a:p>
            <a:pPr algn="l">
              <a:defRPr b="0">
                <a:latin typeface="Gill Sans"/>
                <a:ea typeface="Gill Sans"/>
                <a:cs typeface="Gill Sans"/>
                <a:sym typeface="Gill Sans"/>
              </a:defRPr>
            </a:pPr>
            <a:r>
              <a:t>AS 26415 (Verisign) announced 6 IP prefixes of AS 13285 (TalkTalk)</a:t>
            </a:r>
          </a:p>
          <a:p>
            <a:pPr algn="l">
              <a:defRPr b="0">
                <a:latin typeface="Gill Sans"/>
                <a:ea typeface="Gill Sans"/>
                <a:cs typeface="Gill Sans"/>
                <a:sym typeface="Gill Sans"/>
              </a:defRPr>
            </a:pPr>
            <a:r>
              <a:t>AS 19905 (Neustar) announced 1 IP prefix of AS 21599</a:t>
            </a:r>
          </a:p>
        </p:txBody>
      </p:sp>
      <p:sp>
        <p:nvSpPr>
          <p:cNvPr id="873" name="Line"/>
          <p:cNvSpPr/>
          <p:nvPr/>
        </p:nvSpPr>
        <p:spPr>
          <a:xfrm flipV="1">
            <a:off x="9490167" y="10447981"/>
            <a:ext cx="1007755" cy="1549836"/>
          </a:xfrm>
          <a:prstGeom prst="line">
            <a:avLst/>
          </a:prstGeom>
          <a:ln w="25400">
            <a:solidFill>
              <a:schemeClr val="accent3">
                <a:hueOff val="-365725"/>
                <a:satOff val="-32500"/>
                <a:lumOff val="18235"/>
              </a:schemeClr>
            </a:solidFill>
            <a:prstDash val="sysDot"/>
            <a:miter lim="400000"/>
            <a:headEnd type="triangle"/>
          </a:ln>
        </p:spPr>
        <p:txBody>
          <a:bodyPr lIns="71437" tIns="71437" rIns="71437" bIns="71437" anchor="ctr"/>
          <a:lstStyle/>
          <a:p>
            <a:pPr>
              <a:defRPr b="0" sz="3000">
                <a:latin typeface="+mn-lt"/>
                <a:ea typeface="+mn-ea"/>
                <a:cs typeface="+mn-cs"/>
                <a:sym typeface="Helvetica Neue Medium"/>
              </a:defRPr>
            </a:pPr>
          </a:p>
        </p:txBody>
      </p:sp>
      <p:sp>
        <p:nvSpPr>
          <p:cNvPr id="874" name="Rectangle"/>
          <p:cNvSpPr/>
          <p:nvPr/>
        </p:nvSpPr>
        <p:spPr>
          <a:xfrm>
            <a:off x="2799417" y="4269200"/>
            <a:ext cx="3714609" cy="640214"/>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875" name="Rectangle"/>
          <p:cNvSpPr/>
          <p:nvPr/>
        </p:nvSpPr>
        <p:spPr>
          <a:xfrm>
            <a:off x="2799417" y="5208657"/>
            <a:ext cx="3714609" cy="461059"/>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pic>
        <p:nvPicPr>
          <p:cNvPr id="876" name="Image" descr="Image"/>
          <p:cNvPicPr>
            <a:picLocks noChangeAspect="1"/>
          </p:cNvPicPr>
          <p:nvPr/>
        </p:nvPicPr>
        <p:blipFill>
          <a:blip r:embed="rId4">
            <a:extLst/>
          </a:blip>
          <a:stretch>
            <a:fillRect/>
          </a:stretch>
        </p:blipFill>
        <p:spPr>
          <a:xfrm>
            <a:off x="2271571" y="4030259"/>
            <a:ext cx="4275934" cy="1556441"/>
          </a:xfrm>
          <a:prstGeom prst="rect">
            <a:avLst/>
          </a:prstGeom>
          <a:ln w="12700">
            <a:miter lim="400000"/>
          </a:ln>
        </p:spPr>
      </p:pic>
      <p:graphicFrame>
        <p:nvGraphicFramePr>
          <p:cNvPr id="877" name="Table"/>
          <p:cNvGraphicFramePr/>
          <p:nvPr/>
        </p:nvGraphicFramePr>
        <p:xfrm>
          <a:off x="10088857" y="2932929"/>
          <a:ext cx="13955743" cy="476077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6820"/>
                <a:gridCol w="10008922"/>
              </a:tblGrid>
              <a:tr h="1190193">
                <a:tc>
                  <a:txBody>
                    <a:bodyPr/>
                    <a:lstStyle/>
                    <a:p>
                      <a:pPr defTabSz="821531">
                        <a:defRPr sz="1800">
                          <a:solidFill>
                            <a:srgbClr val="000000"/>
                          </a:solidFill>
                        </a:defRPr>
                      </a:pPr>
                      <a:r>
                        <a:rPr sz="2900">
                          <a:solidFill>
                            <a:schemeClr val="accent1">
                              <a:lumOff val="13529"/>
                            </a:schemeClr>
                          </a:solidFill>
                          <a:sym typeface="Helvetica Neue"/>
                        </a:rPr>
                        <a:t>Same ISP</a:t>
                      </a:r>
                    </a:p>
                  </a:txBody>
                  <a:tcPr marL="50800" marR="50800" marT="50800" marB="50800" anchor="ctr" anchorCtr="0" horzOverflow="overflow">
                    <a:lnL w="0">
                      <a:miter lim="400000"/>
                    </a:lnL>
                    <a:lnT w="0">
                      <a:miter lim="400000"/>
                    </a:lnT>
                  </a:tcPr>
                </a:tc>
                <a:tc>
                  <a:txBody>
                    <a:bodyPr/>
                    <a:lstStyle/>
                    <a:p>
                      <a:pPr defTabSz="821531">
                        <a:defRPr sz="1800">
                          <a:solidFill>
                            <a:srgbClr val="000000"/>
                          </a:solidFill>
                        </a:defRPr>
                      </a:pPr>
                      <a:r>
                        <a:rPr sz="2900">
                          <a:solidFill>
                            <a:srgbClr val="FFFFFF"/>
                          </a:solidFill>
                          <a:sym typeface="Helvetica Neue"/>
                        </a:rPr>
                        <a:t>Two different ASNs are managed by the same operator</a:t>
                      </a:r>
                    </a:p>
                  </a:txBody>
                  <a:tcPr marL="50800" marR="50800" marT="50800" marB="50800" anchor="ctr" anchorCtr="0" horzOverflow="overflow">
                    <a:lnR w="0">
                      <a:miter lim="400000"/>
                    </a:lnR>
                    <a:lnT w="0">
                      <a:miter lim="400000"/>
                    </a:lnT>
                  </a:tcPr>
                </a:tc>
              </a:tr>
              <a:tr h="1190193">
                <a:tc>
                  <a:txBody>
                    <a:bodyPr/>
                    <a:lstStyle/>
                    <a:p>
                      <a:pPr defTabSz="821531">
                        <a:defRPr sz="1800">
                          <a:solidFill>
                            <a:srgbClr val="000000"/>
                          </a:solidFill>
                        </a:defRPr>
                      </a:pPr>
                      <a:r>
                        <a:rPr sz="2900">
                          <a:solidFill>
                            <a:schemeClr val="accent5">
                              <a:hueOff val="89162"/>
                              <a:satOff val="9554"/>
                              <a:lumOff val="16296"/>
                            </a:schemeClr>
                          </a:solidFill>
                          <a:sym typeface="Helvetica Neue"/>
                        </a:rPr>
                        <a:t>Provider—Customer Relationship</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An AS can sub-allocate part of its IP prefixes to its customer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chemeClr val="accent3">
                              <a:hueOff val="-365725"/>
                              <a:satOff val="-32500"/>
                              <a:lumOff val="18235"/>
                            </a:schemeClr>
                          </a:solidFill>
                          <a:sym typeface="Helvetica Neue"/>
                        </a:rPr>
                        <a:t>DDoS Protection</a:t>
                      </a:r>
                    </a:p>
                  </a:txBody>
                  <a:tcPr marL="50800" marR="50800" marT="50800" marB="50800" anchor="ctr" anchorCtr="0" horzOverflow="overflow">
                    <a:lnL w="0">
                      <a:miter lim="400000"/>
                    </a:lnL>
                  </a:tcPr>
                </a:tc>
                <a:tc>
                  <a:txBody>
                    <a:bodyPr/>
                    <a:lstStyle/>
                    <a:p>
                      <a:pPr defTabSz="821531">
                        <a:defRPr sz="1800">
                          <a:solidFill>
                            <a:srgbClr val="000000"/>
                          </a:solidFill>
                        </a:defRPr>
                      </a:pPr>
                      <a:r>
                        <a:rPr sz="2900">
                          <a:solidFill>
                            <a:srgbClr val="FFFFFF"/>
                          </a:solidFill>
                          <a:sym typeface="Helvetica Neue"/>
                        </a:rPr>
                        <a:t>Origin ASes may outsource “scrubbing” of their traffic by using traffic diversion to a DDoS protection service (DPS) </a:t>
                      </a:r>
                    </a:p>
                  </a:txBody>
                  <a:tcPr marL="50800" marR="50800" marT="50800" marB="50800" anchor="ctr" anchorCtr="0" horzOverflow="overflow">
                    <a:lnR w="0">
                      <a:miter lim="400000"/>
                    </a:lnR>
                  </a:tcPr>
                </a:tc>
              </a:tr>
              <a:tr h="1190193">
                <a:tc>
                  <a:txBody>
                    <a:bodyPr/>
                    <a:lstStyle/>
                    <a:p>
                      <a:pPr defTabSz="821531">
                        <a:defRPr sz="1800">
                          <a:solidFill>
                            <a:srgbClr val="000000"/>
                          </a:solidFill>
                        </a:defRPr>
                      </a:pPr>
                      <a:r>
                        <a:rPr sz="2900">
                          <a:solidFill>
                            <a:srgbClr val="FFFFFF"/>
                          </a:solidFill>
                          <a:sym typeface="Helvetica Neue"/>
                        </a:rPr>
                        <a:t>Other</a:t>
                      </a:r>
                    </a:p>
                  </a:txBody>
                  <a:tcPr marL="50800" marR="50800" marT="50800" marB="50800" anchor="ctr" anchorCtr="0" horzOverflow="overflow">
                    <a:lnL w="0">
                      <a:miter lim="400000"/>
                    </a:lnL>
                    <a:lnB w="0">
                      <a:miter lim="400000"/>
                    </a:lnB>
                  </a:tcPr>
                </a:tc>
                <a:tc>
                  <a:txBody>
                    <a:bodyPr/>
                    <a:lstStyle/>
                    <a:p>
                      <a:pPr defTabSz="821531">
                        <a:defRPr sz="1800">
                          <a:solidFill>
                            <a:srgbClr val="000000"/>
                          </a:solidFill>
                        </a:defRPr>
                      </a:pPr>
                      <a:r>
                        <a:rPr sz="2900">
                          <a:solidFill>
                            <a:srgbClr val="FFFFFF"/>
                          </a:solidFill>
                          <a:sym typeface="Helvetica Neue"/>
                        </a:rPr>
                        <a:t>We don’t know, but it could be malicious (e.g., hijacking)</a:t>
                      </a:r>
                    </a:p>
                  </a:txBody>
                  <a:tcPr marL="50800" marR="50800" marT="50800" marB="50800" anchor="ctr" anchorCtr="0" horzOverflow="overflow">
                    <a:lnR w="0">
                      <a:miter lim="400000"/>
                    </a:lnR>
                    <a:lnB w="0">
                      <a:miter lim="400000"/>
                    </a:lnB>
                  </a:tcPr>
                </a:tc>
              </a:tr>
            </a:tbl>
          </a:graphicData>
        </a:graphic>
      </p:graphicFrame>
      <p:sp>
        <p:nvSpPr>
          <p:cNvPr id="8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73"/>
                                        </p:tgtEl>
                                        <p:attrNameLst>
                                          <p:attrName>style.visibility</p:attrName>
                                        </p:attrNameLst>
                                      </p:cBhvr>
                                      <p:to>
                                        <p:strVal val="visible"/>
                                      </p:to>
                                    </p:set>
                                  </p:childTnLst>
                                </p:cTn>
                              </p:par>
                            </p:childTnLst>
                          </p:cTn>
                        </p:par>
                        <p:par>
                          <p:cTn id="7" fill="hold">
                            <p:stCondLst>
                              <p:cond delay="0"/>
                            </p:stCondLst>
                            <p:childTnLst>
                              <p:par>
                                <p:cTn id="8" presetClass="emph" nodeType="afterEffect" presetSubtype="0" presetID="35" grpId="2" repeatCount="4000" fill="hold">
                                  <p:stCondLst>
                                    <p:cond delay="0"/>
                                  </p:stCondLst>
                                  <p:childTnLst>
                                    <p:anim calcmode="discrete" valueType="str">
                                      <p:cBhvr>
                                        <p:cTn id="9" dur="1000" fill="hold"/>
                                        <p:tgtEl>
                                          <p:spTgt spid="873"/>
                                        </p:tgtEl>
                                        <p:attrNameLst>
                                          <p:attrName>style.visibility</p:attrName>
                                        </p:attrNameLst>
                                      </p:cBhvr>
                                      <p:tavLst>
                                        <p:tav tm="0">
                                          <p:val>
                                            <p:strVal val="hidden"/>
                                          </p:val>
                                        </p:tav>
                                        <p:tav tm="50000">
                                          <p:val>
                                            <p:strVal val="visible"/>
                                          </p:val>
                                        </p:tav>
                                      </p:tavLst>
                                    </p:anim>
                                  </p:childTnLst>
                                </p:cTn>
                              </p:par>
                            </p:childTnLst>
                          </p:cTn>
                        </p:par>
                        <p:par>
                          <p:cTn id="10" fill="hold">
                            <p:stCondLst>
                              <p:cond delay="1000"/>
                            </p:stCondLst>
                            <p:childTnLst>
                              <p:par>
                                <p:cTn id="11" presetClass="exit" nodeType="afterEffect" presetSubtype="0" presetID="1" grpId="3" fill="hold">
                                  <p:stCondLst>
                                    <p:cond delay="0"/>
                                  </p:stCondLst>
                                  <p:iterate type="el" backwards="0">
                                    <p:tmAbs val="0"/>
                                  </p:iterate>
                                  <p:childTnLst>
                                    <p:set>
                                      <p:cBhvr>
                                        <p:cTn id="12" fill="hold">
                                          <p:stCondLst>
                                            <p:cond delay="0"/>
                                          </p:stCondLst>
                                        </p:cTn>
                                        <p:tgtEl>
                                          <p:spTgt spid="8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3" grpId="3"/>
      <p:bldP build="whole" bldLvl="1" animBg="1" rev="0" advAuto="0" spid="873" grpId="1"/>
      <p:bldP build="whole" bldLvl="1" animBg="1" rev="0" advAuto="0" spid="873"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2"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sp>
        <p:nvSpPr>
          <p:cNvPr id="883" name="Wrong ASNs:…"/>
          <p:cNvSpPr txBox="1"/>
          <p:nvPr>
            <p:ph type="title"/>
          </p:nvPr>
        </p:nvSpPr>
        <p:spPr>
          <a:prstGeom prst="rect">
            <a:avLst/>
          </a:prstGeom>
        </p:spPr>
        <p:txBody>
          <a:bodyPr/>
          <a:lstStyle/>
          <a:p>
            <a:pPr defTabSz="553084">
              <a:defRPr sz="7504"/>
            </a:pPr>
            <a:r>
              <a:t>Wrong ASNs: </a:t>
            </a:r>
          </a:p>
          <a:p>
            <a:pPr defTabSz="553084">
              <a:defRPr sz="7504"/>
            </a:pPr>
            <a:r>
              <a:t>The others (possibly suspicious)</a:t>
            </a:r>
          </a:p>
        </p:txBody>
      </p:sp>
      <p:sp>
        <p:nvSpPr>
          <p:cNvPr id="884" name="(2) Targeted attack: AS 55649 (a private ISP in Hong Kong) announced 1,091 IP prefixes owned by 12 ASes, 10 of which are in China on February 28, 2018"/>
          <p:cNvSpPr txBox="1"/>
          <p:nvPr/>
        </p:nvSpPr>
        <p:spPr>
          <a:xfrm>
            <a:off x="11274255" y="6742233"/>
            <a:ext cx="11546585" cy="151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defRPr b="0">
                <a:latin typeface="Gill Sans"/>
                <a:ea typeface="Gill Sans"/>
                <a:cs typeface="Gill Sans"/>
                <a:sym typeface="Gill Sans"/>
              </a:defRPr>
            </a:lvl1pPr>
          </a:lstStyle>
          <a:p>
            <a:pPr/>
            <a:r>
              <a:t>(2) Targeted attack: AS 55649 (a private ISP in Hong Kong) announced 1,091 IP prefixes owned by 12 ASes, 10 of which are in China on February 28, 2018</a:t>
            </a:r>
          </a:p>
        </p:txBody>
      </p:sp>
      <p:sp>
        <p:nvSpPr>
          <p:cNvPr id="885" name="(1) AS 37468 (Angola Cables) announced more than 2,500 IP prefixes owned by 82 ASes on May 11, 2018 and 15,000 IP prefixes owned by 1,554 ASes on July 19, 2018"/>
          <p:cNvSpPr txBox="1"/>
          <p:nvPr/>
        </p:nvSpPr>
        <p:spPr>
          <a:xfrm>
            <a:off x="11274255" y="4059727"/>
            <a:ext cx="11546585" cy="151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defRPr b="0">
                <a:latin typeface="Gill Sans"/>
                <a:ea typeface="Gill Sans"/>
                <a:cs typeface="Gill Sans"/>
                <a:sym typeface="Gill Sans"/>
              </a:defRPr>
            </a:pPr>
            <a:r>
              <a:t>(1) AS 37468 (Angola Cables) announced more than 2,500 IP prefixes owned by 82 ASes on May 11, 2018 and </a:t>
            </a:r>
            <a:r>
              <a:rPr>
                <a:solidFill>
                  <a:schemeClr val="accent5"/>
                </a:solidFill>
              </a:rPr>
              <a:t>15,000</a:t>
            </a:r>
            <a:r>
              <a:t> IP prefixes owned by 1,554 ASes on July 19, 2018</a:t>
            </a:r>
          </a:p>
        </p:txBody>
      </p:sp>
      <p:sp>
        <p:nvSpPr>
          <p:cNvPr id="886" name="(3) Targeted attack: 401 IP prefixes owned by AS 27738 (Ecuadortelecom S.A.)  are announced by 743 ASes on January 7, 2018?"/>
          <p:cNvSpPr txBox="1"/>
          <p:nvPr/>
        </p:nvSpPr>
        <p:spPr>
          <a:xfrm>
            <a:off x="11274255" y="8988047"/>
            <a:ext cx="11546585" cy="1514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defRPr b="0">
                <a:latin typeface="Gill Sans"/>
                <a:ea typeface="Gill Sans"/>
                <a:cs typeface="Gill Sans"/>
                <a:sym typeface="Gill Sans"/>
              </a:defRPr>
            </a:lvl1pPr>
          </a:lstStyle>
          <a:p>
            <a:pPr/>
            <a:r>
              <a:t>(3) Targeted attack: 401 IP prefixes owned by AS 27738 (Ecuadortelecom S.A.)  are announced by 743 ASes on January 7, 2018?</a:t>
            </a:r>
          </a:p>
        </p:txBody>
      </p:sp>
      <p:pic>
        <p:nvPicPr>
          <p:cNvPr id="887" name="Image" descr="Image"/>
          <p:cNvPicPr>
            <a:picLocks noChangeAspect="1"/>
          </p:cNvPicPr>
          <p:nvPr/>
        </p:nvPicPr>
        <p:blipFill>
          <a:blip r:embed="rId4">
            <a:extLst/>
          </a:blip>
          <a:stretch>
            <a:fillRect/>
          </a:stretch>
        </p:blipFill>
        <p:spPr>
          <a:xfrm>
            <a:off x="2271571" y="4030259"/>
            <a:ext cx="4275934" cy="1556441"/>
          </a:xfrm>
          <a:prstGeom prst="rect">
            <a:avLst/>
          </a:prstGeom>
          <a:ln w="12700">
            <a:miter lim="400000"/>
          </a:ln>
        </p:spPr>
      </p:pic>
      <p:sp>
        <p:nvSpPr>
          <p:cNvPr id="8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892" name="Image" descr="Image"/>
          <p:cNvPicPr>
            <a:picLocks noChangeAspect="1"/>
          </p:cNvPicPr>
          <p:nvPr/>
        </p:nvPicPr>
        <p:blipFill>
          <a:blip r:embed="rId3">
            <a:extLst/>
          </a:blip>
          <a:stretch>
            <a:fillRect/>
          </a:stretch>
        </p:blipFill>
        <p:spPr>
          <a:xfrm>
            <a:off x="2989102" y="-21655"/>
            <a:ext cx="17924543" cy="13759310"/>
          </a:xfrm>
          <a:prstGeom prst="rect">
            <a:avLst/>
          </a:prstGeom>
          <a:ln w="12700">
            <a:miter lim="400000"/>
          </a:ln>
        </p:spPr>
      </p:pic>
      <p:sp>
        <p:nvSpPr>
          <p:cNvPr id="893" name="Slide Number"/>
          <p:cNvSpPr txBox="1"/>
          <p:nvPr>
            <p:ph type="sldNum" sz="quarter" idx="2"/>
          </p:nvPr>
        </p:nvSpPr>
        <p:spPr>
          <a:xfrm>
            <a:off x="12004699" y="12954000"/>
            <a:ext cx="374602"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nd more.."/>
          <p:cNvSpPr txBox="1"/>
          <p:nvPr>
            <p:ph type="title"/>
          </p:nvPr>
        </p:nvSpPr>
        <p:spPr>
          <a:prstGeom prst="rect">
            <a:avLst/>
          </a:prstGeom>
        </p:spPr>
        <p:txBody>
          <a:bodyPr/>
          <a:lstStyle/>
          <a:p>
            <a:pPr/>
            <a:r>
              <a:t>And more..</a:t>
            </a:r>
          </a:p>
        </p:txBody>
      </p:sp>
      <p:sp>
        <p:nvSpPr>
          <p:cNvPr id="180" name="Body"/>
          <p:cNvSpPr txBox="1"/>
          <p:nvPr>
            <p:ph type="body" idx="1"/>
          </p:nvPr>
        </p:nvSpPr>
        <p:spPr>
          <a:prstGeom prst="rect">
            <a:avLst/>
          </a:prstGeom>
        </p:spPr>
        <p:txBody>
          <a:bodyPr/>
          <a:lstStyle/>
          <a:p>
            <a:pPr/>
          </a:p>
        </p:txBody>
      </p:sp>
      <p:sp>
        <p:nvSpPr>
          <p:cNvPr id="181" name="Slide Number"/>
          <p:cNvSpPr txBox="1"/>
          <p:nvPr>
            <p:ph type="sldNum" sz="quarter" idx="2"/>
          </p:nvPr>
        </p:nvSpPr>
        <p:spPr>
          <a:xfrm>
            <a:off x="12044288" y="12954000"/>
            <a:ext cx="295424"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2" name="Image" descr="Image"/>
          <p:cNvPicPr>
            <a:picLocks noChangeAspect="1"/>
          </p:cNvPicPr>
          <p:nvPr/>
        </p:nvPicPr>
        <p:blipFill>
          <a:blip r:embed="rId2">
            <a:extLst/>
          </a:blip>
          <a:stretch>
            <a:fillRect/>
          </a:stretch>
        </p:blipFill>
        <p:spPr>
          <a:xfrm>
            <a:off x="7900630" y="2793458"/>
            <a:ext cx="16113085" cy="3440429"/>
          </a:xfrm>
          <a:prstGeom prst="rect">
            <a:avLst/>
          </a:prstGeom>
          <a:ln w="12700">
            <a:miter lim="400000"/>
          </a:ln>
        </p:spPr>
      </p:pic>
      <p:pic>
        <p:nvPicPr>
          <p:cNvPr id="183" name="Image" descr="Image"/>
          <p:cNvPicPr>
            <a:picLocks noChangeAspect="1"/>
          </p:cNvPicPr>
          <p:nvPr/>
        </p:nvPicPr>
        <p:blipFill>
          <a:blip r:embed="rId3">
            <a:extLst/>
          </a:blip>
          <a:stretch>
            <a:fillRect/>
          </a:stretch>
        </p:blipFill>
        <p:spPr>
          <a:xfrm>
            <a:off x="91721" y="6151578"/>
            <a:ext cx="15705041" cy="4529170"/>
          </a:xfrm>
          <a:prstGeom prst="rect">
            <a:avLst/>
          </a:prstGeom>
          <a:ln w="12700">
            <a:miter lim="400000"/>
          </a:ln>
        </p:spPr>
      </p:pic>
      <p:pic>
        <p:nvPicPr>
          <p:cNvPr id="184" name="Image" descr="Image"/>
          <p:cNvPicPr>
            <a:picLocks noChangeAspect="1"/>
          </p:cNvPicPr>
          <p:nvPr/>
        </p:nvPicPr>
        <p:blipFill>
          <a:blip r:embed="rId4">
            <a:extLst/>
          </a:blip>
          <a:stretch>
            <a:fillRect/>
          </a:stretch>
        </p:blipFill>
        <p:spPr>
          <a:xfrm>
            <a:off x="9857166" y="10186189"/>
            <a:ext cx="14454364" cy="321208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7" name="Case-study: BGPStream"/>
          <p:cNvSpPr txBox="1"/>
          <p:nvPr>
            <p:ph type="title"/>
          </p:nvPr>
        </p:nvSpPr>
        <p:spPr>
          <a:prstGeom prst="rect">
            <a:avLst/>
          </a:prstGeom>
        </p:spPr>
        <p:txBody>
          <a:bodyPr/>
          <a:lstStyle/>
          <a:p>
            <a:pPr/>
            <a:r>
              <a:t>Case-study: BGPStream</a:t>
            </a:r>
          </a:p>
        </p:txBody>
      </p:sp>
      <p:grpSp>
        <p:nvGrpSpPr>
          <p:cNvPr id="900" name="Group"/>
          <p:cNvGrpSpPr/>
          <p:nvPr/>
        </p:nvGrpSpPr>
        <p:grpSpPr>
          <a:xfrm>
            <a:off x="12520066" y="8232177"/>
            <a:ext cx="2376073" cy="646874"/>
            <a:chOff x="0" y="0"/>
            <a:chExt cx="2376072" cy="646872"/>
          </a:xfrm>
        </p:grpSpPr>
        <p:sp>
          <p:nvSpPr>
            <p:cNvPr id="898" name="Line"/>
            <p:cNvSpPr/>
            <p:nvPr/>
          </p:nvSpPr>
          <p:spPr>
            <a:xfrm>
              <a:off x="94350" y="0"/>
              <a:ext cx="2262317" cy="0"/>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899" name="RPKI validation"/>
            <p:cNvSpPr txBox="1"/>
            <p:nvPr/>
          </p:nvSpPr>
          <p:spPr>
            <a:xfrm>
              <a:off x="0" y="113472"/>
              <a:ext cx="237607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0" sz="2900">
                  <a:solidFill>
                    <a:schemeClr val="accent4">
                      <a:hueOff val="468000"/>
                      <a:satOff val="-4761"/>
                      <a:lumOff val="10196"/>
                    </a:schemeClr>
                  </a:solidFill>
                  <a:latin typeface="Gill Sans"/>
                  <a:ea typeface="Gill Sans"/>
                  <a:cs typeface="Gill Sans"/>
                  <a:sym typeface="Gill Sans"/>
                </a:defRPr>
              </a:lvl1pPr>
            </a:lstStyle>
            <a:p>
              <a:pPr/>
              <a:r>
                <a:t>RPKI validation</a:t>
              </a:r>
            </a:p>
          </p:txBody>
        </p:sp>
      </p:grpSp>
      <p:grpSp>
        <p:nvGrpSpPr>
          <p:cNvPr id="919" name="Group"/>
          <p:cNvGrpSpPr/>
          <p:nvPr/>
        </p:nvGrpSpPr>
        <p:grpSpPr>
          <a:xfrm>
            <a:off x="1889889" y="6802573"/>
            <a:ext cx="4477520" cy="2943793"/>
            <a:chOff x="0" y="0"/>
            <a:chExt cx="4477518" cy="2943791"/>
          </a:xfrm>
        </p:grpSpPr>
        <p:sp>
          <p:nvSpPr>
            <p:cNvPr id="901" name="Ballot"/>
            <p:cNvSpPr/>
            <p:nvPr/>
          </p:nvSpPr>
          <p:spPr>
            <a:xfrm>
              <a:off x="3714456"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grpSp>
          <p:nvGrpSpPr>
            <p:cNvPr id="917" name="Group"/>
            <p:cNvGrpSpPr/>
            <p:nvPr/>
          </p:nvGrpSpPr>
          <p:grpSpPr>
            <a:xfrm>
              <a:off x="0" y="0"/>
              <a:ext cx="4477519" cy="2943792"/>
              <a:chOff x="0" y="0"/>
              <a:chExt cx="4477518" cy="2943791"/>
            </a:xfrm>
          </p:grpSpPr>
          <p:sp>
            <p:nvSpPr>
              <p:cNvPr id="902" name="Rectangle"/>
              <p:cNvSpPr/>
              <p:nvPr/>
            </p:nvSpPr>
            <p:spPr>
              <a:xfrm>
                <a:off x="210872" y="596818"/>
                <a:ext cx="4055775" cy="1693005"/>
              </a:xfrm>
              <a:prstGeom prst="rect">
                <a:avLst/>
              </a:prstGeom>
              <a:noFill/>
              <a:ln w="25400" cap="flat">
                <a:solidFill>
                  <a:srgbClr val="FFFFFF">
                    <a:alpha val="68332"/>
                  </a:srgbClr>
                </a:solidFill>
                <a:prstDash val="solid"/>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903" name="Hijack Reports from BGPStream"/>
              <p:cNvSpPr txBox="1"/>
              <p:nvPr/>
            </p:nvSpPr>
            <p:spPr>
              <a:xfrm>
                <a:off x="0" y="0"/>
                <a:ext cx="4477519"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0" sz="2600">
                    <a:latin typeface="Gill Sans"/>
                    <a:ea typeface="Gill Sans"/>
                    <a:cs typeface="Gill Sans"/>
                    <a:sym typeface="Gill Sans"/>
                  </a:defRPr>
                </a:lvl1pPr>
              </a:lstStyle>
              <a:p>
                <a:pPr/>
                <a:r>
                  <a:t>Hijack Reports from BGPStream</a:t>
                </a:r>
              </a:p>
            </p:txBody>
          </p:sp>
          <p:sp>
            <p:nvSpPr>
              <p:cNvPr id="904" name="Ballot"/>
              <p:cNvSpPr/>
              <p:nvPr/>
            </p:nvSpPr>
            <p:spPr>
              <a:xfrm>
                <a:off x="338566"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05" name="2,361 IPv4 Reports"/>
              <p:cNvSpPr txBox="1"/>
              <p:nvPr/>
            </p:nvSpPr>
            <p:spPr>
              <a:xfrm>
                <a:off x="774660" y="2410391"/>
                <a:ext cx="296538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0" sz="2900">
                    <a:solidFill>
                      <a:schemeClr val="accent4">
                        <a:hueOff val="468000"/>
                        <a:satOff val="-4761"/>
                        <a:lumOff val="10196"/>
                      </a:schemeClr>
                    </a:solidFill>
                    <a:latin typeface="Gill Sans"/>
                    <a:ea typeface="Gill Sans"/>
                    <a:cs typeface="Gill Sans"/>
                    <a:sym typeface="Gill Sans"/>
                  </a:defRPr>
                </a:lvl1pPr>
              </a:lstStyle>
              <a:p>
                <a:pPr/>
                <a:r>
                  <a:t>2,361 IPv4 Reports</a:t>
                </a:r>
              </a:p>
            </p:txBody>
          </p:sp>
          <p:sp>
            <p:nvSpPr>
              <p:cNvPr id="906" name="Ballot"/>
              <p:cNvSpPr/>
              <p:nvPr/>
            </p:nvSpPr>
            <p:spPr>
              <a:xfrm>
                <a:off x="900785"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07" name="Ballot"/>
              <p:cNvSpPr/>
              <p:nvPr/>
            </p:nvSpPr>
            <p:spPr>
              <a:xfrm>
                <a:off x="1463004"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08" name="Ballot"/>
              <p:cNvSpPr/>
              <p:nvPr/>
            </p:nvSpPr>
            <p:spPr>
              <a:xfrm>
                <a:off x="2025224"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09" name="Ballot"/>
              <p:cNvSpPr/>
              <p:nvPr/>
            </p:nvSpPr>
            <p:spPr>
              <a:xfrm>
                <a:off x="2587443"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0" name="Ballot"/>
              <p:cNvSpPr/>
              <p:nvPr/>
            </p:nvSpPr>
            <p:spPr>
              <a:xfrm>
                <a:off x="3149662" y="768742"/>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1" name="Ballot"/>
              <p:cNvSpPr/>
              <p:nvPr/>
            </p:nvSpPr>
            <p:spPr>
              <a:xfrm>
                <a:off x="338566"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2" name="Ballot"/>
              <p:cNvSpPr/>
              <p:nvPr/>
            </p:nvSpPr>
            <p:spPr>
              <a:xfrm>
                <a:off x="900785"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3" name="Ballot"/>
              <p:cNvSpPr/>
              <p:nvPr/>
            </p:nvSpPr>
            <p:spPr>
              <a:xfrm>
                <a:off x="1463004"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4" name="Ballot"/>
              <p:cNvSpPr/>
              <p:nvPr/>
            </p:nvSpPr>
            <p:spPr>
              <a:xfrm>
                <a:off x="2025224"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5" name="Ballot"/>
              <p:cNvSpPr/>
              <p:nvPr/>
            </p:nvSpPr>
            <p:spPr>
              <a:xfrm>
                <a:off x="2587443"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16" name="Ballot"/>
              <p:cNvSpPr/>
              <p:nvPr/>
            </p:nvSpPr>
            <p:spPr>
              <a:xfrm>
                <a:off x="3149662"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grpSp>
        <p:sp>
          <p:nvSpPr>
            <p:cNvPr id="918" name="Ballot"/>
            <p:cNvSpPr/>
            <p:nvPr/>
          </p:nvSpPr>
          <p:spPr>
            <a:xfrm>
              <a:off x="3714456" y="1475325"/>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grpSp>
      <p:grpSp>
        <p:nvGrpSpPr>
          <p:cNvPr id="931" name="Group"/>
          <p:cNvGrpSpPr/>
          <p:nvPr/>
        </p:nvGrpSpPr>
        <p:grpSpPr>
          <a:xfrm>
            <a:off x="6403496" y="4025425"/>
            <a:ext cx="4780812" cy="3328540"/>
            <a:chOff x="0" y="0"/>
            <a:chExt cx="4780810" cy="3328538"/>
          </a:xfrm>
        </p:grpSpPr>
        <p:sp>
          <p:nvSpPr>
            <p:cNvPr id="920" name="Line"/>
            <p:cNvSpPr/>
            <p:nvPr/>
          </p:nvSpPr>
          <p:spPr>
            <a:xfrm flipV="1">
              <a:off x="0" y="1565670"/>
              <a:ext cx="1255164" cy="1762869"/>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nvGrpSpPr>
            <p:cNvPr id="930" name="Group"/>
            <p:cNvGrpSpPr/>
            <p:nvPr/>
          </p:nvGrpSpPr>
          <p:grpSpPr>
            <a:xfrm>
              <a:off x="1440288" y="0"/>
              <a:ext cx="3340523" cy="2300899"/>
              <a:chOff x="0" y="0"/>
              <a:chExt cx="3340521" cy="2300898"/>
            </a:xfrm>
          </p:grpSpPr>
          <p:sp>
            <p:nvSpPr>
              <p:cNvPr id="921" name="2,082 IP prefixes…"/>
              <p:cNvSpPr txBox="1"/>
              <p:nvPr/>
            </p:nvSpPr>
            <p:spPr>
              <a:xfrm>
                <a:off x="0" y="1335698"/>
                <a:ext cx="3340522"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584200">
                  <a:defRPr b="0" sz="2900">
                    <a:solidFill>
                      <a:schemeClr val="accent4">
                        <a:hueOff val="468000"/>
                        <a:satOff val="-4761"/>
                        <a:lumOff val="10196"/>
                      </a:schemeClr>
                    </a:solidFill>
                    <a:latin typeface="Gill Sans"/>
                    <a:ea typeface="Gill Sans"/>
                    <a:cs typeface="Gill Sans"/>
                    <a:sym typeface="Gill Sans"/>
                  </a:defRPr>
                </a:pPr>
                <a:r>
                  <a:t>2,082 IP prefixes </a:t>
                </a:r>
              </a:p>
              <a:p>
                <a:pPr defTabSz="584200">
                  <a:defRPr b="0" sz="2900">
                    <a:solidFill>
                      <a:schemeClr val="accent4">
                        <a:hueOff val="468000"/>
                        <a:satOff val="-4761"/>
                        <a:lumOff val="10196"/>
                      </a:schemeClr>
                    </a:solidFill>
                    <a:latin typeface="Gill Sans"/>
                    <a:ea typeface="Gill Sans"/>
                    <a:cs typeface="Gill Sans"/>
                    <a:sym typeface="Gill Sans"/>
                  </a:defRPr>
                </a:pPr>
                <a:r>
                  <a:t>are unknown to RPKI</a:t>
                </a:r>
              </a:p>
            </p:txBody>
          </p:sp>
          <p:sp>
            <p:nvSpPr>
              <p:cNvPr id="922" name="Ballot"/>
              <p:cNvSpPr/>
              <p:nvPr/>
            </p:nvSpPr>
            <p:spPr>
              <a:xfrm>
                <a:off x="593514" y="0"/>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3" name="Ballot"/>
              <p:cNvSpPr/>
              <p:nvPr/>
            </p:nvSpPr>
            <p:spPr>
              <a:xfrm>
                <a:off x="1155734" y="0"/>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4" name="Ballot"/>
              <p:cNvSpPr/>
              <p:nvPr/>
            </p:nvSpPr>
            <p:spPr>
              <a:xfrm>
                <a:off x="1717953" y="0"/>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5" name="Ballot"/>
              <p:cNvSpPr/>
              <p:nvPr/>
            </p:nvSpPr>
            <p:spPr>
              <a:xfrm>
                <a:off x="2282746" y="0"/>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6" name="Ballot"/>
              <p:cNvSpPr/>
              <p:nvPr/>
            </p:nvSpPr>
            <p:spPr>
              <a:xfrm>
                <a:off x="593514" y="706583"/>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7" name="Ballot"/>
              <p:cNvSpPr/>
              <p:nvPr/>
            </p:nvSpPr>
            <p:spPr>
              <a:xfrm>
                <a:off x="1155734" y="706583"/>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8" name="Ballot"/>
              <p:cNvSpPr/>
              <p:nvPr/>
            </p:nvSpPr>
            <p:spPr>
              <a:xfrm>
                <a:off x="1717953" y="706583"/>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29" name="Ballot"/>
              <p:cNvSpPr/>
              <p:nvPr/>
            </p:nvSpPr>
            <p:spPr>
              <a:xfrm>
                <a:off x="2282746" y="706583"/>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grpSp>
      </p:grpSp>
      <p:grpSp>
        <p:nvGrpSpPr>
          <p:cNvPr id="934" name="Group"/>
          <p:cNvGrpSpPr/>
          <p:nvPr/>
        </p:nvGrpSpPr>
        <p:grpSpPr>
          <a:xfrm>
            <a:off x="16137041" y="5534539"/>
            <a:ext cx="4507996" cy="618370"/>
            <a:chOff x="0" y="0"/>
            <a:chExt cx="4507994" cy="618369"/>
          </a:xfrm>
        </p:grpSpPr>
        <p:sp>
          <p:nvSpPr>
            <p:cNvPr id="932" name="Ballot"/>
            <p:cNvSpPr/>
            <p:nvPr/>
          </p:nvSpPr>
          <p:spPr>
            <a:xfrm>
              <a:off x="0" y="0"/>
              <a:ext cx="464260"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33" name="6 (2.15%) in the same ISP"/>
            <p:cNvSpPr txBox="1"/>
            <p:nvPr/>
          </p:nvSpPr>
          <p:spPr>
            <a:xfrm>
              <a:off x="621856" y="42484"/>
              <a:ext cx="388613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0" sz="2900">
                  <a:solidFill>
                    <a:schemeClr val="accent4">
                      <a:hueOff val="468000"/>
                      <a:satOff val="-4761"/>
                      <a:lumOff val="10196"/>
                    </a:schemeClr>
                  </a:solidFill>
                  <a:latin typeface="Gill Sans"/>
                  <a:ea typeface="Gill Sans"/>
                  <a:cs typeface="Gill Sans"/>
                  <a:sym typeface="Gill Sans"/>
                </a:defRPr>
              </a:lvl1pPr>
            </a:lstStyle>
            <a:p>
              <a:pPr/>
              <a:r>
                <a:t>6 (2.15%) in the same ISP</a:t>
              </a:r>
            </a:p>
          </p:txBody>
        </p:sp>
      </p:grpSp>
      <p:grpSp>
        <p:nvGrpSpPr>
          <p:cNvPr id="937" name="Group"/>
          <p:cNvGrpSpPr/>
          <p:nvPr/>
        </p:nvGrpSpPr>
        <p:grpSpPr>
          <a:xfrm>
            <a:off x="16137041" y="6734689"/>
            <a:ext cx="7691417" cy="618370"/>
            <a:chOff x="0" y="0"/>
            <a:chExt cx="7691415" cy="618369"/>
          </a:xfrm>
        </p:grpSpPr>
        <p:sp>
          <p:nvSpPr>
            <p:cNvPr id="935" name="Ballot"/>
            <p:cNvSpPr/>
            <p:nvPr/>
          </p:nvSpPr>
          <p:spPr>
            <a:xfrm>
              <a:off x="0" y="0"/>
              <a:ext cx="464260"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rgbClr val="FFFFFF"/>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36" name="10 (3.58%) provider and customer relationship"/>
            <p:cNvSpPr txBox="1"/>
            <p:nvPr/>
          </p:nvSpPr>
          <p:spPr>
            <a:xfrm>
              <a:off x="621856" y="42484"/>
              <a:ext cx="706956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0" sz="2900">
                  <a:solidFill>
                    <a:schemeClr val="accent4">
                      <a:hueOff val="468000"/>
                      <a:satOff val="-4761"/>
                      <a:lumOff val="10196"/>
                    </a:schemeClr>
                  </a:solidFill>
                  <a:latin typeface="Gill Sans"/>
                  <a:ea typeface="Gill Sans"/>
                  <a:cs typeface="Gill Sans"/>
                  <a:sym typeface="Gill Sans"/>
                </a:defRPr>
              </a:lvl1pPr>
            </a:lstStyle>
            <a:p>
              <a:pPr/>
              <a:r>
                <a:t>10 (3.58%) provider and customer relationship</a:t>
              </a:r>
            </a:p>
          </p:txBody>
        </p:sp>
      </p:grpSp>
      <p:grpSp>
        <p:nvGrpSpPr>
          <p:cNvPr id="945" name="Group"/>
          <p:cNvGrpSpPr/>
          <p:nvPr/>
        </p:nvGrpSpPr>
        <p:grpSpPr>
          <a:xfrm>
            <a:off x="6438177" y="7533406"/>
            <a:ext cx="4491222" cy="3349654"/>
            <a:chOff x="0" y="0"/>
            <a:chExt cx="4491221" cy="3349652"/>
          </a:xfrm>
        </p:grpSpPr>
        <p:sp>
          <p:nvSpPr>
            <p:cNvPr id="938" name="Line"/>
            <p:cNvSpPr/>
            <p:nvPr/>
          </p:nvSpPr>
          <p:spPr>
            <a:xfrm>
              <a:off x="0" y="712488"/>
              <a:ext cx="1456453" cy="1"/>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nvGrpSpPr>
            <p:cNvPr id="944" name="Group"/>
            <p:cNvGrpSpPr/>
            <p:nvPr/>
          </p:nvGrpSpPr>
          <p:grpSpPr>
            <a:xfrm>
              <a:off x="2561342" y="-1"/>
              <a:ext cx="1929880" cy="3349654"/>
              <a:chOff x="1660391" y="0"/>
              <a:chExt cx="1929879" cy="3349652"/>
            </a:xfrm>
          </p:grpSpPr>
          <p:sp>
            <p:nvSpPr>
              <p:cNvPr id="939" name="279 IP prefixes are covered by…"/>
              <p:cNvSpPr/>
              <p:nvPr/>
            </p:nvSpPr>
            <p:spPr>
              <a:xfrm>
                <a:off x="2320270" y="207965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584200">
                  <a:defRPr b="0" sz="2900">
                    <a:solidFill>
                      <a:schemeClr val="accent4">
                        <a:hueOff val="468000"/>
                        <a:satOff val="-4761"/>
                        <a:lumOff val="10196"/>
                      </a:schemeClr>
                    </a:solidFill>
                    <a:latin typeface="Gill Sans"/>
                    <a:ea typeface="Gill Sans"/>
                    <a:cs typeface="Gill Sans"/>
                    <a:sym typeface="Gill Sans"/>
                  </a:defRPr>
                </a:pPr>
                <a:r>
                  <a:t>279 IP prefixes are covered by</a:t>
                </a:r>
              </a:p>
              <a:p>
                <a:pPr defTabSz="584200">
                  <a:defRPr b="0" sz="2900">
                    <a:solidFill>
                      <a:schemeClr val="accent4">
                        <a:hueOff val="468000"/>
                        <a:satOff val="-4761"/>
                        <a:lumOff val="10196"/>
                      </a:schemeClr>
                    </a:solidFill>
                    <a:latin typeface="Gill Sans"/>
                    <a:ea typeface="Gill Sans"/>
                    <a:cs typeface="Gill Sans"/>
                    <a:sym typeface="Gill Sans"/>
                  </a:defRPr>
                </a:pPr>
                <a:r>
                  <a:t> at least one VRPs</a:t>
                </a:r>
              </a:p>
            </p:txBody>
          </p:sp>
          <p:sp>
            <p:nvSpPr>
              <p:cNvPr id="940" name="Ballot"/>
              <p:cNvSpPr/>
              <p:nvPr/>
            </p:nvSpPr>
            <p:spPr>
              <a:xfrm>
                <a:off x="1660391" y="0"/>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3">
                  <a:hueOff val="-365725"/>
                  <a:satOff val="-32500"/>
                  <a:lumOff val="18235"/>
                </a:schemeClr>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41" name="Ballot"/>
              <p:cNvSpPr/>
              <p:nvPr/>
            </p:nvSpPr>
            <p:spPr>
              <a:xfrm>
                <a:off x="2225185" y="0"/>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3">
                  <a:hueOff val="-365725"/>
                  <a:satOff val="-32500"/>
                  <a:lumOff val="18235"/>
                </a:schemeClr>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42" name="Ballot"/>
              <p:cNvSpPr/>
              <p:nvPr/>
            </p:nvSpPr>
            <p:spPr>
              <a:xfrm>
                <a:off x="1660391" y="706583"/>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3">
                  <a:hueOff val="-365725"/>
                  <a:satOff val="-32500"/>
                  <a:lumOff val="18235"/>
                </a:schemeClr>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sp>
            <p:nvSpPr>
              <p:cNvPr id="943" name="Ballot"/>
              <p:cNvSpPr/>
              <p:nvPr/>
            </p:nvSpPr>
            <p:spPr>
              <a:xfrm>
                <a:off x="2225185" y="706583"/>
                <a:ext cx="464261"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3">
                  <a:hueOff val="-365725"/>
                  <a:satOff val="-32500"/>
                  <a:lumOff val="18235"/>
                </a:schemeClr>
              </a:solidFill>
              <a:ln w="12700" cap="flat">
                <a:noFill/>
                <a:miter lim="400000"/>
              </a:ln>
              <a:effectLst/>
            </p:spPr>
            <p:txBody>
              <a:bodyPr wrap="square" lIns="71437" tIns="71437" rIns="71437" bIns="71437" numCol="1" anchor="ctr">
                <a:noAutofit/>
              </a:bodyPr>
              <a:lstStyle/>
              <a:p>
                <a:pPr>
                  <a:defRPr b="0" sz="3000">
                    <a:solidFill>
                      <a:srgbClr val="000000"/>
                    </a:solidFill>
                    <a:latin typeface="+mn-lt"/>
                    <a:ea typeface="+mn-ea"/>
                    <a:cs typeface="+mn-cs"/>
                    <a:sym typeface="Helvetica Neue Medium"/>
                  </a:defRPr>
                </a:pPr>
              </a:p>
            </p:txBody>
          </p:sp>
        </p:grpSp>
      </p:grpSp>
      <p:grpSp>
        <p:nvGrpSpPr>
          <p:cNvPr id="948" name="Group"/>
          <p:cNvGrpSpPr/>
          <p:nvPr/>
        </p:nvGrpSpPr>
        <p:grpSpPr>
          <a:xfrm>
            <a:off x="16150231" y="9697208"/>
            <a:ext cx="7411353" cy="618371"/>
            <a:chOff x="0" y="0"/>
            <a:chExt cx="7411352" cy="618369"/>
          </a:xfrm>
        </p:grpSpPr>
        <p:sp>
          <p:nvSpPr>
            <p:cNvPr id="946" name="Ballot"/>
            <p:cNvSpPr/>
            <p:nvPr/>
          </p:nvSpPr>
          <p:spPr>
            <a:xfrm>
              <a:off x="0" y="0"/>
              <a:ext cx="464260" cy="6183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5"/>
                  </a:lnTo>
                  <a:lnTo>
                    <a:pt x="2780" y="4225"/>
                  </a:lnTo>
                  <a:lnTo>
                    <a:pt x="2780" y="2106"/>
                  </a:lnTo>
                  <a:close/>
                  <a:moveTo>
                    <a:pt x="17628" y="2106"/>
                  </a:moveTo>
                  <a:cubicBezTo>
                    <a:pt x="18408" y="2106"/>
                    <a:pt x="19040" y="2581"/>
                    <a:pt x="19040" y="3166"/>
                  </a:cubicBezTo>
                  <a:cubicBezTo>
                    <a:pt x="19040" y="3751"/>
                    <a:pt x="18408" y="4225"/>
                    <a:pt x="17628" y="4225"/>
                  </a:cubicBezTo>
                  <a:cubicBezTo>
                    <a:pt x="16849" y="4225"/>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4"/>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6"/>
                  </a:cubicBezTo>
                  <a:cubicBezTo>
                    <a:pt x="19040" y="12911"/>
                    <a:pt x="18408" y="13385"/>
                    <a:pt x="17628" y="13385"/>
                  </a:cubicBezTo>
                  <a:cubicBezTo>
                    <a:pt x="16849" y="13385"/>
                    <a:pt x="16217" y="12911"/>
                    <a:pt x="16217" y="12326"/>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solidFill>
              <a:schemeClr val="accent5"/>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947" name="263 (94.27%) are in our “unknown” category"/>
            <p:cNvSpPr txBox="1"/>
            <p:nvPr/>
          </p:nvSpPr>
          <p:spPr>
            <a:xfrm>
              <a:off x="608666" y="42485"/>
              <a:ext cx="6802687"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defRPr b="0" sz="2900">
                  <a:solidFill>
                    <a:schemeClr val="accent4">
                      <a:hueOff val="468000"/>
                      <a:satOff val="-4761"/>
                      <a:lumOff val="10196"/>
                    </a:schemeClr>
                  </a:solidFill>
                  <a:latin typeface="Gill Sans"/>
                  <a:ea typeface="Gill Sans"/>
                  <a:cs typeface="Gill Sans"/>
                  <a:sym typeface="Gill Sans"/>
                </a:defRPr>
              </a:lvl1pPr>
            </a:lstStyle>
            <a:p>
              <a:pPr/>
              <a:r>
                <a:t>263 (94.27%) are in our “unknown” category</a:t>
              </a:r>
            </a:p>
          </p:txBody>
        </p:sp>
      </p:grpSp>
      <p:sp>
        <p:nvSpPr>
          <p:cNvPr id="949" name="0 DDoS Protection ASes"/>
          <p:cNvSpPr txBox="1"/>
          <p:nvPr/>
        </p:nvSpPr>
        <p:spPr>
          <a:xfrm>
            <a:off x="16758897" y="8258433"/>
            <a:ext cx="3804135"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0" sz="2900">
                <a:solidFill>
                  <a:schemeClr val="accent4">
                    <a:hueOff val="468000"/>
                    <a:satOff val="-4761"/>
                    <a:lumOff val="10196"/>
                  </a:schemeClr>
                </a:solidFill>
                <a:latin typeface="Gill Sans"/>
                <a:ea typeface="Gill Sans"/>
                <a:cs typeface="Gill Sans"/>
                <a:sym typeface="Gill Sans"/>
              </a:defRPr>
            </a:lvl1pPr>
          </a:lstStyle>
          <a:p>
            <a:pPr/>
            <a:r>
              <a:t>0 DDoS Protection ASes</a:t>
            </a:r>
          </a:p>
        </p:txBody>
      </p:sp>
      <p:sp>
        <p:nvSpPr>
          <p:cNvPr id="9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931"/>
                                        </p:tgtEl>
                                        <p:attrNameLst>
                                          <p:attrName>style.visibility</p:attrName>
                                        </p:attrNameLst>
                                      </p:cBhvr>
                                      <p:to>
                                        <p:strVal val="visible"/>
                                      </p:to>
                                    </p:set>
                                    <p:animEffect filter="wipe(left)" transition="in">
                                      <p:cBhvr>
                                        <p:cTn id="11" dur="300"/>
                                        <p:tgtEl>
                                          <p:spTgt spid="93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945"/>
                                        </p:tgtEl>
                                        <p:attrNameLst>
                                          <p:attrName>style.visibility</p:attrName>
                                        </p:attrNameLst>
                                      </p:cBhvr>
                                      <p:to>
                                        <p:strVal val="visible"/>
                                      </p:to>
                                    </p:set>
                                    <p:animEffect filter="wipe(left)" transition="in">
                                      <p:cBhvr>
                                        <p:cTn id="16" dur="300"/>
                                        <p:tgtEl>
                                          <p:spTgt spid="94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900"/>
                                        </p:tgtEl>
                                        <p:attrNameLst>
                                          <p:attrName>style.visibility</p:attrName>
                                        </p:attrNameLst>
                                      </p:cBhvr>
                                      <p:to>
                                        <p:strVal val="visible"/>
                                      </p:to>
                                    </p:set>
                                    <p:animEffect filter="wipe(left)" transition="in">
                                      <p:cBhvr>
                                        <p:cTn id="21" dur="300"/>
                                        <p:tgtEl>
                                          <p:spTgt spid="900"/>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5" fill="hold">
                                  <p:stCondLst>
                                    <p:cond delay="0"/>
                                  </p:stCondLst>
                                  <p:iterate type="el" backwards="0">
                                    <p:tmAbs val="0"/>
                                  </p:iterate>
                                  <p:childTnLst>
                                    <p:set>
                                      <p:cBhvr>
                                        <p:cTn id="25" fill="hold"/>
                                        <p:tgtEl>
                                          <p:spTgt spid="9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9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9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8" fill="hold">
                                  <p:stCondLst>
                                    <p:cond delay="0"/>
                                  </p:stCondLst>
                                  <p:iterate type="el" backwards="0">
                                    <p:tmAbs val="0"/>
                                  </p:iterate>
                                  <p:childTnLst>
                                    <p:set>
                                      <p:cBhvr>
                                        <p:cTn id="37" fill="hold"/>
                                        <p:tgtEl>
                                          <p:spTgt spid="9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8" grpId="8"/>
      <p:bldP build="whole" bldLvl="1" animBg="1" rev="0" advAuto="0" spid="900" grpId="4"/>
      <p:bldP build="whole" bldLvl="1" animBg="1" rev="0" advAuto="0" spid="937" grpId="6"/>
      <p:bldP build="whole" bldLvl="1" animBg="1" rev="0" advAuto="0" spid="949" grpId="7"/>
      <p:bldP build="whole" bldLvl="1" animBg="1" rev="0" advAuto="0" spid="945" grpId="3"/>
      <p:bldP build="whole" bldLvl="1" animBg="1" rev="0" advAuto="0" spid="934" grpId="5"/>
      <p:bldP build="whole" bldLvl="1" animBg="1" rev="0" advAuto="0" spid="931" grpId="2"/>
      <p:bldP build="whole" bldLvl="1" animBg="1" rev="0" advAuto="0" spid="919"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954" name="Attacking vs. Victim AS"/>
          <p:cNvSpPr txBox="1"/>
          <p:nvPr>
            <p:ph type="title"/>
          </p:nvPr>
        </p:nvSpPr>
        <p:spPr>
          <a:prstGeom prst="rect">
            <a:avLst/>
          </a:prstGeom>
        </p:spPr>
        <p:txBody>
          <a:bodyPr/>
          <a:lstStyle/>
          <a:p>
            <a:pPr/>
            <a:r>
              <a:t>Attacking vs. Victim AS</a:t>
            </a:r>
          </a:p>
        </p:txBody>
      </p:sp>
      <p:pic>
        <p:nvPicPr>
          <p:cNvPr id="955" name="Image" descr="Image"/>
          <p:cNvPicPr>
            <a:picLocks noChangeAspect="1"/>
          </p:cNvPicPr>
          <p:nvPr/>
        </p:nvPicPr>
        <p:blipFill>
          <a:blip r:embed="rId3">
            <a:extLst/>
          </a:blip>
          <a:stretch>
            <a:fillRect/>
          </a:stretch>
        </p:blipFill>
        <p:spPr>
          <a:xfrm>
            <a:off x="357165" y="3506665"/>
            <a:ext cx="11430001" cy="5291667"/>
          </a:xfrm>
          <a:prstGeom prst="rect">
            <a:avLst/>
          </a:prstGeom>
          <a:ln w="12700">
            <a:miter lim="400000"/>
          </a:ln>
        </p:spPr>
      </p:pic>
      <p:pic>
        <p:nvPicPr>
          <p:cNvPr id="956" name="Image" descr="Image"/>
          <p:cNvPicPr>
            <a:picLocks noChangeAspect="1"/>
          </p:cNvPicPr>
          <p:nvPr/>
        </p:nvPicPr>
        <p:blipFill>
          <a:blip r:embed="rId4">
            <a:extLst/>
          </a:blip>
          <a:stretch>
            <a:fillRect/>
          </a:stretch>
        </p:blipFill>
        <p:spPr>
          <a:xfrm>
            <a:off x="11882853" y="3598984"/>
            <a:ext cx="11430001" cy="5291668"/>
          </a:xfrm>
          <a:prstGeom prst="rect">
            <a:avLst/>
          </a:prstGeom>
          <a:ln w="12700">
            <a:miter lim="400000"/>
          </a:ln>
        </p:spPr>
      </p:pic>
      <p:sp>
        <p:nvSpPr>
          <p:cNvPr id="957" name="Slide Number"/>
          <p:cNvSpPr txBox="1"/>
          <p:nvPr>
            <p:ph type="sldNum" sz="quarter" idx="2"/>
          </p:nvPr>
        </p:nvSpPr>
        <p:spPr>
          <a:xfrm>
            <a:off x="12004699" y="12954000"/>
            <a:ext cx="374602"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Conclusion and Discussion"/>
          <p:cNvSpPr txBox="1"/>
          <p:nvPr>
            <p:ph type="title"/>
          </p:nvPr>
        </p:nvSpPr>
        <p:spPr>
          <a:prstGeom prst="rect">
            <a:avLst/>
          </a:prstGeom>
        </p:spPr>
        <p:txBody>
          <a:bodyPr/>
          <a:lstStyle/>
          <a:p>
            <a:pPr/>
            <a:r>
              <a:t>Conclusion and Discussion</a:t>
            </a:r>
          </a:p>
        </p:txBody>
      </p:sp>
      <p:sp>
        <p:nvSpPr>
          <p:cNvPr id="962" name="RPKI has been widely deployed…"/>
          <p:cNvSpPr txBox="1"/>
          <p:nvPr>
            <p:ph type="body" idx="1"/>
          </p:nvPr>
        </p:nvSpPr>
        <p:spPr>
          <a:prstGeom prst="rect">
            <a:avLst/>
          </a:prstGeom>
        </p:spPr>
        <p:txBody>
          <a:bodyPr/>
          <a:lstStyle/>
          <a:p>
            <a:pPr marL="590550" indent="-590550" defTabSz="767715">
              <a:spcBef>
                <a:spcPts val="5400"/>
              </a:spcBef>
              <a:defRPr sz="4464"/>
            </a:pPr>
            <a:r>
              <a:t>RPKI has been </a:t>
            </a:r>
            <a:r>
              <a:rPr>
                <a:solidFill>
                  <a:schemeClr val="accent3">
                    <a:hueOff val="-365725"/>
                    <a:satOff val="-32500"/>
                    <a:lumOff val="18235"/>
                  </a:schemeClr>
                </a:solidFill>
              </a:rPr>
              <a:t>widely deployed</a:t>
            </a:r>
            <a:r>
              <a:t> </a:t>
            </a:r>
          </a:p>
          <a:p>
            <a:pPr lvl="1" marL="1181100" indent="-590550" defTabSz="767715">
              <a:spcBef>
                <a:spcPts val="5400"/>
              </a:spcBef>
              <a:defRPr sz="4464"/>
            </a:pPr>
            <a:r>
              <a:t>RPKI Objects: </a:t>
            </a:r>
            <a:r>
              <a:rPr>
                <a:solidFill>
                  <a:schemeClr val="accent5">
                    <a:hueOff val="89162"/>
                    <a:satOff val="9554"/>
                    <a:lumOff val="16296"/>
                  </a:schemeClr>
                </a:solidFill>
              </a:rPr>
              <a:t>2.7%</a:t>
            </a:r>
            <a:r>
              <a:t> (AFRINIC) ~ </a:t>
            </a:r>
            <a:r>
              <a:rPr>
                <a:solidFill>
                  <a:schemeClr val="accent3">
                    <a:hueOff val="-365725"/>
                    <a:satOff val="-32500"/>
                    <a:lumOff val="18235"/>
                  </a:schemeClr>
                </a:solidFill>
              </a:rPr>
              <a:t>30.6%</a:t>
            </a:r>
            <a:r>
              <a:t> (RIPENCC) of the total IPv4 space is covered</a:t>
            </a:r>
          </a:p>
          <a:p>
            <a:pPr lvl="1" marL="1181100" indent="-590550" defTabSz="767715">
              <a:spcBef>
                <a:spcPts val="5400"/>
              </a:spcBef>
              <a:defRPr sz="4464"/>
            </a:pPr>
            <a:r>
              <a:t>BGP announcements: </a:t>
            </a:r>
            <a:r>
              <a:rPr>
                <a:solidFill>
                  <a:schemeClr val="accent3">
                    <a:hueOff val="-365725"/>
                    <a:satOff val="-32500"/>
                    <a:lumOff val="18235"/>
                  </a:schemeClr>
                </a:solidFill>
              </a:rPr>
              <a:t>8.1% of BGP announcements are covered</a:t>
            </a:r>
          </a:p>
          <a:p>
            <a:pPr marL="590550" indent="-590550" defTabSz="767715">
              <a:spcBef>
                <a:spcPts val="5400"/>
              </a:spcBef>
              <a:defRPr sz="4464">
                <a:solidFill>
                  <a:schemeClr val="accent5">
                    <a:hueOff val="89162"/>
                    <a:satOff val="9554"/>
                    <a:lumOff val="16296"/>
                  </a:schemeClr>
                </a:solidFill>
              </a:defRPr>
            </a:pPr>
            <a:r>
              <a:t>2~4 % of (verifiable) BGP announcements are invalid!</a:t>
            </a:r>
          </a:p>
          <a:p>
            <a:pPr lvl="1" marL="1181100" indent="-590550" defTabSz="767715">
              <a:spcBef>
                <a:spcPts val="5400"/>
              </a:spcBef>
              <a:defRPr sz="4464"/>
            </a:pPr>
            <a:r>
              <a:t>Too specific announcements</a:t>
            </a:r>
          </a:p>
          <a:p>
            <a:pPr lvl="1" marL="1181100" indent="-590550" defTabSz="767715">
              <a:spcBef>
                <a:spcPts val="5400"/>
              </a:spcBef>
              <a:defRPr sz="4464"/>
            </a:pPr>
            <a:r>
              <a:t>Wrong ASNs</a:t>
            </a:r>
          </a:p>
          <a:p>
            <a:pPr marL="590550" indent="-590550" defTabSz="767715">
              <a:spcBef>
                <a:spcPts val="5400"/>
              </a:spcBef>
              <a:defRPr sz="4464">
                <a:solidFill>
                  <a:schemeClr val="accent4">
                    <a:hueOff val="468000"/>
                    <a:satOff val="-4761"/>
                    <a:lumOff val="10196"/>
                  </a:schemeClr>
                </a:solidFill>
              </a:defRPr>
            </a:pPr>
            <a:r>
              <a:t>Open Question: how can we identify hijacking attempt with high confidence?</a:t>
            </a:r>
          </a:p>
        </p:txBody>
      </p:sp>
      <p:sp>
        <p:nvSpPr>
          <p:cNvPr id="9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62">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962">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96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962">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962">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96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62"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5" name="Deployment:…"/>
          <p:cNvSpPr txBox="1"/>
          <p:nvPr>
            <p:ph type="title"/>
          </p:nvPr>
        </p:nvSpPr>
        <p:spPr>
          <a:prstGeom prst="rect">
            <a:avLst/>
          </a:prstGeom>
        </p:spPr>
        <p:txBody>
          <a:bodyPr/>
          <a:lstStyle/>
          <a:p>
            <a:pPr defTabSz="553084">
              <a:defRPr sz="7504"/>
            </a:pPr>
            <a:r>
              <a:t>Deployment: </a:t>
            </a:r>
          </a:p>
          <a:p>
            <a:pPr defTabSz="553084">
              <a:defRPr sz="7504"/>
            </a:pPr>
            <a:r>
              <a:t>VRPs</a:t>
            </a:r>
          </a:p>
        </p:txBody>
      </p:sp>
      <p:pic>
        <p:nvPicPr>
          <p:cNvPr id="966" name="Image" descr="Image"/>
          <p:cNvPicPr>
            <a:picLocks noChangeAspect="1"/>
          </p:cNvPicPr>
          <p:nvPr/>
        </p:nvPicPr>
        <p:blipFill>
          <a:blip r:embed="rId3">
            <a:extLst/>
          </a:blip>
          <a:stretch>
            <a:fillRect/>
          </a:stretch>
        </p:blipFill>
        <p:spPr>
          <a:xfrm>
            <a:off x="127000" y="2540000"/>
            <a:ext cx="10160000" cy="10630371"/>
          </a:xfrm>
          <a:prstGeom prst="rect">
            <a:avLst/>
          </a:prstGeom>
          <a:ln w="12700">
            <a:miter lim="400000"/>
          </a:ln>
        </p:spPr>
      </p:pic>
      <p:grpSp>
        <p:nvGrpSpPr>
          <p:cNvPr id="969" name="Group"/>
          <p:cNvGrpSpPr/>
          <p:nvPr/>
        </p:nvGrpSpPr>
        <p:grpSpPr>
          <a:xfrm>
            <a:off x="11257593" y="4235306"/>
            <a:ext cx="10161602" cy="3159116"/>
            <a:chOff x="0" y="319087"/>
            <a:chExt cx="10161601" cy="3159114"/>
          </a:xfrm>
        </p:grpSpPr>
        <p:sp>
          <p:nvSpPr>
            <p:cNvPr id="967" name="A general increasing trend in adoption of RPKI"/>
            <p:cNvSpPr/>
            <p:nvPr/>
          </p:nvSpPr>
          <p:spPr>
            <a:xfrm>
              <a:off x="0" y="319087"/>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gn="l">
                <a:defRPr b="0" sz="3400">
                  <a:latin typeface="Gill Sans"/>
                  <a:ea typeface="Gill Sans"/>
                  <a:cs typeface="Gill Sans"/>
                  <a:sym typeface="Gill Sans"/>
                </a:defRPr>
              </a:lvl1pPr>
            </a:lstStyle>
            <a:p>
              <a:pPr/>
              <a:r>
                <a:t>A general increasing trend in adoption of RPKI</a:t>
              </a:r>
            </a:p>
          </p:txBody>
        </p:sp>
        <p:sp>
          <p:nvSpPr>
            <p:cNvPr id="968" name="It varies significantly between RIRs:…"/>
            <p:cNvSpPr/>
            <p:nvPr/>
          </p:nvSpPr>
          <p:spPr>
            <a:xfrm>
              <a:off x="1601" y="3478202"/>
              <a:ext cx="101600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p>
              <a:pPr algn="l">
                <a:defRPr b="0" sz="3400">
                  <a:latin typeface="Gill Sans"/>
                  <a:ea typeface="Gill Sans"/>
                  <a:cs typeface="Gill Sans"/>
                  <a:sym typeface="Gill Sans"/>
                </a:defRPr>
              </a:pPr>
              <a:r>
                <a:t>It varies significantly between RIRs: </a:t>
              </a:r>
            </a:p>
            <a:p>
              <a:pPr algn="l">
                <a:defRPr b="0" sz="3400">
                  <a:latin typeface="Gill Sans"/>
                  <a:ea typeface="Gill Sans"/>
                  <a:cs typeface="Gill Sans"/>
                  <a:sym typeface="Gill Sans"/>
                </a:defRPr>
              </a:pPr>
              <a:r>
                <a:t>1.38% (ARIN) ~ 15.11% (RIPENCC) of ASes and</a:t>
              </a:r>
            </a:p>
            <a:p>
              <a:pPr algn="l">
                <a:defRPr b="0" sz="3400">
                  <a:latin typeface="Gill Sans"/>
                  <a:ea typeface="Gill Sans"/>
                  <a:cs typeface="Gill Sans"/>
                  <a:sym typeface="Gill Sans"/>
                </a:defRPr>
              </a:pPr>
              <a:r>
                <a:t>2.7% (AFRINIC) ~ 30.6% (RIPENCC) of IPv4 addresses</a:t>
              </a:r>
            </a:p>
            <a:p>
              <a:pPr algn="l">
                <a:defRPr b="0" sz="3400">
                  <a:latin typeface="Gill Sans"/>
                  <a:ea typeface="Gill Sans"/>
                  <a:cs typeface="Gill Sans"/>
                  <a:sym typeface="Gill Sans"/>
                </a:defRPr>
              </a:pPr>
              <a:r>
                <a:t>are authorized by VRPs</a:t>
              </a:r>
            </a:p>
          </p:txBody>
        </p:sp>
      </p:grpSp>
      <p:sp>
        <p:nvSpPr>
          <p:cNvPr id="970" name="ROAs with MaxLength attributes were disabled and those VRPs were separately introduced without MaxLength (June 6th), but rolled back on June 19th, 2017"/>
          <p:cNvSpPr txBox="1"/>
          <p:nvPr/>
        </p:nvSpPr>
        <p:spPr>
          <a:xfrm>
            <a:off x="11154097" y="9727922"/>
            <a:ext cx="12228061" cy="2124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defRPr b="0" sz="3400">
                <a:latin typeface="Gill Sans"/>
                <a:ea typeface="Gill Sans"/>
                <a:cs typeface="Gill Sans"/>
                <a:sym typeface="Gill Sans"/>
              </a:defRPr>
            </a:lvl1pPr>
          </a:lstStyle>
          <a:p>
            <a:pPr/>
            <a:r>
              <a:t>ROAs with MaxLength attributes were disabled and those VRPs were separately introduced without MaxLength (June 6th), but rolled back on June 19th, 2017</a:t>
            </a:r>
          </a:p>
        </p:txBody>
      </p:sp>
      <p:grpSp>
        <p:nvGrpSpPr>
          <p:cNvPr id="973" name="Group"/>
          <p:cNvGrpSpPr/>
          <p:nvPr/>
        </p:nvGrpSpPr>
        <p:grpSpPr>
          <a:xfrm>
            <a:off x="5711328" y="3132368"/>
            <a:ext cx="2291992" cy="795540"/>
            <a:chOff x="0" y="0"/>
            <a:chExt cx="2291990" cy="795538"/>
          </a:xfrm>
        </p:grpSpPr>
        <p:sp>
          <p:nvSpPr>
            <p:cNvPr id="971" name="Line"/>
            <p:cNvSpPr/>
            <p:nvPr/>
          </p:nvSpPr>
          <p:spPr>
            <a:xfrm>
              <a:off x="1651803" y="427248"/>
              <a:ext cx="640188" cy="161456"/>
            </a:xfrm>
            <a:prstGeom prst="line">
              <a:avLst/>
            </a:prstGeom>
            <a:noFill/>
            <a:ln w="254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972" name="MaxLength…"/>
            <p:cNvSpPr txBox="1"/>
            <p:nvPr/>
          </p:nvSpPr>
          <p:spPr>
            <a:xfrm>
              <a:off x="0" y="-1"/>
              <a:ext cx="1652296" cy="795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a:defRPr sz="2100"/>
              </a:pPr>
              <a:r>
                <a:t>MaxLength </a:t>
              </a:r>
            </a:p>
            <a:p>
              <a:pPr algn="l">
                <a:defRPr sz="2100"/>
              </a:pPr>
              <a:r>
                <a:t>Disabled</a:t>
              </a:r>
            </a:p>
          </p:txBody>
        </p:sp>
      </p:grpSp>
      <p:grpSp>
        <p:nvGrpSpPr>
          <p:cNvPr id="978" name="Group"/>
          <p:cNvGrpSpPr/>
          <p:nvPr/>
        </p:nvGrpSpPr>
        <p:grpSpPr>
          <a:xfrm>
            <a:off x="2450981" y="2888638"/>
            <a:ext cx="7209241" cy="9208482"/>
            <a:chOff x="0" y="0"/>
            <a:chExt cx="7209240" cy="9208481"/>
          </a:xfrm>
        </p:grpSpPr>
        <p:sp>
          <p:nvSpPr>
            <p:cNvPr id="974" name="Rectangle"/>
            <p:cNvSpPr/>
            <p:nvPr/>
          </p:nvSpPr>
          <p:spPr>
            <a:xfrm>
              <a:off x="3028012" y="0"/>
              <a:ext cx="4181229" cy="2822235"/>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975" name="Rectangle"/>
            <p:cNvSpPr/>
            <p:nvPr/>
          </p:nvSpPr>
          <p:spPr>
            <a:xfrm>
              <a:off x="16605" y="2020007"/>
              <a:ext cx="4065641" cy="810461"/>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976" name="Rectangle"/>
            <p:cNvSpPr/>
            <p:nvPr/>
          </p:nvSpPr>
          <p:spPr>
            <a:xfrm>
              <a:off x="0" y="3595336"/>
              <a:ext cx="7178037" cy="2424139"/>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sp>
          <p:nvSpPr>
            <p:cNvPr id="977" name="Rectangle"/>
            <p:cNvSpPr/>
            <p:nvPr/>
          </p:nvSpPr>
          <p:spPr>
            <a:xfrm>
              <a:off x="0" y="6784343"/>
              <a:ext cx="7178037" cy="2424139"/>
            </a:xfrm>
            <a:prstGeom prst="rect">
              <a:avLst/>
            </a:prstGeom>
            <a:solidFill>
              <a:srgbClr val="000000"/>
            </a:solidFill>
            <a:ln w="12700" cap="flat">
              <a:noFill/>
              <a:miter lim="400000"/>
            </a:ln>
            <a:effectLst/>
          </p:spPr>
          <p:txBody>
            <a:bodyPr wrap="square" lIns="50800" tIns="50800" rIns="50800" bIns="50800" numCol="1" anchor="ctr">
              <a:noAutofit/>
            </a:bodyPr>
            <a:lstStyle/>
            <a:p>
              <a:pPr defTabSz="584200">
                <a:defRPr b="0" sz="2200">
                  <a:latin typeface="+mn-lt"/>
                  <a:ea typeface="+mn-ea"/>
                  <a:cs typeface="+mn-cs"/>
                  <a:sym typeface="Helvetica Neue Medium"/>
                </a:defRPr>
              </a:pPr>
            </a:p>
          </p:txBody>
        </p:sp>
      </p:grpSp>
      <p:sp>
        <p:nvSpPr>
          <p:cNvPr id="97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500" fill="hold"/>
                                        <p:tgtEl>
                                          <p:spTgt spid="978"/>
                                        </p:tgtEl>
                                      </p:cBhvr>
                                    </p:animEffect>
                                    <p:set>
                                      <p:cBhvr>
                                        <p:cTn id="7" fill="hold">
                                          <p:stCondLst>
                                            <p:cond delay="499"/>
                                          </p:stCondLst>
                                        </p:cTn>
                                        <p:tgtEl>
                                          <p:spTgt spid="978"/>
                                        </p:tgtEl>
                                        <p:attrNameLst>
                                          <p:attrName>style.visibility</p:attrName>
                                        </p:attrNameLst>
                                      </p:cBhvr>
                                      <p:to>
                                        <p:strVal val="hidden"/>
                                      </p:to>
                                    </p:se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9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73"/>
                                        </p:tgtEl>
                                        <p:attrNameLst>
                                          <p:attrName>style.visibility</p:attrName>
                                        </p:attrNameLst>
                                      </p:cBhvr>
                                      <p:to>
                                        <p:strVal val="visible"/>
                                      </p:to>
                                    </p:set>
                                  </p:childTnLst>
                                </p:cTn>
                              </p:par>
                            </p:childTnLst>
                          </p:cTn>
                        </p:par>
                        <p:par>
                          <p:cTn id="15" fill="hold">
                            <p:stCondLst>
                              <p:cond delay="0"/>
                            </p:stCondLst>
                            <p:childTnLst>
                              <p:par>
                                <p:cTn id="16" presetClass="emph" nodeType="afterEffect" presetSubtype="0" presetID="35" grpId="4" repeatCount="4000" fill="hold">
                                  <p:stCondLst>
                                    <p:cond delay="0"/>
                                  </p:stCondLst>
                                  <p:childTnLst>
                                    <p:anim calcmode="discrete" valueType="str">
                                      <p:cBhvr>
                                        <p:cTn id="17" dur="500" fill="hold"/>
                                        <p:tgtEl>
                                          <p:spTgt spid="973"/>
                                        </p:tgtEl>
                                        <p:attrNameLst>
                                          <p:attrName>style.visibility</p:attrName>
                                        </p:attrNameLst>
                                      </p:cBhvr>
                                      <p:tavLst>
                                        <p:tav tm="0">
                                          <p:val>
                                            <p:strVal val="hidden"/>
                                          </p:val>
                                        </p:tav>
                                        <p:tav tm="50000">
                                          <p:val>
                                            <p:strVal val="visible"/>
                                          </p:val>
                                        </p:tav>
                                      </p:tavLst>
                                    </p:anim>
                                  </p:childTnLst>
                                </p:cTn>
                              </p:par>
                            </p:childTnLst>
                          </p:cTn>
                        </p:par>
                        <p:par>
                          <p:cTn id="18" fill="hold">
                            <p:stCondLst>
                              <p:cond delay="500"/>
                            </p:stCondLst>
                            <p:childTnLst>
                              <p:par>
                                <p:cTn id="19" presetClass="entr" nodeType="afterEffect" presetSubtype="0" presetID="1" grpId="5" fill="hold">
                                  <p:stCondLst>
                                    <p:cond delay="0"/>
                                  </p:stCondLst>
                                  <p:iterate type="el" backwards="0">
                                    <p:tmAbs val="0"/>
                                  </p:iterate>
                                  <p:childTnLst>
                                    <p:set>
                                      <p:cBhvr>
                                        <p:cTn id="20" fill="hold"/>
                                        <p:tgtEl>
                                          <p:spTgt spid="9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8" grpId="1"/>
      <p:bldP build="whole" bldLvl="1" animBg="1" rev="0" advAuto="0" spid="973" grpId="3"/>
      <p:bldP build="whole" bldLvl="1" animBg="1" rev="0" advAuto="0" spid="973" grpId="4"/>
      <p:bldP build="whole" bldLvl="1" animBg="1" rev="0" advAuto="0" spid="970" grpId="5"/>
      <p:bldP build="whole" bldLvl="1" animBg="1" rev="0" advAuto="0" spid="969" grpId="2"/>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3" name="RPKI validation over…"/>
          <p:cNvSpPr txBox="1"/>
          <p:nvPr>
            <p:ph type="title"/>
          </p:nvPr>
        </p:nvSpPr>
        <p:spPr>
          <a:prstGeom prst="rect">
            <a:avLst/>
          </a:prstGeom>
        </p:spPr>
        <p:txBody>
          <a:bodyPr/>
          <a:lstStyle/>
          <a:p>
            <a:pPr defTabSz="553084">
              <a:defRPr sz="7504"/>
            </a:pPr>
            <a:r>
              <a:t>RPKI validation over </a:t>
            </a:r>
          </a:p>
          <a:p>
            <a:pPr defTabSz="553084">
              <a:defRPr sz="7504"/>
            </a:pPr>
            <a:r>
              <a:t>BGP announcements</a:t>
            </a:r>
          </a:p>
        </p:txBody>
      </p:sp>
      <p:pic>
        <p:nvPicPr>
          <p:cNvPr id="984" name="Image" descr="Image"/>
          <p:cNvPicPr>
            <a:picLocks noChangeAspect="1"/>
          </p:cNvPicPr>
          <p:nvPr/>
        </p:nvPicPr>
        <p:blipFill>
          <a:blip r:embed="rId3">
            <a:extLst/>
          </a:blip>
          <a:stretch>
            <a:fillRect/>
          </a:stretch>
        </p:blipFill>
        <p:spPr>
          <a:xfrm>
            <a:off x="4445000" y="3810000"/>
            <a:ext cx="15240000" cy="7055556"/>
          </a:xfrm>
          <a:prstGeom prst="rect">
            <a:avLst/>
          </a:prstGeom>
          <a:ln w="12700">
            <a:miter lim="400000"/>
          </a:ln>
        </p:spPr>
      </p:pic>
      <p:sp>
        <p:nvSpPr>
          <p:cNvPr id="985" name="Rectangle"/>
          <p:cNvSpPr/>
          <p:nvPr/>
        </p:nvSpPr>
        <p:spPr>
          <a:xfrm>
            <a:off x="7067289" y="4250863"/>
            <a:ext cx="11715488" cy="5025541"/>
          </a:xfrm>
          <a:prstGeom prst="rect">
            <a:avLst/>
          </a:prstGeom>
          <a:ln w="63500">
            <a:solidFill>
              <a:schemeClr val="accent3">
                <a:hueOff val="-365725"/>
                <a:satOff val="-32500"/>
                <a:lumOff val="18235"/>
              </a:schemeClr>
            </a:solidFill>
            <a:prstDash val="sysDot"/>
            <a:miter lim="400000"/>
          </a:ln>
        </p:spPr>
        <p:txBody>
          <a:bodyPr lIns="71437" tIns="71437" rIns="71437" bIns="71437" anchor="ctr"/>
          <a:lstStyle/>
          <a:p>
            <a:pPr>
              <a:defRPr b="0" sz="3000">
                <a:latin typeface="+mn-lt"/>
                <a:ea typeface="+mn-ea"/>
                <a:cs typeface="+mn-cs"/>
                <a:sym typeface="Helvetica Neue Medium"/>
              </a:defRPr>
            </a:pPr>
          </a:p>
        </p:txBody>
      </p:sp>
      <p:grpSp>
        <p:nvGrpSpPr>
          <p:cNvPr id="988" name="Group"/>
          <p:cNvGrpSpPr/>
          <p:nvPr/>
        </p:nvGrpSpPr>
        <p:grpSpPr>
          <a:xfrm>
            <a:off x="4876777" y="11377782"/>
            <a:ext cx="15560743" cy="1190991"/>
            <a:chOff x="0" y="0"/>
            <a:chExt cx="15560742" cy="1190990"/>
          </a:xfrm>
        </p:grpSpPr>
        <p:sp>
          <p:nvSpPr>
            <p:cNvPr id="986" name="Quality of BGP announcements"/>
            <p:cNvSpPr/>
            <p:nvPr/>
          </p:nvSpPr>
          <p:spPr>
            <a:xfrm>
              <a:off x="0" y="0"/>
              <a:ext cx="2992068" cy="1190991"/>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0" sz="2900">
                  <a:latin typeface="Gill Sans"/>
                  <a:ea typeface="Gill Sans"/>
                  <a:cs typeface="Gill Sans"/>
                  <a:sym typeface="Gill Sans"/>
                </a:defRPr>
              </a:lvl1pPr>
            </a:lstStyle>
            <a:p>
              <a:pPr/>
              <a:r>
                <a:t>Quality of BGP announcements</a:t>
              </a:r>
            </a:p>
          </p:txBody>
        </p:sp>
        <p:sp>
          <p:nvSpPr>
            <p:cNvPr id="987" name="Overall percentage of invalid prefixes has been decreasing rapidly"/>
            <p:cNvSpPr txBox="1"/>
            <p:nvPr/>
          </p:nvSpPr>
          <p:spPr>
            <a:xfrm>
              <a:off x="3137847" y="350890"/>
              <a:ext cx="12422896" cy="6358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584200">
                <a:defRPr b="0" sz="3600">
                  <a:solidFill>
                    <a:srgbClr val="FFFB00"/>
                  </a:solidFill>
                  <a:latin typeface="Gill Sans"/>
                  <a:ea typeface="Gill Sans"/>
                  <a:cs typeface="Gill Sans"/>
                  <a:sym typeface="Gill Sans"/>
                </a:defRPr>
              </a:lvl1pPr>
            </a:lstStyle>
            <a:p>
              <a:pPr/>
              <a:r>
                <a:t>Overall percentage of invalid prefixes has been decreasing rapidly</a:t>
              </a:r>
            </a:p>
          </p:txBody>
        </p:sp>
      </p:grpSp>
      <p:sp>
        <p:nvSpPr>
          <p:cNvPr id="9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Subtype="0" presetID="1" grpId="1" fill="hold">
                                  <p:stCondLst>
                                    <p:cond delay="0"/>
                                  </p:stCondLst>
                                  <p:iterate type="el" backwards="0">
                                    <p:tmAbs val="0"/>
                                  </p:iterate>
                                  <p:childTnLst>
                                    <p:set>
                                      <p:cBhvr>
                                        <p:cTn id="6" fill="hold">
                                          <p:stCondLst>
                                            <p:cond delay="0"/>
                                          </p:stCondLst>
                                        </p:cTn>
                                        <p:tgtEl>
                                          <p:spTgt spid="985"/>
                                        </p:tgtEl>
                                        <p:attrNameLst>
                                          <p:attrName>style.visibility</p:attrName>
                                        </p:attrNameLst>
                                      </p:cBhvr>
                                      <p:to>
                                        <p:strVal val="hidden"/>
                                      </p:to>
                                    </p:set>
                                  </p:childTnLst>
                                </p:cTn>
                              </p:par>
                            </p:childTnLst>
                          </p:cTn>
                        </p:par>
                        <p:par>
                          <p:cTn id="7" fill="hold">
                            <p:stCondLst>
                              <p:cond delay="0"/>
                            </p:stCondLst>
                            <p:childTnLst>
                              <p:par>
                                <p:cTn id="8" presetClass="entr" nodeType="afterEffect" presetID="9" grpId="2" fill="hold">
                                  <p:stCondLst>
                                    <p:cond delay="0"/>
                                  </p:stCondLst>
                                  <p:iterate type="el" backwards="0">
                                    <p:tmAbs val="0"/>
                                  </p:iterate>
                                  <p:childTnLst>
                                    <p:set>
                                      <p:cBhvr>
                                        <p:cTn id="9" fill="hold"/>
                                        <p:tgtEl>
                                          <p:spTgt spid="988"/>
                                        </p:tgtEl>
                                        <p:attrNameLst>
                                          <p:attrName>style.visibility</p:attrName>
                                        </p:attrNameLst>
                                      </p:cBhvr>
                                      <p:to>
                                        <p:strVal val="visible"/>
                                      </p:to>
                                    </p:set>
                                    <p:animEffect filter="dissolve" transition="in">
                                      <p:cBhvr>
                                        <p:cTn id="10" dur="499"/>
                                        <p:tgtEl>
                                          <p:spTgt spid="9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8" grpId="2"/>
      <p:bldP build="whole" bldLvl="1" animBg="1" rev="0" advAuto="0" spid="985"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95" name="Group"/>
          <p:cNvGrpSpPr/>
          <p:nvPr/>
        </p:nvGrpSpPr>
        <p:grpSpPr>
          <a:xfrm>
            <a:off x="9920601" y="3926223"/>
            <a:ext cx="6431053" cy="5521221"/>
            <a:chOff x="0" y="0"/>
            <a:chExt cx="6431052" cy="5521219"/>
          </a:xfrm>
        </p:grpSpPr>
        <p:sp>
          <p:nvSpPr>
            <p:cNvPr id="993" name="Cloud"/>
            <p:cNvSpPr/>
            <p:nvPr/>
          </p:nvSpPr>
          <p:spPr>
            <a:xfrm rot="10800000">
              <a:off x="303334" y="1828311"/>
              <a:ext cx="6127719" cy="3692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994" name="Cloud"/>
            <p:cNvSpPr/>
            <p:nvPr/>
          </p:nvSpPr>
          <p:spPr>
            <a:xfrm>
              <a:off x="0" y="0"/>
              <a:ext cx="6127719" cy="36929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996" name="Why Covering is not valid?"/>
          <p:cNvSpPr txBox="1"/>
          <p:nvPr>
            <p:ph type="title"/>
          </p:nvPr>
        </p:nvSpPr>
        <p:spPr>
          <a:prstGeom prst="rect">
            <a:avLst/>
          </a:prstGeom>
        </p:spPr>
        <p:txBody>
          <a:bodyPr/>
          <a:lstStyle/>
          <a:p>
            <a:pPr/>
            <a:r>
              <a:t>Why Covering is not valid?</a:t>
            </a:r>
          </a:p>
        </p:txBody>
      </p:sp>
      <p:pic>
        <p:nvPicPr>
          <p:cNvPr id="997" name="Image" descr="Image"/>
          <p:cNvPicPr>
            <a:picLocks noChangeAspect="1"/>
          </p:cNvPicPr>
          <p:nvPr/>
        </p:nvPicPr>
        <p:blipFill>
          <a:blip r:embed="rId2">
            <a:extLst/>
          </a:blip>
          <a:stretch>
            <a:fillRect/>
          </a:stretch>
        </p:blipFill>
        <p:spPr>
          <a:xfrm>
            <a:off x="7062665" y="5913192"/>
            <a:ext cx="2352782" cy="1547284"/>
          </a:xfrm>
          <a:prstGeom prst="rect">
            <a:avLst/>
          </a:prstGeom>
          <a:ln w="12700">
            <a:miter lim="400000"/>
          </a:ln>
        </p:spPr>
      </p:pic>
      <p:sp>
        <p:nvSpPr>
          <p:cNvPr id="998" name="VRPs: 129.21.0.0/16, AS 4385"/>
          <p:cNvSpPr txBox="1"/>
          <p:nvPr/>
        </p:nvSpPr>
        <p:spPr>
          <a:xfrm>
            <a:off x="4001823" y="5192540"/>
            <a:ext cx="5652136"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VRPs: 129.21.0.0/</a:t>
            </a:r>
            <a:r>
              <a:rPr>
                <a:solidFill>
                  <a:schemeClr val="accent3">
                    <a:hueOff val="-365725"/>
                    <a:satOff val="-32500"/>
                    <a:lumOff val="18235"/>
                  </a:schemeClr>
                </a:solidFill>
              </a:rPr>
              <a:t>16</a:t>
            </a:r>
            <a:r>
              <a:t>, AS 4385</a:t>
            </a:r>
          </a:p>
        </p:txBody>
      </p:sp>
      <p:sp>
        <p:nvSpPr>
          <p:cNvPr id="999" name="Line"/>
          <p:cNvSpPr/>
          <p:nvPr/>
        </p:nvSpPr>
        <p:spPr>
          <a:xfrm flipH="1" flipV="1">
            <a:off x="9592581" y="6558084"/>
            <a:ext cx="6431053" cy="1"/>
          </a:xfrm>
          <a:prstGeom prst="line">
            <a:avLst/>
          </a:prstGeom>
          <a:ln w="63500">
            <a:solidFill>
              <a:schemeClr val="accent3">
                <a:hueOff val="-365725"/>
                <a:satOff val="-32500"/>
                <a:lumOff val="18235"/>
              </a:schemeClr>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1000" name="Image" descr="Image"/>
          <p:cNvPicPr>
            <a:picLocks noChangeAspect="1"/>
          </p:cNvPicPr>
          <p:nvPr/>
        </p:nvPicPr>
        <p:blipFill>
          <a:blip r:embed="rId2">
            <a:extLst/>
          </a:blip>
          <a:stretch>
            <a:fillRect/>
          </a:stretch>
        </p:blipFill>
        <p:spPr>
          <a:xfrm>
            <a:off x="16856808" y="5784442"/>
            <a:ext cx="2352782" cy="1547285"/>
          </a:xfrm>
          <a:prstGeom prst="rect">
            <a:avLst/>
          </a:prstGeom>
          <a:ln w="12700">
            <a:miter lim="400000"/>
          </a:ln>
        </p:spPr>
      </p:pic>
      <p:sp>
        <p:nvSpPr>
          <p:cNvPr id="1001" name="AS 4385"/>
          <p:cNvSpPr txBox="1"/>
          <p:nvPr/>
        </p:nvSpPr>
        <p:spPr>
          <a:xfrm>
            <a:off x="17183657" y="7442772"/>
            <a:ext cx="1699083" cy="6140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4385</a:t>
            </a:r>
          </a:p>
        </p:txBody>
      </p:sp>
      <p:sp>
        <p:nvSpPr>
          <p:cNvPr id="1002" name="BGP announcement…"/>
          <p:cNvSpPr txBox="1"/>
          <p:nvPr/>
        </p:nvSpPr>
        <p:spPr>
          <a:xfrm>
            <a:off x="10759143" y="5215702"/>
            <a:ext cx="4463822" cy="11216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3">
                    <a:hueOff val="-365725"/>
                    <a:satOff val="-32500"/>
                    <a:lumOff val="18235"/>
                  </a:schemeClr>
                </a:solidFill>
              </a:defRPr>
            </a:pPr>
            <a:r>
              <a:t>129.21.0.0/16, AS 4385</a:t>
            </a:r>
          </a:p>
        </p:txBody>
      </p:sp>
      <p:sp>
        <p:nvSpPr>
          <p:cNvPr id="1003" name="Line"/>
          <p:cNvSpPr/>
          <p:nvPr/>
        </p:nvSpPr>
        <p:spPr>
          <a:xfrm flipH="1" flipV="1">
            <a:off x="9510295" y="7515565"/>
            <a:ext cx="4301297" cy="1887882"/>
          </a:xfrm>
          <a:prstGeom prst="line">
            <a:avLst/>
          </a:prstGeom>
          <a:ln w="63500">
            <a:solidFill>
              <a:schemeClr val="accent5"/>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pic>
        <p:nvPicPr>
          <p:cNvPr id="1004" name="Image" descr="Image"/>
          <p:cNvPicPr>
            <a:picLocks noChangeAspect="1"/>
          </p:cNvPicPr>
          <p:nvPr/>
        </p:nvPicPr>
        <p:blipFill>
          <a:blip r:embed="rId2">
            <a:extLst/>
          </a:blip>
          <a:stretch>
            <a:fillRect/>
          </a:stretch>
        </p:blipFill>
        <p:spPr>
          <a:xfrm>
            <a:off x="14659219" y="9856082"/>
            <a:ext cx="2352783" cy="1547284"/>
          </a:xfrm>
          <a:prstGeom prst="rect">
            <a:avLst/>
          </a:prstGeom>
          <a:ln w="12700">
            <a:miter lim="400000"/>
          </a:ln>
        </p:spPr>
      </p:pic>
      <p:pic>
        <p:nvPicPr>
          <p:cNvPr id="1005" name="Image" descr="Image"/>
          <p:cNvPicPr>
            <a:picLocks noChangeAspect="1"/>
          </p:cNvPicPr>
          <p:nvPr/>
        </p:nvPicPr>
        <p:blipFill>
          <a:blip r:embed="rId3">
            <a:extLst/>
          </a:blip>
          <a:stretch>
            <a:fillRect/>
          </a:stretch>
        </p:blipFill>
        <p:spPr>
          <a:xfrm>
            <a:off x="13934341" y="8775005"/>
            <a:ext cx="1699083" cy="1757546"/>
          </a:xfrm>
          <a:prstGeom prst="rect">
            <a:avLst/>
          </a:prstGeom>
          <a:ln w="12700">
            <a:miter lim="400000"/>
          </a:ln>
        </p:spPr>
      </p:pic>
      <p:sp>
        <p:nvSpPr>
          <p:cNvPr id="1006" name="BGP announcement…"/>
          <p:cNvSpPr txBox="1"/>
          <p:nvPr/>
        </p:nvSpPr>
        <p:spPr>
          <a:xfrm>
            <a:off x="8199886" y="9584104"/>
            <a:ext cx="5932552" cy="11216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BGP announcement</a:t>
            </a:r>
          </a:p>
          <a:p>
            <a:pPr>
              <a:defRPr>
                <a:solidFill>
                  <a:schemeClr val="accent5"/>
                </a:solidFill>
              </a:defRPr>
            </a:pPr>
            <a:r>
              <a:t>129.21.240.0/20, AS 2231 4385</a:t>
            </a:r>
          </a:p>
        </p:txBody>
      </p:sp>
      <p:sp>
        <p:nvSpPr>
          <p:cNvPr id="1007" name="AS 2231"/>
          <p:cNvSpPr txBox="1"/>
          <p:nvPr/>
        </p:nvSpPr>
        <p:spPr>
          <a:xfrm>
            <a:off x="15121372" y="11463704"/>
            <a:ext cx="1699083" cy="61409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AS 2231</a:t>
            </a:r>
          </a:p>
        </p:txBody>
      </p:sp>
      <p:sp>
        <p:nvSpPr>
          <p:cNvPr id="1008" name="Dingbat X"/>
          <p:cNvSpPr/>
          <p:nvPr/>
        </p:nvSpPr>
        <p:spPr>
          <a:xfrm>
            <a:off x="8931957" y="6924074"/>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0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1" name="Traffic from the “other” category"/>
          <p:cNvSpPr txBox="1"/>
          <p:nvPr>
            <p:ph type="title"/>
          </p:nvPr>
        </p:nvSpPr>
        <p:spPr>
          <a:prstGeom prst="rect">
            <a:avLst/>
          </a:prstGeom>
        </p:spPr>
        <p:txBody>
          <a:bodyPr/>
          <a:lstStyle/>
          <a:p>
            <a:pPr/>
            <a:r>
              <a:t>Traffic from the “other” category</a:t>
            </a:r>
          </a:p>
        </p:txBody>
      </p:sp>
      <p:pic>
        <p:nvPicPr>
          <p:cNvPr id="1012" name="Image" descr="Image"/>
          <p:cNvPicPr>
            <a:picLocks noChangeAspect="1"/>
          </p:cNvPicPr>
          <p:nvPr/>
        </p:nvPicPr>
        <p:blipFill>
          <a:blip r:embed="rId3">
            <a:extLst/>
          </a:blip>
          <a:stretch>
            <a:fillRect/>
          </a:stretch>
        </p:blipFill>
        <p:spPr>
          <a:xfrm>
            <a:off x="4572000" y="3914832"/>
            <a:ext cx="15240000" cy="7055556"/>
          </a:xfrm>
          <a:prstGeom prst="rect">
            <a:avLst/>
          </a:prstGeom>
          <a:ln w="12700">
            <a:miter lim="400000"/>
          </a:ln>
        </p:spPr>
      </p:pic>
      <p:grpSp>
        <p:nvGrpSpPr>
          <p:cNvPr id="1015" name="Group"/>
          <p:cNvGrpSpPr/>
          <p:nvPr/>
        </p:nvGrpSpPr>
        <p:grpSpPr>
          <a:xfrm>
            <a:off x="5141054" y="11332256"/>
            <a:ext cx="15098258" cy="1210090"/>
            <a:chOff x="0" y="0"/>
            <a:chExt cx="15098256" cy="1210088"/>
          </a:xfrm>
        </p:grpSpPr>
        <p:sp>
          <p:nvSpPr>
            <p:cNvPr id="1013" name="Amount of…"/>
            <p:cNvSpPr/>
            <p:nvPr/>
          </p:nvSpPr>
          <p:spPr>
            <a:xfrm>
              <a:off x="0" y="19098"/>
              <a:ext cx="2613614" cy="1190991"/>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584200">
                <a:defRPr b="0" sz="2900">
                  <a:latin typeface="Gill Sans"/>
                  <a:ea typeface="Gill Sans"/>
                  <a:cs typeface="Gill Sans"/>
                  <a:sym typeface="Gill Sans"/>
                </a:defRPr>
              </a:pPr>
              <a:r>
                <a:t>Amount of </a:t>
              </a:r>
            </a:p>
            <a:p>
              <a:pPr defTabSz="584200">
                <a:defRPr b="0" sz="2900">
                  <a:latin typeface="Gill Sans"/>
                  <a:ea typeface="Gill Sans"/>
                  <a:cs typeface="Gill Sans"/>
                  <a:sym typeface="Gill Sans"/>
                </a:defRPr>
              </a:pPr>
              <a:r>
                <a:t>Traffic</a:t>
              </a:r>
            </a:p>
          </p:txBody>
        </p:sp>
        <p:sp>
          <p:nvSpPr>
            <p:cNvPr id="1014" name="The portion of all HTTP/S traffic coming from the other category is very small (less than 0.3%)"/>
            <p:cNvSpPr txBox="1"/>
            <p:nvPr/>
          </p:nvSpPr>
          <p:spPr>
            <a:xfrm>
              <a:off x="2675362" y="0"/>
              <a:ext cx="12422895" cy="11445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584200">
                <a:defRPr b="0" sz="3600">
                  <a:solidFill>
                    <a:srgbClr val="FFFB00"/>
                  </a:solidFill>
                  <a:latin typeface="Gill Sans"/>
                  <a:ea typeface="Gill Sans"/>
                  <a:cs typeface="Gill Sans"/>
                  <a:sym typeface="Gill Sans"/>
                </a:defRPr>
              </a:lvl1pPr>
            </a:lstStyle>
            <a:p>
              <a:pPr/>
              <a:r>
                <a:t>The portion of all HTTP/S traffic coming from the other category is very small (less than 0.3%)</a:t>
              </a:r>
            </a:p>
          </p:txBody>
        </p:sp>
      </p:grpSp>
      <p:sp>
        <p:nvSpPr>
          <p:cNvPr id="10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015"/>
                                        </p:tgtEl>
                                        <p:attrNameLst>
                                          <p:attrName>style.visibility</p:attrName>
                                        </p:attrNameLst>
                                      </p:cBhvr>
                                      <p:to>
                                        <p:strVal val="visible"/>
                                      </p:to>
                                    </p:set>
                                    <p:animEffect filter="dissolve" transition="in">
                                      <p:cBhvr>
                                        <p:cTn id="7" dur="499"/>
                                        <p:tgtEl>
                                          <p:spTgt spid="10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5"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0" name="How a Router Uses RPKI"/>
          <p:cNvSpPr txBox="1"/>
          <p:nvPr>
            <p:ph type="title"/>
          </p:nvPr>
        </p:nvSpPr>
        <p:spPr>
          <a:prstGeom prst="rect">
            <a:avLst/>
          </a:prstGeom>
        </p:spPr>
        <p:txBody>
          <a:bodyPr/>
          <a:lstStyle/>
          <a:p>
            <a:pPr/>
            <a:r>
              <a:t>How a Router Uses RPKI</a:t>
            </a:r>
          </a:p>
        </p:txBody>
      </p:sp>
      <p:sp>
        <p:nvSpPr>
          <p:cNvPr id="1021" name="AFRINIC"/>
          <p:cNvSpPr/>
          <p:nvPr/>
        </p:nvSpPr>
        <p:spPr>
          <a:xfrm>
            <a:off x="3909414" y="3832396"/>
            <a:ext cx="2140903" cy="1101899"/>
          </a:xfrm>
          <a:prstGeom prst="roundRect">
            <a:avLst>
              <a:gd name="adj" fmla="val 16101"/>
            </a:avLst>
          </a:prstGeom>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p>
            <a:pPr lvl="1" indent="0">
              <a:defRPr b="0" sz="3000">
                <a:latin typeface="+mn-lt"/>
                <a:ea typeface="+mn-ea"/>
                <a:cs typeface="+mn-cs"/>
                <a:sym typeface="Helvetica Neue Medium"/>
              </a:defRPr>
            </a:pPr>
            <a:r>
              <a:t>AFRINIC</a:t>
            </a:r>
          </a:p>
        </p:txBody>
      </p:sp>
      <p:sp>
        <p:nvSpPr>
          <p:cNvPr id="1022" name="Anchor"/>
          <p:cNvSpPr/>
          <p:nvPr/>
        </p:nvSpPr>
        <p:spPr>
          <a:xfrm rot="18900000">
            <a:off x="3713517" y="3267960"/>
            <a:ext cx="664936" cy="776721"/>
          </a:xfrm>
          <a:custGeom>
            <a:avLst/>
            <a:gdLst/>
            <a:ahLst/>
            <a:cxnLst>
              <a:cxn ang="0">
                <a:pos x="wd2" y="hd2"/>
              </a:cxn>
              <a:cxn ang="5400000">
                <a:pos x="wd2" y="hd2"/>
              </a:cxn>
              <a:cxn ang="10800000">
                <a:pos x="wd2" y="hd2"/>
              </a:cxn>
              <a:cxn ang="16200000">
                <a:pos x="wd2" y="hd2"/>
              </a:cxn>
            </a:cxnLst>
            <a:rect l="0" t="0" r="r" b="b"/>
            <a:pathLst>
              <a:path w="21556" h="21563" fill="norm" stroke="1" extrusionOk="0">
                <a:moveTo>
                  <a:pt x="10536" y="11"/>
                </a:moveTo>
                <a:cubicBezTo>
                  <a:pt x="9380" y="118"/>
                  <a:pt x="8481" y="954"/>
                  <a:pt x="8481" y="1967"/>
                </a:cubicBezTo>
                <a:cubicBezTo>
                  <a:pt x="8481" y="2667"/>
                  <a:pt x="8908" y="3281"/>
                  <a:pt x="9556" y="3631"/>
                </a:cubicBezTo>
                <a:cubicBezTo>
                  <a:pt x="9876" y="3804"/>
                  <a:pt x="10045" y="4127"/>
                  <a:pt x="10008" y="4456"/>
                </a:cubicBezTo>
                <a:lnTo>
                  <a:pt x="9959" y="4907"/>
                </a:lnTo>
                <a:cubicBezTo>
                  <a:pt x="9864" y="5122"/>
                  <a:pt x="9618" y="5269"/>
                  <a:pt x="9347" y="5269"/>
                </a:cubicBezTo>
                <a:lnTo>
                  <a:pt x="6486" y="5269"/>
                </a:lnTo>
                <a:cubicBezTo>
                  <a:pt x="6348" y="5269"/>
                  <a:pt x="6216" y="5209"/>
                  <a:pt x="6134" y="5112"/>
                </a:cubicBezTo>
                <a:cubicBezTo>
                  <a:pt x="5958" y="4891"/>
                  <a:pt x="5662" y="4752"/>
                  <a:pt x="5323" y="4757"/>
                </a:cubicBezTo>
                <a:cubicBezTo>
                  <a:pt x="4813" y="4762"/>
                  <a:pt x="4386" y="5134"/>
                  <a:pt x="4380" y="5570"/>
                </a:cubicBezTo>
                <a:cubicBezTo>
                  <a:pt x="4373" y="6033"/>
                  <a:pt x="4808" y="6405"/>
                  <a:pt x="5342" y="6405"/>
                </a:cubicBezTo>
                <a:cubicBezTo>
                  <a:pt x="5563" y="6405"/>
                  <a:pt x="5770" y="6341"/>
                  <a:pt x="5934" y="6233"/>
                </a:cubicBezTo>
                <a:cubicBezTo>
                  <a:pt x="6066" y="6147"/>
                  <a:pt x="6241" y="6120"/>
                  <a:pt x="6392" y="6179"/>
                </a:cubicBezTo>
                <a:lnTo>
                  <a:pt x="9273" y="7298"/>
                </a:lnTo>
                <a:cubicBezTo>
                  <a:pt x="9612" y="7428"/>
                  <a:pt x="9820" y="7724"/>
                  <a:pt x="9801" y="8042"/>
                </a:cubicBezTo>
                <a:cubicBezTo>
                  <a:pt x="9688" y="9695"/>
                  <a:pt x="9342" y="14823"/>
                  <a:pt x="9110" y="17165"/>
                </a:cubicBezTo>
                <a:cubicBezTo>
                  <a:pt x="9072" y="17531"/>
                  <a:pt x="8700" y="17805"/>
                  <a:pt x="8272" y="17778"/>
                </a:cubicBezTo>
                <a:cubicBezTo>
                  <a:pt x="5090" y="17562"/>
                  <a:pt x="3191" y="16033"/>
                  <a:pt x="2310" y="15085"/>
                </a:cubicBezTo>
                <a:cubicBezTo>
                  <a:pt x="2228" y="14999"/>
                  <a:pt x="2273" y="14865"/>
                  <a:pt x="2399" y="14828"/>
                </a:cubicBezTo>
                <a:lnTo>
                  <a:pt x="3096" y="14612"/>
                </a:lnTo>
                <a:cubicBezTo>
                  <a:pt x="3235" y="14569"/>
                  <a:pt x="3272" y="14412"/>
                  <a:pt x="3159" y="14326"/>
                </a:cubicBezTo>
                <a:lnTo>
                  <a:pt x="2010" y="13491"/>
                </a:lnTo>
                <a:lnTo>
                  <a:pt x="858" y="12657"/>
                </a:lnTo>
                <a:cubicBezTo>
                  <a:pt x="745" y="12576"/>
                  <a:pt x="569" y="12630"/>
                  <a:pt x="544" y="12754"/>
                </a:cubicBezTo>
                <a:lnTo>
                  <a:pt x="274" y="14025"/>
                </a:lnTo>
                <a:lnTo>
                  <a:pt x="3" y="15295"/>
                </a:lnTo>
                <a:cubicBezTo>
                  <a:pt x="-22" y="15419"/>
                  <a:pt x="116" y="15527"/>
                  <a:pt x="261" y="15484"/>
                </a:cubicBezTo>
                <a:lnTo>
                  <a:pt x="1053" y="15242"/>
                </a:lnTo>
                <a:cubicBezTo>
                  <a:pt x="1153" y="15209"/>
                  <a:pt x="1260" y="15258"/>
                  <a:pt x="1298" y="15339"/>
                </a:cubicBezTo>
                <a:cubicBezTo>
                  <a:pt x="2682" y="18414"/>
                  <a:pt x="6638" y="19679"/>
                  <a:pt x="8449" y="20336"/>
                </a:cubicBezTo>
                <a:cubicBezTo>
                  <a:pt x="9172" y="20600"/>
                  <a:pt x="9757" y="20935"/>
                  <a:pt x="10216" y="21258"/>
                </a:cubicBezTo>
                <a:cubicBezTo>
                  <a:pt x="10317" y="21328"/>
                  <a:pt x="10411" y="21397"/>
                  <a:pt x="10499" y="21467"/>
                </a:cubicBezTo>
                <a:cubicBezTo>
                  <a:pt x="10669" y="21596"/>
                  <a:pt x="10921" y="21596"/>
                  <a:pt x="11090" y="21467"/>
                </a:cubicBezTo>
                <a:cubicBezTo>
                  <a:pt x="11178" y="21397"/>
                  <a:pt x="11273" y="21328"/>
                  <a:pt x="11373" y="21258"/>
                </a:cubicBezTo>
                <a:cubicBezTo>
                  <a:pt x="11832" y="20935"/>
                  <a:pt x="12423" y="20594"/>
                  <a:pt x="13140" y="20336"/>
                </a:cubicBezTo>
                <a:cubicBezTo>
                  <a:pt x="14951" y="19679"/>
                  <a:pt x="18906" y="18420"/>
                  <a:pt x="20289" y="15339"/>
                </a:cubicBezTo>
                <a:cubicBezTo>
                  <a:pt x="20327" y="15253"/>
                  <a:pt x="20434" y="15209"/>
                  <a:pt x="20535" y="15242"/>
                </a:cubicBezTo>
                <a:lnTo>
                  <a:pt x="21327" y="15484"/>
                </a:lnTo>
                <a:cubicBezTo>
                  <a:pt x="21440" y="15522"/>
                  <a:pt x="21578" y="15419"/>
                  <a:pt x="21553" y="15295"/>
                </a:cubicBezTo>
                <a:lnTo>
                  <a:pt x="21284" y="14025"/>
                </a:lnTo>
                <a:lnTo>
                  <a:pt x="21012" y="12754"/>
                </a:lnTo>
                <a:cubicBezTo>
                  <a:pt x="20987" y="12630"/>
                  <a:pt x="20811" y="12576"/>
                  <a:pt x="20698" y="12657"/>
                </a:cubicBezTo>
                <a:lnTo>
                  <a:pt x="19548" y="13491"/>
                </a:lnTo>
                <a:lnTo>
                  <a:pt x="18397" y="14326"/>
                </a:lnTo>
                <a:cubicBezTo>
                  <a:pt x="18284" y="14407"/>
                  <a:pt x="18315" y="14569"/>
                  <a:pt x="18460" y="14612"/>
                </a:cubicBezTo>
                <a:lnTo>
                  <a:pt x="19157" y="14828"/>
                </a:lnTo>
                <a:cubicBezTo>
                  <a:pt x="19283" y="14865"/>
                  <a:pt x="19328" y="14999"/>
                  <a:pt x="19246" y="15085"/>
                </a:cubicBezTo>
                <a:cubicBezTo>
                  <a:pt x="18359" y="16033"/>
                  <a:pt x="16459" y="17557"/>
                  <a:pt x="13284" y="17778"/>
                </a:cubicBezTo>
                <a:cubicBezTo>
                  <a:pt x="12856" y="17805"/>
                  <a:pt x="12480" y="17531"/>
                  <a:pt x="12448" y="17165"/>
                </a:cubicBezTo>
                <a:cubicBezTo>
                  <a:pt x="12216" y="14817"/>
                  <a:pt x="11864" y="9695"/>
                  <a:pt x="11757" y="8042"/>
                </a:cubicBezTo>
                <a:cubicBezTo>
                  <a:pt x="11738" y="7724"/>
                  <a:pt x="11946" y="7428"/>
                  <a:pt x="12285" y="7298"/>
                </a:cubicBezTo>
                <a:lnTo>
                  <a:pt x="15178" y="6172"/>
                </a:lnTo>
                <a:cubicBezTo>
                  <a:pt x="15323" y="6119"/>
                  <a:pt x="15485" y="6140"/>
                  <a:pt x="15610" y="6226"/>
                </a:cubicBezTo>
                <a:cubicBezTo>
                  <a:pt x="15818" y="6372"/>
                  <a:pt x="16102" y="6442"/>
                  <a:pt x="16404" y="6388"/>
                </a:cubicBezTo>
                <a:cubicBezTo>
                  <a:pt x="16781" y="6323"/>
                  <a:pt x="17083" y="6066"/>
                  <a:pt x="17159" y="5748"/>
                </a:cubicBezTo>
                <a:cubicBezTo>
                  <a:pt x="17278" y="5221"/>
                  <a:pt x="16807" y="4757"/>
                  <a:pt x="16216" y="4757"/>
                </a:cubicBezTo>
                <a:cubicBezTo>
                  <a:pt x="15889" y="4757"/>
                  <a:pt x="15606" y="4897"/>
                  <a:pt x="15429" y="5107"/>
                </a:cubicBezTo>
                <a:cubicBezTo>
                  <a:pt x="15348" y="5209"/>
                  <a:pt x="15214" y="5269"/>
                  <a:pt x="15076" y="5269"/>
                </a:cubicBezTo>
                <a:lnTo>
                  <a:pt x="12215" y="5269"/>
                </a:lnTo>
                <a:cubicBezTo>
                  <a:pt x="11944" y="5269"/>
                  <a:pt x="11700" y="5122"/>
                  <a:pt x="11605" y="4907"/>
                </a:cubicBezTo>
                <a:lnTo>
                  <a:pt x="11554" y="4434"/>
                </a:lnTo>
                <a:cubicBezTo>
                  <a:pt x="11516" y="4116"/>
                  <a:pt x="11688" y="3803"/>
                  <a:pt x="12002" y="3636"/>
                </a:cubicBezTo>
                <a:cubicBezTo>
                  <a:pt x="12732" y="3248"/>
                  <a:pt x="13183" y="2517"/>
                  <a:pt x="13063" y="1709"/>
                </a:cubicBezTo>
                <a:cubicBezTo>
                  <a:pt x="12931" y="821"/>
                  <a:pt x="12083" y="110"/>
                  <a:pt x="11045" y="13"/>
                </a:cubicBezTo>
                <a:cubicBezTo>
                  <a:pt x="10872" y="-3"/>
                  <a:pt x="10701" y="-4"/>
                  <a:pt x="10536" y="11"/>
                </a:cubicBezTo>
                <a:close/>
                <a:moveTo>
                  <a:pt x="10762" y="1095"/>
                </a:moveTo>
                <a:cubicBezTo>
                  <a:pt x="11328" y="1095"/>
                  <a:pt x="11782" y="1482"/>
                  <a:pt x="11782" y="1967"/>
                </a:cubicBezTo>
                <a:cubicBezTo>
                  <a:pt x="11782" y="2451"/>
                  <a:pt x="11322" y="2840"/>
                  <a:pt x="10762" y="2840"/>
                </a:cubicBezTo>
                <a:cubicBezTo>
                  <a:pt x="10203" y="2840"/>
                  <a:pt x="9744" y="2451"/>
                  <a:pt x="9744" y="1967"/>
                </a:cubicBezTo>
                <a:cubicBezTo>
                  <a:pt x="9744" y="1482"/>
                  <a:pt x="10196" y="1095"/>
                  <a:pt x="10762" y="1095"/>
                </a:cubicBezTo>
                <a:close/>
              </a:path>
            </a:pathLst>
          </a:custGeom>
          <a:solidFill>
            <a:srgbClr val="FFFFFF"/>
          </a:solidFill>
          <a:ln w="12700">
            <a:miter lim="400000"/>
          </a:ln>
        </p:spPr>
        <p:txBody>
          <a:bodyPr lIns="71437" tIns="71437" rIns="71437" bIns="71437" anchor="ctr"/>
          <a:lstStyle/>
          <a:p>
            <a:pPr>
              <a:defRPr b="0" sz="3000">
                <a:solidFill>
                  <a:srgbClr val="000000"/>
                </a:solidFill>
                <a:latin typeface="+mn-lt"/>
                <a:ea typeface="+mn-ea"/>
                <a:cs typeface="+mn-cs"/>
                <a:sym typeface="Helvetica Neue Medium"/>
              </a:defRPr>
            </a:pPr>
          </a:p>
        </p:txBody>
      </p:sp>
      <p:sp>
        <p:nvSpPr>
          <p:cNvPr id="1023" name="Coins"/>
          <p:cNvSpPr/>
          <p:nvPr/>
        </p:nvSpPr>
        <p:spPr>
          <a:xfrm>
            <a:off x="5702797" y="4599307"/>
            <a:ext cx="599922"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sp>
        <p:nvSpPr>
          <p:cNvPr id="1024" name="LACNIC"/>
          <p:cNvSpPr/>
          <p:nvPr/>
        </p:nvSpPr>
        <p:spPr>
          <a:xfrm>
            <a:off x="6766914" y="3819696"/>
            <a:ext cx="2140903" cy="1101899"/>
          </a:xfrm>
          <a:prstGeom prst="roundRect">
            <a:avLst>
              <a:gd name="adj" fmla="val 16101"/>
            </a:avLst>
          </a:prstGeom>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3000">
                <a:latin typeface="+mn-lt"/>
                <a:ea typeface="+mn-ea"/>
                <a:cs typeface="+mn-cs"/>
                <a:sym typeface="Helvetica Neue Medium"/>
              </a:defRPr>
            </a:lvl1pPr>
          </a:lstStyle>
          <a:p>
            <a:pPr/>
            <a:r>
              <a:t>LACNIC</a:t>
            </a:r>
          </a:p>
        </p:txBody>
      </p:sp>
      <p:sp>
        <p:nvSpPr>
          <p:cNvPr id="1025" name="Anchor"/>
          <p:cNvSpPr/>
          <p:nvPr/>
        </p:nvSpPr>
        <p:spPr>
          <a:xfrm rot="18900000">
            <a:off x="6571017" y="3255260"/>
            <a:ext cx="664936" cy="776721"/>
          </a:xfrm>
          <a:custGeom>
            <a:avLst/>
            <a:gdLst/>
            <a:ahLst/>
            <a:cxnLst>
              <a:cxn ang="0">
                <a:pos x="wd2" y="hd2"/>
              </a:cxn>
              <a:cxn ang="5400000">
                <a:pos x="wd2" y="hd2"/>
              </a:cxn>
              <a:cxn ang="10800000">
                <a:pos x="wd2" y="hd2"/>
              </a:cxn>
              <a:cxn ang="16200000">
                <a:pos x="wd2" y="hd2"/>
              </a:cxn>
            </a:cxnLst>
            <a:rect l="0" t="0" r="r" b="b"/>
            <a:pathLst>
              <a:path w="21556" h="21563" fill="norm" stroke="1" extrusionOk="0">
                <a:moveTo>
                  <a:pt x="10536" y="11"/>
                </a:moveTo>
                <a:cubicBezTo>
                  <a:pt x="9380" y="118"/>
                  <a:pt x="8481" y="954"/>
                  <a:pt x="8481" y="1967"/>
                </a:cubicBezTo>
                <a:cubicBezTo>
                  <a:pt x="8481" y="2667"/>
                  <a:pt x="8908" y="3281"/>
                  <a:pt x="9556" y="3631"/>
                </a:cubicBezTo>
                <a:cubicBezTo>
                  <a:pt x="9876" y="3804"/>
                  <a:pt x="10045" y="4127"/>
                  <a:pt x="10008" y="4456"/>
                </a:cubicBezTo>
                <a:lnTo>
                  <a:pt x="9959" y="4907"/>
                </a:lnTo>
                <a:cubicBezTo>
                  <a:pt x="9864" y="5122"/>
                  <a:pt x="9618" y="5269"/>
                  <a:pt x="9347" y="5269"/>
                </a:cubicBezTo>
                <a:lnTo>
                  <a:pt x="6486" y="5269"/>
                </a:lnTo>
                <a:cubicBezTo>
                  <a:pt x="6348" y="5269"/>
                  <a:pt x="6216" y="5209"/>
                  <a:pt x="6134" y="5112"/>
                </a:cubicBezTo>
                <a:cubicBezTo>
                  <a:pt x="5958" y="4891"/>
                  <a:pt x="5662" y="4752"/>
                  <a:pt x="5323" y="4757"/>
                </a:cubicBezTo>
                <a:cubicBezTo>
                  <a:pt x="4813" y="4762"/>
                  <a:pt x="4386" y="5134"/>
                  <a:pt x="4380" y="5570"/>
                </a:cubicBezTo>
                <a:cubicBezTo>
                  <a:pt x="4373" y="6033"/>
                  <a:pt x="4808" y="6405"/>
                  <a:pt x="5342" y="6405"/>
                </a:cubicBezTo>
                <a:cubicBezTo>
                  <a:pt x="5563" y="6405"/>
                  <a:pt x="5770" y="6341"/>
                  <a:pt x="5934" y="6233"/>
                </a:cubicBezTo>
                <a:cubicBezTo>
                  <a:pt x="6066" y="6147"/>
                  <a:pt x="6241" y="6120"/>
                  <a:pt x="6392" y="6179"/>
                </a:cubicBezTo>
                <a:lnTo>
                  <a:pt x="9273" y="7298"/>
                </a:lnTo>
                <a:cubicBezTo>
                  <a:pt x="9612" y="7428"/>
                  <a:pt x="9820" y="7724"/>
                  <a:pt x="9801" y="8042"/>
                </a:cubicBezTo>
                <a:cubicBezTo>
                  <a:pt x="9688" y="9695"/>
                  <a:pt x="9342" y="14823"/>
                  <a:pt x="9110" y="17165"/>
                </a:cubicBezTo>
                <a:cubicBezTo>
                  <a:pt x="9072" y="17531"/>
                  <a:pt x="8700" y="17805"/>
                  <a:pt x="8272" y="17778"/>
                </a:cubicBezTo>
                <a:cubicBezTo>
                  <a:pt x="5090" y="17562"/>
                  <a:pt x="3191" y="16033"/>
                  <a:pt x="2310" y="15085"/>
                </a:cubicBezTo>
                <a:cubicBezTo>
                  <a:pt x="2228" y="14999"/>
                  <a:pt x="2273" y="14865"/>
                  <a:pt x="2399" y="14828"/>
                </a:cubicBezTo>
                <a:lnTo>
                  <a:pt x="3096" y="14612"/>
                </a:lnTo>
                <a:cubicBezTo>
                  <a:pt x="3235" y="14569"/>
                  <a:pt x="3272" y="14412"/>
                  <a:pt x="3159" y="14326"/>
                </a:cubicBezTo>
                <a:lnTo>
                  <a:pt x="2010" y="13491"/>
                </a:lnTo>
                <a:lnTo>
                  <a:pt x="858" y="12657"/>
                </a:lnTo>
                <a:cubicBezTo>
                  <a:pt x="745" y="12576"/>
                  <a:pt x="569" y="12630"/>
                  <a:pt x="544" y="12754"/>
                </a:cubicBezTo>
                <a:lnTo>
                  <a:pt x="274" y="14025"/>
                </a:lnTo>
                <a:lnTo>
                  <a:pt x="3" y="15295"/>
                </a:lnTo>
                <a:cubicBezTo>
                  <a:pt x="-22" y="15419"/>
                  <a:pt x="116" y="15527"/>
                  <a:pt x="261" y="15484"/>
                </a:cubicBezTo>
                <a:lnTo>
                  <a:pt x="1053" y="15242"/>
                </a:lnTo>
                <a:cubicBezTo>
                  <a:pt x="1153" y="15209"/>
                  <a:pt x="1260" y="15258"/>
                  <a:pt x="1298" y="15339"/>
                </a:cubicBezTo>
                <a:cubicBezTo>
                  <a:pt x="2682" y="18414"/>
                  <a:pt x="6638" y="19679"/>
                  <a:pt x="8449" y="20336"/>
                </a:cubicBezTo>
                <a:cubicBezTo>
                  <a:pt x="9172" y="20600"/>
                  <a:pt x="9757" y="20935"/>
                  <a:pt x="10216" y="21258"/>
                </a:cubicBezTo>
                <a:cubicBezTo>
                  <a:pt x="10317" y="21328"/>
                  <a:pt x="10411" y="21397"/>
                  <a:pt x="10499" y="21467"/>
                </a:cubicBezTo>
                <a:cubicBezTo>
                  <a:pt x="10669" y="21596"/>
                  <a:pt x="10921" y="21596"/>
                  <a:pt x="11090" y="21467"/>
                </a:cubicBezTo>
                <a:cubicBezTo>
                  <a:pt x="11178" y="21397"/>
                  <a:pt x="11273" y="21328"/>
                  <a:pt x="11373" y="21258"/>
                </a:cubicBezTo>
                <a:cubicBezTo>
                  <a:pt x="11832" y="20935"/>
                  <a:pt x="12423" y="20594"/>
                  <a:pt x="13140" y="20336"/>
                </a:cubicBezTo>
                <a:cubicBezTo>
                  <a:pt x="14951" y="19679"/>
                  <a:pt x="18906" y="18420"/>
                  <a:pt x="20289" y="15339"/>
                </a:cubicBezTo>
                <a:cubicBezTo>
                  <a:pt x="20327" y="15253"/>
                  <a:pt x="20434" y="15209"/>
                  <a:pt x="20535" y="15242"/>
                </a:cubicBezTo>
                <a:lnTo>
                  <a:pt x="21327" y="15484"/>
                </a:lnTo>
                <a:cubicBezTo>
                  <a:pt x="21440" y="15522"/>
                  <a:pt x="21578" y="15419"/>
                  <a:pt x="21553" y="15295"/>
                </a:cubicBezTo>
                <a:lnTo>
                  <a:pt x="21284" y="14025"/>
                </a:lnTo>
                <a:lnTo>
                  <a:pt x="21012" y="12754"/>
                </a:lnTo>
                <a:cubicBezTo>
                  <a:pt x="20987" y="12630"/>
                  <a:pt x="20811" y="12576"/>
                  <a:pt x="20698" y="12657"/>
                </a:cubicBezTo>
                <a:lnTo>
                  <a:pt x="19548" y="13491"/>
                </a:lnTo>
                <a:lnTo>
                  <a:pt x="18397" y="14326"/>
                </a:lnTo>
                <a:cubicBezTo>
                  <a:pt x="18284" y="14407"/>
                  <a:pt x="18315" y="14569"/>
                  <a:pt x="18460" y="14612"/>
                </a:cubicBezTo>
                <a:lnTo>
                  <a:pt x="19157" y="14828"/>
                </a:lnTo>
                <a:cubicBezTo>
                  <a:pt x="19283" y="14865"/>
                  <a:pt x="19328" y="14999"/>
                  <a:pt x="19246" y="15085"/>
                </a:cubicBezTo>
                <a:cubicBezTo>
                  <a:pt x="18359" y="16033"/>
                  <a:pt x="16459" y="17557"/>
                  <a:pt x="13284" y="17778"/>
                </a:cubicBezTo>
                <a:cubicBezTo>
                  <a:pt x="12856" y="17805"/>
                  <a:pt x="12480" y="17531"/>
                  <a:pt x="12448" y="17165"/>
                </a:cubicBezTo>
                <a:cubicBezTo>
                  <a:pt x="12216" y="14817"/>
                  <a:pt x="11864" y="9695"/>
                  <a:pt x="11757" y="8042"/>
                </a:cubicBezTo>
                <a:cubicBezTo>
                  <a:pt x="11738" y="7724"/>
                  <a:pt x="11946" y="7428"/>
                  <a:pt x="12285" y="7298"/>
                </a:cubicBezTo>
                <a:lnTo>
                  <a:pt x="15178" y="6172"/>
                </a:lnTo>
                <a:cubicBezTo>
                  <a:pt x="15323" y="6119"/>
                  <a:pt x="15485" y="6140"/>
                  <a:pt x="15610" y="6226"/>
                </a:cubicBezTo>
                <a:cubicBezTo>
                  <a:pt x="15818" y="6372"/>
                  <a:pt x="16102" y="6442"/>
                  <a:pt x="16404" y="6388"/>
                </a:cubicBezTo>
                <a:cubicBezTo>
                  <a:pt x="16781" y="6323"/>
                  <a:pt x="17083" y="6066"/>
                  <a:pt x="17159" y="5748"/>
                </a:cubicBezTo>
                <a:cubicBezTo>
                  <a:pt x="17278" y="5221"/>
                  <a:pt x="16807" y="4757"/>
                  <a:pt x="16216" y="4757"/>
                </a:cubicBezTo>
                <a:cubicBezTo>
                  <a:pt x="15889" y="4757"/>
                  <a:pt x="15606" y="4897"/>
                  <a:pt x="15429" y="5107"/>
                </a:cubicBezTo>
                <a:cubicBezTo>
                  <a:pt x="15348" y="5209"/>
                  <a:pt x="15214" y="5269"/>
                  <a:pt x="15076" y="5269"/>
                </a:cubicBezTo>
                <a:lnTo>
                  <a:pt x="12215" y="5269"/>
                </a:lnTo>
                <a:cubicBezTo>
                  <a:pt x="11944" y="5269"/>
                  <a:pt x="11700" y="5122"/>
                  <a:pt x="11605" y="4907"/>
                </a:cubicBezTo>
                <a:lnTo>
                  <a:pt x="11554" y="4434"/>
                </a:lnTo>
                <a:cubicBezTo>
                  <a:pt x="11516" y="4116"/>
                  <a:pt x="11688" y="3803"/>
                  <a:pt x="12002" y="3636"/>
                </a:cubicBezTo>
                <a:cubicBezTo>
                  <a:pt x="12732" y="3248"/>
                  <a:pt x="13183" y="2517"/>
                  <a:pt x="13063" y="1709"/>
                </a:cubicBezTo>
                <a:cubicBezTo>
                  <a:pt x="12931" y="821"/>
                  <a:pt x="12083" y="110"/>
                  <a:pt x="11045" y="13"/>
                </a:cubicBezTo>
                <a:cubicBezTo>
                  <a:pt x="10872" y="-3"/>
                  <a:pt x="10701" y="-4"/>
                  <a:pt x="10536" y="11"/>
                </a:cubicBezTo>
                <a:close/>
                <a:moveTo>
                  <a:pt x="10762" y="1095"/>
                </a:moveTo>
                <a:cubicBezTo>
                  <a:pt x="11328" y="1095"/>
                  <a:pt x="11782" y="1482"/>
                  <a:pt x="11782" y="1967"/>
                </a:cubicBezTo>
                <a:cubicBezTo>
                  <a:pt x="11782" y="2451"/>
                  <a:pt x="11322" y="2840"/>
                  <a:pt x="10762" y="2840"/>
                </a:cubicBezTo>
                <a:cubicBezTo>
                  <a:pt x="10203" y="2840"/>
                  <a:pt x="9744" y="2451"/>
                  <a:pt x="9744" y="1967"/>
                </a:cubicBezTo>
                <a:cubicBezTo>
                  <a:pt x="9744" y="1482"/>
                  <a:pt x="10196" y="1095"/>
                  <a:pt x="10762" y="1095"/>
                </a:cubicBezTo>
                <a:close/>
              </a:path>
            </a:pathLst>
          </a:custGeom>
          <a:solidFill>
            <a:srgbClr val="FFFFFF"/>
          </a:solidFill>
          <a:ln w="12700">
            <a:miter lim="400000"/>
          </a:ln>
        </p:spPr>
        <p:txBody>
          <a:bodyPr lIns="71437" tIns="71437" rIns="71437" bIns="71437" anchor="ctr"/>
          <a:lstStyle/>
          <a:p>
            <a:pPr>
              <a:defRPr b="0" sz="3000">
                <a:solidFill>
                  <a:srgbClr val="000000"/>
                </a:solidFill>
                <a:latin typeface="+mn-lt"/>
                <a:ea typeface="+mn-ea"/>
                <a:cs typeface="+mn-cs"/>
                <a:sym typeface="Helvetica Neue Medium"/>
              </a:defRPr>
            </a:pPr>
          </a:p>
        </p:txBody>
      </p:sp>
      <p:sp>
        <p:nvSpPr>
          <p:cNvPr id="1026" name="Coins"/>
          <p:cNvSpPr/>
          <p:nvPr/>
        </p:nvSpPr>
        <p:spPr>
          <a:xfrm>
            <a:off x="8560296" y="4586607"/>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sp>
        <p:nvSpPr>
          <p:cNvPr id="1027" name="APNIC"/>
          <p:cNvSpPr/>
          <p:nvPr/>
        </p:nvSpPr>
        <p:spPr>
          <a:xfrm>
            <a:off x="9530761" y="3832396"/>
            <a:ext cx="2140903" cy="1101899"/>
          </a:xfrm>
          <a:prstGeom prst="roundRect">
            <a:avLst>
              <a:gd name="adj" fmla="val 16101"/>
            </a:avLst>
          </a:prstGeom>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3000">
                <a:latin typeface="+mn-lt"/>
                <a:ea typeface="+mn-ea"/>
                <a:cs typeface="+mn-cs"/>
                <a:sym typeface="Helvetica Neue Medium"/>
              </a:defRPr>
            </a:lvl1pPr>
          </a:lstStyle>
          <a:p>
            <a:pPr/>
            <a:r>
              <a:t>APNIC</a:t>
            </a:r>
          </a:p>
        </p:txBody>
      </p:sp>
      <p:sp>
        <p:nvSpPr>
          <p:cNvPr id="1028" name="Anchor"/>
          <p:cNvSpPr/>
          <p:nvPr/>
        </p:nvSpPr>
        <p:spPr>
          <a:xfrm rot="18900000">
            <a:off x="9334865" y="3267960"/>
            <a:ext cx="664936" cy="776721"/>
          </a:xfrm>
          <a:custGeom>
            <a:avLst/>
            <a:gdLst/>
            <a:ahLst/>
            <a:cxnLst>
              <a:cxn ang="0">
                <a:pos x="wd2" y="hd2"/>
              </a:cxn>
              <a:cxn ang="5400000">
                <a:pos x="wd2" y="hd2"/>
              </a:cxn>
              <a:cxn ang="10800000">
                <a:pos x="wd2" y="hd2"/>
              </a:cxn>
              <a:cxn ang="16200000">
                <a:pos x="wd2" y="hd2"/>
              </a:cxn>
            </a:cxnLst>
            <a:rect l="0" t="0" r="r" b="b"/>
            <a:pathLst>
              <a:path w="21556" h="21563" fill="norm" stroke="1" extrusionOk="0">
                <a:moveTo>
                  <a:pt x="10536" y="11"/>
                </a:moveTo>
                <a:cubicBezTo>
                  <a:pt x="9380" y="118"/>
                  <a:pt x="8481" y="954"/>
                  <a:pt x="8481" y="1967"/>
                </a:cubicBezTo>
                <a:cubicBezTo>
                  <a:pt x="8481" y="2667"/>
                  <a:pt x="8908" y="3281"/>
                  <a:pt x="9556" y="3631"/>
                </a:cubicBezTo>
                <a:cubicBezTo>
                  <a:pt x="9876" y="3804"/>
                  <a:pt x="10045" y="4127"/>
                  <a:pt x="10008" y="4456"/>
                </a:cubicBezTo>
                <a:lnTo>
                  <a:pt x="9959" y="4907"/>
                </a:lnTo>
                <a:cubicBezTo>
                  <a:pt x="9864" y="5122"/>
                  <a:pt x="9618" y="5269"/>
                  <a:pt x="9347" y="5269"/>
                </a:cubicBezTo>
                <a:lnTo>
                  <a:pt x="6486" y="5269"/>
                </a:lnTo>
                <a:cubicBezTo>
                  <a:pt x="6348" y="5269"/>
                  <a:pt x="6216" y="5209"/>
                  <a:pt x="6134" y="5112"/>
                </a:cubicBezTo>
                <a:cubicBezTo>
                  <a:pt x="5958" y="4891"/>
                  <a:pt x="5662" y="4752"/>
                  <a:pt x="5323" y="4757"/>
                </a:cubicBezTo>
                <a:cubicBezTo>
                  <a:pt x="4813" y="4762"/>
                  <a:pt x="4386" y="5134"/>
                  <a:pt x="4380" y="5570"/>
                </a:cubicBezTo>
                <a:cubicBezTo>
                  <a:pt x="4373" y="6033"/>
                  <a:pt x="4808" y="6405"/>
                  <a:pt x="5342" y="6405"/>
                </a:cubicBezTo>
                <a:cubicBezTo>
                  <a:pt x="5563" y="6405"/>
                  <a:pt x="5770" y="6341"/>
                  <a:pt x="5934" y="6233"/>
                </a:cubicBezTo>
                <a:cubicBezTo>
                  <a:pt x="6066" y="6147"/>
                  <a:pt x="6241" y="6120"/>
                  <a:pt x="6392" y="6179"/>
                </a:cubicBezTo>
                <a:lnTo>
                  <a:pt x="9273" y="7298"/>
                </a:lnTo>
                <a:cubicBezTo>
                  <a:pt x="9612" y="7428"/>
                  <a:pt x="9820" y="7724"/>
                  <a:pt x="9801" y="8042"/>
                </a:cubicBezTo>
                <a:cubicBezTo>
                  <a:pt x="9688" y="9695"/>
                  <a:pt x="9342" y="14823"/>
                  <a:pt x="9110" y="17165"/>
                </a:cubicBezTo>
                <a:cubicBezTo>
                  <a:pt x="9072" y="17531"/>
                  <a:pt x="8700" y="17805"/>
                  <a:pt x="8272" y="17778"/>
                </a:cubicBezTo>
                <a:cubicBezTo>
                  <a:pt x="5090" y="17562"/>
                  <a:pt x="3191" y="16033"/>
                  <a:pt x="2310" y="15085"/>
                </a:cubicBezTo>
                <a:cubicBezTo>
                  <a:pt x="2228" y="14999"/>
                  <a:pt x="2273" y="14865"/>
                  <a:pt x="2399" y="14828"/>
                </a:cubicBezTo>
                <a:lnTo>
                  <a:pt x="3096" y="14612"/>
                </a:lnTo>
                <a:cubicBezTo>
                  <a:pt x="3235" y="14569"/>
                  <a:pt x="3272" y="14412"/>
                  <a:pt x="3159" y="14326"/>
                </a:cubicBezTo>
                <a:lnTo>
                  <a:pt x="2010" y="13491"/>
                </a:lnTo>
                <a:lnTo>
                  <a:pt x="858" y="12657"/>
                </a:lnTo>
                <a:cubicBezTo>
                  <a:pt x="745" y="12576"/>
                  <a:pt x="569" y="12630"/>
                  <a:pt x="544" y="12754"/>
                </a:cubicBezTo>
                <a:lnTo>
                  <a:pt x="274" y="14025"/>
                </a:lnTo>
                <a:lnTo>
                  <a:pt x="3" y="15295"/>
                </a:lnTo>
                <a:cubicBezTo>
                  <a:pt x="-22" y="15419"/>
                  <a:pt x="116" y="15527"/>
                  <a:pt x="261" y="15484"/>
                </a:cubicBezTo>
                <a:lnTo>
                  <a:pt x="1053" y="15242"/>
                </a:lnTo>
                <a:cubicBezTo>
                  <a:pt x="1153" y="15209"/>
                  <a:pt x="1260" y="15258"/>
                  <a:pt x="1298" y="15339"/>
                </a:cubicBezTo>
                <a:cubicBezTo>
                  <a:pt x="2682" y="18414"/>
                  <a:pt x="6638" y="19679"/>
                  <a:pt x="8449" y="20336"/>
                </a:cubicBezTo>
                <a:cubicBezTo>
                  <a:pt x="9172" y="20600"/>
                  <a:pt x="9757" y="20935"/>
                  <a:pt x="10216" y="21258"/>
                </a:cubicBezTo>
                <a:cubicBezTo>
                  <a:pt x="10317" y="21328"/>
                  <a:pt x="10411" y="21397"/>
                  <a:pt x="10499" y="21467"/>
                </a:cubicBezTo>
                <a:cubicBezTo>
                  <a:pt x="10669" y="21596"/>
                  <a:pt x="10921" y="21596"/>
                  <a:pt x="11090" y="21467"/>
                </a:cubicBezTo>
                <a:cubicBezTo>
                  <a:pt x="11178" y="21397"/>
                  <a:pt x="11273" y="21328"/>
                  <a:pt x="11373" y="21258"/>
                </a:cubicBezTo>
                <a:cubicBezTo>
                  <a:pt x="11832" y="20935"/>
                  <a:pt x="12423" y="20594"/>
                  <a:pt x="13140" y="20336"/>
                </a:cubicBezTo>
                <a:cubicBezTo>
                  <a:pt x="14951" y="19679"/>
                  <a:pt x="18906" y="18420"/>
                  <a:pt x="20289" y="15339"/>
                </a:cubicBezTo>
                <a:cubicBezTo>
                  <a:pt x="20327" y="15253"/>
                  <a:pt x="20434" y="15209"/>
                  <a:pt x="20535" y="15242"/>
                </a:cubicBezTo>
                <a:lnTo>
                  <a:pt x="21327" y="15484"/>
                </a:lnTo>
                <a:cubicBezTo>
                  <a:pt x="21440" y="15522"/>
                  <a:pt x="21578" y="15419"/>
                  <a:pt x="21553" y="15295"/>
                </a:cubicBezTo>
                <a:lnTo>
                  <a:pt x="21284" y="14025"/>
                </a:lnTo>
                <a:lnTo>
                  <a:pt x="21012" y="12754"/>
                </a:lnTo>
                <a:cubicBezTo>
                  <a:pt x="20987" y="12630"/>
                  <a:pt x="20811" y="12576"/>
                  <a:pt x="20698" y="12657"/>
                </a:cubicBezTo>
                <a:lnTo>
                  <a:pt x="19548" y="13491"/>
                </a:lnTo>
                <a:lnTo>
                  <a:pt x="18397" y="14326"/>
                </a:lnTo>
                <a:cubicBezTo>
                  <a:pt x="18284" y="14407"/>
                  <a:pt x="18315" y="14569"/>
                  <a:pt x="18460" y="14612"/>
                </a:cubicBezTo>
                <a:lnTo>
                  <a:pt x="19157" y="14828"/>
                </a:lnTo>
                <a:cubicBezTo>
                  <a:pt x="19283" y="14865"/>
                  <a:pt x="19328" y="14999"/>
                  <a:pt x="19246" y="15085"/>
                </a:cubicBezTo>
                <a:cubicBezTo>
                  <a:pt x="18359" y="16033"/>
                  <a:pt x="16459" y="17557"/>
                  <a:pt x="13284" y="17778"/>
                </a:cubicBezTo>
                <a:cubicBezTo>
                  <a:pt x="12856" y="17805"/>
                  <a:pt x="12480" y="17531"/>
                  <a:pt x="12448" y="17165"/>
                </a:cubicBezTo>
                <a:cubicBezTo>
                  <a:pt x="12216" y="14817"/>
                  <a:pt x="11864" y="9695"/>
                  <a:pt x="11757" y="8042"/>
                </a:cubicBezTo>
                <a:cubicBezTo>
                  <a:pt x="11738" y="7724"/>
                  <a:pt x="11946" y="7428"/>
                  <a:pt x="12285" y="7298"/>
                </a:cubicBezTo>
                <a:lnTo>
                  <a:pt x="15178" y="6172"/>
                </a:lnTo>
                <a:cubicBezTo>
                  <a:pt x="15323" y="6119"/>
                  <a:pt x="15485" y="6140"/>
                  <a:pt x="15610" y="6226"/>
                </a:cubicBezTo>
                <a:cubicBezTo>
                  <a:pt x="15818" y="6372"/>
                  <a:pt x="16102" y="6442"/>
                  <a:pt x="16404" y="6388"/>
                </a:cubicBezTo>
                <a:cubicBezTo>
                  <a:pt x="16781" y="6323"/>
                  <a:pt x="17083" y="6066"/>
                  <a:pt x="17159" y="5748"/>
                </a:cubicBezTo>
                <a:cubicBezTo>
                  <a:pt x="17278" y="5221"/>
                  <a:pt x="16807" y="4757"/>
                  <a:pt x="16216" y="4757"/>
                </a:cubicBezTo>
                <a:cubicBezTo>
                  <a:pt x="15889" y="4757"/>
                  <a:pt x="15606" y="4897"/>
                  <a:pt x="15429" y="5107"/>
                </a:cubicBezTo>
                <a:cubicBezTo>
                  <a:pt x="15348" y="5209"/>
                  <a:pt x="15214" y="5269"/>
                  <a:pt x="15076" y="5269"/>
                </a:cubicBezTo>
                <a:lnTo>
                  <a:pt x="12215" y="5269"/>
                </a:lnTo>
                <a:cubicBezTo>
                  <a:pt x="11944" y="5269"/>
                  <a:pt x="11700" y="5122"/>
                  <a:pt x="11605" y="4907"/>
                </a:cubicBezTo>
                <a:lnTo>
                  <a:pt x="11554" y="4434"/>
                </a:lnTo>
                <a:cubicBezTo>
                  <a:pt x="11516" y="4116"/>
                  <a:pt x="11688" y="3803"/>
                  <a:pt x="12002" y="3636"/>
                </a:cubicBezTo>
                <a:cubicBezTo>
                  <a:pt x="12732" y="3248"/>
                  <a:pt x="13183" y="2517"/>
                  <a:pt x="13063" y="1709"/>
                </a:cubicBezTo>
                <a:cubicBezTo>
                  <a:pt x="12931" y="821"/>
                  <a:pt x="12083" y="110"/>
                  <a:pt x="11045" y="13"/>
                </a:cubicBezTo>
                <a:cubicBezTo>
                  <a:pt x="10872" y="-3"/>
                  <a:pt x="10701" y="-4"/>
                  <a:pt x="10536" y="11"/>
                </a:cubicBezTo>
                <a:close/>
                <a:moveTo>
                  <a:pt x="10762" y="1095"/>
                </a:moveTo>
                <a:cubicBezTo>
                  <a:pt x="11328" y="1095"/>
                  <a:pt x="11782" y="1482"/>
                  <a:pt x="11782" y="1967"/>
                </a:cubicBezTo>
                <a:cubicBezTo>
                  <a:pt x="11782" y="2451"/>
                  <a:pt x="11322" y="2840"/>
                  <a:pt x="10762" y="2840"/>
                </a:cubicBezTo>
                <a:cubicBezTo>
                  <a:pt x="10203" y="2840"/>
                  <a:pt x="9744" y="2451"/>
                  <a:pt x="9744" y="1967"/>
                </a:cubicBezTo>
                <a:cubicBezTo>
                  <a:pt x="9744" y="1482"/>
                  <a:pt x="10196" y="1095"/>
                  <a:pt x="10762" y="1095"/>
                </a:cubicBezTo>
                <a:close/>
              </a:path>
            </a:pathLst>
          </a:custGeom>
          <a:solidFill>
            <a:srgbClr val="FFFFFF"/>
          </a:solidFill>
          <a:ln w="12700">
            <a:miter lim="400000"/>
          </a:ln>
        </p:spPr>
        <p:txBody>
          <a:bodyPr lIns="71437" tIns="71437" rIns="71437" bIns="71437" anchor="ctr"/>
          <a:lstStyle/>
          <a:p>
            <a:pPr>
              <a:defRPr b="0" sz="3000">
                <a:solidFill>
                  <a:srgbClr val="000000"/>
                </a:solidFill>
                <a:latin typeface="+mn-lt"/>
                <a:ea typeface="+mn-ea"/>
                <a:cs typeface="+mn-cs"/>
                <a:sym typeface="Helvetica Neue Medium"/>
              </a:defRPr>
            </a:pPr>
          </a:p>
        </p:txBody>
      </p:sp>
      <p:sp>
        <p:nvSpPr>
          <p:cNvPr id="1029" name="Coins"/>
          <p:cNvSpPr/>
          <p:nvPr/>
        </p:nvSpPr>
        <p:spPr>
          <a:xfrm>
            <a:off x="11324144" y="4599307"/>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sp>
        <p:nvSpPr>
          <p:cNvPr id="1030" name="ARIN"/>
          <p:cNvSpPr/>
          <p:nvPr/>
        </p:nvSpPr>
        <p:spPr>
          <a:xfrm>
            <a:off x="12324761" y="3819696"/>
            <a:ext cx="2140903" cy="1101899"/>
          </a:xfrm>
          <a:prstGeom prst="roundRect">
            <a:avLst>
              <a:gd name="adj" fmla="val 16101"/>
            </a:avLst>
          </a:prstGeom>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3000">
                <a:latin typeface="+mn-lt"/>
                <a:ea typeface="+mn-ea"/>
                <a:cs typeface="+mn-cs"/>
                <a:sym typeface="Helvetica Neue Medium"/>
              </a:defRPr>
            </a:lvl1pPr>
          </a:lstStyle>
          <a:p>
            <a:pPr/>
            <a:r>
              <a:t>ARIN</a:t>
            </a:r>
          </a:p>
        </p:txBody>
      </p:sp>
      <p:sp>
        <p:nvSpPr>
          <p:cNvPr id="1031" name="Anchor"/>
          <p:cNvSpPr/>
          <p:nvPr/>
        </p:nvSpPr>
        <p:spPr>
          <a:xfrm rot="18900000">
            <a:off x="12128865" y="3255260"/>
            <a:ext cx="664936" cy="776721"/>
          </a:xfrm>
          <a:custGeom>
            <a:avLst/>
            <a:gdLst/>
            <a:ahLst/>
            <a:cxnLst>
              <a:cxn ang="0">
                <a:pos x="wd2" y="hd2"/>
              </a:cxn>
              <a:cxn ang="5400000">
                <a:pos x="wd2" y="hd2"/>
              </a:cxn>
              <a:cxn ang="10800000">
                <a:pos x="wd2" y="hd2"/>
              </a:cxn>
              <a:cxn ang="16200000">
                <a:pos x="wd2" y="hd2"/>
              </a:cxn>
            </a:cxnLst>
            <a:rect l="0" t="0" r="r" b="b"/>
            <a:pathLst>
              <a:path w="21556" h="21563" fill="norm" stroke="1" extrusionOk="0">
                <a:moveTo>
                  <a:pt x="10536" y="11"/>
                </a:moveTo>
                <a:cubicBezTo>
                  <a:pt x="9380" y="118"/>
                  <a:pt x="8481" y="954"/>
                  <a:pt x="8481" y="1967"/>
                </a:cubicBezTo>
                <a:cubicBezTo>
                  <a:pt x="8481" y="2667"/>
                  <a:pt x="8908" y="3281"/>
                  <a:pt x="9556" y="3631"/>
                </a:cubicBezTo>
                <a:cubicBezTo>
                  <a:pt x="9876" y="3804"/>
                  <a:pt x="10045" y="4127"/>
                  <a:pt x="10008" y="4456"/>
                </a:cubicBezTo>
                <a:lnTo>
                  <a:pt x="9959" y="4907"/>
                </a:lnTo>
                <a:cubicBezTo>
                  <a:pt x="9864" y="5122"/>
                  <a:pt x="9618" y="5269"/>
                  <a:pt x="9347" y="5269"/>
                </a:cubicBezTo>
                <a:lnTo>
                  <a:pt x="6486" y="5269"/>
                </a:lnTo>
                <a:cubicBezTo>
                  <a:pt x="6348" y="5269"/>
                  <a:pt x="6216" y="5209"/>
                  <a:pt x="6134" y="5112"/>
                </a:cubicBezTo>
                <a:cubicBezTo>
                  <a:pt x="5958" y="4891"/>
                  <a:pt x="5662" y="4752"/>
                  <a:pt x="5323" y="4757"/>
                </a:cubicBezTo>
                <a:cubicBezTo>
                  <a:pt x="4813" y="4762"/>
                  <a:pt x="4386" y="5134"/>
                  <a:pt x="4380" y="5570"/>
                </a:cubicBezTo>
                <a:cubicBezTo>
                  <a:pt x="4373" y="6033"/>
                  <a:pt x="4808" y="6405"/>
                  <a:pt x="5342" y="6405"/>
                </a:cubicBezTo>
                <a:cubicBezTo>
                  <a:pt x="5563" y="6405"/>
                  <a:pt x="5770" y="6341"/>
                  <a:pt x="5934" y="6233"/>
                </a:cubicBezTo>
                <a:cubicBezTo>
                  <a:pt x="6066" y="6147"/>
                  <a:pt x="6241" y="6120"/>
                  <a:pt x="6392" y="6179"/>
                </a:cubicBezTo>
                <a:lnTo>
                  <a:pt x="9273" y="7298"/>
                </a:lnTo>
                <a:cubicBezTo>
                  <a:pt x="9612" y="7428"/>
                  <a:pt x="9820" y="7724"/>
                  <a:pt x="9801" y="8042"/>
                </a:cubicBezTo>
                <a:cubicBezTo>
                  <a:pt x="9688" y="9695"/>
                  <a:pt x="9342" y="14823"/>
                  <a:pt x="9110" y="17165"/>
                </a:cubicBezTo>
                <a:cubicBezTo>
                  <a:pt x="9072" y="17531"/>
                  <a:pt x="8700" y="17805"/>
                  <a:pt x="8272" y="17778"/>
                </a:cubicBezTo>
                <a:cubicBezTo>
                  <a:pt x="5090" y="17562"/>
                  <a:pt x="3191" y="16033"/>
                  <a:pt x="2310" y="15085"/>
                </a:cubicBezTo>
                <a:cubicBezTo>
                  <a:pt x="2228" y="14999"/>
                  <a:pt x="2273" y="14865"/>
                  <a:pt x="2399" y="14828"/>
                </a:cubicBezTo>
                <a:lnTo>
                  <a:pt x="3096" y="14612"/>
                </a:lnTo>
                <a:cubicBezTo>
                  <a:pt x="3235" y="14569"/>
                  <a:pt x="3272" y="14412"/>
                  <a:pt x="3159" y="14326"/>
                </a:cubicBezTo>
                <a:lnTo>
                  <a:pt x="2010" y="13491"/>
                </a:lnTo>
                <a:lnTo>
                  <a:pt x="858" y="12657"/>
                </a:lnTo>
                <a:cubicBezTo>
                  <a:pt x="745" y="12576"/>
                  <a:pt x="569" y="12630"/>
                  <a:pt x="544" y="12754"/>
                </a:cubicBezTo>
                <a:lnTo>
                  <a:pt x="274" y="14025"/>
                </a:lnTo>
                <a:lnTo>
                  <a:pt x="3" y="15295"/>
                </a:lnTo>
                <a:cubicBezTo>
                  <a:pt x="-22" y="15419"/>
                  <a:pt x="116" y="15527"/>
                  <a:pt x="261" y="15484"/>
                </a:cubicBezTo>
                <a:lnTo>
                  <a:pt x="1053" y="15242"/>
                </a:lnTo>
                <a:cubicBezTo>
                  <a:pt x="1153" y="15209"/>
                  <a:pt x="1260" y="15258"/>
                  <a:pt x="1298" y="15339"/>
                </a:cubicBezTo>
                <a:cubicBezTo>
                  <a:pt x="2682" y="18414"/>
                  <a:pt x="6638" y="19679"/>
                  <a:pt x="8449" y="20336"/>
                </a:cubicBezTo>
                <a:cubicBezTo>
                  <a:pt x="9172" y="20600"/>
                  <a:pt x="9757" y="20935"/>
                  <a:pt x="10216" y="21258"/>
                </a:cubicBezTo>
                <a:cubicBezTo>
                  <a:pt x="10317" y="21328"/>
                  <a:pt x="10411" y="21397"/>
                  <a:pt x="10499" y="21467"/>
                </a:cubicBezTo>
                <a:cubicBezTo>
                  <a:pt x="10669" y="21596"/>
                  <a:pt x="10921" y="21596"/>
                  <a:pt x="11090" y="21467"/>
                </a:cubicBezTo>
                <a:cubicBezTo>
                  <a:pt x="11178" y="21397"/>
                  <a:pt x="11273" y="21328"/>
                  <a:pt x="11373" y="21258"/>
                </a:cubicBezTo>
                <a:cubicBezTo>
                  <a:pt x="11832" y="20935"/>
                  <a:pt x="12423" y="20594"/>
                  <a:pt x="13140" y="20336"/>
                </a:cubicBezTo>
                <a:cubicBezTo>
                  <a:pt x="14951" y="19679"/>
                  <a:pt x="18906" y="18420"/>
                  <a:pt x="20289" y="15339"/>
                </a:cubicBezTo>
                <a:cubicBezTo>
                  <a:pt x="20327" y="15253"/>
                  <a:pt x="20434" y="15209"/>
                  <a:pt x="20535" y="15242"/>
                </a:cubicBezTo>
                <a:lnTo>
                  <a:pt x="21327" y="15484"/>
                </a:lnTo>
                <a:cubicBezTo>
                  <a:pt x="21440" y="15522"/>
                  <a:pt x="21578" y="15419"/>
                  <a:pt x="21553" y="15295"/>
                </a:cubicBezTo>
                <a:lnTo>
                  <a:pt x="21284" y="14025"/>
                </a:lnTo>
                <a:lnTo>
                  <a:pt x="21012" y="12754"/>
                </a:lnTo>
                <a:cubicBezTo>
                  <a:pt x="20987" y="12630"/>
                  <a:pt x="20811" y="12576"/>
                  <a:pt x="20698" y="12657"/>
                </a:cubicBezTo>
                <a:lnTo>
                  <a:pt x="19548" y="13491"/>
                </a:lnTo>
                <a:lnTo>
                  <a:pt x="18397" y="14326"/>
                </a:lnTo>
                <a:cubicBezTo>
                  <a:pt x="18284" y="14407"/>
                  <a:pt x="18315" y="14569"/>
                  <a:pt x="18460" y="14612"/>
                </a:cubicBezTo>
                <a:lnTo>
                  <a:pt x="19157" y="14828"/>
                </a:lnTo>
                <a:cubicBezTo>
                  <a:pt x="19283" y="14865"/>
                  <a:pt x="19328" y="14999"/>
                  <a:pt x="19246" y="15085"/>
                </a:cubicBezTo>
                <a:cubicBezTo>
                  <a:pt x="18359" y="16033"/>
                  <a:pt x="16459" y="17557"/>
                  <a:pt x="13284" y="17778"/>
                </a:cubicBezTo>
                <a:cubicBezTo>
                  <a:pt x="12856" y="17805"/>
                  <a:pt x="12480" y="17531"/>
                  <a:pt x="12448" y="17165"/>
                </a:cubicBezTo>
                <a:cubicBezTo>
                  <a:pt x="12216" y="14817"/>
                  <a:pt x="11864" y="9695"/>
                  <a:pt x="11757" y="8042"/>
                </a:cubicBezTo>
                <a:cubicBezTo>
                  <a:pt x="11738" y="7724"/>
                  <a:pt x="11946" y="7428"/>
                  <a:pt x="12285" y="7298"/>
                </a:cubicBezTo>
                <a:lnTo>
                  <a:pt x="15178" y="6172"/>
                </a:lnTo>
                <a:cubicBezTo>
                  <a:pt x="15323" y="6119"/>
                  <a:pt x="15485" y="6140"/>
                  <a:pt x="15610" y="6226"/>
                </a:cubicBezTo>
                <a:cubicBezTo>
                  <a:pt x="15818" y="6372"/>
                  <a:pt x="16102" y="6442"/>
                  <a:pt x="16404" y="6388"/>
                </a:cubicBezTo>
                <a:cubicBezTo>
                  <a:pt x="16781" y="6323"/>
                  <a:pt x="17083" y="6066"/>
                  <a:pt x="17159" y="5748"/>
                </a:cubicBezTo>
                <a:cubicBezTo>
                  <a:pt x="17278" y="5221"/>
                  <a:pt x="16807" y="4757"/>
                  <a:pt x="16216" y="4757"/>
                </a:cubicBezTo>
                <a:cubicBezTo>
                  <a:pt x="15889" y="4757"/>
                  <a:pt x="15606" y="4897"/>
                  <a:pt x="15429" y="5107"/>
                </a:cubicBezTo>
                <a:cubicBezTo>
                  <a:pt x="15348" y="5209"/>
                  <a:pt x="15214" y="5269"/>
                  <a:pt x="15076" y="5269"/>
                </a:cubicBezTo>
                <a:lnTo>
                  <a:pt x="12215" y="5269"/>
                </a:lnTo>
                <a:cubicBezTo>
                  <a:pt x="11944" y="5269"/>
                  <a:pt x="11700" y="5122"/>
                  <a:pt x="11605" y="4907"/>
                </a:cubicBezTo>
                <a:lnTo>
                  <a:pt x="11554" y="4434"/>
                </a:lnTo>
                <a:cubicBezTo>
                  <a:pt x="11516" y="4116"/>
                  <a:pt x="11688" y="3803"/>
                  <a:pt x="12002" y="3636"/>
                </a:cubicBezTo>
                <a:cubicBezTo>
                  <a:pt x="12732" y="3248"/>
                  <a:pt x="13183" y="2517"/>
                  <a:pt x="13063" y="1709"/>
                </a:cubicBezTo>
                <a:cubicBezTo>
                  <a:pt x="12931" y="821"/>
                  <a:pt x="12083" y="110"/>
                  <a:pt x="11045" y="13"/>
                </a:cubicBezTo>
                <a:cubicBezTo>
                  <a:pt x="10872" y="-3"/>
                  <a:pt x="10701" y="-4"/>
                  <a:pt x="10536" y="11"/>
                </a:cubicBezTo>
                <a:close/>
                <a:moveTo>
                  <a:pt x="10762" y="1095"/>
                </a:moveTo>
                <a:cubicBezTo>
                  <a:pt x="11328" y="1095"/>
                  <a:pt x="11782" y="1482"/>
                  <a:pt x="11782" y="1967"/>
                </a:cubicBezTo>
                <a:cubicBezTo>
                  <a:pt x="11782" y="2451"/>
                  <a:pt x="11322" y="2840"/>
                  <a:pt x="10762" y="2840"/>
                </a:cubicBezTo>
                <a:cubicBezTo>
                  <a:pt x="10203" y="2840"/>
                  <a:pt x="9744" y="2451"/>
                  <a:pt x="9744" y="1967"/>
                </a:cubicBezTo>
                <a:cubicBezTo>
                  <a:pt x="9744" y="1482"/>
                  <a:pt x="10196" y="1095"/>
                  <a:pt x="10762" y="1095"/>
                </a:cubicBezTo>
                <a:close/>
              </a:path>
            </a:pathLst>
          </a:custGeom>
          <a:solidFill>
            <a:srgbClr val="FFFFFF"/>
          </a:solidFill>
          <a:ln w="12700">
            <a:miter lim="400000"/>
          </a:ln>
        </p:spPr>
        <p:txBody>
          <a:bodyPr lIns="71437" tIns="71437" rIns="71437" bIns="71437" anchor="ctr"/>
          <a:lstStyle/>
          <a:p>
            <a:pPr>
              <a:defRPr b="0" sz="3000">
                <a:solidFill>
                  <a:srgbClr val="000000"/>
                </a:solidFill>
                <a:latin typeface="+mn-lt"/>
                <a:ea typeface="+mn-ea"/>
                <a:cs typeface="+mn-cs"/>
                <a:sym typeface="Helvetica Neue Medium"/>
              </a:defRPr>
            </a:pPr>
          </a:p>
        </p:txBody>
      </p:sp>
      <p:sp>
        <p:nvSpPr>
          <p:cNvPr id="1032" name="Coins"/>
          <p:cNvSpPr/>
          <p:nvPr/>
        </p:nvSpPr>
        <p:spPr>
          <a:xfrm>
            <a:off x="14118144" y="4586607"/>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sp>
        <p:nvSpPr>
          <p:cNvPr id="1033" name="RIPE NCC"/>
          <p:cNvSpPr/>
          <p:nvPr/>
        </p:nvSpPr>
        <p:spPr>
          <a:xfrm>
            <a:off x="15118762" y="3781596"/>
            <a:ext cx="2140903" cy="1101899"/>
          </a:xfrm>
          <a:prstGeom prst="roundRect">
            <a:avLst>
              <a:gd name="adj" fmla="val 16101"/>
            </a:avLst>
          </a:prstGeom>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3000">
                <a:latin typeface="+mn-lt"/>
                <a:ea typeface="+mn-ea"/>
                <a:cs typeface="+mn-cs"/>
                <a:sym typeface="Helvetica Neue Medium"/>
              </a:defRPr>
            </a:lvl1pPr>
          </a:lstStyle>
          <a:p>
            <a:pPr/>
            <a:r>
              <a:t>RIPE NCC</a:t>
            </a:r>
          </a:p>
        </p:txBody>
      </p:sp>
      <p:sp>
        <p:nvSpPr>
          <p:cNvPr id="1034" name="Anchor"/>
          <p:cNvSpPr/>
          <p:nvPr/>
        </p:nvSpPr>
        <p:spPr>
          <a:xfrm rot="18900000">
            <a:off x="14922865" y="3217160"/>
            <a:ext cx="664936" cy="776721"/>
          </a:xfrm>
          <a:custGeom>
            <a:avLst/>
            <a:gdLst/>
            <a:ahLst/>
            <a:cxnLst>
              <a:cxn ang="0">
                <a:pos x="wd2" y="hd2"/>
              </a:cxn>
              <a:cxn ang="5400000">
                <a:pos x="wd2" y="hd2"/>
              </a:cxn>
              <a:cxn ang="10800000">
                <a:pos x="wd2" y="hd2"/>
              </a:cxn>
              <a:cxn ang="16200000">
                <a:pos x="wd2" y="hd2"/>
              </a:cxn>
            </a:cxnLst>
            <a:rect l="0" t="0" r="r" b="b"/>
            <a:pathLst>
              <a:path w="21556" h="21563" fill="norm" stroke="1" extrusionOk="0">
                <a:moveTo>
                  <a:pt x="10536" y="11"/>
                </a:moveTo>
                <a:cubicBezTo>
                  <a:pt x="9380" y="118"/>
                  <a:pt x="8481" y="954"/>
                  <a:pt x="8481" y="1967"/>
                </a:cubicBezTo>
                <a:cubicBezTo>
                  <a:pt x="8481" y="2667"/>
                  <a:pt x="8908" y="3281"/>
                  <a:pt x="9556" y="3631"/>
                </a:cubicBezTo>
                <a:cubicBezTo>
                  <a:pt x="9876" y="3804"/>
                  <a:pt x="10045" y="4127"/>
                  <a:pt x="10008" y="4456"/>
                </a:cubicBezTo>
                <a:lnTo>
                  <a:pt x="9959" y="4907"/>
                </a:lnTo>
                <a:cubicBezTo>
                  <a:pt x="9864" y="5122"/>
                  <a:pt x="9618" y="5269"/>
                  <a:pt x="9347" y="5269"/>
                </a:cubicBezTo>
                <a:lnTo>
                  <a:pt x="6486" y="5269"/>
                </a:lnTo>
                <a:cubicBezTo>
                  <a:pt x="6348" y="5269"/>
                  <a:pt x="6216" y="5209"/>
                  <a:pt x="6134" y="5112"/>
                </a:cubicBezTo>
                <a:cubicBezTo>
                  <a:pt x="5958" y="4891"/>
                  <a:pt x="5662" y="4752"/>
                  <a:pt x="5323" y="4757"/>
                </a:cubicBezTo>
                <a:cubicBezTo>
                  <a:pt x="4813" y="4762"/>
                  <a:pt x="4386" y="5134"/>
                  <a:pt x="4380" y="5570"/>
                </a:cubicBezTo>
                <a:cubicBezTo>
                  <a:pt x="4373" y="6033"/>
                  <a:pt x="4808" y="6405"/>
                  <a:pt x="5342" y="6405"/>
                </a:cubicBezTo>
                <a:cubicBezTo>
                  <a:pt x="5563" y="6405"/>
                  <a:pt x="5770" y="6341"/>
                  <a:pt x="5934" y="6233"/>
                </a:cubicBezTo>
                <a:cubicBezTo>
                  <a:pt x="6066" y="6147"/>
                  <a:pt x="6241" y="6120"/>
                  <a:pt x="6392" y="6179"/>
                </a:cubicBezTo>
                <a:lnTo>
                  <a:pt x="9273" y="7298"/>
                </a:lnTo>
                <a:cubicBezTo>
                  <a:pt x="9612" y="7428"/>
                  <a:pt x="9820" y="7724"/>
                  <a:pt x="9801" y="8042"/>
                </a:cubicBezTo>
                <a:cubicBezTo>
                  <a:pt x="9688" y="9695"/>
                  <a:pt x="9342" y="14823"/>
                  <a:pt x="9110" y="17165"/>
                </a:cubicBezTo>
                <a:cubicBezTo>
                  <a:pt x="9072" y="17531"/>
                  <a:pt x="8700" y="17805"/>
                  <a:pt x="8272" y="17778"/>
                </a:cubicBezTo>
                <a:cubicBezTo>
                  <a:pt x="5090" y="17562"/>
                  <a:pt x="3191" y="16033"/>
                  <a:pt x="2310" y="15085"/>
                </a:cubicBezTo>
                <a:cubicBezTo>
                  <a:pt x="2228" y="14999"/>
                  <a:pt x="2273" y="14865"/>
                  <a:pt x="2399" y="14828"/>
                </a:cubicBezTo>
                <a:lnTo>
                  <a:pt x="3096" y="14612"/>
                </a:lnTo>
                <a:cubicBezTo>
                  <a:pt x="3235" y="14569"/>
                  <a:pt x="3272" y="14412"/>
                  <a:pt x="3159" y="14326"/>
                </a:cubicBezTo>
                <a:lnTo>
                  <a:pt x="2010" y="13491"/>
                </a:lnTo>
                <a:lnTo>
                  <a:pt x="858" y="12657"/>
                </a:lnTo>
                <a:cubicBezTo>
                  <a:pt x="745" y="12576"/>
                  <a:pt x="569" y="12630"/>
                  <a:pt x="544" y="12754"/>
                </a:cubicBezTo>
                <a:lnTo>
                  <a:pt x="274" y="14025"/>
                </a:lnTo>
                <a:lnTo>
                  <a:pt x="3" y="15295"/>
                </a:lnTo>
                <a:cubicBezTo>
                  <a:pt x="-22" y="15419"/>
                  <a:pt x="116" y="15527"/>
                  <a:pt x="261" y="15484"/>
                </a:cubicBezTo>
                <a:lnTo>
                  <a:pt x="1053" y="15242"/>
                </a:lnTo>
                <a:cubicBezTo>
                  <a:pt x="1153" y="15209"/>
                  <a:pt x="1260" y="15258"/>
                  <a:pt x="1298" y="15339"/>
                </a:cubicBezTo>
                <a:cubicBezTo>
                  <a:pt x="2682" y="18414"/>
                  <a:pt x="6638" y="19679"/>
                  <a:pt x="8449" y="20336"/>
                </a:cubicBezTo>
                <a:cubicBezTo>
                  <a:pt x="9172" y="20600"/>
                  <a:pt x="9757" y="20935"/>
                  <a:pt x="10216" y="21258"/>
                </a:cubicBezTo>
                <a:cubicBezTo>
                  <a:pt x="10317" y="21328"/>
                  <a:pt x="10411" y="21397"/>
                  <a:pt x="10499" y="21467"/>
                </a:cubicBezTo>
                <a:cubicBezTo>
                  <a:pt x="10669" y="21596"/>
                  <a:pt x="10921" y="21596"/>
                  <a:pt x="11090" y="21467"/>
                </a:cubicBezTo>
                <a:cubicBezTo>
                  <a:pt x="11178" y="21397"/>
                  <a:pt x="11273" y="21328"/>
                  <a:pt x="11373" y="21258"/>
                </a:cubicBezTo>
                <a:cubicBezTo>
                  <a:pt x="11832" y="20935"/>
                  <a:pt x="12423" y="20594"/>
                  <a:pt x="13140" y="20336"/>
                </a:cubicBezTo>
                <a:cubicBezTo>
                  <a:pt x="14951" y="19679"/>
                  <a:pt x="18906" y="18420"/>
                  <a:pt x="20289" y="15339"/>
                </a:cubicBezTo>
                <a:cubicBezTo>
                  <a:pt x="20327" y="15253"/>
                  <a:pt x="20434" y="15209"/>
                  <a:pt x="20535" y="15242"/>
                </a:cubicBezTo>
                <a:lnTo>
                  <a:pt x="21327" y="15484"/>
                </a:lnTo>
                <a:cubicBezTo>
                  <a:pt x="21440" y="15522"/>
                  <a:pt x="21578" y="15419"/>
                  <a:pt x="21553" y="15295"/>
                </a:cubicBezTo>
                <a:lnTo>
                  <a:pt x="21284" y="14025"/>
                </a:lnTo>
                <a:lnTo>
                  <a:pt x="21012" y="12754"/>
                </a:lnTo>
                <a:cubicBezTo>
                  <a:pt x="20987" y="12630"/>
                  <a:pt x="20811" y="12576"/>
                  <a:pt x="20698" y="12657"/>
                </a:cubicBezTo>
                <a:lnTo>
                  <a:pt x="19548" y="13491"/>
                </a:lnTo>
                <a:lnTo>
                  <a:pt x="18397" y="14326"/>
                </a:lnTo>
                <a:cubicBezTo>
                  <a:pt x="18284" y="14407"/>
                  <a:pt x="18315" y="14569"/>
                  <a:pt x="18460" y="14612"/>
                </a:cubicBezTo>
                <a:lnTo>
                  <a:pt x="19157" y="14828"/>
                </a:lnTo>
                <a:cubicBezTo>
                  <a:pt x="19283" y="14865"/>
                  <a:pt x="19328" y="14999"/>
                  <a:pt x="19246" y="15085"/>
                </a:cubicBezTo>
                <a:cubicBezTo>
                  <a:pt x="18359" y="16033"/>
                  <a:pt x="16459" y="17557"/>
                  <a:pt x="13284" y="17778"/>
                </a:cubicBezTo>
                <a:cubicBezTo>
                  <a:pt x="12856" y="17805"/>
                  <a:pt x="12480" y="17531"/>
                  <a:pt x="12448" y="17165"/>
                </a:cubicBezTo>
                <a:cubicBezTo>
                  <a:pt x="12216" y="14817"/>
                  <a:pt x="11864" y="9695"/>
                  <a:pt x="11757" y="8042"/>
                </a:cubicBezTo>
                <a:cubicBezTo>
                  <a:pt x="11738" y="7724"/>
                  <a:pt x="11946" y="7428"/>
                  <a:pt x="12285" y="7298"/>
                </a:cubicBezTo>
                <a:lnTo>
                  <a:pt x="15178" y="6172"/>
                </a:lnTo>
                <a:cubicBezTo>
                  <a:pt x="15323" y="6119"/>
                  <a:pt x="15485" y="6140"/>
                  <a:pt x="15610" y="6226"/>
                </a:cubicBezTo>
                <a:cubicBezTo>
                  <a:pt x="15818" y="6372"/>
                  <a:pt x="16102" y="6442"/>
                  <a:pt x="16404" y="6388"/>
                </a:cubicBezTo>
                <a:cubicBezTo>
                  <a:pt x="16781" y="6323"/>
                  <a:pt x="17083" y="6066"/>
                  <a:pt x="17159" y="5748"/>
                </a:cubicBezTo>
                <a:cubicBezTo>
                  <a:pt x="17278" y="5221"/>
                  <a:pt x="16807" y="4757"/>
                  <a:pt x="16216" y="4757"/>
                </a:cubicBezTo>
                <a:cubicBezTo>
                  <a:pt x="15889" y="4757"/>
                  <a:pt x="15606" y="4897"/>
                  <a:pt x="15429" y="5107"/>
                </a:cubicBezTo>
                <a:cubicBezTo>
                  <a:pt x="15348" y="5209"/>
                  <a:pt x="15214" y="5269"/>
                  <a:pt x="15076" y="5269"/>
                </a:cubicBezTo>
                <a:lnTo>
                  <a:pt x="12215" y="5269"/>
                </a:lnTo>
                <a:cubicBezTo>
                  <a:pt x="11944" y="5269"/>
                  <a:pt x="11700" y="5122"/>
                  <a:pt x="11605" y="4907"/>
                </a:cubicBezTo>
                <a:lnTo>
                  <a:pt x="11554" y="4434"/>
                </a:lnTo>
                <a:cubicBezTo>
                  <a:pt x="11516" y="4116"/>
                  <a:pt x="11688" y="3803"/>
                  <a:pt x="12002" y="3636"/>
                </a:cubicBezTo>
                <a:cubicBezTo>
                  <a:pt x="12732" y="3248"/>
                  <a:pt x="13183" y="2517"/>
                  <a:pt x="13063" y="1709"/>
                </a:cubicBezTo>
                <a:cubicBezTo>
                  <a:pt x="12931" y="821"/>
                  <a:pt x="12083" y="110"/>
                  <a:pt x="11045" y="13"/>
                </a:cubicBezTo>
                <a:cubicBezTo>
                  <a:pt x="10872" y="-3"/>
                  <a:pt x="10701" y="-4"/>
                  <a:pt x="10536" y="11"/>
                </a:cubicBezTo>
                <a:close/>
                <a:moveTo>
                  <a:pt x="10762" y="1095"/>
                </a:moveTo>
                <a:cubicBezTo>
                  <a:pt x="11328" y="1095"/>
                  <a:pt x="11782" y="1482"/>
                  <a:pt x="11782" y="1967"/>
                </a:cubicBezTo>
                <a:cubicBezTo>
                  <a:pt x="11782" y="2451"/>
                  <a:pt x="11322" y="2840"/>
                  <a:pt x="10762" y="2840"/>
                </a:cubicBezTo>
                <a:cubicBezTo>
                  <a:pt x="10203" y="2840"/>
                  <a:pt x="9744" y="2451"/>
                  <a:pt x="9744" y="1967"/>
                </a:cubicBezTo>
                <a:cubicBezTo>
                  <a:pt x="9744" y="1482"/>
                  <a:pt x="10196" y="1095"/>
                  <a:pt x="10762" y="1095"/>
                </a:cubicBezTo>
                <a:close/>
              </a:path>
            </a:pathLst>
          </a:custGeom>
          <a:solidFill>
            <a:srgbClr val="FFFFFF"/>
          </a:solidFill>
          <a:ln w="12700">
            <a:miter lim="400000"/>
          </a:ln>
        </p:spPr>
        <p:txBody>
          <a:bodyPr lIns="71437" tIns="71437" rIns="71437" bIns="71437" anchor="ctr"/>
          <a:lstStyle/>
          <a:p>
            <a:pPr>
              <a:defRPr b="0" sz="3000">
                <a:solidFill>
                  <a:srgbClr val="000000"/>
                </a:solidFill>
                <a:latin typeface="+mn-lt"/>
                <a:ea typeface="+mn-ea"/>
                <a:cs typeface="+mn-cs"/>
                <a:sym typeface="Helvetica Neue Medium"/>
              </a:defRPr>
            </a:pPr>
          </a:p>
        </p:txBody>
      </p:sp>
      <p:sp>
        <p:nvSpPr>
          <p:cNvPr id="1035" name="Coins"/>
          <p:cNvSpPr/>
          <p:nvPr/>
        </p:nvSpPr>
        <p:spPr>
          <a:xfrm>
            <a:off x="16912144" y="4548507"/>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grpSp>
        <p:nvGrpSpPr>
          <p:cNvPr id="1041" name="Group"/>
          <p:cNvGrpSpPr/>
          <p:nvPr/>
        </p:nvGrpSpPr>
        <p:grpSpPr>
          <a:xfrm>
            <a:off x="6002758" y="5124139"/>
            <a:ext cx="11218035" cy="2570618"/>
            <a:chOff x="0" y="0"/>
            <a:chExt cx="11218033" cy="2570616"/>
          </a:xfrm>
        </p:grpSpPr>
        <p:sp>
          <p:nvSpPr>
            <p:cNvPr id="1036" name="Line"/>
            <p:cNvSpPr/>
            <p:nvPr/>
          </p:nvSpPr>
          <p:spPr>
            <a:xfrm flipH="1" flipV="1">
              <a:off x="0" y="147404"/>
              <a:ext cx="5073246" cy="2367329"/>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37" name="Line"/>
            <p:cNvSpPr/>
            <p:nvPr/>
          </p:nvSpPr>
          <p:spPr>
            <a:xfrm flipH="1" flipV="1">
              <a:off x="2870199" y="147404"/>
              <a:ext cx="2343802" cy="2343802"/>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38" name="Line"/>
            <p:cNvSpPr/>
            <p:nvPr/>
          </p:nvSpPr>
          <p:spPr>
            <a:xfrm flipV="1">
              <a:off x="5621346" y="171814"/>
              <a:ext cx="1" cy="2286001"/>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39" name="Line"/>
            <p:cNvSpPr/>
            <p:nvPr/>
          </p:nvSpPr>
          <p:spPr>
            <a:xfrm flipV="1">
              <a:off x="5973329" y="0"/>
              <a:ext cx="2472374" cy="2448590"/>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0" name="Line"/>
            <p:cNvSpPr/>
            <p:nvPr/>
          </p:nvSpPr>
          <p:spPr>
            <a:xfrm flipV="1">
              <a:off x="6337736" y="95032"/>
              <a:ext cx="4880298" cy="2475585"/>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1059" name="Group"/>
          <p:cNvGrpSpPr/>
          <p:nvPr/>
        </p:nvGrpSpPr>
        <p:grpSpPr>
          <a:xfrm>
            <a:off x="10209492" y="7988745"/>
            <a:ext cx="2829227" cy="4688122"/>
            <a:chOff x="999657" y="0"/>
            <a:chExt cx="2829226" cy="4688120"/>
          </a:xfrm>
        </p:grpSpPr>
        <p:sp>
          <p:nvSpPr>
            <p:cNvPr id="1042" name="Line"/>
            <p:cNvSpPr/>
            <p:nvPr/>
          </p:nvSpPr>
          <p:spPr>
            <a:xfrm flipV="1">
              <a:off x="2914378"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3" name="Line"/>
            <p:cNvSpPr/>
            <p:nvPr/>
          </p:nvSpPr>
          <p:spPr>
            <a:xfrm flipV="1">
              <a:off x="3104754"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4" name="Line"/>
            <p:cNvSpPr/>
            <p:nvPr/>
          </p:nvSpPr>
          <p:spPr>
            <a:xfrm flipV="1">
              <a:off x="3295128"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5" name="Line"/>
            <p:cNvSpPr/>
            <p:nvPr/>
          </p:nvSpPr>
          <p:spPr>
            <a:xfrm flipV="1">
              <a:off x="3485503"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6" name="Line"/>
            <p:cNvSpPr/>
            <p:nvPr/>
          </p:nvSpPr>
          <p:spPr>
            <a:xfrm flipV="1">
              <a:off x="3675878"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nvGrpSpPr>
            <p:cNvPr id="1058" name="Group"/>
            <p:cNvGrpSpPr/>
            <p:nvPr/>
          </p:nvGrpSpPr>
          <p:grpSpPr>
            <a:xfrm>
              <a:off x="999657" y="0"/>
              <a:ext cx="2829227" cy="4688121"/>
              <a:chOff x="999657" y="0"/>
              <a:chExt cx="2829226" cy="4688120"/>
            </a:xfrm>
          </p:grpSpPr>
          <p:sp>
            <p:nvSpPr>
              <p:cNvPr id="1047" name="Rectangle"/>
              <p:cNvSpPr/>
              <p:nvPr/>
            </p:nvSpPr>
            <p:spPr>
              <a:xfrm>
                <a:off x="999657" y="0"/>
                <a:ext cx="2829227" cy="1111224"/>
              </a:xfrm>
              <a:prstGeom prst="rect">
                <a:avLst/>
              </a:prstGeom>
              <a:noFill/>
              <a:ln w="63500" cap="flat">
                <a:solidFill>
                  <a:schemeClr val="accent1">
                    <a:lumOff val="13529"/>
                  </a:schemeClr>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8" name="Line"/>
              <p:cNvSpPr/>
              <p:nvPr/>
            </p:nvSpPr>
            <p:spPr>
              <a:xfrm flipV="1">
                <a:off x="1201002"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49" name="Line"/>
              <p:cNvSpPr/>
              <p:nvPr/>
            </p:nvSpPr>
            <p:spPr>
              <a:xfrm flipV="1">
                <a:off x="1391377"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0" name="Line"/>
              <p:cNvSpPr/>
              <p:nvPr/>
            </p:nvSpPr>
            <p:spPr>
              <a:xfrm flipV="1">
                <a:off x="1581752"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1" name="Line"/>
              <p:cNvSpPr/>
              <p:nvPr/>
            </p:nvSpPr>
            <p:spPr>
              <a:xfrm flipV="1">
                <a:off x="1772127"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2" name="Line"/>
              <p:cNvSpPr/>
              <p:nvPr/>
            </p:nvSpPr>
            <p:spPr>
              <a:xfrm flipV="1">
                <a:off x="1962502"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3" name="Line"/>
              <p:cNvSpPr/>
              <p:nvPr/>
            </p:nvSpPr>
            <p:spPr>
              <a:xfrm flipV="1">
                <a:off x="2152877"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4" name="Line"/>
              <p:cNvSpPr/>
              <p:nvPr/>
            </p:nvSpPr>
            <p:spPr>
              <a:xfrm flipV="1">
                <a:off x="2724003" y="111481"/>
                <a:ext cx="1" cy="888262"/>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5" name="Line"/>
              <p:cNvSpPr/>
              <p:nvPr/>
            </p:nvSpPr>
            <p:spPr>
              <a:xfrm>
                <a:off x="1201002" y="1324569"/>
                <a:ext cx="2426536" cy="1"/>
              </a:xfrm>
              <a:prstGeom prst="line">
                <a:avLst/>
              </a:prstGeom>
              <a:noFill/>
              <a:ln w="88900"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56" name="Validator"/>
              <p:cNvSpPr/>
              <p:nvPr/>
            </p:nvSpPr>
            <p:spPr>
              <a:xfrm>
                <a:off x="2414270" y="170607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3000">
                    <a:latin typeface="+mn-lt"/>
                    <a:ea typeface="+mn-ea"/>
                    <a:cs typeface="+mn-cs"/>
                    <a:sym typeface="Helvetica Neue Medium"/>
                  </a:defRPr>
                </a:lvl1pPr>
              </a:lstStyle>
              <a:p>
                <a:pPr/>
                <a:r>
                  <a:t>Validator</a:t>
                </a:r>
              </a:p>
            </p:txBody>
          </p:sp>
          <p:sp>
            <p:nvSpPr>
              <p:cNvPr id="1057" name="Routinator (NLNetLabs)…"/>
              <p:cNvSpPr/>
              <p:nvPr/>
            </p:nvSpPr>
            <p:spPr>
              <a:xfrm>
                <a:off x="2414270" y="34181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i="1" sz="3000"/>
                </a:pPr>
                <a:r>
                  <a:t>Routinator (NLNetLabs)</a:t>
                </a:r>
              </a:p>
              <a:p>
                <a:pPr>
                  <a:defRPr b="0" i="1" sz="3000"/>
                </a:pPr>
                <a:r>
                  <a:t>OctoRPKI (Cloudflare)</a:t>
                </a:r>
              </a:p>
              <a:p>
                <a:pPr>
                  <a:defRPr b="0" i="1" sz="3000"/>
                </a:pPr>
                <a:r>
                  <a:t>RPKI Validator (RIPE NCC)</a:t>
                </a:r>
              </a:p>
              <a:p>
                <a:pPr>
                  <a:defRPr b="0" i="1" sz="3000"/>
                </a:pPr>
                <a:r>
                  <a:t>…</a:t>
                </a:r>
              </a:p>
            </p:txBody>
          </p:sp>
        </p:grpSp>
      </p:grpSp>
      <p:sp>
        <p:nvSpPr>
          <p:cNvPr id="1060" name="Line"/>
          <p:cNvSpPr/>
          <p:nvPr/>
        </p:nvSpPr>
        <p:spPr>
          <a:xfrm>
            <a:off x="13314565" y="8533114"/>
            <a:ext cx="5184769" cy="1"/>
          </a:xfrm>
          <a:prstGeom prst="line">
            <a:avLst/>
          </a:prstGeom>
          <a:ln w="63500">
            <a:solidFill>
              <a:srgbClr val="FFFFFF"/>
            </a:solidFill>
            <a:prstDash val="sysDot"/>
            <a:miter lim="400000"/>
            <a:headEnd type="triangle"/>
            <a:tailEnd type="triangle"/>
          </a:ln>
        </p:spPr>
        <p:txBody>
          <a:bodyPr lIns="71437" tIns="71437" rIns="71437" bIns="71437" anchor="ctr"/>
          <a:lstStyle/>
          <a:p>
            <a:pPr>
              <a:defRPr b="0" sz="3000">
                <a:latin typeface="+mn-lt"/>
                <a:ea typeface="+mn-ea"/>
                <a:cs typeface="+mn-cs"/>
                <a:sym typeface="Helvetica Neue Medium"/>
              </a:defRPr>
            </a:pPr>
          </a:p>
        </p:txBody>
      </p:sp>
      <p:sp>
        <p:nvSpPr>
          <p:cNvPr id="1061" name="RPKI-RTR Protocol"/>
          <p:cNvSpPr txBox="1"/>
          <p:nvPr/>
        </p:nvSpPr>
        <p:spPr>
          <a:xfrm>
            <a:off x="14173890" y="7748302"/>
            <a:ext cx="3544190" cy="60172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sz="3000">
                <a:latin typeface="+mn-lt"/>
                <a:ea typeface="+mn-ea"/>
                <a:cs typeface="+mn-cs"/>
                <a:sym typeface="Helvetica Neue Medium"/>
              </a:defRPr>
            </a:lvl1pPr>
          </a:lstStyle>
          <a:p>
            <a:pPr/>
            <a:r>
              <a:t>RPKI-RTR Protocol</a:t>
            </a:r>
          </a:p>
        </p:txBody>
      </p:sp>
      <p:grpSp>
        <p:nvGrpSpPr>
          <p:cNvPr id="1064" name="Group"/>
          <p:cNvGrpSpPr/>
          <p:nvPr/>
        </p:nvGrpSpPr>
        <p:grpSpPr>
          <a:xfrm>
            <a:off x="19074110" y="7787051"/>
            <a:ext cx="2352782" cy="2208633"/>
            <a:chOff x="0" y="0"/>
            <a:chExt cx="2352781" cy="2208632"/>
          </a:xfrm>
        </p:grpSpPr>
        <p:pic>
          <p:nvPicPr>
            <p:cNvPr id="1062" name="Image" descr="Image"/>
            <p:cNvPicPr>
              <a:picLocks noChangeAspect="1"/>
            </p:cNvPicPr>
            <p:nvPr/>
          </p:nvPicPr>
          <p:blipFill>
            <a:blip r:embed="rId3">
              <a:extLst/>
            </a:blip>
            <a:stretch>
              <a:fillRect/>
            </a:stretch>
          </p:blipFill>
          <p:spPr>
            <a:xfrm>
              <a:off x="0" y="0"/>
              <a:ext cx="2352782" cy="1547284"/>
            </a:xfrm>
            <a:prstGeom prst="rect">
              <a:avLst/>
            </a:prstGeom>
            <a:ln w="12700" cap="flat">
              <a:noFill/>
              <a:miter lim="400000"/>
            </a:ln>
            <a:effectLst/>
          </p:spPr>
        </p:pic>
        <p:sp>
          <p:nvSpPr>
            <p:cNvPr id="1063" name="Router"/>
            <p:cNvSpPr txBox="1"/>
            <p:nvPr/>
          </p:nvSpPr>
          <p:spPr>
            <a:xfrm>
              <a:off x="505768" y="1606908"/>
              <a:ext cx="1341248" cy="6017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3000">
                  <a:latin typeface="+mn-lt"/>
                  <a:ea typeface="+mn-ea"/>
                  <a:cs typeface="+mn-cs"/>
                  <a:sym typeface="Helvetica Neue Medium"/>
                </a:defRPr>
              </a:lvl1pPr>
            </a:lstStyle>
            <a:p>
              <a:pPr/>
              <a:r>
                <a:t>Router</a:t>
              </a:r>
            </a:p>
          </p:txBody>
        </p:sp>
      </p:grpSp>
      <p:sp>
        <p:nvSpPr>
          <p:cNvPr id="10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041"/>
                                        </p:tgtEl>
                                        <p:attrNameLst>
                                          <p:attrName>style.visibility</p:attrName>
                                        </p:attrNameLst>
                                      </p:cBhvr>
                                      <p:to>
                                        <p:strVal val="visible"/>
                                      </p:to>
                                    </p:set>
                                    <p:animEffect filter="wipe(up)" transition="in">
                                      <p:cBhvr>
                                        <p:cTn id="7" dur="300"/>
                                        <p:tgtEl>
                                          <p:spTgt spid="10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0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0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1061"/>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10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1" grpId="1"/>
      <p:bldP build="whole" bldLvl="1" animBg="1" rev="0" advAuto="0" spid="1059" grpId="2"/>
      <p:bldP build="whole" bldLvl="1" animBg="1" rev="0" advAuto="0" spid="1064" grpId="3"/>
      <p:bldP build="whole" bldLvl="1" animBg="1" rev="0" advAuto="0" spid="1061" grpId="4"/>
      <p:bldP build="whole" bldLvl="1" animBg="1" rev="0" advAuto="0" spid="1060" grpId="5"/>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069" name="Table"/>
          <p:cNvGraphicFramePr/>
          <p:nvPr/>
        </p:nvGraphicFramePr>
        <p:xfrm>
          <a:off x="1854200" y="6459903"/>
          <a:ext cx="21950523" cy="66404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601628"/>
                <a:gridCol w="1737438"/>
                <a:gridCol w="1806338"/>
                <a:gridCol w="3792417"/>
              </a:tblGrid>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bl>
          </a:graphicData>
        </a:graphic>
      </p:graphicFrame>
      <p:sp>
        <p:nvSpPr>
          <p:cNvPr id="1070" name="ROV (Route Origin Validation)…"/>
          <p:cNvSpPr txBox="1"/>
          <p:nvPr>
            <p:ph type="title"/>
          </p:nvPr>
        </p:nvSpPr>
        <p:spPr>
          <a:prstGeom prst="rect">
            <a:avLst/>
          </a:prstGeom>
        </p:spPr>
        <p:txBody>
          <a:bodyPr/>
          <a:lstStyle/>
          <a:p>
            <a:pPr defTabSz="550425">
              <a:defRPr sz="7504">
                <a:solidFill>
                  <a:srgbClr val="FFE44F"/>
                </a:solidFill>
              </a:defRPr>
            </a:pPr>
            <a:r>
              <a:t>ROV (Route Origin Validation)</a:t>
            </a:r>
          </a:p>
          <a:p>
            <a:pPr defTabSz="550425">
              <a:defRPr sz="7504">
                <a:solidFill>
                  <a:srgbClr val="FFE44F"/>
                </a:solidFill>
              </a:defRPr>
            </a:pPr>
            <a:r>
              <a:t>A route prefix is “covered”</a:t>
            </a:r>
          </a:p>
        </p:txBody>
      </p:sp>
      <p:graphicFrame>
        <p:nvGraphicFramePr>
          <p:cNvPr id="1071" name="Table"/>
          <p:cNvGraphicFramePr/>
          <p:nvPr/>
        </p:nvGraphicFramePr>
        <p:xfrm>
          <a:off x="2540000" y="2921000"/>
          <a:ext cx="18095071" cy="18948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57309"/>
                <a:gridCol w="12822690"/>
              </a:tblGrid>
              <a:tr h="1905000">
                <a:tc>
                  <a:txBody>
                    <a:bodyPr/>
                    <a:lstStyle/>
                    <a:p>
                      <a:pPr defTabSz="821531">
                        <a:defRPr sz="3000">
                          <a:sym typeface="Helvetica Neue"/>
                        </a:defRPr>
                      </a:pPr>
                      <a:r>
                        <a:t>An IP prefix is </a:t>
                      </a:r>
                      <a:r>
                        <a:rPr b="1">
                          <a:solidFill>
                            <a:schemeClr val="accent4">
                              <a:hueOff val="468000"/>
                              <a:satOff val="-4761"/>
                              <a:lumOff val="10196"/>
                            </a:schemeClr>
                          </a:solidFill>
                        </a:rPr>
                        <a:t>covered</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c>
                  <a:txBody>
                    <a:bodyPr/>
                    <a:lstStyle/>
                    <a:p>
                      <a:pPr defTabSz="821531">
                        <a:defRPr sz="1800">
                          <a:solidFill>
                            <a:srgbClr val="000000"/>
                          </a:solidFill>
                        </a:defRPr>
                      </a:pPr>
                      <a:r>
                        <a:rPr sz="3000">
                          <a:solidFill>
                            <a:srgbClr val="FFFFFF"/>
                          </a:solidFill>
                          <a:sym typeface="Helvetica Neue"/>
                        </a:rPr>
                        <a:t>The IP prefix address and VRP IP prefix address are identical
 for all bits specified by the VRP IP prefix length</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r>
            </a:tbl>
          </a:graphicData>
        </a:graphic>
      </p:graphicFrame>
      <p:grpSp>
        <p:nvGrpSpPr>
          <p:cNvPr id="1075" name="Group"/>
          <p:cNvGrpSpPr/>
          <p:nvPr/>
        </p:nvGrpSpPr>
        <p:grpSpPr>
          <a:xfrm>
            <a:off x="2414562" y="7206997"/>
            <a:ext cx="14024611" cy="1842377"/>
            <a:chOff x="595812" y="307047"/>
            <a:chExt cx="14024610" cy="1842376"/>
          </a:xfrm>
        </p:grpSpPr>
        <p:sp>
          <p:nvSpPr>
            <p:cNvPr id="1072" name="129.21.0.0/12, AS 4385"/>
            <p:cNvSpPr/>
            <p:nvPr/>
          </p:nvSpPr>
          <p:spPr>
            <a:xfrm>
              <a:off x="3700865"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12</a:t>
              </a:r>
              <a:r>
                <a:t>, AS 4385</a:t>
              </a:r>
            </a:p>
          </p:txBody>
        </p:sp>
        <p:sp>
          <p:nvSpPr>
            <p:cNvPr id="1073" name="VRP1*"/>
            <p:cNvSpPr/>
            <p:nvPr/>
          </p:nvSpPr>
          <p:spPr>
            <a:xfrm>
              <a:off x="595812" y="87942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1</a:t>
              </a:r>
              <a:r>
                <a:rPr baseline="31999"/>
                <a:t>*</a:t>
              </a:r>
            </a:p>
          </p:txBody>
        </p:sp>
        <p:graphicFrame>
          <p:nvGraphicFramePr>
            <p:cNvPr id="1074" name="Table"/>
            <p:cNvGraphicFramePr/>
            <p:nvPr/>
          </p:nvGraphicFramePr>
          <p:xfrm>
            <a:off x="1463222" y="609360"/>
            <a:ext cx="131572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522870"/>
                  <a:gridCol w="2025820"/>
                  <a:gridCol w="6553018"/>
                </a:tblGrid>
                <a:tr h="568296">
                  <a:tc>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grpSp>
        <p:nvGrpSpPr>
          <p:cNvPr id="1079" name="Group"/>
          <p:cNvGrpSpPr/>
          <p:nvPr/>
        </p:nvGrpSpPr>
        <p:grpSpPr>
          <a:xfrm>
            <a:off x="2414562" y="8826078"/>
            <a:ext cx="14024611" cy="1876877"/>
            <a:chOff x="548127" y="307047"/>
            <a:chExt cx="14024610" cy="1876875"/>
          </a:xfrm>
        </p:grpSpPr>
        <p:sp>
          <p:nvSpPr>
            <p:cNvPr id="1076" name="129.21.0.0/16, AS 3838"/>
            <p:cNvSpPr/>
            <p:nvPr/>
          </p:nvSpPr>
          <p:spPr>
            <a:xfrm>
              <a:off x="3666369"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16</a:t>
              </a:r>
              <a:r>
                <a:t>, AS 3838</a:t>
              </a:r>
            </a:p>
          </p:txBody>
        </p:sp>
        <p:sp>
          <p:nvSpPr>
            <p:cNvPr id="1077" name="VRP2"/>
            <p:cNvSpPr/>
            <p:nvPr/>
          </p:nvSpPr>
          <p:spPr>
            <a:xfrm>
              <a:off x="548127" y="91392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2</a:t>
              </a:r>
            </a:p>
          </p:txBody>
        </p:sp>
        <p:graphicFrame>
          <p:nvGraphicFramePr>
            <p:cNvPr id="1078" name="Table"/>
            <p:cNvGraphicFramePr/>
            <p:nvPr/>
          </p:nvGraphicFramePr>
          <p:xfrm>
            <a:off x="1415538" y="604374"/>
            <a:ext cx="131572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70482"/>
                  <a:gridCol w="3633319"/>
                  <a:gridCol w="2897907"/>
                </a:tblGrid>
                <a:tr h="568296">
                  <a:tc>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grpSp>
        <p:nvGrpSpPr>
          <p:cNvPr id="1083" name="Group"/>
          <p:cNvGrpSpPr/>
          <p:nvPr/>
        </p:nvGrpSpPr>
        <p:grpSpPr>
          <a:xfrm>
            <a:off x="1866434" y="11847122"/>
            <a:ext cx="14555348" cy="1199498"/>
            <a:chOff x="0" y="0"/>
            <a:chExt cx="14555347" cy="1199496"/>
          </a:xfrm>
        </p:grpSpPr>
        <p:sp>
          <p:nvSpPr>
            <p:cNvPr id="1080" name="129.21.240.0/20, AS 4385"/>
            <p:cNvSpPr txBox="1"/>
            <p:nvPr/>
          </p:nvSpPr>
          <p:spPr>
            <a:xfrm>
              <a:off x="1434958" y="0"/>
              <a:ext cx="4884853"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129.21.240.0/</a:t>
              </a:r>
              <a:r>
                <a:rPr>
                  <a:solidFill>
                    <a:schemeClr val="accent3">
                      <a:hueOff val="-365725"/>
                      <a:satOff val="-32500"/>
                      <a:lumOff val="18235"/>
                    </a:schemeClr>
                  </a:solidFill>
                </a:rPr>
                <a:t>20</a:t>
              </a:r>
              <a:r>
                <a:t>, AS 4385</a:t>
              </a:r>
            </a:p>
          </p:txBody>
        </p:sp>
        <p:sp>
          <p:nvSpPr>
            <p:cNvPr id="1081" name="VRP4"/>
            <p:cNvSpPr txBox="1"/>
            <p:nvPr/>
          </p:nvSpPr>
          <p:spPr>
            <a:xfrm>
              <a:off x="0" y="512841"/>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4</a:t>
              </a:r>
            </a:p>
          </p:txBody>
        </p:sp>
        <p:graphicFrame>
          <p:nvGraphicFramePr>
            <p:cNvPr id="1082" name="Table"/>
            <p:cNvGraphicFramePr/>
            <p:nvPr/>
          </p:nvGraphicFramePr>
          <p:xfrm>
            <a:off x="1440938" y="618500"/>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817128"/>
                  <a:gridCol w="3284580"/>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grpSp>
      <p:grpSp>
        <p:nvGrpSpPr>
          <p:cNvPr id="1087" name="Group"/>
          <p:cNvGrpSpPr/>
          <p:nvPr/>
        </p:nvGrpSpPr>
        <p:grpSpPr>
          <a:xfrm>
            <a:off x="1866434" y="10179519"/>
            <a:ext cx="14555348" cy="1217887"/>
            <a:chOff x="0" y="0"/>
            <a:chExt cx="14555347" cy="1217885"/>
          </a:xfrm>
        </p:grpSpPr>
        <p:sp>
          <p:nvSpPr>
            <p:cNvPr id="1084" name="VRP3"/>
            <p:cNvSpPr txBox="1"/>
            <p:nvPr/>
          </p:nvSpPr>
          <p:spPr>
            <a:xfrm>
              <a:off x="0" y="526346"/>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3</a:t>
              </a:r>
            </a:p>
          </p:txBody>
        </p:sp>
        <p:graphicFrame>
          <p:nvGraphicFramePr>
            <p:cNvPr id="1085" name="Table"/>
            <p:cNvGraphicFramePr/>
            <p:nvPr/>
          </p:nvGraphicFramePr>
          <p:xfrm>
            <a:off x="1440938" y="636889"/>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06002"/>
                  <a:gridCol w="3345583"/>
                  <a:gridCol w="6550122"/>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a:txBody>
                      <a:bodyPr/>
                      <a:lstStyle/>
                      <a:p>
                        <a:pPr>
                          <a:defRPr sz="3000"/>
                        </a:pPr>
                      </a:p>
                    </a:txBody>
                    <a:tcPr marL="50800" marR="50800" marT="50800" marB="50800" anchor="ctr" anchorCtr="0" horzOverflow="overflow">
                      <a:lnT w="12700">
                        <a:solidFill>
                          <a:srgbClr val="D6D6D6"/>
                        </a:solidFill>
                        <a:miter lim="400000"/>
                      </a:lnT>
                      <a:lnB w="12700">
                        <a:solidFill>
                          <a:srgbClr val="D6D6D6"/>
                        </a:solidFill>
                        <a:miter lim="400000"/>
                      </a:lnB>
                      <a:solidFill>
                        <a:srgbClr val="A9A9A9"/>
                      </a:solidFill>
                    </a:tcPr>
                  </a:tc>
                  <a:tc>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
          <p:nvSpPr>
            <p:cNvPr id="1086" name="129.21.0.0/8-16, AS 4385"/>
            <p:cNvSpPr txBox="1"/>
            <p:nvPr/>
          </p:nvSpPr>
          <p:spPr>
            <a:xfrm>
              <a:off x="1430304" y="0"/>
              <a:ext cx="4816984"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8-16</a:t>
              </a:r>
              <a:r>
                <a:t>, AS 4385</a:t>
              </a:r>
            </a:p>
          </p:txBody>
        </p:sp>
      </p:grpSp>
      <p:grpSp>
        <p:nvGrpSpPr>
          <p:cNvPr id="1093" name="Group"/>
          <p:cNvGrpSpPr/>
          <p:nvPr/>
        </p:nvGrpSpPr>
        <p:grpSpPr>
          <a:xfrm>
            <a:off x="1758591" y="5021243"/>
            <a:ext cx="15013886" cy="1665794"/>
            <a:chOff x="0" y="0"/>
            <a:chExt cx="15013885" cy="1665792"/>
          </a:xfrm>
        </p:grpSpPr>
        <p:grpSp>
          <p:nvGrpSpPr>
            <p:cNvPr id="1091" name="Group"/>
            <p:cNvGrpSpPr/>
            <p:nvPr/>
          </p:nvGrpSpPr>
          <p:grpSpPr>
            <a:xfrm>
              <a:off x="164323" y="0"/>
              <a:ext cx="14487100" cy="1233954"/>
              <a:chOff x="0" y="0"/>
              <a:chExt cx="14487098" cy="1233953"/>
            </a:xfrm>
          </p:grpSpPr>
          <p:graphicFrame>
            <p:nvGraphicFramePr>
              <p:cNvPr id="1088" name="Table"/>
              <p:cNvGraphicFramePr/>
              <p:nvPr/>
            </p:nvGraphicFramePr>
            <p:xfrm>
              <a:off x="1435257" y="642757"/>
              <a:ext cx="13051842" cy="58099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19570"/>
                    <a:gridCol w="6519570"/>
                  </a:tblGrid>
                  <a:tr h="568296">
                    <a:tc>
                      <a:txBody>
                        <a:bodyPr/>
                        <a:lstStyle/>
                        <a:p>
                          <a:pPr>
                            <a:defRPr sz="3000"/>
                          </a:pPr>
                        </a:p>
                      </a:txBody>
                      <a:tcPr marL="50800" marR="50800" marT="50800" marB="50800" anchor="ctr" anchorCtr="0" horzOverflow="overflow">
                        <a:lnL w="12700">
                          <a:solidFill>
                            <a:srgbClr val="434343"/>
                          </a:solidFill>
                          <a:miter lim="400000"/>
                        </a:lnL>
                        <a:lnR w="12700">
                          <a:solidFill>
                            <a:srgbClr val="434343"/>
                          </a:solidFill>
                          <a:miter lim="400000"/>
                        </a:lnR>
                        <a:lnT w="12700">
                          <a:solidFill>
                            <a:srgbClr val="434343"/>
                          </a:solidFill>
                          <a:miter lim="400000"/>
                        </a:lnT>
                        <a:lnB w="12700">
                          <a:solidFill>
                            <a:srgbClr val="434343"/>
                          </a:solidFill>
                          <a:miter lim="400000"/>
                        </a:lnB>
                        <a:solidFill>
                          <a:schemeClr val="accent4">
                            <a:hueOff val="468000"/>
                            <a:satOff val="-4761"/>
                            <a:lumOff val="10196"/>
                          </a:schemeClr>
                        </a:solidFill>
                      </a:tcPr>
                    </a:tc>
                    <a:tc>
                      <a:txBody>
                        <a:bodyPr/>
                        <a:lstStyle/>
                        <a:p>
                          <a:pPr>
                            <a:defRPr sz="3000"/>
                          </a:pPr>
                        </a:p>
                      </a:txBody>
                      <a:tcPr marL="50800" marR="50800" marT="50800" marB="50800" anchor="ctr" anchorCtr="0" horzOverflow="overflow">
                        <a:lnL w="12700">
                          <a:solidFill>
                            <a:srgbClr val="434343"/>
                          </a:solidFill>
                          <a:miter lim="400000"/>
                        </a:lnL>
                        <a:lnR w="12700">
                          <a:solidFill>
                            <a:srgbClr val="6C6C6C"/>
                          </a:solidFill>
                          <a:miter lim="400000"/>
                        </a:lnR>
                        <a:lnT w="12700">
                          <a:solidFill>
                            <a:srgbClr val="6C6C6C"/>
                          </a:solidFill>
                          <a:miter lim="400000"/>
                        </a:lnT>
                        <a:lnB w="12700">
                          <a:solidFill>
                            <a:srgbClr val="6C6C6C"/>
                          </a:solidFill>
                          <a:miter lim="400000"/>
                        </a:lnB>
                      </a:tcPr>
                    </a:tc>
                  </a:tr>
                </a:tbl>
              </a:graphicData>
            </a:graphic>
          </p:graphicFrame>
          <p:sp>
            <p:nvSpPr>
              <p:cNvPr id="1089" name="129.21.0.0/16, AS 4385"/>
              <p:cNvSpPr txBox="1"/>
              <p:nvPr/>
            </p:nvSpPr>
            <p:spPr>
              <a:xfrm>
                <a:off x="1403496" y="0"/>
                <a:ext cx="4432936"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16</a:t>
                </a:r>
                <a:r>
                  <a:t>, AS 4385</a:t>
                </a:r>
              </a:p>
            </p:txBody>
          </p:sp>
          <p:sp>
            <p:nvSpPr>
              <p:cNvPr id="1090" name="BGP"/>
              <p:cNvSpPr txBox="1"/>
              <p:nvPr/>
            </p:nvSpPr>
            <p:spPr>
              <a:xfrm>
                <a:off x="0" y="619857"/>
                <a:ext cx="1005764"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vl1pPr>
              </a:lstStyle>
              <a:p>
                <a:pPr/>
                <a:r>
                  <a:t>BGP</a:t>
                </a:r>
              </a:p>
            </p:txBody>
          </p:sp>
        </p:grpSp>
        <p:sp>
          <p:nvSpPr>
            <p:cNvPr id="1092" name="Line"/>
            <p:cNvSpPr/>
            <p:nvPr/>
          </p:nvSpPr>
          <p:spPr>
            <a:xfrm>
              <a:off x="0" y="1665792"/>
              <a:ext cx="15013885" cy="1"/>
            </a:xfrm>
            <a:prstGeom prst="line">
              <a:avLst/>
            </a:prstGeom>
            <a:noFill/>
            <a:ln w="254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1094" name="Dingbat X"/>
          <p:cNvSpPr/>
          <p:nvPr/>
        </p:nvSpPr>
        <p:spPr>
          <a:xfrm>
            <a:off x="18032234" y="12144043"/>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095" name="Dingbat Check"/>
          <p:cNvSpPr/>
          <p:nvPr/>
        </p:nvSpPr>
        <p:spPr>
          <a:xfrm>
            <a:off x="17944706" y="8855953"/>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096" name="Dingbat Check"/>
          <p:cNvSpPr/>
          <p:nvPr/>
        </p:nvSpPr>
        <p:spPr>
          <a:xfrm>
            <a:off x="17944706" y="10499998"/>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grpSp>
        <p:nvGrpSpPr>
          <p:cNvPr id="1099" name="Group"/>
          <p:cNvGrpSpPr/>
          <p:nvPr/>
        </p:nvGrpSpPr>
        <p:grpSpPr>
          <a:xfrm>
            <a:off x="17520136" y="5645284"/>
            <a:ext cx="1751915" cy="2416092"/>
            <a:chOff x="0" y="0"/>
            <a:chExt cx="1751914" cy="2416091"/>
          </a:xfrm>
        </p:grpSpPr>
        <p:sp>
          <p:nvSpPr>
            <p:cNvPr id="1097" name="Dingbat Check"/>
            <p:cNvSpPr/>
            <p:nvPr/>
          </p:nvSpPr>
          <p:spPr>
            <a:xfrm>
              <a:off x="424569" y="1566623"/>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098" name="Covers?"/>
            <p:cNvSpPr txBox="1"/>
            <p:nvPr/>
          </p:nvSpPr>
          <p:spPr>
            <a:xfrm>
              <a:off x="0" y="0"/>
              <a:ext cx="1751915"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Covers?</a:t>
              </a:r>
            </a:p>
          </p:txBody>
        </p:sp>
      </p:grpSp>
      <p:sp>
        <p:nvSpPr>
          <p:cNvPr id="1100" name="* Validated ROA Payloads"/>
          <p:cNvSpPr txBox="1"/>
          <p:nvPr/>
        </p:nvSpPr>
        <p:spPr>
          <a:xfrm>
            <a:off x="19958910" y="13011492"/>
            <a:ext cx="4296371"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atin typeface="Gill Sans"/>
                <a:ea typeface="Gill Sans"/>
                <a:cs typeface="Gill Sans"/>
                <a:sym typeface="Gill Sans"/>
              </a:defRPr>
            </a:lvl1pPr>
          </a:lstStyle>
          <a:p>
            <a:pPr/>
            <a:r>
              <a:t>* Validated ROA Payloads</a:t>
            </a:r>
          </a:p>
        </p:txBody>
      </p:sp>
      <p:sp>
        <p:nvSpPr>
          <p:cNvPr id="11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0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0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0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0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0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93" grpId="2"/>
      <p:bldP build="whole" bldLvl="1" animBg="1" rev="0" advAuto="0" spid="1071" grpId="1"/>
      <p:bldP build="whole" bldLvl="1" animBg="1" rev="0" advAuto="0" spid="1096" grpId="8"/>
      <p:bldP build="whole" bldLvl="1" animBg="1" rev="0" advAuto="0" spid="1075" grpId="3"/>
      <p:bldP build="whole" bldLvl="1" animBg="1" rev="0" advAuto="0" spid="1083" grpId="9"/>
      <p:bldP build="whole" bldLvl="1" animBg="1" rev="0" advAuto="0" spid="1087" grpId="7"/>
      <p:bldP build="whole" bldLvl="1" animBg="1" rev="0" advAuto="0" spid="1079" grpId="5"/>
      <p:bldP build="whole" bldLvl="1" animBg="1" rev="0" advAuto="0" spid="1095" grpId="6"/>
      <p:bldP build="whole" bldLvl="1" animBg="1" rev="0" advAuto="0" spid="1099" grpId="4"/>
      <p:bldP build="whole" bldLvl="1" animBg="1" rev="0" advAuto="0" spid="1094" grpId="10"/>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105" name="Table"/>
          <p:cNvGraphicFramePr/>
          <p:nvPr/>
        </p:nvGraphicFramePr>
        <p:xfrm>
          <a:off x="1854200" y="6459903"/>
          <a:ext cx="21950523" cy="66404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601628"/>
                <a:gridCol w="1737438"/>
                <a:gridCol w="1806338"/>
                <a:gridCol w="3792417"/>
              </a:tblGrid>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bl>
          </a:graphicData>
        </a:graphic>
      </p:graphicFrame>
      <p:sp>
        <p:nvSpPr>
          <p:cNvPr id="1106" name="ROV (Route Origin Validation)…"/>
          <p:cNvSpPr txBox="1"/>
          <p:nvPr>
            <p:ph type="title"/>
          </p:nvPr>
        </p:nvSpPr>
        <p:spPr>
          <a:prstGeom prst="rect">
            <a:avLst/>
          </a:prstGeom>
        </p:spPr>
        <p:txBody>
          <a:bodyPr/>
          <a:lstStyle/>
          <a:p>
            <a:pPr defTabSz="550425">
              <a:defRPr sz="7504">
                <a:solidFill>
                  <a:srgbClr val="FFE44F"/>
                </a:solidFill>
              </a:defRPr>
            </a:pPr>
            <a:r>
              <a:t>ROV (Route Origin Validation)</a:t>
            </a:r>
          </a:p>
          <a:p>
            <a:pPr defTabSz="550425">
              <a:defRPr sz="7504">
                <a:solidFill>
                  <a:srgbClr val="FFE44F"/>
                </a:solidFill>
              </a:defRPr>
            </a:pPr>
            <a:r>
              <a:t>A route prefix is “matched”</a:t>
            </a:r>
          </a:p>
        </p:txBody>
      </p:sp>
      <p:graphicFrame>
        <p:nvGraphicFramePr>
          <p:cNvPr id="1107" name="Table"/>
          <p:cNvGraphicFramePr/>
          <p:nvPr/>
        </p:nvGraphicFramePr>
        <p:xfrm>
          <a:off x="3358172" y="5664000"/>
          <a:ext cx="13114410" cy="58099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50854"/>
                <a:gridCol w="6550854"/>
              </a:tblGrid>
              <a:tr h="568296">
                <a:tc>
                  <a:txBody>
                    <a:bodyPr/>
                    <a:lstStyle/>
                    <a:p>
                      <a:pPr defTabSz="821531">
                        <a:defRPr sz="3000">
                          <a:sym typeface="Helvetica Neue"/>
                        </a:defRPr>
                      </a:pPr>
                    </a:p>
                  </a:txBody>
                  <a:tcPr marL="50800" marR="50800" marT="50800" marB="50800" anchor="ctr" anchorCtr="0" horzOverflow="overflow">
                    <a:lnL w="12700">
                      <a:solidFill>
                        <a:srgbClr val="434343"/>
                      </a:solidFill>
                      <a:miter lim="400000"/>
                    </a:lnL>
                    <a:lnR w="12700">
                      <a:solidFill>
                        <a:srgbClr val="434343"/>
                      </a:solidFill>
                      <a:miter lim="400000"/>
                    </a:lnR>
                    <a:lnT w="12700">
                      <a:solidFill>
                        <a:srgbClr val="434343"/>
                      </a:solidFill>
                      <a:miter lim="400000"/>
                    </a:lnT>
                    <a:lnB w="12700">
                      <a:solidFill>
                        <a:srgbClr val="434343"/>
                      </a:solidFill>
                      <a:miter lim="400000"/>
                    </a:lnB>
                    <a:solidFill>
                      <a:schemeClr val="accent4">
                        <a:hueOff val="468000"/>
                        <a:satOff val="-4761"/>
                        <a:lumOff val="10196"/>
                      </a:schemeClr>
                    </a:solidFill>
                  </a:tcPr>
                </a:tc>
                <a:tc>
                  <a:txBody>
                    <a:bodyPr/>
                    <a:lstStyle/>
                    <a:p>
                      <a:pPr defTabSz="821531">
                        <a:defRPr sz="3000">
                          <a:sym typeface="Helvetica Neue"/>
                        </a:defRPr>
                      </a:pPr>
                    </a:p>
                  </a:txBody>
                  <a:tcPr marL="50800" marR="50800" marT="50800" marB="50800" anchor="ctr" anchorCtr="0" horzOverflow="overflow">
                    <a:lnL w="12700">
                      <a:solidFill>
                        <a:srgbClr val="434343"/>
                      </a:solidFill>
                      <a:miter lim="400000"/>
                    </a:lnL>
                    <a:lnR w="12700">
                      <a:solidFill>
                        <a:srgbClr val="6C6C6C"/>
                      </a:solidFill>
                      <a:miter lim="400000"/>
                    </a:lnR>
                    <a:lnT w="12700">
                      <a:solidFill>
                        <a:srgbClr val="6C6C6C"/>
                      </a:solidFill>
                      <a:miter lim="400000"/>
                    </a:lnT>
                    <a:lnB w="12700">
                      <a:solidFill>
                        <a:srgbClr val="6C6C6C"/>
                      </a:solidFill>
                      <a:miter lim="400000"/>
                    </a:lnB>
                  </a:tcPr>
                </a:tc>
              </a:tr>
            </a:tbl>
          </a:graphicData>
        </a:graphic>
      </p:graphicFrame>
      <p:sp>
        <p:nvSpPr>
          <p:cNvPr id="1108" name="BGP"/>
          <p:cNvSpPr txBox="1"/>
          <p:nvPr/>
        </p:nvSpPr>
        <p:spPr>
          <a:xfrm>
            <a:off x="1922915" y="5641101"/>
            <a:ext cx="1005764" cy="6140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BGP</a:t>
            </a:r>
          </a:p>
        </p:txBody>
      </p:sp>
      <p:grpSp>
        <p:nvGrpSpPr>
          <p:cNvPr id="1112" name="Group"/>
          <p:cNvGrpSpPr/>
          <p:nvPr/>
        </p:nvGrpSpPr>
        <p:grpSpPr>
          <a:xfrm>
            <a:off x="2414562" y="8826078"/>
            <a:ext cx="14024611" cy="1876877"/>
            <a:chOff x="548127" y="307047"/>
            <a:chExt cx="14024610" cy="1876875"/>
          </a:xfrm>
        </p:grpSpPr>
        <p:sp>
          <p:nvSpPr>
            <p:cNvPr id="1109" name="129.21.0.0/16, AS 3838"/>
            <p:cNvSpPr/>
            <p:nvPr/>
          </p:nvSpPr>
          <p:spPr>
            <a:xfrm>
              <a:off x="3666369"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16</a:t>
              </a:r>
              <a:r>
                <a:t>, AS 3838</a:t>
              </a:r>
            </a:p>
          </p:txBody>
        </p:sp>
        <p:sp>
          <p:nvSpPr>
            <p:cNvPr id="1110" name="VRP2"/>
            <p:cNvSpPr/>
            <p:nvPr/>
          </p:nvSpPr>
          <p:spPr>
            <a:xfrm>
              <a:off x="548127" y="91392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2</a:t>
              </a:r>
            </a:p>
          </p:txBody>
        </p:sp>
        <p:graphicFrame>
          <p:nvGraphicFramePr>
            <p:cNvPr id="1111" name="Table"/>
            <p:cNvGraphicFramePr/>
            <p:nvPr/>
          </p:nvGraphicFramePr>
          <p:xfrm>
            <a:off x="1415538" y="604374"/>
            <a:ext cx="131572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70482"/>
                  <a:gridCol w="3633319"/>
                  <a:gridCol w="2897907"/>
                </a:tblGrid>
                <a:tr h="568296">
                  <a:tc>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grpSp>
        <p:nvGrpSpPr>
          <p:cNvPr id="1116" name="Group"/>
          <p:cNvGrpSpPr/>
          <p:nvPr/>
        </p:nvGrpSpPr>
        <p:grpSpPr>
          <a:xfrm>
            <a:off x="1866434" y="11847122"/>
            <a:ext cx="14555348" cy="1199498"/>
            <a:chOff x="0" y="0"/>
            <a:chExt cx="14555347" cy="1199496"/>
          </a:xfrm>
        </p:grpSpPr>
        <p:sp>
          <p:nvSpPr>
            <p:cNvPr id="1113" name="129.21.240.0/20, AS 4385"/>
            <p:cNvSpPr txBox="1"/>
            <p:nvPr/>
          </p:nvSpPr>
          <p:spPr>
            <a:xfrm>
              <a:off x="1434958" y="0"/>
              <a:ext cx="4884853"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129.21.240.0/</a:t>
              </a:r>
              <a:r>
                <a:rPr>
                  <a:solidFill>
                    <a:schemeClr val="accent3">
                      <a:hueOff val="-365725"/>
                      <a:satOff val="-32500"/>
                      <a:lumOff val="18235"/>
                    </a:schemeClr>
                  </a:solidFill>
                </a:rPr>
                <a:t>20</a:t>
              </a:r>
              <a:r>
                <a:t>, AS 4385</a:t>
              </a:r>
            </a:p>
          </p:txBody>
        </p:sp>
        <p:sp>
          <p:nvSpPr>
            <p:cNvPr id="1114" name="VRP4"/>
            <p:cNvSpPr txBox="1"/>
            <p:nvPr/>
          </p:nvSpPr>
          <p:spPr>
            <a:xfrm>
              <a:off x="0" y="512841"/>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4</a:t>
              </a:r>
            </a:p>
          </p:txBody>
        </p:sp>
        <p:graphicFrame>
          <p:nvGraphicFramePr>
            <p:cNvPr id="1115" name="Table"/>
            <p:cNvGraphicFramePr/>
            <p:nvPr/>
          </p:nvGraphicFramePr>
          <p:xfrm>
            <a:off x="1440938" y="618500"/>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817128"/>
                  <a:gridCol w="3284580"/>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grpSp>
      <p:grpSp>
        <p:nvGrpSpPr>
          <p:cNvPr id="1120" name="Group"/>
          <p:cNvGrpSpPr/>
          <p:nvPr/>
        </p:nvGrpSpPr>
        <p:grpSpPr>
          <a:xfrm>
            <a:off x="1866434" y="10179519"/>
            <a:ext cx="14555348" cy="1217887"/>
            <a:chOff x="0" y="0"/>
            <a:chExt cx="14555347" cy="1217885"/>
          </a:xfrm>
        </p:grpSpPr>
        <p:sp>
          <p:nvSpPr>
            <p:cNvPr id="1117" name="VRP3"/>
            <p:cNvSpPr txBox="1"/>
            <p:nvPr/>
          </p:nvSpPr>
          <p:spPr>
            <a:xfrm>
              <a:off x="0" y="526346"/>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3</a:t>
              </a:r>
            </a:p>
          </p:txBody>
        </p:sp>
        <p:graphicFrame>
          <p:nvGraphicFramePr>
            <p:cNvPr id="1118" name="Table"/>
            <p:cNvGraphicFramePr/>
            <p:nvPr/>
          </p:nvGraphicFramePr>
          <p:xfrm>
            <a:off x="1440938" y="636889"/>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06002"/>
                  <a:gridCol w="3345583"/>
                  <a:gridCol w="6550122"/>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a:txBody>
                      <a:bodyPr/>
                      <a:lstStyle/>
                      <a:p>
                        <a:pPr>
                          <a:defRPr sz="3000"/>
                        </a:pPr>
                      </a:p>
                    </a:txBody>
                    <a:tcPr marL="50800" marR="50800" marT="50800" marB="50800" anchor="ctr" anchorCtr="0" horzOverflow="overflow">
                      <a:lnT w="12700">
                        <a:solidFill>
                          <a:srgbClr val="D6D6D6"/>
                        </a:solidFill>
                        <a:miter lim="400000"/>
                      </a:lnT>
                      <a:lnB w="12700">
                        <a:solidFill>
                          <a:srgbClr val="D6D6D6"/>
                        </a:solidFill>
                        <a:miter lim="400000"/>
                      </a:lnB>
                      <a:solidFill>
                        <a:srgbClr val="A9A9A9"/>
                      </a:solidFill>
                    </a:tcPr>
                  </a:tc>
                  <a:tc>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
          <p:nvSpPr>
            <p:cNvPr id="1119" name="129.21.0.0/8-16, AS 4385"/>
            <p:cNvSpPr txBox="1"/>
            <p:nvPr/>
          </p:nvSpPr>
          <p:spPr>
            <a:xfrm>
              <a:off x="1430304" y="0"/>
              <a:ext cx="4816984"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8-16</a:t>
              </a:r>
              <a:r>
                <a:t>, AS 4385</a:t>
              </a:r>
            </a:p>
          </p:txBody>
        </p:sp>
      </p:grpSp>
      <p:sp>
        <p:nvSpPr>
          <p:cNvPr id="1121" name="Line"/>
          <p:cNvSpPr/>
          <p:nvPr/>
        </p:nvSpPr>
        <p:spPr>
          <a:xfrm>
            <a:off x="1758591" y="6687036"/>
            <a:ext cx="15013885"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sp>
        <p:nvSpPr>
          <p:cNvPr id="1122" name="Dingbat Check"/>
          <p:cNvSpPr/>
          <p:nvPr/>
        </p:nvSpPr>
        <p:spPr>
          <a:xfrm>
            <a:off x="17944706" y="7211907"/>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23" name="Dingbat X"/>
          <p:cNvSpPr/>
          <p:nvPr/>
        </p:nvSpPr>
        <p:spPr>
          <a:xfrm>
            <a:off x="18032234" y="12144043"/>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24" name="Dingbat Check"/>
          <p:cNvSpPr/>
          <p:nvPr/>
        </p:nvSpPr>
        <p:spPr>
          <a:xfrm>
            <a:off x="17944706" y="8855953"/>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25" name="Dingbat Check"/>
          <p:cNvSpPr/>
          <p:nvPr/>
        </p:nvSpPr>
        <p:spPr>
          <a:xfrm>
            <a:off x="17944706" y="10499998"/>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26" name="Dingbat X"/>
          <p:cNvSpPr/>
          <p:nvPr/>
        </p:nvSpPr>
        <p:spPr>
          <a:xfrm>
            <a:off x="20471412" y="12144043"/>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27" name="Dingbat X"/>
          <p:cNvSpPr/>
          <p:nvPr/>
        </p:nvSpPr>
        <p:spPr>
          <a:xfrm>
            <a:off x="20365905" y="8855953"/>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28" name="Covers?"/>
          <p:cNvSpPr txBox="1"/>
          <p:nvPr/>
        </p:nvSpPr>
        <p:spPr>
          <a:xfrm>
            <a:off x="17520137" y="5645284"/>
            <a:ext cx="1751915"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Covers?</a:t>
            </a:r>
          </a:p>
        </p:txBody>
      </p:sp>
      <p:sp>
        <p:nvSpPr>
          <p:cNvPr id="1129" name="Matches?"/>
          <p:cNvSpPr txBox="1"/>
          <p:nvPr/>
        </p:nvSpPr>
        <p:spPr>
          <a:xfrm>
            <a:off x="19712632" y="5645284"/>
            <a:ext cx="2052245"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Matches?</a:t>
            </a:r>
          </a:p>
        </p:txBody>
      </p:sp>
      <p:sp>
        <p:nvSpPr>
          <p:cNvPr id="1130" name="Dingbat X"/>
          <p:cNvSpPr/>
          <p:nvPr/>
        </p:nvSpPr>
        <p:spPr>
          <a:xfrm>
            <a:off x="20344167" y="7211908"/>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31" name="Dingbat Check"/>
          <p:cNvSpPr/>
          <p:nvPr/>
        </p:nvSpPr>
        <p:spPr>
          <a:xfrm>
            <a:off x="20291789" y="10499998"/>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32" name="129.21.0.0/16, AS 4385"/>
          <p:cNvSpPr txBox="1"/>
          <p:nvPr/>
        </p:nvSpPr>
        <p:spPr>
          <a:xfrm>
            <a:off x="3326411" y="5021243"/>
            <a:ext cx="4432936" cy="6140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129.21.0.0/</a:t>
            </a:r>
            <a:r>
              <a:rPr>
                <a:solidFill>
                  <a:schemeClr val="accent3">
                    <a:hueOff val="-365725"/>
                    <a:satOff val="-32500"/>
                    <a:lumOff val="18235"/>
                  </a:schemeClr>
                </a:solidFill>
              </a:rPr>
              <a:t>16</a:t>
            </a:r>
            <a:r>
              <a:t>, AS 4385</a:t>
            </a:r>
          </a:p>
        </p:txBody>
      </p:sp>
      <p:graphicFrame>
        <p:nvGraphicFramePr>
          <p:cNvPr id="1133" name="Table"/>
          <p:cNvGraphicFramePr/>
          <p:nvPr/>
        </p:nvGraphicFramePr>
        <p:xfrm>
          <a:off x="2540000" y="2921000"/>
          <a:ext cx="18095071" cy="18948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57309"/>
                <a:gridCol w="12822690"/>
              </a:tblGrid>
              <a:tr h="1905000">
                <a:tc>
                  <a:txBody>
                    <a:bodyPr/>
                    <a:lstStyle/>
                    <a:p>
                      <a:pPr defTabSz="821531">
                        <a:defRPr sz="3000">
                          <a:sym typeface="Helvetica Neue"/>
                        </a:defRPr>
                      </a:pPr>
                      <a:r>
                        <a:t>An IP prefix is </a:t>
                      </a:r>
                      <a:r>
                        <a:rPr b="1">
                          <a:solidFill>
                            <a:schemeClr val="accent3">
                              <a:hueOff val="-365725"/>
                              <a:satOff val="-32500"/>
                              <a:lumOff val="18235"/>
                            </a:schemeClr>
                          </a:solidFill>
                        </a:rPr>
                        <a:t>matched</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c>
                  <a:txBody>
                    <a:bodyPr/>
                    <a:lstStyle/>
                    <a:p>
                      <a:pPr defTabSz="821531">
                        <a:defRPr sz="3000">
                          <a:sym typeface="Helvetica Neue"/>
                        </a:defRPr>
                      </a:pPr>
                      <a:r>
                        <a:t>1. VRP IP prefix </a:t>
                      </a:r>
                      <a:r>
                        <a:rPr>
                          <a:solidFill>
                            <a:schemeClr val="accent4">
                              <a:hueOff val="468000"/>
                              <a:satOff val="-4761"/>
                              <a:lumOff val="10196"/>
                            </a:schemeClr>
                          </a:solidFill>
                        </a:rPr>
                        <a:t>covers</a:t>
                      </a:r>
                      <a:r>
                        <a:t> the announced IP prefix</a:t>
                      </a:r>
                    </a:p>
                    <a:p>
                      <a:pPr defTabSz="821531">
                        <a:defRPr sz="3000">
                          <a:sym typeface="Helvetica Neue"/>
                        </a:defRPr>
                      </a:pPr>
                      <a:r>
                        <a:t>2. VRP’s ASN == Announced ASN</a:t>
                      </a:r>
                    </a:p>
                    <a:p>
                      <a:pPr defTabSz="821531">
                        <a:defRPr sz="3000">
                          <a:sym typeface="Helvetica Neue"/>
                        </a:defRPr>
                      </a:pPr>
                      <a:r>
                        <a:t>3. Announced IP prefix length &lt;= VRP’s IP prefix length</a:t>
                      </a:r>
                      <a:br/>
                      <a:r>
                        <a:t> (including MaxLength)</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r>
            </a:tbl>
          </a:graphicData>
        </a:graphic>
      </p:graphicFrame>
      <p:grpSp>
        <p:nvGrpSpPr>
          <p:cNvPr id="1137" name="Group"/>
          <p:cNvGrpSpPr/>
          <p:nvPr/>
        </p:nvGrpSpPr>
        <p:grpSpPr>
          <a:xfrm>
            <a:off x="2414562" y="7206997"/>
            <a:ext cx="14024611" cy="1842377"/>
            <a:chOff x="595812" y="307047"/>
            <a:chExt cx="14024610" cy="1842376"/>
          </a:xfrm>
        </p:grpSpPr>
        <p:sp>
          <p:nvSpPr>
            <p:cNvPr id="1134" name="129.21.0.0/12, AS 4385"/>
            <p:cNvSpPr/>
            <p:nvPr/>
          </p:nvSpPr>
          <p:spPr>
            <a:xfrm>
              <a:off x="3700865"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12</a:t>
              </a:r>
              <a:r>
                <a:t>, AS 4385</a:t>
              </a:r>
            </a:p>
          </p:txBody>
        </p:sp>
        <p:sp>
          <p:nvSpPr>
            <p:cNvPr id="1135" name="VRP1*"/>
            <p:cNvSpPr/>
            <p:nvPr/>
          </p:nvSpPr>
          <p:spPr>
            <a:xfrm>
              <a:off x="595812" y="87942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1</a:t>
              </a:r>
              <a:r>
                <a:rPr baseline="31999"/>
                <a:t>*</a:t>
              </a:r>
            </a:p>
          </p:txBody>
        </p:sp>
        <p:graphicFrame>
          <p:nvGraphicFramePr>
            <p:cNvPr id="1136" name="Table"/>
            <p:cNvGraphicFramePr/>
            <p:nvPr/>
          </p:nvGraphicFramePr>
          <p:xfrm>
            <a:off x="1463222" y="609360"/>
            <a:ext cx="131572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522870"/>
                  <a:gridCol w="2025820"/>
                  <a:gridCol w="6553018"/>
                </a:tblGrid>
                <a:tr h="568296">
                  <a:tc>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sp>
        <p:nvSpPr>
          <p:cNvPr id="1138" name="* Validated ROA Payloads"/>
          <p:cNvSpPr txBox="1"/>
          <p:nvPr/>
        </p:nvSpPr>
        <p:spPr>
          <a:xfrm>
            <a:off x="19958910" y="13011492"/>
            <a:ext cx="4296371"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atin typeface="Gill Sans"/>
                <a:ea typeface="Gill Sans"/>
                <a:cs typeface="Gill Sans"/>
                <a:sym typeface="Gill Sans"/>
              </a:defRPr>
            </a:lvl1pPr>
          </a:lstStyle>
          <a:p>
            <a:pPr/>
            <a:r>
              <a:t>* Validated ROA Payloads</a:t>
            </a:r>
          </a:p>
        </p:txBody>
      </p:sp>
      <p:sp>
        <p:nvSpPr>
          <p:cNvPr id="11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0" grpId="1"/>
      <p:bldP build="whole" bldLvl="1" animBg="1" rev="0" advAuto="0" spid="1131" grpId="3"/>
      <p:bldP build="whole" bldLvl="1" animBg="1" rev="0" advAuto="0" spid="1126" grpId="4"/>
      <p:bldP build="whole" bldLvl="1" animBg="1" rev="0" advAuto="0" spid="1127"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BGP Hijacking: how it works (high-level view)"/>
          <p:cNvSpPr txBox="1"/>
          <p:nvPr>
            <p:ph type="title"/>
          </p:nvPr>
        </p:nvSpPr>
        <p:spPr>
          <a:prstGeom prst="rect">
            <a:avLst/>
          </a:prstGeom>
        </p:spPr>
        <p:txBody>
          <a:bodyPr/>
          <a:lstStyle>
            <a:lvl1pPr defTabSz="660400">
              <a:defRPr sz="8960"/>
            </a:lvl1pPr>
          </a:lstStyle>
          <a:p>
            <a:pPr/>
            <a:r>
              <a:t>BGP Hijacking: how it works (high-level view)</a:t>
            </a:r>
            <a:endParaRPr sz="960">
              <a:solidFill>
                <a:srgbClr val="000000"/>
              </a:solidFill>
              <a:latin typeface="Times"/>
              <a:ea typeface="Times"/>
              <a:cs typeface="Times"/>
              <a:sym typeface="Times"/>
            </a:endParaRPr>
          </a:p>
        </p:txBody>
      </p:sp>
      <p:sp>
        <p:nvSpPr>
          <p:cNvPr id="187" name="Slide Number"/>
          <p:cNvSpPr txBox="1"/>
          <p:nvPr>
            <p:ph type="sldNum" sz="quarter" idx="2"/>
          </p:nvPr>
        </p:nvSpPr>
        <p:spPr>
          <a:xfrm>
            <a:off x="12044288" y="12954000"/>
            <a:ext cx="295424"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8" name="Image" descr="Image"/>
          <p:cNvPicPr>
            <a:picLocks noChangeAspect="1"/>
          </p:cNvPicPr>
          <p:nvPr/>
        </p:nvPicPr>
        <p:blipFill>
          <a:blip r:embed="rId2">
            <a:extLst/>
          </a:blip>
          <a:stretch>
            <a:fillRect/>
          </a:stretch>
        </p:blipFill>
        <p:spPr>
          <a:xfrm>
            <a:off x="3551308" y="3606334"/>
            <a:ext cx="18192952" cy="8432969"/>
          </a:xfrm>
          <a:prstGeom prst="rect">
            <a:avLst/>
          </a:prstGeom>
          <a:ln w="12700">
            <a:miter lim="400000"/>
          </a:ln>
        </p:spPr>
      </p:pic>
      <p:sp>
        <p:nvSpPr>
          <p:cNvPr id="189" name="63.160.0.0/12: AS13221, or…"/>
          <p:cNvSpPr txBox="1"/>
          <p:nvPr/>
        </p:nvSpPr>
        <p:spPr>
          <a:xfrm>
            <a:off x="15857725" y="8400645"/>
            <a:ext cx="5104210" cy="126047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457200">
              <a:lnSpc>
                <a:spcPts val="7500"/>
              </a:lnSpc>
              <a:defRPr b="0">
                <a:latin typeface="Arial"/>
                <a:ea typeface="Arial"/>
                <a:cs typeface="Arial"/>
                <a:sym typeface="Arial"/>
              </a:defRPr>
            </a:pPr>
            <a:r>
              <a:t>63.160.0.0/12: AS13221, or</a:t>
            </a:r>
            <a:endParaRPr sz="1200">
              <a:solidFill>
                <a:srgbClr val="000000"/>
              </a:solidFill>
              <a:latin typeface="Times"/>
              <a:ea typeface="Times"/>
              <a:cs typeface="Times"/>
              <a:sym typeface="Times"/>
            </a:endParaRPr>
          </a:p>
          <a:p>
            <a:pPr defTabSz="457200">
              <a:lnSpc>
                <a:spcPts val="7500"/>
              </a:lnSpc>
              <a:defRPr b="0">
                <a:latin typeface="Arial"/>
                <a:ea typeface="Arial"/>
                <a:cs typeface="Arial"/>
                <a:sym typeface="Arial"/>
              </a:defRPr>
            </a:pPr>
            <a:r>
              <a:t>63.190.0.0/</a:t>
            </a:r>
            <a:r>
              <a:rPr>
                <a:solidFill>
                  <a:schemeClr val="accent5"/>
                </a:solidFill>
              </a:rPr>
              <a:t>14</a:t>
            </a:r>
            <a:r>
              <a:t>: AS13221</a:t>
            </a:r>
            <a:endParaRPr sz="1200">
              <a:solidFill>
                <a:srgbClr val="000000"/>
              </a:solidFill>
              <a:latin typeface="Times"/>
              <a:ea typeface="Times"/>
              <a:cs typeface="Times"/>
              <a:sym typeface="Times"/>
            </a:endParaRPr>
          </a:p>
        </p:txBody>
      </p:sp>
      <p:sp>
        <p:nvSpPr>
          <p:cNvPr id="190" name="Callout"/>
          <p:cNvSpPr/>
          <p:nvPr/>
        </p:nvSpPr>
        <p:spPr>
          <a:xfrm>
            <a:off x="6641114" y="3804119"/>
            <a:ext cx="6700442" cy="2837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1" y="0"/>
                </a:moveTo>
                <a:cubicBezTo>
                  <a:pt x="113" y="0"/>
                  <a:pt x="0" y="266"/>
                  <a:pt x="0" y="592"/>
                </a:cubicBezTo>
                <a:lnTo>
                  <a:pt x="0" y="12736"/>
                </a:lnTo>
                <a:cubicBezTo>
                  <a:pt x="0" y="13063"/>
                  <a:pt x="113" y="13329"/>
                  <a:pt x="251" y="13329"/>
                </a:cubicBezTo>
                <a:lnTo>
                  <a:pt x="13359" y="13329"/>
                </a:lnTo>
                <a:lnTo>
                  <a:pt x="13858" y="21600"/>
                </a:lnTo>
                <a:lnTo>
                  <a:pt x="14359" y="13329"/>
                </a:lnTo>
                <a:lnTo>
                  <a:pt x="21349" y="13329"/>
                </a:lnTo>
                <a:cubicBezTo>
                  <a:pt x="21487" y="13329"/>
                  <a:pt x="21600" y="13063"/>
                  <a:pt x="21600" y="12736"/>
                </a:cubicBezTo>
                <a:lnTo>
                  <a:pt x="21600" y="592"/>
                </a:lnTo>
                <a:cubicBezTo>
                  <a:pt x="21600" y="266"/>
                  <a:pt x="21487" y="0"/>
                  <a:pt x="21349" y="0"/>
                </a:cubicBezTo>
                <a:lnTo>
                  <a:pt x="251" y="0"/>
                </a:lnTo>
                <a:close/>
              </a:path>
            </a:pathLst>
          </a:custGeom>
          <a:ln w="63500">
            <a:solidFill>
              <a:srgbClr val="FFFFFF"/>
            </a:solidFill>
            <a:miter lim="400000"/>
          </a:ln>
        </p:spPr>
        <p:txBody>
          <a:bodyPr lIns="71437" tIns="71437" rIns="71437" bIns="71437" anchor="ctr"/>
          <a:lstStyle/>
          <a:p>
            <a:pPr>
              <a:defRPr b="0" sz="3000">
                <a:latin typeface="+mn-lt"/>
                <a:ea typeface="+mn-ea"/>
                <a:cs typeface="+mn-cs"/>
                <a:sym typeface="Helvetica Neue Medium"/>
              </a:defRPr>
            </a:pPr>
          </a:p>
        </p:txBody>
      </p:sp>
      <p:sp>
        <p:nvSpPr>
          <p:cNvPr id="191" name="Line"/>
          <p:cNvSpPr/>
          <p:nvPr/>
        </p:nvSpPr>
        <p:spPr>
          <a:xfrm>
            <a:off x="5273315" y="7160672"/>
            <a:ext cx="1423759" cy="1"/>
          </a:xfrm>
          <a:prstGeom prst="line">
            <a:avLst/>
          </a:prstGeom>
          <a:ln w="25400">
            <a:solidFill>
              <a:srgbClr val="FFFFFF"/>
            </a:solidFill>
            <a:miter lim="400000"/>
            <a:headEnd type="triangle"/>
            <a:tailEnd type="triangle"/>
          </a:ln>
        </p:spPr>
        <p:txBody>
          <a:bodyPr lIns="71437" tIns="71437" rIns="71437" bIns="71437" anchor="ctr"/>
          <a:lstStyle/>
          <a:p>
            <a:pPr>
              <a:defRPr b="0" sz="3000">
                <a:latin typeface="+mn-lt"/>
                <a:ea typeface="+mn-ea"/>
                <a:cs typeface="+mn-cs"/>
                <a:sym typeface="Helvetica Neue Medium"/>
              </a:defRPr>
            </a:pPr>
          </a:p>
        </p:txBody>
      </p:sp>
      <p:sp>
        <p:nvSpPr>
          <p:cNvPr id="192" name="Line"/>
          <p:cNvSpPr/>
          <p:nvPr/>
        </p:nvSpPr>
        <p:spPr>
          <a:xfrm>
            <a:off x="8386754" y="7160672"/>
            <a:ext cx="1423760" cy="1"/>
          </a:xfrm>
          <a:prstGeom prst="line">
            <a:avLst/>
          </a:prstGeom>
          <a:ln w="25400">
            <a:solidFill>
              <a:srgbClr val="FFFFFF"/>
            </a:solidFill>
            <a:miter lim="400000"/>
            <a:headEnd type="triangle"/>
            <a:tailEnd type="triangle"/>
          </a:ln>
        </p:spPr>
        <p:txBody>
          <a:bodyPr lIns="71437" tIns="71437" rIns="71437" bIns="71437" anchor="ctr"/>
          <a:lstStyle/>
          <a:p>
            <a:pPr>
              <a:defRPr b="0" sz="3000">
                <a:latin typeface="+mn-lt"/>
                <a:ea typeface="+mn-ea"/>
                <a:cs typeface="+mn-cs"/>
                <a:sym typeface="Helvetica Neue Medium"/>
              </a:defRPr>
            </a:pPr>
          </a:p>
        </p:txBody>
      </p:sp>
      <p:sp>
        <p:nvSpPr>
          <p:cNvPr id="193" name="63.160.0.0/12…"/>
          <p:cNvSpPr txBox="1"/>
          <p:nvPr/>
        </p:nvSpPr>
        <p:spPr>
          <a:xfrm>
            <a:off x="15884734" y="4228748"/>
            <a:ext cx="2641402" cy="106938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457200">
              <a:lnSpc>
                <a:spcPts val="7500"/>
              </a:lnSpc>
              <a:defRPr b="0">
                <a:latin typeface="Arial"/>
                <a:ea typeface="Arial"/>
                <a:cs typeface="Arial"/>
                <a:sym typeface="Arial"/>
              </a:defRPr>
            </a:pPr>
            <a:r>
              <a:t>63.160.0.0/12</a:t>
            </a:r>
            <a:endParaRPr sz="1200">
              <a:solidFill>
                <a:srgbClr val="000000"/>
              </a:solidFill>
              <a:latin typeface="Times"/>
              <a:ea typeface="Times"/>
              <a:cs typeface="Times"/>
              <a:sym typeface="Times"/>
            </a:endParaRPr>
          </a:p>
          <a:p>
            <a:pPr algn="l" defTabSz="457200">
              <a:lnSpc>
                <a:spcPts val="7500"/>
              </a:lnSpc>
              <a:defRPr b="0">
                <a:latin typeface="Arial"/>
                <a:ea typeface="Arial"/>
                <a:cs typeface="Arial"/>
                <a:sym typeface="Arial"/>
              </a:defRPr>
            </a:pPr>
            <a:r>
              <a:t>AS1239</a:t>
            </a:r>
            <a:r>
              <a:rPr sz="1200">
                <a:solidFill>
                  <a:srgbClr val="000000"/>
                </a:solidFill>
                <a:latin typeface="Times"/>
                <a:ea typeface="Times"/>
                <a:cs typeface="Times"/>
                <a:sym typeface="Times"/>
              </a:rPr>
              <a:t>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143" name="Table"/>
          <p:cNvGraphicFramePr/>
          <p:nvPr/>
        </p:nvGraphicFramePr>
        <p:xfrm>
          <a:off x="1854200" y="6459903"/>
          <a:ext cx="21950523" cy="66404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601628"/>
                <a:gridCol w="1737438"/>
                <a:gridCol w="1806338"/>
                <a:gridCol w="3792417"/>
              </a:tblGrid>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r h="1656931">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821531">
                        <a:defRPr sz="3000">
                          <a:sym typeface="Helvetica Neue"/>
                        </a:defRPr>
                      </a:pPr>
                    </a:p>
                  </a:txBody>
                  <a:tcPr marL="50800" marR="50800" marT="50800" marB="50800" anchor="ctr" anchorCtr="0" horzOverflow="overflow">
                    <a:lnL w="12700">
                      <a:miter lim="400000"/>
                    </a:lnL>
                    <a:lnR w="12700">
                      <a:miter lim="400000"/>
                    </a:lnR>
                    <a:lnT w="12700">
                      <a:miter lim="400000"/>
                    </a:lnT>
                    <a:lnB w="12700">
                      <a:miter lim="400000"/>
                    </a:lnB>
                  </a:tcPr>
                </a:tc>
              </a:tr>
            </a:tbl>
          </a:graphicData>
        </a:graphic>
      </p:graphicFrame>
      <p:sp>
        <p:nvSpPr>
          <p:cNvPr id="1144" name="ROV (Route Origin Validation)…"/>
          <p:cNvSpPr txBox="1"/>
          <p:nvPr>
            <p:ph type="title"/>
          </p:nvPr>
        </p:nvSpPr>
        <p:spPr>
          <a:prstGeom prst="rect">
            <a:avLst/>
          </a:prstGeom>
        </p:spPr>
        <p:txBody>
          <a:bodyPr/>
          <a:lstStyle/>
          <a:p>
            <a:pPr defTabSz="550425">
              <a:defRPr sz="7504">
                <a:solidFill>
                  <a:srgbClr val="FFE44F"/>
                </a:solidFill>
              </a:defRPr>
            </a:pPr>
            <a:r>
              <a:t>ROV (Route Origin Validation)</a:t>
            </a:r>
          </a:p>
          <a:p>
            <a:pPr defTabSz="550425">
              <a:defRPr sz="7504">
                <a:solidFill>
                  <a:srgbClr val="FFE44F"/>
                </a:solidFill>
              </a:defRPr>
            </a:pPr>
            <a:r>
              <a:t>Validation</a:t>
            </a:r>
          </a:p>
        </p:txBody>
      </p:sp>
      <p:graphicFrame>
        <p:nvGraphicFramePr>
          <p:cNvPr id="1145" name="Table"/>
          <p:cNvGraphicFramePr/>
          <p:nvPr/>
        </p:nvGraphicFramePr>
        <p:xfrm>
          <a:off x="3358172" y="5664000"/>
          <a:ext cx="13114410" cy="58099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50854"/>
                <a:gridCol w="6550854"/>
              </a:tblGrid>
              <a:tr h="568296">
                <a:tc>
                  <a:txBody>
                    <a:bodyPr/>
                    <a:lstStyle/>
                    <a:p>
                      <a:pPr defTabSz="821531">
                        <a:defRPr sz="3000">
                          <a:sym typeface="Helvetica Neue"/>
                        </a:defRPr>
                      </a:pPr>
                    </a:p>
                  </a:txBody>
                  <a:tcPr marL="50800" marR="50800" marT="50800" marB="50800" anchor="ctr" anchorCtr="0" horzOverflow="overflow">
                    <a:lnL w="12700">
                      <a:solidFill>
                        <a:srgbClr val="434343"/>
                      </a:solidFill>
                      <a:miter lim="400000"/>
                    </a:lnL>
                    <a:lnR w="12700">
                      <a:solidFill>
                        <a:srgbClr val="434343"/>
                      </a:solidFill>
                      <a:miter lim="400000"/>
                    </a:lnR>
                    <a:lnT w="12700">
                      <a:solidFill>
                        <a:srgbClr val="434343"/>
                      </a:solidFill>
                      <a:miter lim="400000"/>
                    </a:lnT>
                    <a:lnB w="12700">
                      <a:solidFill>
                        <a:srgbClr val="434343"/>
                      </a:solidFill>
                      <a:miter lim="400000"/>
                    </a:lnB>
                    <a:solidFill>
                      <a:schemeClr val="accent4">
                        <a:hueOff val="468000"/>
                        <a:satOff val="-4761"/>
                        <a:lumOff val="10196"/>
                      </a:schemeClr>
                    </a:solidFill>
                  </a:tcPr>
                </a:tc>
                <a:tc>
                  <a:txBody>
                    <a:bodyPr/>
                    <a:lstStyle/>
                    <a:p>
                      <a:pPr defTabSz="821531">
                        <a:defRPr sz="3000">
                          <a:sym typeface="Helvetica Neue"/>
                        </a:defRPr>
                      </a:pPr>
                    </a:p>
                  </a:txBody>
                  <a:tcPr marL="50800" marR="50800" marT="50800" marB="50800" anchor="ctr" anchorCtr="0" horzOverflow="overflow">
                    <a:lnL w="12700">
                      <a:solidFill>
                        <a:srgbClr val="434343"/>
                      </a:solidFill>
                      <a:miter lim="400000"/>
                    </a:lnL>
                    <a:lnR w="12700">
                      <a:solidFill>
                        <a:srgbClr val="6C6C6C"/>
                      </a:solidFill>
                      <a:miter lim="400000"/>
                    </a:lnR>
                    <a:lnT w="12700">
                      <a:solidFill>
                        <a:srgbClr val="6C6C6C"/>
                      </a:solidFill>
                      <a:miter lim="400000"/>
                    </a:lnT>
                    <a:lnB w="12700">
                      <a:solidFill>
                        <a:srgbClr val="6C6C6C"/>
                      </a:solidFill>
                      <a:miter lim="400000"/>
                    </a:lnB>
                  </a:tcPr>
                </a:tc>
              </a:tr>
            </a:tbl>
          </a:graphicData>
        </a:graphic>
      </p:graphicFrame>
      <p:sp>
        <p:nvSpPr>
          <p:cNvPr id="1146" name="BGP"/>
          <p:cNvSpPr txBox="1"/>
          <p:nvPr/>
        </p:nvSpPr>
        <p:spPr>
          <a:xfrm>
            <a:off x="1922915" y="5641101"/>
            <a:ext cx="1005764" cy="6140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lvl1pPr>
          </a:lstStyle>
          <a:p>
            <a:pPr/>
            <a:r>
              <a:t>BGP</a:t>
            </a:r>
          </a:p>
        </p:txBody>
      </p:sp>
      <p:sp>
        <p:nvSpPr>
          <p:cNvPr id="1147" name="Dingbat Check"/>
          <p:cNvSpPr/>
          <p:nvPr/>
        </p:nvSpPr>
        <p:spPr>
          <a:xfrm>
            <a:off x="17944706" y="7211907"/>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48" name="Dingbat X"/>
          <p:cNvSpPr/>
          <p:nvPr/>
        </p:nvSpPr>
        <p:spPr>
          <a:xfrm>
            <a:off x="18032234" y="12144043"/>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grpSp>
        <p:nvGrpSpPr>
          <p:cNvPr id="1152" name="Group"/>
          <p:cNvGrpSpPr/>
          <p:nvPr/>
        </p:nvGrpSpPr>
        <p:grpSpPr>
          <a:xfrm>
            <a:off x="1866434" y="6899949"/>
            <a:ext cx="14555348" cy="1215758"/>
            <a:chOff x="0" y="0"/>
            <a:chExt cx="14555347" cy="1215756"/>
          </a:xfrm>
        </p:grpSpPr>
        <p:sp>
          <p:nvSpPr>
            <p:cNvPr id="1149" name="129.21.0.0/12, AS 4385"/>
            <p:cNvSpPr txBox="1"/>
            <p:nvPr/>
          </p:nvSpPr>
          <p:spPr>
            <a:xfrm>
              <a:off x="1436713" y="0"/>
              <a:ext cx="4432936"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12</a:t>
              </a:r>
              <a:r>
                <a:t>, AS 4385</a:t>
              </a:r>
            </a:p>
          </p:txBody>
        </p:sp>
        <p:sp>
          <p:nvSpPr>
            <p:cNvPr id="1150" name="VRP1"/>
            <p:cNvSpPr txBox="1"/>
            <p:nvPr/>
          </p:nvSpPr>
          <p:spPr>
            <a:xfrm>
              <a:off x="0" y="572376"/>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1</a:t>
              </a:r>
            </a:p>
          </p:txBody>
        </p:sp>
        <p:graphicFrame>
          <p:nvGraphicFramePr>
            <p:cNvPr id="1151" name="Table"/>
            <p:cNvGraphicFramePr/>
            <p:nvPr/>
          </p:nvGraphicFramePr>
          <p:xfrm>
            <a:off x="1440938" y="634760"/>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522870"/>
                  <a:gridCol w="2025820"/>
                  <a:gridCol w="6553018"/>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grpSp>
        <p:nvGrpSpPr>
          <p:cNvPr id="1156" name="Group"/>
          <p:cNvGrpSpPr/>
          <p:nvPr/>
        </p:nvGrpSpPr>
        <p:grpSpPr>
          <a:xfrm>
            <a:off x="2414562" y="8826078"/>
            <a:ext cx="14024611" cy="1876877"/>
            <a:chOff x="548127" y="307047"/>
            <a:chExt cx="14024610" cy="1876875"/>
          </a:xfrm>
        </p:grpSpPr>
        <p:sp>
          <p:nvSpPr>
            <p:cNvPr id="1153" name="129.21.0.0/16, AS 3838"/>
            <p:cNvSpPr/>
            <p:nvPr/>
          </p:nvSpPr>
          <p:spPr>
            <a:xfrm>
              <a:off x="3666369" y="3070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16</a:t>
              </a:r>
              <a:r>
                <a:t>, AS 3838</a:t>
              </a:r>
            </a:p>
          </p:txBody>
        </p:sp>
        <p:sp>
          <p:nvSpPr>
            <p:cNvPr id="1154" name="VRP2"/>
            <p:cNvSpPr/>
            <p:nvPr/>
          </p:nvSpPr>
          <p:spPr>
            <a:xfrm>
              <a:off x="548127" y="91392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2</a:t>
              </a:r>
            </a:p>
          </p:txBody>
        </p:sp>
        <p:graphicFrame>
          <p:nvGraphicFramePr>
            <p:cNvPr id="1155" name="Table"/>
            <p:cNvGraphicFramePr/>
            <p:nvPr/>
          </p:nvGraphicFramePr>
          <p:xfrm>
            <a:off x="1415538" y="604374"/>
            <a:ext cx="13157201" cy="6223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570482"/>
                  <a:gridCol w="3633319"/>
                  <a:gridCol w="2897907"/>
                </a:tblGrid>
                <a:tr h="568296">
                  <a:tc>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6C6C6C"/>
                      </a:solidFill>
                    </a:tcPr>
                  </a:tc>
                  <a:tc gridSpan="2">
                    <a:txBody>
                      <a:bodyPr/>
                      <a:lstStyle/>
                      <a:p>
                        <a:pPr>
                          <a:defRPr sz="3000"/>
                        </a:pP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hMerge="1">
                    <a:tcPr/>
                  </a:tc>
                </a:tr>
              </a:tbl>
            </a:graphicData>
          </a:graphic>
        </p:graphicFrame>
      </p:grpSp>
      <p:grpSp>
        <p:nvGrpSpPr>
          <p:cNvPr id="1160" name="Group"/>
          <p:cNvGrpSpPr/>
          <p:nvPr/>
        </p:nvGrpSpPr>
        <p:grpSpPr>
          <a:xfrm>
            <a:off x="1866434" y="11847122"/>
            <a:ext cx="14555348" cy="1199498"/>
            <a:chOff x="0" y="0"/>
            <a:chExt cx="14555347" cy="1199496"/>
          </a:xfrm>
        </p:grpSpPr>
        <p:sp>
          <p:nvSpPr>
            <p:cNvPr id="1157" name="129.21.240.0/20, AS 4385"/>
            <p:cNvSpPr txBox="1"/>
            <p:nvPr/>
          </p:nvSpPr>
          <p:spPr>
            <a:xfrm>
              <a:off x="1434958" y="0"/>
              <a:ext cx="4884853"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129.21.240.0/</a:t>
              </a:r>
              <a:r>
                <a:rPr>
                  <a:solidFill>
                    <a:schemeClr val="accent3">
                      <a:hueOff val="-365725"/>
                      <a:satOff val="-32500"/>
                      <a:lumOff val="18235"/>
                    </a:schemeClr>
                  </a:solidFill>
                </a:rPr>
                <a:t>20</a:t>
              </a:r>
              <a:r>
                <a:t>, AS 4385</a:t>
              </a:r>
            </a:p>
          </p:txBody>
        </p:sp>
        <p:sp>
          <p:nvSpPr>
            <p:cNvPr id="1158" name="VRP3"/>
            <p:cNvSpPr txBox="1"/>
            <p:nvPr/>
          </p:nvSpPr>
          <p:spPr>
            <a:xfrm>
              <a:off x="0" y="512841"/>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3</a:t>
              </a:r>
            </a:p>
          </p:txBody>
        </p:sp>
        <p:graphicFrame>
          <p:nvGraphicFramePr>
            <p:cNvPr id="1159" name="Table"/>
            <p:cNvGraphicFramePr/>
            <p:nvPr/>
          </p:nvGraphicFramePr>
          <p:xfrm>
            <a:off x="1440938" y="618500"/>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817128"/>
                  <a:gridCol w="3284580"/>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grpSp>
      <p:grpSp>
        <p:nvGrpSpPr>
          <p:cNvPr id="1164" name="Group"/>
          <p:cNvGrpSpPr/>
          <p:nvPr/>
        </p:nvGrpSpPr>
        <p:grpSpPr>
          <a:xfrm>
            <a:off x="1866434" y="10179519"/>
            <a:ext cx="14555348" cy="1217887"/>
            <a:chOff x="0" y="0"/>
            <a:chExt cx="14555347" cy="1217885"/>
          </a:xfrm>
        </p:grpSpPr>
        <p:sp>
          <p:nvSpPr>
            <p:cNvPr id="1161" name="VRP3"/>
            <p:cNvSpPr txBox="1"/>
            <p:nvPr/>
          </p:nvSpPr>
          <p:spPr>
            <a:xfrm>
              <a:off x="0" y="526346"/>
              <a:ext cx="1096256" cy="6140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VRP</a:t>
              </a:r>
              <a:r>
                <a:rPr baseline="-5999"/>
                <a:t>3</a:t>
              </a:r>
            </a:p>
          </p:txBody>
        </p:sp>
        <p:graphicFrame>
          <p:nvGraphicFramePr>
            <p:cNvPr id="1162" name="Table"/>
            <p:cNvGraphicFramePr/>
            <p:nvPr/>
          </p:nvGraphicFramePr>
          <p:xfrm>
            <a:off x="1440938" y="636889"/>
            <a:ext cx="13114410" cy="58099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06002"/>
                  <a:gridCol w="3345583"/>
                  <a:gridCol w="6550122"/>
                </a:tblGrid>
                <a:tr h="568296">
                  <a:tc>
                    <a:txBody>
                      <a:bodyPr/>
                      <a:lstStyle/>
                      <a:p>
                        <a:pPr>
                          <a:defRPr sz="3000"/>
                        </a:pP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6C6C6C"/>
                      </a:solidFill>
                    </a:tcPr>
                  </a:tc>
                  <a:tc>
                    <a:txBody>
                      <a:bodyPr/>
                      <a:lstStyle/>
                      <a:p>
                        <a:pPr>
                          <a:defRPr sz="3000"/>
                        </a:pPr>
                      </a:p>
                    </a:txBody>
                    <a:tcPr marL="50800" marR="50800" marT="50800" marB="50800" anchor="ctr" anchorCtr="0" horzOverflow="overflow">
                      <a:lnT w="12700">
                        <a:solidFill>
                          <a:srgbClr val="D6D6D6"/>
                        </a:solidFill>
                        <a:miter lim="400000"/>
                      </a:lnT>
                      <a:lnB w="12700">
                        <a:solidFill>
                          <a:srgbClr val="D6D6D6"/>
                        </a:solidFill>
                        <a:miter lim="400000"/>
                      </a:lnB>
                      <a:solidFill>
                        <a:srgbClr val="A9A9A9"/>
                      </a:solidFill>
                    </a:tcPr>
                  </a:tc>
                  <a:tc>
                    <a:txBody>
                      <a:bodyPr/>
                      <a:lstStyle/>
                      <a:p>
                        <a:pPr>
                          <a:defRPr sz="3000"/>
                        </a:pPr>
                      </a:p>
                    </a:txBody>
                    <a:tcPr marL="50800" marR="50800" marT="50800" marB="50800" anchor="ctr" anchorCtr="0" horzOverflow="overflow">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
          <p:nvSpPr>
            <p:cNvPr id="1163" name="129.21.0.0/8-16, AS 4385"/>
            <p:cNvSpPr txBox="1"/>
            <p:nvPr/>
          </p:nvSpPr>
          <p:spPr>
            <a:xfrm>
              <a:off x="1430304" y="0"/>
              <a:ext cx="4816984" cy="6140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pPr>
              <a:r>
                <a:t>129.21.0.0/</a:t>
              </a:r>
              <a:r>
                <a:rPr>
                  <a:solidFill>
                    <a:schemeClr val="accent3">
                      <a:hueOff val="-365725"/>
                      <a:satOff val="-32500"/>
                      <a:lumOff val="18235"/>
                    </a:schemeClr>
                  </a:solidFill>
                </a:rPr>
                <a:t>8-16</a:t>
              </a:r>
              <a:r>
                <a:t>, AS 4385</a:t>
              </a:r>
            </a:p>
          </p:txBody>
        </p:sp>
      </p:grpSp>
      <p:sp>
        <p:nvSpPr>
          <p:cNvPr id="1165" name="Dingbat Check"/>
          <p:cNvSpPr/>
          <p:nvPr/>
        </p:nvSpPr>
        <p:spPr>
          <a:xfrm>
            <a:off x="17944706" y="8855953"/>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66" name="Dingbat Check"/>
          <p:cNvSpPr/>
          <p:nvPr/>
        </p:nvSpPr>
        <p:spPr>
          <a:xfrm>
            <a:off x="17944706" y="10499998"/>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graphicFrame>
        <p:nvGraphicFramePr>
          <p:cNvPr id="1167" name="Table"/>
          <p:cNvGraphicFramePr/>
          <p:nvPr/>
        </p:nvGraphicFramePr>
        <p:xfrm>
          <a:off x="2540000" y="2921000"/>
          <a:ext cx="17435319" cy="199848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843394"/>
                <a:gridCol w="12936606"/>
              </a:tblGrid>
              <a:tr h="635000">
                <a:tc>
                  <a:txBody>
                    <a:bodyPr/>
                    <a:lstStyle/>
                    <a:p>
                      <a:pPr defTabSz="821531">
                        <a:defRPr sz="1800">
                          <a:solidFill>
                            <a:srgbClr val="000000"/>
                          </a:solidFill>
                        </a:defRPr>
                      </a:pPr>
                      <a:r>
                        <a:rPr sz="3000">
                          <a:solidFill>
                            <a:srgbClr val="FFFFFF"/>
                          </a:solidFill>
                          <a:sym typeface="Helvetica Neue"/>
                        </a:rPr>
                        <a:t>Unknown</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c>
                  <a:txBody>
                    <a:bodyPr/>
                    <a:lstStyle/>
                    <a:p>
                      <a:pPr defTabSz="821531">
                        <a:defRPr sz="1800">
                          <a:solidFill>
                            <a:srgbClr val="000000"/>
                          </a:solidFill>
                        </a:defRPr>
                      </a:pPr>
                      <a:r>
                        <a:rPr sz="3000">
                          <a:solidFill>
                            <a:srgbClr val="FFFFFF"/>
                          </a:solidFill>
                          <a:sym typeface="Helvetica Neue"/>
                        </a:rPr>
                        <a:t>No VRP Covers the Route Prefix</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r>
              <a:tr h="635000">
                <a:tc>
                  <a:txBody>
                    <a:bodyPr/>
                    <a:lstStyle/>
                    <a:p>
                      <a:pPr defTabSz="821531">
                        <a:defRPr sz="1800">
                          <a:solidFill>
                            <a:srgbClr val="000000"/>
                          </a:solidFill>
                        </a:defRPr>
                      </a:pPr>
                      <a:r>
                        <a:rPr sz="3000">
                          <a:solidFill>
                            <a:srgbClr val="FFFFFF"/>
                          </a:solidFill>
                          <a:sym typeface="Helvetica Neue"/>
                        </a:rPr>
                        <a:t>Valid</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c>
                  <a:txBody>
                    <a:bodyPr/>
                    <a:lstStyle/>
                    <a:p>
                      <a:pPr defTabSz="821531">
                        <a:defRPr sz="1800">
                          <a:solidFill>
                            <a:srgbClr val="000000"/>
                          </a:solidFill>
                        </a:defRPr>
                      </a:pPr>
                      <a:r>
                        <a:rPr sz="3000">
                          <a:solidFill>
                            <a:srgbClr val="FFFFFF"/>
                          </a:solidFill>
                          <a:sym typeface="Helvetica Neue"/>
                        </a:rPr>
                        <a:t>At least one VRP Matches the Route Prefix.</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r>
              <a:tr h="635000">
                <a:tc>
                  <a:txBody>
                    <a:bodyPr/>
                    <a:lstStyle/>
                    <a:p>
                      <a:pPr defTabSz="821531">
                        <a:defRPr sz="1800">
                          <a:solidFill>
                            <a:srgbClr val="000000"/>
                          </a:solidFill>
                        </a:defRPr>
                      </a:pPr>
                      <a:r>
                        <a:rPr sz="3000">
                          <a:solidFill>
                            <a:srgbClr val="FFFFFF"/>
                          </a:solidFill>
                          <a:sym typeface="Helvetica Neue"/>
                        </a:rPr>
                        <a:t>Invalid</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c>
                  <a:txBody>
                    <a:bodyPr/>
                    <a:lstStyle/>
                    <a:p>
                      <a:pPr defTabSz="821531">
                        <a:defRPr sz="3000">
                          <a:sym typeface="Helvetica Neue"/>
                        </a:defRPr>
                      </a:pPr>
                      <a:r>
                        <a:t>At least one VRP Covers the Route Prefix, but no VRP</a:t>
                      </a:r>
                    </a:p>
                    <a:p>
                      <a:pPr defTabSz="457200">
                        <a:lnSpc>
                          <a:spcPts val="3000"/>
                        </a:lnSpc>
                        <a:defRPr sz="1333">
                          <a:ln w="0" cap="flat">
                            <a:solidFill>
                              <a:srgbClr val="000000"/>
                            </a:solidFill>
                            <a:prstDash val="solid"/>
                            <a:miter lim="400000"/>
                          </a:ln>
                          <a:solidFill>
                            <a:srgbClr val="000000"/>
                          </a:solidFill>
                          <a:latin typeface="Courier"/>
                          <a:ea typeface="Courier"/>
                          <a:cs typeface="Courier"/>
                          <a:sym typeface="Courier"/>
                        </a:defRPr>
                      </a:pPr>
                      <a:r>
                        <a:t>      Matches it.</a:t>
                      </a:r>
                    </a:p>
                  </a:txBody>
                  <a:tcPr marL="50800" marR="50800" marT="50800" marB="50800" anchor="ctr" anchorCtr="0" horzOverflow="overflow">
                    <a:lnL w="38100">
                      <a:solidFill>
                        <a:srgbClr val="6C6C6C"/>
                      </a:solidFill>
                      <a:miter lim="400000"/>
                    </a:lnL>
                    <a:lnR w="38100">
                      <a:solidFill>
                        <a:srgbClr val="6C6C6C"/>
                      </a:solidFill>
                      <a:miter lim="400000"/>
                    </a:lnR>
                    <a:lnT w="38100">
                      <a:solidFill>
                        <a:srgbClr val="6C6C6C"/>
                      </a:solidFill>
                      <a:miter lim="400000"/>
                    </a:lnT>
                    <a:lnB w="38100">
                      <a:solidFill>
                        <a:srgbClr val="6C6C6C"/>
                      </a:solidFill>
                      <a:miter lim="400000"/>
                    </a:lnB>
                  </a:tcPr>
                </a:tc>
              </a:tr>
            </a:tbl>
          </a:graphicData>
        </a:graphic>
      </p:graphicFrame>
      <p:sp>
        <p:nvSpPr>
          <p:cNvPr id="1168" name="Dingbat X"/>
          <p:cNvSpPr/>
          <p:nvPr/>
        </p:nvSpPr>
        <p:spPr>
          <a:xfrm>
            <a:off x="20471412" y="12144043"/>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69" name="Dingbat X"/>
          <p:cNvSpPr/>
          <p:nvPr/>
        </p:nvSpPr>
        <p:spPr>
          <a:xfrm>
            <a:off x="20365905" y="8855953"/>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70" name="Covers?"/>
          <p:cNvSpPr txBox="1"/>
          <p:nvPr/>
        </p:nvSpPr>
        <p:spPr>
          <a:xfrm>
            <a:off x="17520137" y="5645284"/>
            <a:ext cx="1751915"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Covers?</a:t>
            </a:r>
          </a:p>
        </p:txBody>
      </p:sp>
      <p:sp>
        <p:nvSpPr>
          <p:cNvPr id="1171" name="Matches?"/>
          <p:cNvSpPr txBox="1"/>
          <p:nvPr/>
        </p:nvSpPr>
        <p:spPr>
          <a:xfrm>
            <a:off x="19712632" y="5645284"/>
            <a:ext cx="2052245"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Matches?</a:t>
            </a:r>
          </a:p>
        </p:txBody>
      </p:sp>
      <p:sp>
        <p:nvSpPr>
          <p:cNvPr id="1172" name="Dingbat Check"/>
          <p:cNvSpPr/>
          <p:nvPr/>
        </p:nvSpPr>
        <p:spPr>
          <a:xfrm>
            <a:off x="22876709" y="10521491"/>
            <a:ext cx="893930" cy="84946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73" name="Dingbat X"/>
          <p:cNvSpPr/>
          <p:nvPr/>
        </p:nvSpPr>
        <p:spPr>
          <a:xfrm>
            <a:off x="22872141" y="7240597"/>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74" name="Dingbat X"/>
          <p:cNvSpPr/>
          <p:nvPr/>
        </p:nvSpPr>
        <p:spPr>
          <a:xfrm>
            <a:off x="22858730" y="8877445"/>
            <a:ext cx="718872"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75" name="Status"/>
          <p:cNvSpPr txBox="1"/>
          <p:nvPr/>
        </p:nvSpPr>
        <p:spPr>
          <a:xfrm>
            <a:off x="22532608" y="5666776"/>
            <a:ext cx="1397941"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Status</a:t>
            </a:r>
          </a:p>
        </p:txBody>
      </p:sp>
      <p:sp>
        <p:nvSpPr>
          <p:cNvPr id="1176" name="?"/>
          <p:cNvSpPr txBox="1"/>
          <p:nvPr/>
        </p:nvSpPr>
        <p:spPr>
          <a:xfrm>
            <a:off x="22928132" y="11716187"/>
            <a:ext cx="791084" cy="151942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9000">
                <a:solidFill>
                  <a:schemeClr val="accent4">
                    <a:hueOff val="468000"/>
                    <a:satOff val="-4761"/>
                    <a:lumOff val="10196"/>
                  </a:schemeClr>
                </a:solidFill>
              </a:defRPr>
            </a:lvl1pPr>
          </a:lstStyle>
          <a:p>
            <a:pPr/>
            <a:r>
              <a:t>?</a:t>
            </a:r>
          </a:p>
        </p:txBody>
      </p:sp>
      <p:sp>
        <p:nvSpPr>
          <p:cNvPr id="1177" name="Line"/>
          <p:cNvSpPr/>
          <p:nvPr/>
        </p:nvSpPr>
        <p:spPr>
          <a:xfrm>
            <a:off x="1758591" y="6687036"/>
            <a:ext cx="15013885"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sp>
        <p:nvSpPr>
          <p:cNvPr id="1178" name="Dingbat X"/>
          <p:cNvSpPr/>
          <p:nvPr/>
        </p:nvSpPr>
        <p:spPr>
          <a:xfrm>
            <a:off x="20344167" y="7211908"/>
            <a:ext cx="718873" cy="849469"/>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79" name="Dingbat Check"/>
          <p:cNvSpPr/>
          <p:nvPr/>
        </p:nvSpPr>
        <p:spPr>
          <a:xfrm>
            <a:off x="20291789" y="10499998"/>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80" name="129.21.0.0/16, AS 4385"/>
          <p:cNvSpPr txBox="1"/>
          <p:nvPr/>
        </p:nvSpPr>
        <p:spPr>
          <a:xfrm>
            <a:off x="3326411" y="5021243"/>
            <a:ext cx="4432936" cy="6140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defRPr b="0"/>
            </a:pPr>
            <a:r>
              <a:t>129.21.0.0/</a:t>
            </a:r>
            <a:r>
              <a:rPr>
                <a:solidFill>
                  <a:schemeClr val="accent3">
                    <a:hueOff val="-365725"/>
                    <a:satOff val="-32500"/>
                    <a:lumOff val="18235"/>
                  </a:schemeClr>
                </a:solidFill>
              </a:rPr>
              <a:t>16</a:t>
            </a:r>
            <a:r>
              <a:t>, AS 4385</a:t>
            </a:r>
          </a:p>
        </p:txBody>
      </p:sp>
      <p:sp>
        <p:nvSpPr>
          <p:cNvPr id="1181" name="Dingbat Check"/>
          <p:cNvSpPr/>
          <p:nvPr/>
        </p:nvSpPr>
        <p:spPr>
          <a:xfrm>
            <a:off x="2672454" y="3641816"/>
            <a:ext cx="485192" cy="46105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82" name="Dingbat X"/>
          <p:cNvSpPr/>
          <p:nvPr/>
        </p:nvSpPr>
        <p:spPr>
          <a:xfrm>
            <a:off x="2672454" y="4271715"/>
            <a:ext cx="485192" cy="573335"/>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1183" name="?"/>
          <p:cNvSpPr txBox="1"/>
          <p:nvPr/>
        </p:nvSpPr>
        <p:spPr>
          <a:xfrm>
            <a:off x="2678385" y="2799768"/>
            <a:ext cx="473330" cy="82479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500">
                <a:solidFill>
                  <a:schemeClr val="accent4">
                    <a:hueOff val="468000"/>
                    <a:satOff val="-4761"/>
                    <a:lumOff val="10196"/>
                  </a:schemeClr>
                </a:solidFill>
              </a:defRPr>
            </a:lvl1pPr>
          </a:lstStyle>
          <a:p>
            <a:pPr/>
            <a:r>
              <a:t>?</a:t>
            </a:r>
          </a:p>
        </p:txBody>
      </p:sp>
      <p:sp>
        <p:nvSpPr>
          <p:cNvPr id="11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6" grpId="4"/>
      <p:bldP build="whole" bldLvl="1" animBg="1" rev="0" advAuto="0" spid="1173" grpId="1"/>
      <p:bldP build="whole" bldLvl="1" animBg="1" rev="0" advAuto="0" spid="1174" grpId="2"/>
      <p:bldP build="whole" bldLvl="1" animBg="1" rev="0" advAuto="0" spid="1172" grpId="3"/>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8" name="% of VRP-covered announcements:…"/>
          <p:cNvSpPr txBox="1"/>
          <p:nvPr>
            <p:ph type="title"/>
          </p:nvPr>
        </p:nvSpPr>
        <p:spPr>
          <a:prstGeom prst="rect">
            <a:avLst/>
          </a:prstGeom>
        </p:spPr>
        <p:txBody>
          <a:bodyPr/>
          <a:lstStyle/>
          <a:p>
            <a:pPr defTabSz="553084">
              <a:defRPr sz="7504"/>
            </a:pPr>
            <a:r>
              <a:t>% of VRP-covered announcements:</a:t>
            </a:r>
          </a:p>
          <a:p>
            <a:pPr defTabSz="553084">
              <a:defRPr sz="7504"/>
            </a:pPr>
            <a:r>
              <a:t>IPv4 vs. IPv6</a:t>
            </a:r>
          </a:p>
        </p:txBody>
      </p:sp>
      <p:sp>
        <p:nvSpPr>
          <p:cNvPr id="11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90" name="Image" descr="Image"/>
          <p:cNvPicPr>
            <a:picLocks noChangeAspect="1"/>
          </p:cNvPicPr>
          <p:nvPr/>
        </p:nvPicPr>
        <p:blipFill>
          <a:blip r:embed="rId2">
            <a:extLst/>
          </a:blip>
          <a:stretch>
            <a:fillRect/>
          </a:stretch>
        </p:blipFill>
        <p:spPr>
          <a:xfrm>
            <a:off x="908951" y="4937308"/>
            <a:ext cx="22566098" cy="572098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source PKI…"/>
          <p:cNvSpPr txBox="1"/>
          <p:nvPr>
            <p:ph type="title"/>
          </p:nvPr>
        </p:nvSpPr>
        <p:spPr>
          <a:prstGeom prst="rect">
            <a:avLst/>
          </a:prstGeom>
        </p:spPr>
        <p:txBody>
          <a:bodyPr/>
          <a:lstStyle/>
          <a:p>
            <a:pPr defTabSz="550425">
              <a:defRPr sz="7504">
                <a:solidFill>
                  <a:srgbClr val="FFE44F"/>
                </a:solidFill>
              </a:defRPr>
            </a:pPr>
            <a:r>
              <a:t>Resource PKI </a:t>
            </a:r>
          </a:p>
          <a:p>
            <a:pPr defTabSz="550425">
              <a:defRPr sz="7504">
                <a:solidFill>
                  <a:srgbClr val="FFE44F"/>
                </a:solidFill>
              </a:defRPr>
            </a:pPr>
            <a:r>
              <a:t>(Public Key Infrastructure)</a:t>
            </a:r>
          </a:p>
        </p:txBody>
      </p:sp>
      <p:sp>
        <p:nvSpPr>
          <p:cNvPr id="196" name="Public Key Infrastructure framework designed to secure Internet’s routing structure; specifically BGP (developed starting in 2008)"/>
          <p:cNvSpPr txBox="1"/>
          <p:nvPr>
            <p:ph type="body" sz="half" idx="1"/>
          </p:nvPr>
        </p:nvSpPr>
        <p:spPr>
          <a:xfrm>
            <a:off x="1600200" y="2852796"/>
            <a:ext cx="20837391" cy="4135642"/>
          </a:xfrm>
          <a:prstGeom prst="rect">
            <a:avLst/>
          </a:prstGeom>
        </p:spPr>
        <p:txBody>
          <a:bodyPr/>
          <a:lstStyle/>
          <a:p>
            <a:pPr/>
            <a:r>
              <a:t>Public Key Infrastructure framework designed to secure Internet’s routing structure; specifically BGP (developed starting in 2008)</a:t>
            </a:r>
          </a:p>
        </p:txBody>
      </p:sp>
      <p:grpSp>
        <p:nvGrpSpPr>
          <p:cNvPr id="204" name="Group"/>
          <p:cNvGrpSpPr/>
          <p:nvPr/>
        </p:nvGrpSpPr>
        <p:grpSpPr>
          <a:xfrm>
            <a:off x="9098905" y="9057354"/>
            <a:ext cx="6361470" cy="1616500"/>
            <a:chOff x="0" y="0"/>
            <a:chExt cx="6361468" cy="1616498"/>
          </a:xfrm>
        </p:grpSpPr>
        <p:sp>
          <p:nvSpPr>
            <p:cNvPr id="197" name="129.21.0.0/16"/>
            <p:cNvSpPr txBox="1"/>
            <p:nvPr/>
          </p:nvSpPr>
          <p:spPr>
            <a:xfrm>
              <a:off x="0" y="0"/>
              <a:ext cx="2678913"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4">
                      <a:hueOff val="468000"/>
                      <a:satOff val="-4761"/>
                      <a:lumOff val="10196"/>
                    </a:schemeClr>
                  </a:solidFill>
                </a:defRPr>
              </a:lvl1pPr>
            </a:lstStyle>
            <a:p>
              <a:pPr/>
              <a:r>
                <a:t>129.21.0.0/16</a:t>
              </a:r>
            </a:p>
          </p:txBody>
        </p:sp>
        <p:sp>
          <p:nvSpPr>
            <p:cNvPr id="198" name="Line"/>
            <p:cNvSpPr/>
            <p:nvPr/>
          </p:nvSpPr>
          <p:spPr>
            <a:xfrm>
              <a:off x="140864" y="684424"/>
              <a:ext cx="2397184" cy="1"/>
            </a:xfrm>
            <a:prstGeom prst="line">
              <a:avLst/>
            </a:prstGeom>
            <a:noFill/>
            <a:ln w="762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199" name="Prefix"/>
            <p:cNvSpPr txBox="1"/>
            <p:nvPr/>
          </p:nvSpPr>
          <p:spPr>
            <a:xfrm>
              <a:off x="700836" y="990111"/>
              <a:ext cx="1277240"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Prefix</a:t>
              </a:r>
            </a:p>
          </p:txBody>
        </p:sp>
        <p:grpSp>
          <p:nvGrpSpPr>
            <p:cNvPr id="203" name="Group"/>
            <p:cNvGrpSpPr/>
            <p:nvPr/>
          </p:nvGrpSpPr>
          <p:grpSpPr>
            <a:xfrm>
              <a:off x="3268434" y="0"/>
              <a:ext cx="3093035" cy="1616499"/>
              <a:chOff x="0" y="0"/>
              <a:chExt cx="3093034" cy="1616498"/>
            </a:xfrm>
          </p:grpSpPr>
          <p:sp>
            <p:nvSpPr>
              <p:cNvPr id="200" name="1299 3356 4385"/>
              <p:cNvSpPr txBox="1"/>
              <p:nvPr/>
            </p:nvSpPr>
            <p:spPr>
              <a:xfrm>
                <a:off x="-1" y="0"/>
                <a:ext cx="3093036"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4">
                        <a:hueOff val="468000"/>
                        <a:satOff val="-4761"/>
                        <a:lumOff val="10196"/>
                      </a:schemeClr>
                    </a:solidFill>
                  </a:defRPr>
                </a:lvl1pPr>
              </a:lstStyle>
              <a:p>
                <a:pPr/>
                <a:r>
                  <a:t>1299 3356 4385</a:t>
                </a:r>
              </a:p>
            </p:txBody>
          </p:sp>
          <p:sp>
            <p:nvSpPr>
              <p:cNvPr id="201" name="Line"/>
              <p:cNvSpPr/>
              <p:nvPr/>
            </p:nvSpPr>
            <p:spPr>
              <a:xfrm>
                <a:off x="138282" y="684424"/>
                <a:ext cx="2816471" cy="1"/>
              </a:xfrm>
              <a:prstGeom prst="line">
                <a:avLst/>
              </a:prstGeom>
              <a:noFill/>
              <a:ln w="762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02" name="AS-PATH"/>
              <p:cNvSpPr txBox="1"/>
              <p:nvPr/>
            </p:nvSpPr>
            <p:spPr>
              <a:xfrm>
                <a:off x="599236" y="990111"/>
                <a:ext cx="1894562"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AS-PATH</a:t>
                </a:r>
              </a:p>
            </p:txBody>
          </p:sp>
        </p:grpSp>
      </p:grpSp>
      <p:grpSp>
        <p:nvGrpSpPr>
          <p:cNvPr id="215" name="Group"/>
          <p:cNvGrpSpPr/>
          <p:nvPr/>
        </p:nvGrpSpPr>
        <p:grpSpPr>
          <a:xfrm>
            <a:off x="488424" y="6524338"/>
            <a:ext cx="6304001" cy="5276740"/>
            <a:chOff x="0" y="0"/>
            <a:chExt cx="6304000" cy="5276738"/>
          </a:xfrm>
        </p:grpSpPr>
        <p:sp>
          <p:nvSpPr>
            <p:cNvPr id="205" name="129.21.0.0/16  AS4385"/>
            <p:cNvSpPr txBox="1"/>
            <p:nvPr/>
          </p:nvSpPr>
          <p:spPr>
            <a:xfrm>
              <a:off x="1807017" y="3971738"/>
              <a:ext cx="3039822" cy="477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2200"/>
              </a:lvl1pPr>
            </a:lstStyle>
            <a:p>
              <a:pPr/>
              <a:r>
                <a:t>129.21.0.0/16  AS4385</a:t>
              </a:r>
            </a:p>
          </p:txBody>
        </p:sp>
        <p:grpSp>
          <p:nvGrpSpPr>
            <p:cNvPr id="214" name="Group"/>
            <p:cNvGrpSpPr/>
            <p:nvPr/>
          </p:nvGrpSpPr>
          <p:grpSpPr>
            <a:xfrm>
              <a:off x="0" y="-1"/>
              <a:ext cx="6304001" cy="5276740"/>
              <a:chOff x="0" y="0"/>
              <a:chExt cx="6304000" cy="5276738"/>
            </a:xfrm>
          </p:grpSpPr>
          <p:sp>
            <p:nvSpPr>
              <p:cNvPr id="206" name="Rectangle"/>
              <p:cNvSpPr/>
              <p:nvPr/>
            </p:nvSpPr>
            <p:spPr>
              <a:xfrm>
                <a:off x="1409787" y="1141097"/>
                <a:ext cx="3629345" cy="4135642"/>
              </a:xfrm>
              <a:prstGeom prst="rect">
                <a:avLst/>
              </a:prstGeom>
              <a:noFill/>
              <a:ln w="25400" cap="flat">
                <a:solidFill>
                  <a:schemeClr val="accent3">
                    <a:hueOff val="-365725"/>
                    <a:satOff val="-32500"/>
                    <a:lumOff val="18235"/>
                  </a:schemeClr>
                </a:solidFill>
                <a:prstDash val="sysDot"/>
                <a:miter lim="400000"/>
              </a:ln>
              <a:effectLst/>
            </p:spPr>
            <p:txBody>
              <a:bodyPr wrap="square" lIns="71437" tIns="71437" rIns="71437" bIns="71437" numCol="1" anchor="ctr">
                <a:noAutofit/>
              </a:bodyPr>
              <a:lstStyle/>
              <a:p>
                <a:pPr>
                  <a:defRPr b="0" sz="3000">
                    <a:solidFill>
                      <a:schemeClr val="accent3">
                        <a:hueOff val="-365725"/>
                        <a:satOff val="-32500"/>
                        <a:lumOff val="18235"/>
                      </a:schemeClr>
                    </a:solidFill>
                    <a:latin typeface="+mn-lt"/>
                    <a:ea typeface="+mn-ea"/>
                    <a:cs typeface="+mn-cs"/>
                    <a:sym typeface="Helvetica Neue Medium"/>
                  </a:defRPr>
                </a:pPr>
              </a:p>
            </p:txBody>
          </p:sp>
          <p:sp>
            <p:nvSpPr>
              <p:cNvPr id="207" name="(Cryptographically verifiable)…"/>
              <p:cNvSpPr txBox="1"/>
              <p:nvPr/>
            </p:nvSpPr>
            <p:spPr>
              <a:xfrm>
                <a:off x="-1" y="0"/>
                <a:ext cx="6304002" cy="112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a:solidFill>
                      <a:schemeClr val="accent3">
                        <a:hueOff val="-365725"/>
                        <a:satOff val="-32500"/>
                        <a:lumOff val="18235"/>
                      </a:schemeClr>
                    </a:solidFill>
                  </a:defRPr>
                </a:pPr>
                <a:r>
                  <a:t>(Cryptographically verifiable)</a:t>
                </a:r>
              </a:p>
              <a:p>
                <a:pPr>
                  <a:defRPr>
                    <a:solidFill>
                      <a:schemeClr val="accent3">
                        <a:hueOff val="-365725"/>
                        <a:satOff val="-32500"/>
                        <a:lumOff val="18235"/>
                      </a:schemeClr>
                    </a:solidFill>
                  </a:defRPr>
                </a:pPr>
                <a:r>
                  <a:t>Prefix-to-AS Mapping Database</a:t>
                </a:r>
              </a:p>
            </p:txBody>
          </p:sp>
          <p:sp>
            <p:nvSpPr>
              <p:cNvPr id="208" name="129.21.128.0/17  AS4385"/>
              <p:cNvSpPr txBox="1"/>
              <p:nvPr/>
            </p:nvSpPr>
            <p:spPr>
              <a:xfrm>
                <a:off x="1476743" y="1773345"/>
                <a:ext cx="3350515" cy="4776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2200"/>
                </a:lvl1pPr>
              </a:lstStyle>
              <a:p>
                <a:pPr/>
                <a:r>
                  <a:t>129.21.128.0/17  AS4385</a:t>
                </a:r>
              </a:p>
            </p:txBody>
          </p:sp>
          <p:sp>
            <p:nvSpPr>
              <p:cNvPr id="209" name="…"/>
              <p:cNvSpPr txBox="1"/>
              <p:nvPr/>
            </p:nvSpPr>
            <p:spPr>
              <a:xfrm>
                <a:off x="2934512" y="2308151"/>
                <a:ext cx="434976" cy="477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2200"/>
                </a:lvl1pPr>
              </a:lstStyle>
              <a:p>
                <a:pPr/>
                <a:r>
                  <a:t>…</a:t>
                </a:r>
              </a:p>
            </p:txBody>
          </p:sp>
          <p:sp>
            <p:nvSpPr>
              <p:cNvPr id="210" name="…"/>
              <p:cNvSpPr txBox="1"/>
              <p:nvPr/>
            </p:nvSpPr>
            <p:spPr>
              <a:xfrm>
                <a:off x="2934512" y="2816542"/>
                <a:ext cx="434976" cy="477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2200"/>
                </a:lvl1pPr>
              </a:lstStyle>
              <a:p>
                <a:pPr/>
                <a:r>
                  <a:t>…</a:t>
                </a:r>
              </a:p>
            </p:txBody>
          </p:sp>
          <p:sp>
            <p:nvSpPr>
              <p:cNvPr id="211" name="…"/>
              <p:cNvSpPr txBox="1"/>
              <p:nvPr/>
            </p:nvSpPr>
            <p:spPr>
              <a:xfrm>
                <a:off x="2934512" y="3377764"/>
                <a:ext cx="434976" cy="477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2200"/>
                </a:lvl1pPr>
              </a:lstStyle>
              <a:p>
                <a:pPr/>
                <a:r>
                  <a:t>…</a:t>
                </a:r>
              </a:p>
            </p:txBody>
          </p:sp>
          <p:sp>
            <p:nvSpPr>
              <p:cNvPr id="212" name="185.34.56.0/22  AS3356"/>
              <p:cNvSpPr txBox="1"/>
              <p:nvPr/>
            </p:nvSpPr>
            <p:spPr>
              <a:xfrm>
                <a:off x="1626875" y="1262648"/>
                <a:ext cx="3195169" cy="477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sz="2200"/>
                </a:pPr>
                <a:r>
                  <a:t>185.34.56.0/22</a:t>
                </a:r>
                <a:r>
                  <a:rPr>
                    <a:solidFill>
                      <a:srgbClr val="000000"/>
                    </a:solidFill>
                  </a:rPr>
                  <a:t> </a:t>
                </a:r>
                <a:r>
                  <a:t> AS3356</a:t>
                </a:r>
              </a:p>
            </p:txBody>
          </p:sp>
          <p:sp>
            <p:nvSpPr>
              <p:cNvPr id="213" name="193.56.235.0/24  AS3549"/>
              <p:cNvSpPr txBox="1"/>
              <p:nvPr/>
            </p:nvSpPr>
            <p:spPr>
              <a:xfrm>
                <a:off x="1476743" y="4447377"/>
                <a:ext cx="3350515" cy="4776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2200"/>
                </a:lvl1pPr>
              </a:lstStyle>
              <a:p>
                <a:pPr/>
                <a:r>
                  <a:t>193.56.235.0/24  AS3549</a:t>
                </a:r>
              </a:p>
            </p:txBody>
          </p:sp>
        </p:grpSp>
      </p:grpSp>
      <p:grpSp>
        <p:nvGrpSpPr>
          <p:cNvPr id="218" name="Group"/>
          <p:cNvGrpSpPr/>
          <p:nvPr/>
        </p:nvGrpSpPr>
        <p:grpSpPr>
          <a:xfrm>
            <a:off x="6240301" y="7931705"/>
            <a:ext cx="2352782" cy="2324600"/>
            <a:chOff x="0" y="0"/>
            <a:chExt cx="2352781" cy="2324599"/>
          </a:xfrm>
        </p:grpSpPr>
        <p:pic>
          <p:nvPicPr>
            <p:cNvPr id="216" name="Image" descr="Image"/>
            <p:cNvPicPr>
              <a:picLocks noChangeAspect="1"/>
            </p:cNvPicPr>
            <p:nvPr/>
          </p:nvPicPr>
          <p:blipFill>
            <a:blip r:embed="rId3">
              <a:extLst/>
            </a:blip>
            <a:stretch>
              <a:fillRect/>
            </a:stretch>
          </p:blipFill>
          <p:spPr>
            <a:xfrm>
              <a:off x="0" y="0"/>
              <a:ext cx="2352782" cy="1547284"/>
            </a:xfrm>
            <a:prstGeom prst="rect">
              <a:avLst/>
            </a:prstGeom>
            <a:ln w="12700" cap="flat">
              <a:noFill/>
              <a:miter lim="400000"/>
            </a:ln>
            <a:effectLst/>
          </p:spPr>
        </p:pic>
        <p:sp>
          <p:nvSpPr>
            <p:cNvPr id="217" name="Router"/>
            <p:cNvSpPr txBox="1"/>
            <p:nvPr/>
          </p:nvSpPr>
          <p:spPr>
            <a:xfrm>
              <a:off x="413352" y="1698213"/>
              <a:ext cx="1472719"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Router</a:t>
              </a:r>
            </a:p>
          </p:txBody>
        </p:sp>
      </p:grpSp>
      <p:grpSp>
        <p:nvGrpSpPr>
          <p:cNvPr id="224" name="Group"/>
          <p:cNvGrpSpPr/>
          <p:nvPr/>
        </p:nvGrpSpPr>
        <p:grpSpPr>
          <a:xfrm>
            <a:off x="9145269" y="7778401"/>
            <a:ext cx="6061681" cy="819566"/>
            <a:chOff x="0" y="0"/>
            <a:chExt cx="6061680" cy="819564"/>
          </a:xfrm>
        </p:grpSpPr>
        <p:sp>
          <p:nvSpPr>
            <p:cNvPr id="219" name="BGP announcement"/>
            <p:cNvSpPr txBox="1"/>
            <p:nvPr/>
          </p:nvSpPr>
          <p:spPr>
            <a:xfrm>
              <a:off x="1210780" y="0"/>
              <a:ext cx="4031819"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4">
                      <a:hueOff val="468000"/>
                      <a:satOff val="-4761"/>
                      <a:lumOff val="10196"/>
                    </a:schemeClr>
                  </a:solidFill>
                </a:defRPr>
              </a:lvl1pPr>
            </a:lstStyle>
            <a:p>
              <a:pPr/>
              <a:r>
                <a:t>BGP announcement</a:t>
              </a:r>
            </a:p>
          </p:txBody>
        </p:sp>
        <p:grpSp>
          <p:nvGrpSpPr>
            <p:cNvPr id="223" name="Group"/>
            <p:cNvGrpSpPr/>
            <p:nvPr/>
          </p:nvGrpSpPr>
          <p:grpSpPr>
            <a:xfrm>
              <a:off x="0" y="819564"/>
              <a:ext cx="6061681" cy="1"/>
              <a:chOff x="0" y="0"/>
              <a:chExt cx="6061680" cy="0"/>
            </a:xfrm>
          </p:grpSpPr>
          <p:sp>
            <p:nvSpPr>
              <p:cNvPr id="220" name="Line"/>
              <p:cNvSpPr/>
              <p:nvPr/>
            </p:nvSpPr>
            <p:spPr>
              <a:xfrm flipH="1" flipV="1">
                <a:off x="-1" y="0"/>
                <a:ext cx="2293647" cy="1"/>
              </a:xfrm>
              <a:prstGeom prst="line">
                <a:avLst/>
              </a:prstGeom>
              <a:noFill/>
              <a:ln w="381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21" name="Line"/>
              <p:cNvSpPr/>
              <p:nvPr/>
            </p:nvSpPr>
            <p:spPr>
              <a:xfrm flipH="1" flipV="1">
                <a:off x="3475496" y="0"/>
                <a:ext cx="2586185" cy="1"/>
              </a:xfrm>
              <a:prstGeom prst="line">
                <a:avLst/>
              </a:prstGeom>
              <a:noFill/>
              <a:ln w="38100" cap="flat">
                <a:solidFill>
                  <a:srgbClr val="FFFFFF"/>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22" name="Line"/>
              <p:cNvSpPr/>
              <p:nvPr/>
            </p:nvSpPr>
            <p:spPr>
              <a:xfrm flipH="1" flipV="1">
                <a:off x="2219229" y="0"/>
                <a:ext cx="1434923" cy="1"/>
              </a:xfrm>
              <a:prstGeom prst="line">
                <a:avLst/>
              </a:prstGeom>
              <a:noFill/>
              <a:ln w="254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grpSp>
        <p:nvGrpSpPr>
          <p:cNvPr id="229" name="Group"/>
          <p:cNvGrpSpPr/>
          <p:nvPr/>
        </p:nvGrpSpPr>
        <p:grpSpPr>
          <a:xfrm>
            <a:off x="15916664" y="7928712"/>
            <a:ext cx="6177320" cy="2126261"/>
            <a:chOff x="0" y="0"/>
            <a:chExt cx="6177319" cy="2126260"/>
          </a:xfrm>
        </p:grpSpPr>
        <p:sp>
          <p:nvSpPr>
            <p:cNvPr id="225" name="Owner"/>
            <p:cNvSpPr txBox="1"/>
            <p:nvPr/>
          </p:nvSpPr>
          <p:spPr>
            <a:xfrm>
              <a:off x="834070" y="1499873"/>
              <a:ext cx="1434923" cy="626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r>
                <a:t>Owner</a:t>
              </a:r>
            </a:p>
          </p:txBody>
        </p:sp>
        <p:pic>
          <p:nvPicPr>
            <p:cNvPr id="226" name="Image" descr="Image"/>
            <p:cNvPicPr>
              <a:picLocks noChangeAspect="1"/>
            </p:cNvPicPr>
            <p:nvPr/>
          </p:nvPicPr>
          <p:blipFill>
            <a:blip r:embed="rId4">
              <a:extLst/>
            </a:blip>
            <a:stretch>
              <a:fillRect/>
            </a:stretch>
          </p:blipFill>
          <p:spPr>
            <a:xfrm>
              <a:off x="0" y="15042"/>
              <a:ext cx="3039822" cy="1185531"/>
            </a:xfrm>
            <a:prstGeom prst="rect">
              <a:avLst/>
            </a:prstGeom>
            <a:ln w="12700" cap="flat">
              <a:noFill/>
              <a:miter lim="400000"/>
            </a:ln>
            <a:effectLst/>
          </p:spPr>
        </p:pic>
        <p:sp>
          <p:nvSpPr>
            <p:cNvPr id="227" name="129.21.0.0/16"/>
            <p:cNvSpPr txBox="1"/>
            <p:nvPr/>
          </p:nvSpPr>
          <p:spPr>
            <a:xfrm>
              <a:off x="3498406" y="589229"/>
              <a:ext cx="2678914"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4">
                      <a:hueOff val="468000"/>
                      <a:satOff val="-4761"/>
                      <a:lumOff val="10196"/>
                    </a:schemeClr>
                  </a:solidFill>
                </a:defRPr>
              </a:lvl1pPr>
            </a:lstStyle>
            <a:p>
              <a:pPr/>
              <a:r>
                <a:t>129.21.0.0/16</a:t>
              </a:r>
            </a:p>
          </p:txBody>
        </p:sp>
        <p:sp>
          <p:nvSpPr>
            <p:cNvPr id="228" name="AS 4385"/>
            <p:cNvSpPr txBox="1"/>
            <p:nvPr/>
          </p:nvSpPr>
          <p:spPr>
            <a:xfrm>
              <a:off x="3483129" y="0"/>
              <a:ext cx="1827506" cy="6263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a:solidFill>
                    <a:schemeClr val="accent4">
                      <a:hueOff val="468000"/>
                      <a:satOff val="-4761"/>
                      <a:lumOff val="10196"/>
                    </a:schemeClr>
                  </a:solidFill>
                </a:defRPr>
              </a:lvl1pPr>
            </a:lstStyle>
            <a:p>
              <a:pPr/>
              <a:r>
                <a:t>AS 4385 </a:t>
              </a:r>
            </a:p>
          </p:txBody>
        </p:sp>
      </p:grpSp>
      <p:sp>
        <p:nvSpPr>
          <p:cNvPr id="230" name="Dingbat Check"/>
          <p:cNvSpPr/>
          <p:nvPr/>
        </p:nvSpPr>
        <p:spPr>
          <a:xfrm>
            <a:off x="8907384" y="8020898"/>
            <a:ext cx="893930" cy="84946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231" name="Rectangle"/>
          <p:cNvSpPr/>
          <p:nvPr/>
        </p:nvSpPr>
        <p:spPr>
          <a:xfrm>
            <a:off x="12430069" y="8972866"/>
            <a:ext cx="1966061" cy="649718"/>
          </a:xfrm>
          <a:prstGeom prst="rect">
            <a:avLst/>
          </a:prstGeom>
          <a:solidFill>
            <a:srgbClr val="000000">
              <a:alpha val="84461"/>
            </a:srgbClr>
          </a:solidFill>
          <a:ln w="12700">
            <a:miter lim="400000"/>
          </a:ln>
        </p:spPr>
        <p:txBody>
          <a:bodyPr lIns="71437" tIns="71437" rIns="71437" bIns="71437" anchor="ctr"/>
          <a:lstStyle/>
          <a:p>
            <a:pPr>
              <a:defRPr b="0" sz="3000">
                <a:latin typeface="+mn-lt"/>
                <a:ea typeface="+mn-ea"/>
                <a:cs typeface="+mn-cs"/>
                <a:sym typeface="Helvetica Neue Medium"/>
              </a:defRPr>
            </a:pPr>
          </a:p>
        </p:txBody>
      </p:sp>
      <p:grpSp>
        <p:nvGrpSpPr>
          <p:cNvPr id="234" name="Group"/>
          <p:cNvGrpSpPr/>
          <p:nvPr/>
        </p:nvGrpSpPr>
        <p:grpSpPr>
          <a:xfrm>
            <a:off x="1961418" y="7793683"/>
            <a:ext cx="3358014" cy="3682567"/>
            <a:chOff x="0" y="0"/>
            <a:chExt cx="3358013" cy="3682566"/>
          </a:xfrm>
        </p:grpSpPr>
        <p:sp>
          <p:nvSpPr>
            <p:cNvPr id="232" name="Rectangle"/>
            <p:cNvSpPr/>
            <p:nvPr/>
          </p:nvSpPr>
          <p:spPr>
            <a:xfrm>
              <a:off x="0" y="0"/>
              <a:ext cx="3337022" cy="2722274"/>
            </a:xfrm>
            <a:prstGeom prst="rect">
              <a:avLst/>
            </a:prstGeom>
            <a:solidFill>
              <a:srgbClr val="000000">
                <a:alpha val="84461"/>
              </a:srgb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33" name="Rectangle"/>
            <p:cNvSpPr/>
            <p:nvPr/>
          </p:nvSpPr>
          <p:spPr>
            <a:xfrm>
              <a:off x="71118" y="3178088"/>
              <a:ext cx="3286896" cy="504479"/>
            </a:xfrm>
            <a:prstGeom prst="rect">
              <a:avLst/>
            </a:prstGeom>
            <a:solidFill>
              <a:srgbClr val="000000">
                <a:alpha val="84461"/>
              </a:srgb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235" name="Slide Number"/>
          <p:cNvSpPr txBox="1"/>
          <p:nvPr>
            <p:ph type="sldNum" sz="quarter" idx="2"/>
          </p:nvPr>
        </p:nvSpPr>
        <p:spPr>
          <a:xfrm>
            <a:off x="12044288" y="12954000"/>
            <a:ext cx="295424"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9"/>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2" presetID="22" grpId="3" fill="hold">
                                  <p:stCondLst>
                                    <p:cond delay="200"/>
                                  </p:stCondLst>
                                  <p:iterate type="el" backwards="0">
                                    <p:tmAbs val="0"/>
                                  </p:iterate>
                                  <p:childTnLst>
                                    <p:set>
                                      <p:cBhvr>
                                        <p:cTn id="13" fill="hold"/>
                                        <p:tgtEl>
                                          <p:spTgt spid="224"/>
                                        </p:tgtEl>
                                        <p:attrNameLst>
                                          <p:attrName>style.visibility</p:attrName>
                                        </p:attrNameLst>
                                      </p:cBhvr>
                                      <p:to>
                                        <p:strVal val="visible"/>
                                      </p:to>
                                    </p:set>
                                    <p:animEffect filter="wipe(right)" transition="in">
                                      <p:cBhvr>
                                        <p:cTn id="14" dur="400"/>
                                        <p:tgtEl>
                                          <p:spTgt spid="224"/>
                                        </p:tgtEl>
                                      </p:cBhvr>
                                    </p:animEffect>
                                  </p:childTnLst>
                                </p:cTn>
                              </p:par>
                            </p:childTnLst>
                          </p:cTn>
                        </p:par>
                        <p:par>
                          <p:cTn id="15" fill="hold">
                            <p:stCondLst>
                              <p:cond delay="600"/>
                            </p:stCondLst>
                            <p:childTnLst>
                              <p:par>
                                <p:cTn id="16" presetClass="entr" nodeType="afterEffect" presetSubtype="0" presetID="1" grpId="4" fill="hold">
                                  <p:stCondLst>
                                    <p:cond delay="200"/>
                                  </p:stCondLst>
                                  <p:iterate type="el" backwards="0">
                                    <p:tmAbs val="0"/>
                                  </p:iterate>
                                  <p:childTnLst>
                                    <p:set>
                                      <p:cBhvr>
                                        <p:cTn id="17" fill="hold"/>
                                        <p:tgtEl>
                                          <p:spTgt spid="20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2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2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7" fill="hold">
                                  <p:stCondLst>
                                    <p:cond delay="0"/>
                                  </p:stCondLst>
                                  <p:iterate type="el" backwards="0">
                                    <p:tmAbs val="0"/>
                                  </p:iterate>
                                  <p:childTnLst>
                                    <p:set>
                                      <p:cBhvr>
                                        <p:cTn id="29"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3"/>
      <p:bldP build="whole" bldLvl="1" animBg="1" rev="0" advAuto="0" spid="229" grpId="2"/>
      <p:bldP build="whole" bldLvl="1" animBg="1" rev="0" advAuto="0" spid="204" grpId="4"/>
      <p:bldP build="whole" bldLvl="1" animBg="1" rev="0" advAuto="0" spid="215" grpId="1"/>
      <p:bldP build="whole" bldLvl="1" animBg="1" rev="0" advAuto="0" spid="234" grpId="6"/>
      <p:bldP build="whole" bldLvl="1" animBg="1" rev="0" advAuto="0" spid="231" grpId="5"/>
      <p:bldP build="whole" bldLvl="1" animBg="1" rev="0" advAuto="0" spid="230" grpId="7"/>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PKI: How it works?"/>
          <p:cNvSpPr txBox="1"/>
          <p:nvPr>
            <p:ph type="title"/>
          </p:nvPr>
        </p:nvSpPr>
        <p:spPr>
          <a:prstGeom prst="rect">
            <a:avLst/>
          </a:prstGeom>
        </p:spPr>
        <p:txBody>
          <a:bodyPr/>
          <a:lstStyle>
            <a:lvl1pPr defTabSz="821531">
              <a:defRPr>
                <a:solidFill>
                  <a:srgbClr val="FFE44F"/>
                </a:solidFill>
              </a:defRPr>
            </a:lvl1pPr>
          </a:lstStyle>
          <a:p>
            <a:pPr/>
            <a:r>
              <a:t>RPKI: How it works?</a:t>
            </a:r>
          </a:p>
        </p:txBody>
      </p:sp>
      <p:pic>
        <p:nvPicPr>
          <p:cNvPr id="240" name="Image" descr="Image"/>
          <p:cNvPicPr>
            <a:picLocks noChangeAspect="1"/>
          </p:cNvPicPr>
          <p:nvPr/>
        </p:nvPicPr>
        <p:blipFill>
          <a:blip r:embed="rId3">
            <a:extLst/>
          </a:blip>
          <a:stretch>
            <a:fillRect/>
          </a:stretch>
        </p:blipFill>
        <p:spPr>
          <a:xfrm>
            <a:off x="6240301" y="7931705"/>
            <a:ext cx="2352782" cy="1547284"/>
          </a:xfrm>
          <a:prstGeom prst="rect">
            <a:avLst/>
          </a:prstGeom>
          <a:ln w="12700">
            <a:miter lim="400000"/>
          </a:ln>
        </p:spPr>
      </p:pic>
      <p:sp>
        <p:nvSpPr>
          <p:cNvPr id="241" name="BGP announcement"/>
          <p:cNvSpPr txBox="1"/>
          <p:nvPr/>
        </p:nvSpPr>
        <p:spPr>
          <a:xfrm>
            <a:off x="10356049" y="7778401"/>
            <a:ext cx="4031819"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BGP announcement</a:t>
            </a:r>
          </a:p>
        </p:txBody>
      </p:sp>
      <p:sp>
        <p:nvSpPr>
          <p:cNvPr id="242" name="Line"/>
          <p:cNvSpPr/>
          <p:nvPr/>
        </p:nvSpPr>
        <p:spPr>
          <a:xfrm flipH="1">
            <a:off x="9145269" y="8597966"/>
            <a:ext cx="2293646"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243" name="Router"/>
          <p:cNvSpPr txBox="1"/>
          <p:nvPr/>
        </p:nvSpPr>
        <p:spPr>
          <a:xfrm>
            <a:off x="6680333" y="9629918"/>
            <a:ext cx="1472718"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Router</a:t>
            </a:r>
          </a:p>
        </p:txBody>
      </p:sp>
      <p:sp>
        <p:nvSpPr>
          <p:cNvPr id="244" name="Line"/>
          <p:cNvSpPr/>
          <p:nvPr/>
        </p:nvSpPr>
        <p:spPr>
          <a:xfrm flipH="1">
            <a:off x="12620765" y="8597966"/>
            <a:ext cx="2586185" cy="1"/>
          </a:xfrm>
          <a:prstGeom prst="line">
            <a:avLst/>
          </a:prstGeom>
          <a:ln w="381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245" name="Line"/>
          <p:cNvSpPr/>
          <p:nvPr/>
        </p:nvSpPr>
        <p:spPr>
          <a:xfrm flipH="1">
            <a:off x="11364499" y="8597966"/>
            <a:ext cx="1434923" cy="1"/>
          </a:xfrm>
          <a:prstGeom prst="line">
            <a:avLst/>
          </a:prstGeom>
          <a:ln w="25400">
            <a:solidFill>
              <a:srgbClr val="FFFFFF"/>
            </a:solidFill>
            <a:prstDash val="sysDot"/>
            <a:miter lim="400000"/>
          </a:ln>
        </p:spPr>
        <p:txBody>
          <a:bodyPr lIns="71437" tIns="71437" rIns="71437" bIns="71437" anchor="ctr"/>
          <a:lstStyle/>
          <a:p>
            <a:pPr>
              <a:defRPr b="0" sz="3000">
                <a:latin typeface="+mn-lt"/>
                <a:ea typeface="+mn-ea"/>
                <a:cs typeface="+mn-cs"/>
                <a:sym typeface="Helvetica Neue Medium"/>
              </a:defRPr>
            </a:pPr>
          </a:p>
        </p:txBody>
      </p:sp>
      <p:pic>
        <p:nvPicPr>
          <p:cNvPr id="246" name="Image" descr="Image"/>
          <p:cNvPicPr>
            <a:picLocks noChangeAspect="1"/>
          </p:cNvPicPr>
          <p:nvPr/>
        </p:nvPicPr>
        <p:blipFill>
          <a:blip r:embed="rId4">
            <a:extLst/>
          </a:blip>
          <a:stretch>
            <a:fillRect/>
          </a:stretch>
        </p:blipFill>
        <p:spPr>
          <a:xfrm>
            <a:off x="15916664" y="7943754"/>
            <a:ext cx="3039822" cy="1185531"/>
          </a:xfrm>
          <a:prstGeom prst="rect">
            <a:avLst/>
          </a:prstGeom>
          <a:ln w="12700">
            <a:miter lim="400000"/>
          </a:ln>
        </p:spPr>
      </p:pic>
      <p:sp>
        <p:nvSpPr>
          <p:cNvPr id="247" name="129.21.0.0/16"/>
          <p:cNvSpPr txBox="1"/>
          <p:nvPr/>
        </p:nvSpPr>
        <p:spPr>
          <a:xfrm>
            <a:off x="19415070" y="8517941"/>
            <a:ext cx="2678914"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129.21.0.0/16</a:t>
            </a:r>
          </a:p>
        </p:txBody>
      </p:sp>
      <p:sp>
        <p:nvSpPr>
          <p:cNvPr id="248" name="AS 4385"/>
          <p:cNvSpPr txBox="1"/>
          <p:nvPr/>
        </p:nvSpPr>
        <p:spPr>
          <a:xfrm>
            <a:off x="19399793" y="7928712"/>
            <a:ext cx="1827506"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AS 4385 </a:t>
            </a:r>
          </a:p>
        </p:txBody>
      </p:sp>
      <p:sp>
        <p:nvSpPr>
          <p:cNvPr id="249" name="Owner"/>
          <p:cNvSpPr txBox="1"/>
          <p:nvPr/>
        </p:nvSpPr>
        <p:spPr>
          <a:xfrm>
            <a:off x="16750734" y="9428585"/>
            <a:ext cx="1434923"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Owner</a:t>
            </a:r>
          </a:p>
        </p:txBody>
      </p:sp>
      <p:sp>
        <p:nvSpPr>
          <p:cNvPr id="250" name="What does an resource owner needs to do…"/>
          <p:cNvSpPr/>
          <p:nvPr/>
        </p:nvSpPr>
        <p:spPr>
          <a:xfrm>
            <a:off x="12323629" y="4554363"/>
            <a:ext cx="10520363" cy="313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 y="0"/>
                </a:moveTo>
                <a:cubicBezTo>
                  <a:pt x="95" y="0"/>
                  <a:pt x="0" y="317"/>
                  <a:pt x="0" y="710"/>
                </a:cubicBezTo>
                <a:lnTo>
                  <a:pt x="0" y="14209"/>
                </a:lnTo>
                <a:cubicBezTo>
                  <a:pt x="0" y="14602"/>
                  <a:pt x="95" y="14919"/>
                  <a:pt x="212" y="14919"/>
                </a:cubicBezTo>
                <a:lnTo>
                  <a:pt x="10406" y="14919"/>
                </a:lnTo>
                <a:lnTo>
                  <a:pt x="10831" y="21600"/>
                </a:lnTo>
                <a:lnTo>
                  <a:pt x="11255" y="14919"/>
                </a:lnTo>
                <a:lnTo>
                  <a:pt x="21387" y="14919"/>
                </a:lnTo>
                <a:cubicBezTo>
                  <a:pt x="21505" y="14919"/>
                  <a:pt x="21600" y="14602"/>
                  <a:pt x="21600" y="14209"/>
                </a:cubicBezTo>
                <a:lnTo>
                  <a:pt x="21600" y="710"/>
                </a:lnTo>
                <a:cubicBezTo>
                  <a:pt x="21600" y="317"/>
                  <a:pt x="21505" y="0"/>
                  <a:pt x="21387" y="0"/>
                </a:cubicBezTo>
                <a:lnTo>
                  <a:pt x="212" y="0"/>
                </a:lnTo>
                <a:close/>
              </a:path>
            </a:pathLst>
          </a:custGeom>
          <a:ln w="76200">
            <a:solidFill>
              <a:schemeClr val="accent3">
                <a:hueOff val="-365725"/>
                <a:satOff val="-32500"/>
                <a:lumOff val="18235"/>
              </a:schemeClr>
            </a:solidFill>
            <a:miter lim="400000"/>
          </a:ln>
          <a:extLst>
            <a:ext uri="{C572A759-6A51-4108-AA02-DFA0A04FC94B}">
              <ma14:wrappingTextBoxFlag xmlns:ma14="http://schemas.microsoft.com/office/mac/drawingml/2011/main" val="1"/>
            </a:ext>
          </a:extLst>
        </p:spPr>
        <p:txBody>
          <a:bodyPr lIns="71437" tIns="71437" rIns="71437" bIns="71437" anchor="ctr"/>
          <a:lstStyle/>
          <a:p>
            <a:pPr>
              <a:defRPr b="0" sz="4000">
                <a:solidFill>
                  <a:schemeClr val="accent3">
                    <a:hueOff val="-365725"/>
                    <a:satOff val="-32500"/>
                    <a:lumOff val="18235"/>
                  </a:schemeClr>
                </a:solidFill>
                <a:latin typeface="Gill Sans"/>
                <a:ea typeface="Gill Sans"/>
                <a:cs typeface="Gill Sans"/>
                <a:sym typeface="Gill Sans"/>
              </a:defRPr>
            </a:pPr>
            <a:r>
              <a:t>What does an resource owner needs to do </a:t>
            </a:r>
          </a:p>
          <a:p>
            <a:pPr>
              <a:defRPr b="0" sz="4000">
                <a:solidFill>
                  <a:schemeClr val="accent3">
                    <a:hueOff val="-365725"/>
                    <a:satOff val="-32500"/>
                    <a:lumOff val="18235"/>
                  </a:schemeClr>
                </a:solidFill>
                <a:latin typeface="Gill Sans"/>
                <a:ea typeface="Gill Sans"/>
                <a:cs typeface="Gill Sans"/>
                <a:sym typeface="Gill Sans"/>
              </a:defRPr>
            </a:pPr>
            <a:r>
              <a:t>to protect their IP prefixes?</a:t>
            </a:r>
          </a:p>
        </p:txBody>
      </p:sp>
      <p:sp>
        <p:nvSpPr>
          <p:cNvPr id="251" name="How can a router verify it using RPKI?"/>
          <p:cNvSpPr/>
          <p:nvPr/>
        </p:nvSpPr>
        <p:spPr>
          <a:xfrm>
            <a:off x="1767815" y="10358593"/>
            <a:ext cx="8464948" cy="2473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34" y="0"/>
                </a:moveTo>
                <a:lnTo>
                  <a:pt x="13610" y="7161"/>
                </a:lnTo>
                <a:lnTo>
                  <a:pt x="213" y="7161"/>
                </a:lnTo>
                <a:cubicBezTo>
                  <a:pt x="95" y="7161"/>
                  <a:pt x="0" y="7488"/>
                  <a:pt x="0" y="7889"/>
                </a:cubicBezTo>
                <a:lnTo>
                  <a:pt x="0" y="20872"/>
                </a:lnTo>
                <a:cubicBezTo>
                  <a:pt x="0" y="21273"/>
                  <a:pt x="95" y="21600"/>
                  <a:pt x="213" y="21600"/>
                </a:cubicBezTo>
                <a:lnTo>
                  <a:pt x="21387" y="21600"/>
                </a:lnTo>
                <a:cubicBezTo>
                  <a:pt x="21505" y="21600"/>
                  <a:pt x="21600" y="21273"/>
                  <a:pt x="21600" y="20872"/>
                </a:cubicBezTo>
                <a:lnTo>
                  <a:pt x="21600" y="7889"/>
                </a:lnTo>
                <a:cubicBezTo>
                  <a:pt x="21600" y="7488"/>
                  <a:pt x="21505" y="7161"/>
                  <a:pt x="21387" y="7161"/>
                </a:cubicBezTo>
                <a:lnTo>
                  <a:pt x="14459" y="7161"/>
                </a:lnTo>
                <a:lnTo>
                  <a:pt x="14034" y="0"/>
                </a:lnTo>
                <a:close/>
              </a:path>
            </a:pathLst>
          </a:custGeom>
          <a:ln w="76200">
            <a:solidFill>
              <a:schemeClr val="accent3">
                <a:hueOff val="-365725"/>
                <a:satOff val="-32500"/>
                <a:lumOff val="18235"/>
              </a:schemeClr>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4000">
                <a:solidFill>
                  <a:schemeClr val="accent3">
                    <a:hueOff val="-365725"/>
                    <a:satOff val="-32500"/>
                    <a:lumOff val="18235"/>
                  </a:schemeClr>
                </a:solidFill>
                <a:latin typeface="Gill Sans"/>
                <a:ea typeface="Gill Sans"/>
                <a:cs typeface="Gill Sans"/>
                <a:sym typeface="Gill Sans"/>
              </a:defRPr>
            </a:lvl1pPr>
          </a:lstStyle>
          <a:p>
            <a:pPr/>
            <a:r>
              <a:t>How can a router verify it using RPKI? </a:t>
            </a:r>
          </a:p>
        </p:txBody>
      </p:sp>
      <p:sp>
        <p:nvSpPr>
          <p:cNvPr id="252" name="Rectangle"/>
          <p:cNvSpPr/>
          <p:nvPr/>
        </p:nvSpPr>
        <p:spPr>
          <a:xfrm>
            <a:off x="1028715" y="10236761"/>
            <a:ext cx="9943147" cy="2747499"/>
          </a:xfrm>
          <a:prstGeom prst="rect">
            <a:avLst/>
          </a:prstGeom>
          <a:solidFill>
            <a:srgbClr val="000000">
              <a:alpha val="81939"/>
            </a:srgbClr>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253" name="Slide Number"/>
          <p:cNvSpPr txBox="1"/>
          <p:nvPr>
            <p:ph type="sldNum" sz="quarter" idx="2"/>
          </p:nvPr>
        </p:nvSpPr>
        <p:spPr>
          <a:xfrm>
            <a:off x="12044288" y="12954000"/>
            <a:ext cx="295424"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2"/>
      <p:bldP build="whole" bldLvl="1" animBg="1" rev="0" advAuto="0" spid="252" grpId="3"/>
      <p:bldP build="whole" bldLvl="1" animBg="1" rev="0" advAuto="0" spid="25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riangle"/>
          <p:cNvSpPr/>
          <p:nvPr/>
        </p:nvSpPr>
        <p:spPr>
          <a:xfrm flipH="1" rot="16200000">
            <a:off x="5935862" y="7120219"/>
            <a:ext cx="3038081" cy="5463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21600"/>
                </a:lnTo>
                <a:lnTo>
                  <a:pt x="21600" y="21600"/>
                </a:lnTo>
                <a:close/>
              </a:path>
            </a:pathLst>
          </a:custGeom>
          <a:solidFill>
            <a:srgbClr val="434343">
              <a:alpha val="83830"/>
            </a:srgbClr>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258" name="Certificate"/>
          <p:cNvSpPr/>
          <p:nvPr/>
        </p:nvSpPr>
        <p:spPr>
          <a:xfrm>
            <a:off x="4538163" y="7479210"/>
            <a:ext cx="2140903" cy="1101899"/>
          </a:xfrm>
          <a:prstGeom prst="roundRect">
            <a:avLst>
              <a:gd name="adj" fmla="val 16101"/>
            </a:avLst>
          </a:prstGeom>
          <a:solidFill>
            <a:srgbClr val="000000"/>
          </a:solidFill>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2700">
                <a:latin typeface="+mn-lt"/>
                <a:ea typeface="+mn-ea"/>
                <a:cs typeface="+mn-cs"/>
                <a:sym typeface="Helvetica Neue Medium"/>
              </a:defRPr>
            </a:lvl1pPr>
          </a:lstStyle>
          <a:p>
            <a:pPr/>
            <a:r>
              <a:t>Certificate</a:t>
            </a:r>
          </a:p>
        </p:txBody>
      </p:sp>
      <p:sp>
        <p:nvSpPr>
          <p:cNvPr id="259" name="RPKI Structure"/>
          <p:cNvSpPr txBox="1"/>
          <p:nvPr>
            <p:ph type="title"/>
          </p:nvPr>
        </p:nvSpPr>
        <p:spPr>
          <a:prstGeom prst="rect">
            <a:avLst/>
          </a:prstGeom>
        </p:spPr>
        <p:txBody>
          <a:bodyPr/>
          <a:lstStyle>
            <a:lvl1pPr defTabSz="821531">
              <a:defRPr>
                <a:solidFill>
                  <a:srgbClr val="FFE44F"/>
                </a:solidFill>
              </a:defRPr>
            </a:lvl1pPr>
          </a:lstStyle>
          <a:p>
            <a:pPr/>
            <a:r>
              <a:t>RPKI Structure</a:t>
            </a:r>
          </a:p>
        </p:txBody>
      </p:sp>
      <p:sp>
        <p:nvSpPr>
          <p:cNvPr id="260" name="MaxLength"/>
          <p:cNvSpPr txBox="1"/>
          <p:nvPr/>
        </p:nvSpPr>
        <p:spPr>
          <a:xfrm>
            <a:off x="15832740" y="11883656"/>
            <a:ext cx="1958579"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solidFill>
                  <a:schemeClr val="accent5">
                    <a:hueOff val="89162"/>
                    <a:satOff val="9554"/>
                    <a:lumOff val="16296"/>
                  </a:schemeClr>
                </a:solidFill>
                <a:latin typeface="Gill Sans"/>
                <a:ea typeface="Gill Sans"/>
                <a:cs typeface="Gill Sans"/>
                <a:sym typeface="Gill Sans"/>
              </a:defRPr>
            </a:lvl1pPr>
          </a:lstStyle>
          <a:p>
            <a:pPr/>
            <a:r>
              <a:t>MaxLength</a:t>
            </a:r>
          </a:p>
        </p:txBody>
      </p:sp>
      <p:sp>
        <p:nvSpPr>
          <p:cNvPr id="261" name="{"/>
          <p:cNvSpPr txBox="1"/>
          <p:nvPr/>
        </p:nvSpPr>
        <p:spPr>
          <a:xfrm>
            <a:off x="24819144" y="5304472"/>
            <a:ext cx="1001396" cy="31070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b="0" sz="20000"/>
            </a:lvl1pPr>
          </a:lstStyle>
          <a:p>
            <a:pPr/>
            <a:r>
              <a:t>{</a:t>
            </a:r>
          </a:p>
        </p:txBody>
      </p:sp>
      <p:grpSp>
        <p:nvGrpSpPr>
          <p:cNvPr id="269" name="Group"/>
          <p:cNvGrpSpPr/>
          <p:nvPr/>
        </p:nvGrpSpPr>
        <p:grpSpPr>
          <a:xfrm>
            <a:off x="10223731" y="8339563"/>
            <a:ext cx="5451113" cy="3025124"/>
            <a:chOff x="0" y="0"/>
            <a:chExt cx="5451111" cy="3025123"/>
          </a:xfrm>
        </p:grpSpPr>
        <p:sp>
          <p:nvSpPr>
            <p:cNvPr id="262" name="Circle"/>
            <p:cNvSpPr/>
            <p:nvPr/>
          </p:nvSpPr>
          <p:spPr>
            <a:xfrm>
              <a:off x="1646890" y="1639637"/>
              <a:ext cx="128955" cy="129888"/>
            </a:xfrm>
            <a:prstGeom prst="ellipse">
              <a:avLst/>
            </a:prstGeom>
            <a:solidFill>
              <a:srgbClr val="FFFFFF"/>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63" name="Circle"/>
            <p:cNvSpPr/>
            <p:nvPr/>
          </p:nvSpPr>
          <p:spPr>
            <a:xfrm>
              <a:off x="1646890" y="1895391"/>
              <a:ext cx="128955" cy="129888"/>
            </a:xfrm>
            <a:prstGeom prst="ellipse">
              <a:avLst/>
            </a:prstGeom>
            <a:solidFill>
              <a:srgbClr val="FFFFFF"/>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nvGrpSpPr>
            <p:cNvPr id="268" name="Group"/>
            <p:cNvGrpSpPr/>
            <p:nvPr/>
          </p:nvGrpSpPr>
          <p:grpSpPr>
            <a:xfrm>
              <a:off x="0" y="0"/>
              <a:ext cx="5451112" cy="3025124"/>
              <a:chOff x="0" y="0"/>
              <a:chExt cx="5451111" cy="3025123"/>
            </a:xfrm>
          </p:grpSpPr>
          <p:sp>
            <p:nvSpPr>
              <p:cNvPr id="264" name="129.21.0.0/20,  AS 4385"/>
              <p:cNvSpPr txBox="1"/>
              <p:nvPr/>
            </p:nvSpPr>
            <p:spPr>
              <a:xfrm>
                <a:off x="565284" y="201057"/>
                <a:ext cx="3982245"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129.21.0.0/20,  AS 4385</a:t>
                </a:r>
              </a:p>
            </p:txBody>
          </p:sp>
          <p:sp>
            <p:nvSpPr>
              <p:cNvPr id="265" name="129.21.1.0/20,  AS 4385"/>
              <p:cNvSpPr txBox="1"/>
              <p:nvPr/>
            </p:nvSpPr>
            <p:spPr>
              <a:xfrm>
                <a:off x="565284" y="769654"/>
                <a:ext cx="3982245"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129.21.1.0/20,  AS 4385</a:t>
                </a:r>
              </a:p>
            </p:txBody>
          </p:sp>
          <p:sp>
            <p:nvSpPr>
              <p:cNvPr id="266" name="129.21.240.0/20,  AS 4385"/>
              <p:cNvSpPr txBox="1"/>
              <p:nvPr/>
            </p:nvSpPr>
            <p:spPr>
              <a:xfrm>
                <a:off x="577494" y="2295185"/>
                <a:ext cx="4388645"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129.21.240.0/20,  AS 4385</a:t>
                </a:r>
              </a:p>
            </p:txBody>
          </p:sp>
          <p:sp>
            <p:nvSpPr>
              <p:cNvPr id="267" name="Rectangle"/>
              <p:cNvSpPr/>
              <p:nvPr/>
            </p:nvSpPr>
            <p:spPr>
              <a:xfrm>
                <a:off x="0" y="0"/>
                <a:ext cx="5451112" cy="3025124"/>
              </a:xfrm>
              <a:prstGeom prst="rect">
                <a:avLst/>
              </a:prstGeom>
              <a:noFill/>
              <a:ln w="127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pic>
        <p:nvPicPr>
          <p:cNvPr id="270" name="Image" descr="Image"/>
          <p:cNvPicPr>
            <a:picLocks noChangeAspect="1"/>
          </p:cNvPicPr>
          <p:nvPr/>
        </p:nvPicPr>
        <p:blipFill>
          <a:blip r:embed="rId3">
            <a:extLst/>
          </a:blip>
          <a:stretch>
            <a:fillRect/>
          </a:stretch>
        </p:blipFill>
        <p:spPr>
          <a:xfrm>
            <a:off x="2506724" y="7344013"/>
            <a:ext cx="1567304" cy="611250"/>
          </a:xfrm>
          <a:prstGeom prst="rect">
            <a:avLst/>
          </a:prstGeom>
          <a:ln w="12700">
            <a:miter lim="400000"/>
          </a:ln>
        </p:spPr>
      </p:pic>
      <p:sp>
        <p:nvSpPr>
          <p:cNvPr id="271" name="Line"/>
          <p:cNvSpPr/>
          <p:nvPr/>
        </p:nvSpPr>
        <p:spPr>
          <a:xfrm>
            <a:off x="5617480" y="8600222"/>
            <a:ext cx="1" cy="724538"/>
          </a:xfrm>
          <a:prstGeom prst="line">
            <a:avLst/>
          </a:prstGeom>
          <a:ln w="254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272" name="Rectangle"/>
          <p:cNvSpPr/>
          <p:nvPr/>
        </p:nvSpPr>
        <p:spPr>
          <a:xfrm>
            <a:off x="10387256" y="12610791"/>
            <a:ext cx="1001396" cy="794894"/>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grpSp>
        <p:nvGrpSpPr>
          <p:cNvPr id="277" name="Group"/>
          <p:cNvGrpSpPr/>
          <p:nvPr/>
        </p:nvGrpSpPr>
        <p:grpSpPr>
          <a:xfrm>
            <a:off x="14732872" y="8828926"/>
            <a:ext cx="4879680" cy="2008138"/>
            <a:chOff x="0" y="291081"/>
            <a:chExt cx="4879679" cy="2008136"/>
          </a:xfrm>
        </p:grpSpPr>
        <p:sp>
          <p:nvSpPr>
            <p:cNvPr id="273" name="Validated ROA Payload (VRP)"/>
            <p:cNvSpPr/>
            <p:nvPr/>
          </p:nvSpPr>
          <p:spPr>
            <a:xfrm>
              <a:off x="3609679" y="3000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solidFill>
                    <a:schemeClr val="accent3">
                      <a:hueOff val="-365725"/>
                      <a:satOff val="-32500"/>
                      <a:lumOff val="18235"/>
                    </a:schemeClr>
                  </a:solidFill>
                  <a:latin typeface="Gill Sans"/>
                  <a:ea typeface="Gill Sans"/>
                  <a:cs typeface="Gill Sans"/>
                  <a:sym typeface="Gill Sans"/>
                </a:defRPr>
              </a:lvl1pPr>
            </a:lstStyle>
            <a:p>
              <a:pPr/>
              <a:r>
                <a:t>Validated ROA Payload (VRP) </a:t>
              </a:r>
            </a:p>
          </p:txBody>
        </p:sp>
        <p:sp>
          <p:nvSpPr>
            <p:cNvPr id="274" name="Line"/>
            <p:cNvSpPr/>
            <p:nvPr/>
          </p:nvSpPr>
          <p:spPr>
            <a:xfrm flipH="1" flipV="1">
              <a:off x="27366" y="300037"/>
              <a:ext cx="1001396" cy="1"/>
            </a:xfrm>
            <a:prstGeom prst="line">
              <a:avLst/>
            </a:prstGeom>
            <a:noFill/>
            <a:ln w="254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75" name="Line"/>
            <p:cNvSpPr/>
            <p:nvPr/>
          </p:nvSpPr>
          <p:spPr>
            <a:xfrm flipH="1">
              <a:off x="0" y="291081"/>
              <a:ext cx="1049979" cy="581058"/>
            </a:xfrm>
            <a:prstGeom prst="line">
              <a:avLst/>
            </a:prstGeom>
            <a:noFill/>
            <a:ln w="254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76" name="Line"/>
            <p:cNvSpPr/>
            <p:nvPr/>
          </p:nvSpPr>
          <p:spPr>
            <a:xfrm flipH="1">
              <a:off x="441788" y="335443"/>
              <a:ext cx="588987" cy="1963776"/>
            </a:xfrm>
            <a:prstGeom prst="line">
              <a:avLst/>
            </a:prstGeom>
            <a:noFill/>
            <a:ln w="254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278" name="129.21.0.0/16"/>
          <p:cNvSpPr txBox="1"/>
          <p:nvPr/>
        </p:nvSpPr>
        <p:spPr>
          <a:xfrm>
            <a:off x="1449277" y="7982915"/>
            <a:ext cx="2678913"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129.21.0.0/16</a:t>
            </a:r>
          </a:p>
        </p:txBody>
      </p:sp>
      <p:sp>
        <p:nvSpPr>
          <p:cNvPr id="279" name="AS 4385"/>
          <p:cNvSpPr txBox="1"/>
          <p:nvPr/>
        </p:nvSpPr>
        <p:spPr>
          <a:xfrm>
            <a:off x="2246523" y="8524689"/>
            <a:ext cx="1827505"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AS 4385 </a:t>
            </a:r>
          </a:p>
        </p:txBody>
      </p:sp>
      <p:grpSp>
        <p:nvGrpSpPr>
          <p:cNvPr id="282" name="Group"/>
          <p:cNvGrpSpPr/>
          <p:nvPr/>
        </p:nvGrpSpPr>
        <p:grpSpPr>
          <a:xfrm>
            <a:off x="5374725" y="9505097"/>
            <a:ext cx="6626516" cy="3726678"/>
            <a:chOff x="0" y="0"/>
            <a:chExt cx="6626514" cy="3726677"/>
          </a:xfrm>
        </p:grpSpPr>
        <p:sp>
          <p:nvSpPr>
            <p:cNvPr id="280" name="Triangle"/>
            <p:cNvSpPr/>
            <p:nvPr/>
          </p:nvSpPr>
          <p:spPr>
            <a:xfrm flipH="1" rot="17742133">
              <a:off x="2616908" y="-1422143"/>
              <a:ext cx="816501" cy="63216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21600"/>
                  </a:lnTo>
                  <a:lnTo>
                    <a:pt x="21600" y="21600"/>
                  </a:lnTo>
                  <a:close/>
                </a:path>
              </a:pathLst>
            </a:custGeom>
            <a:solidFill>
              <a:srgbClr val="434343">
                <a:alpha val="83830"/>
              </a:srgb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81" name="Rectangle"/>
            <p:cNvSpPr/>
            <p:nvPr/>
          </p:nvSpPr>
          <p:spPr>
            <a:xfrm>
              <a:off x="4889543" y="2293468"/>
              <a:ext cx="1736972" cy="1433210"/>
            </a:xfrm>
            <a:prstGeom prst="rect">
              <a:avLst/>
            </a:pr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285" name="Group"/>
          <p:cNvGrpSpPr/>
          <p:nvPr/>
        </p:nvGrpSpPr>
        <p:grpSpPr>
          <a:xfrm>
            <a:off x="10269992" y="11796616"/>
            <a:ext cx="5451113" cy="798792"/>
            <a:chOff x="0" y="0"/>
            <a:chExt cx="5451111" cy="798791"/>
          </a:xfrm>
        </p:grpSpPr>
        <p:sp>
          <p:nvSpPr>
            <p:cNvPr id="283" name="Rectangle"/>
            <p:cNvSpPr/>
            <p:nvPr/>
          </p:nvSpPr>
          <p:spPr>
            <a:xfrm>
              <a:off x="0" y="0"/>
              <a:ext cx="5451112" cy="798792"/>
            </a:xfrm>
            <a:prstGeom prst="rect">
              <a:avLst/>
            </a:prstGeom>
            <a:solidFill>
              <a:srgbClr val="000000"/>
            </a:solidFill>
            <a:ln w="127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84" name="129.21.0.0/16-20,  AS 4385"/>
            <p:cNvSpPr txBox="1"/>
            <p:nvPr/>
          </p:nvSpPr>
          <p:spPr>
            <a:xfrm>
              <a:off x="465551" y="87039"/>
              <a:ext cx="4520010"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latin typeface="Gill Sans"/>
                  <a:ea typeface="Gill Sans"/>
                  <a:cs typeface="Gill Sans"/>
                  <a:sym typeface="Gill Sans"/>
                </a:defRPr>
              </a:pPr>
              <a:r>
                <a:t>129.21.0.0/16</a:t>
              </a:r>
              <a:r>
                <a:rPr>
                  <a:solidFill>
                    <a:schemeClr val="accent5">
                      <a:hueOff val="89162"/>
                      <a:satOff val="9554"/>
                      <a:lumOff val="16296"/>
                    </a:schemeClr>
                  </a:solidFill>
                </a:rPr>
                <a:t>-20</a:t>
              </a:r>
              <a:r>
                <a:t>,  AS 4385</a:t>
              </a:r>
            </a:p>
          </p:txBody>
        </p:sp>
      </p:grpSp>
      <p:grpSp>
        <p:nvGrpSpPr>
          <p:cNvPr id="288" name="Group"/>
          <p:cNvGrpSpPr/>
          <p:nvPr/>
        </p:nvGrpSpPr>
        <p:grpSpPr>
          <a:xfrm>
            <a:off x="3477077" y="9375623"/>
            <a:ext cx="4393271" cy="1766111"/>
            <a:chOff x="0" y="0"/>
            <a:chExt cx="4393269" cy="1766110"/>
          </a:xfrm>
        </p:grpSpPr>
        <p:sp>
          <p:nvSpPr>
            <p:cNvPr id="286" name="ROA"/>
            <p:cNvSpPr/>
            <p:nvPr/>
          </p:nvSpPr>
          <p:spPr>
            <a:xfrm>
              <a:off x="1069952" y="0"/>
              <a:ext cx="2140903" cy="1101899"/>
            </a:xfrm>
            <a:prstGeom prst="roundRect">
              <a:avLst>
                <a:gd name="adj" fmla="val 16101"/>
              </a:avLst>
            </a:prstGeom>
            <a:solidFill>
              <a:srgbClr val="000000"/>
            </a:solidFill>
            <a:ln w="63500" cap="flat">
              <a:solidFill>
                <a:schemeClr val="accent4">
                  <a:hueOff val="468000"/>
                  <a:satOff val="-4761"/>
                  <a:lumOff val="10196"/>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ROA</a:t>
              </a:r>
            </a:p>
          </p:txBody>
        </p:sp>
        <p:sp>
          <p:nvSpPr>
            <p:cNvPr id="287" name="Route Origin Authorization"/>
            <p:cNvSpPr txBox="1"/>
            <p:nvPr/>
          </p:nvSpPr>
          <p:spPr>
            <a:xfrm>
              <a:off x="-1" y="1178735"/>
              <a:ext cx="4393271" cy="5873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3000">
                  <a:latin typeface="Gill Sans"/>
                  <a:ea typeface="Gill Sans"/>
                  <a:cs typeface="Gill Sans"/>
                  <a:sym typeface="Gill Sans"/>
                </a:defRPr>
              </a:lvl1pPr>
            </a:lstStyle>
            <a:p>
              <a:pPr/>
              <a:r>
                <a:t>Route Origin Authorization</a:t>
              </a:r>
            </a:p>
          </p:txBody>
        </p:sp>
      </p:grpSp>
      <p:sp>
        <p:nvSpPr>
          <p:cNvPr id="289" name="Slide Number"/>
          <p:cNvSpPr txBox="1"/>
          <p:nvPr>
            <p:ph type="sldNum" sz="quarter" idx="2"/>
          </p:nvPr>
        </p:nvSpPr>
        <p:spPr>
          <a:xfrm>
            <a:off x="12044288" y="12954000"/>
            <a:ext cx="295424"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1" presetID="22" grpId="2" fill="hold">
                                  <p:stCondLst>
                                    <p:cond delay="0"/>
                                  </p:stCondLst>
                                  <p:iterate type="el" backwards="0">
                                    <p:tmAbs val="0"/>
                                  </p:iterate>
                                  <p:childTnLst>
                                    <p:set>
                                      <p:cBhvr>
                                        <p:cTn id="9" fill="hold"/>
                                        <p:tgtEl>
                                          <p:spTgt spid="271"/>
                                        </p:tgtEl>
                                        <p:attrNameLst>
                                          <p:attrName>style.visibility</p:attrName>
                                        </p:attrNameLst>
                                      </p:cBhvr>
                                      <p:to>
                                        <p:strVal val="visible"/>
                                      </p:to>
                                    </p:set>
                                    <p:animEffect filter="wipe(up)" transition="in">
                                      <p:cBhvr>
                                        <p:cTn id="10" dur="300"/>
                                        <p:tgtEl>
                                          <p:spTgt spid="271"/>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3" fill="hold">
                                  <p:stCondLst>
                                    <p:cond delay="0"/>
                                  </p:stCondLst>
                                  <p:iterate type="el" backwards="0">
                                    <p:tmAbs val="0"/>
                                  </p:iterate>
                                  <p:childTnLst>
                                    <p:set>
                                      <p:cBhvr>
                                        <p:cTn id="14" fill="hold"/>
                                        <p:tgtEl>
                                          <p:spTgt spid="257"/>
                                        </p:tgtEl>
                                        <p:attrNameLst>
                                          <p:attrName>style.visibility</p:attrName>
                                        </p:attrNameLst>
                                      </p:cBhvr>
                                      <p:to>
                                        <p:strVal val="visible"/>
                                      </p:to>
                                    </p:set>
                                    <p:animEffect filter="wipe(left)" transition="in">
                                      <p:cBhvr>
                                        <p:cTn id="15" dur="300"/>
                                        <p:tgtEl>
                                          <p:spTgt spid="257"/>
                                        </p:tgtEl>
                                      </p:cBhvr>
                                    </p:animEffect>
                                  </p:childTnLst>
                                </p:cTn>
                              </p:par>
                            </p:childTnLst>
                          </p:cTn>
                        </p:par>
                        <p:par>
                          <p:cTn id="16" fill="hold">
                            <p:stCondLst>
                              <p:cond delay="300"/>
                            </p:stCondLst>
                            <p:childTnLst>
                              <p:par>
                                <p:cTn id="17" presetClass="entr" nodeType="afterEffect" presetSubtype="0" presetID="1" grpId="4" fill="hold">
                                  <p:stCondLst>
                                    <p:cond delay="0"/>
                                  </p:stCondLst>
                                  <p:iterate type="el" backwards="0">
                                    <p:tmAbs val="0"/>
                                  </p:iterate>
                                  <p:childTnLst>
                                    <p:set>
                                      <p:cBhvr>
                                        <p:cTn id="18" fill="hold"/>
                                        <p:tgtEl>
                                          <p:spTgt spid="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6" fill="hold">
                                  <p:stCondLst>
                                    <p:cond delay="0"/>
                                  </p:stCondLst>
                                  <p:iterate type="el" backwards="0">
                                    <p:tmAbs val="0"/>
                                  </p:iterate>
                                  <p:childTnLst>
                                    <p:set>
                                      <p:cBhvr>
                                        <p:cTn id="26" fill="hold"/>
                                        <p:tgtEl>
                                          <p:spTgt spid="282"/>
                                        </p:tgtEl>
                                        <p:attrNameLst>
                                          <p:attrName>style.visibility</p:attrName>
                                        </p:attrNameLst>
                                      </p:cBhvr>
                                      <p:to>
                                        <p:strVal val="visible"/>
                                      </p:to>
                                    </p:set>
                                    <p:animEffect filter="wipe(left)" transition="in">
                                      <p:cBhvr>
                                        <p:cTn id="27" dur="300"/>
                                        <p:tgtEl>
                                          <p:spTgt spid="282"/>
                                        </p:tgtEl>
                                      </p:cBhvr>
                                    </p:animEffect>
                                  </p:childTnLst>
                                </p:cTn>
                              </p:par>
                            </p:childTnLst>
                          </p:cTn>
                        </p:par>
                        <p:par>
                          <p:cTn id="28" fill="hold">
                            <p:stCondLst>
                              <p:cond delay="300"/>
                            </p:stCondLst>
                            <p:childTnLst>
                              <p:par>
                                <p:cTn id="29" presetClass="entr" nodeType="afterEffect" presetSubtype="0" presetID="1" grpId="7" fill="hold">
                                  <p:stCondLst>
                                    <p:cond delay="0"/>
                                  </p:stCondLst>
                                  <p:iterate type="el" backwards="0">
                                    <p:tmAbs val="0"/>
                                  </p:iterate>
                                  <p:childTnLst>
                                    <p:set>
                                      <p:cBhvr>
                                        <p:cTn id="30" fill="hold"/>
                                        <p:tgtEl>
                                          <p:spTgt spid="285"/>
                                        </p:tgtEl>
                                        <p:attrNameLst>
                                          <p:attrName>style.visibility</p:attrName>
                                        </p:attrNameLst>
                                      </p:cBhvr>
                                      <p:to>
                                        <p:strVal val="visible"/>
                                      </p:to>
                                    </p:set>
                                  </p:childTnLst>
                                </p:cTn>
                              </p:par>
                            </p:childTnLst>
                          </p:cTn>
                        </p:par>
                        <p:par>
                          <p:cTn id="31" fill="hold">
                            <p:stCondLst>
                              <p:cond delay="300"/>
                            </p:stCondLst>
                            <p:childTnLst>
                              <p:par>
                                <p:cTn id="32" presetClass="entr" nodeType="afterEffect" presetSubtype="0" presetID="1" grpId="8" fill="hold">
                                  <p:stCondLst>
                                    <p:cond delay="0"/>
                                  </p:stCondLst>
                                  <p:iterate type="el" backwards="0">
                                    <p:tmAbs val="0"/>
                                  </p:iterate>
                                  <p:childTnLst>
                                    <p:set>
                                      <p:cBhvr>
                                        <p:cTn id="33" fill="hold"/>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8"/>
      <p:bldP build="whole" bldLvl="1" animBg="1" rev="0" advAuto="0" spid="285" grpId="7"/>
      <p:bldP build="whole" bldLvl="1" animBg="1" rev="0" advAuto="0" spid="269" grpId="4"/>
      <p:bldP build="whole" bldLvl="1" animBg="1" rev="0" advAuto="0" spid="271" grpId="2"/>
      <p:bldP build="whole" bldLvl="1" animBg="1" rev="0" advAuto="0" spid="282" grpId="6"/>
      <p:bldP build="whole" bldLvl="1" animBg="1" rev="0" advAuto="0" spid="277" grpId="5"/>
      <p:bldP build="whole" bldLvl="1" animBg="1" rev="0" advAuto="0" spid="288" grpId="1"/>
      <p:bldP build="whole" bldLvl="1" animBg="1" rev="0" advAuto="0" spid="257"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5" name="Group"/>
          <p:cNvGrpSpPr/>
          <p:nvPr/>
        </p:nvGrpSpPr>
        <p:grpSpPr>
          <a:xfrm>
            <a:off x="1156786" y="2643199"/>
            <a:ext cx="20524897" cy="2286001"/>
            <a:chOff x="0" y="0"/>
            <a:chExt cx="20524896" cy="2286000"/>
          </a:xfrm>
        </p:grpSpPr>
        <p:sp>
          <p:nvSpPr>
            <p:cNvPr id="293" name="Rounded Rectangle"/>
            <p:cNvSpPr/>
            <p:nvPr/>
          </p:nvSpPr>
          <p:spPr>
            <a:xfrm>
              <a:off x="0" y="0"/>
              <a:ext cx="20524897" cy="2286000"/>
            </a:xfrm>
            <a:prstGeom prst="roundRect">
              <a:avLst>
                <a:gd name="adj" fmla="val 15952"/>
              </a:avLst>
            </a:prstGeom>
            <a:solidFill>
              <a:srgbClr val="A9A9A9">
                <a:alpha val="41707"/>
              </a:srgb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294" name="Regional Internet Registries"/>
            <p:cNvSpPr txBox="1"/>
            <p:nvPr/>
          </p:nvSpPr>
          <p:spPr>
            <a:xfrm>
              <a:off x="15121980" y="930070"/>
              <a:ext cx="4698406"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Regional Internet Registries</a:t>
              </a:r>
            </a:p>
          </p:txBody>
        </p:sp>
      </p:grpSp>
      <p:sp>
        <p:nvSpPr>
          <p:cNvPr id="296" name="Triangle"/>
          <p:cNvSpPr/>
          <p:nvPr/>
        </p:nvSpPr>
        <p:spPr>
          <a:xfrm flipH="1" rot="16200000">
            <a:off x="5935862" y="7120219"/>
            <a:ext cx="3038081" cy="5463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21600"/>
                </a:lnTo>
                <a:lnTo>
                  <a:pt x="21600" y="21600"/>
                </a:lnTo>
                <a:close/>
              </a:path>
            </a:pathLst>
          </a:custGeom>
          <a:solidFill>
            <a:srgbClr val="434343">
              <a:alpha val="83830"/>
            </a:srgbClr>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297" name="Certificate"/>
          <p:cNvSpPr/>
          <p:nvPr/>
        </p:nvSpPr>
        <p:spPr>
          <a:xfrm>
            <a:off x="4538163" y="7479210"/>
            <a:ext cx="2140903" cy="1101899"/>
          </a:xfrm>
          <a:prstGeom prst="roundRect">
            <a:avLst>
              <a:gd name="adj" fmla="val 16101"/>
            </a:avLst>
          </a:prstGeom>
          <a:solidFill>
            <a:srgbClr val="000000"/>
          </a:solidFill>
          <a:ln w="63500">
            <a:solidFill>
              <a:srgbClr val="FFFFFF"/>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sz="2700">
                <a:latin typeface="+mn-lt"/>
                <a:ea typeface="+mn-ea"/>
                <a:cs typeface="+mn-cs"/>
                <a:sym typeface="Helvetica Neue Medium"/>
              </a:defRPr>
            </a:lvl1pPr>
          </a:lstStyle>
          <a:p>
            <a:pPr/>
            <a:r>
              <a:t>Certificate</a:t>
            </a:r>
          </a:p>
        </p:txBody>
      </p:sp>
      <p:sp>
        <p:nvSpPr>
          <p:cNvPr id="298" name="RPKI Structure"/>
          <p:cNvSpPr txBox="1"/>
          <p:nvPr>
            <p:ph type="title"/>
          </p:nvPr>
        </p:nvSpPr>
        <p:spPr>
          <a:prstGeom prst="rect">
            <a:avLst/>
          </a:prstGeom>
        </p:spPr>
        <p:txBody>
          <a:bodyPr/>
          <a:lstStyle>
            <a:lvl1pPr defTabSz="821531">
              <a:defRPr>
                <a:solidFill>
                  <a:srgbClr val="FFE44F"/>
                </a:solidFill>
              </a:defRPr>
            </a:lvl1pPr>
          </a:lstStyle>
          <a:p>
            <a:pPr/>
            <a:r>
              <a:t>RPKI Structure</a:t>
            </a:r>
          </a:p>
        </p:txBody>
      </p:sp>
      <p:sp>
        <p:nvSpPr>
          <p:cNvPr id="299" name="MaxLength"/>
          <p:cNvSpPr txBox="1"/>
          <p:nvPr/>
        </p:nvSpPr>
        <p:spPr>
          <a:xfrm>
            <a:off x="15832740" y="11883656"/>
            <a:ext cx="1958579"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b="0">
                <a:solidFill>
                  <a:schemeClr val="accent5">
                    <a:hueOff val="89162"/>
                    <a:satOff val="9554"/>
                    <a:lumOff val="16296"/>
                  </a:schemeClr>
                </a:solidFill>
                <a:latin typeface="Gill Sans"/>
                <a:ea typeface="Gill Sans"/>
                <a:cs typeface="Gill Sans"/>
                <a:sym typeface="Gill Sans"/>
              </a:defRPr>
            </a:lvl1pPr>
          </a:lstStyle>
          <a:p>
            <a:pPr/>
            <a:r>
              <a:t>MaxLength</a:t>
            </a:r>
          </a:p>
        </p:txBody>
      </p:sp>
      <p:sp>
        <p:nvSpPr>
          <p:cNvPr id="300" name="{"/>
          <p:cNvSpPr txBox="1"/>
          <p:nvPr/>
        </p:nvSpPr>
        <p:spPr>
          <a:xfrm>
            <a:off x="24819144" y="5304472"/>
            <a:ext cx="1001396" cy="310705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584200">
              <a:defRPr b="0" sz="20000"/>
            </a:lvl1pPr>
          </a:lstStyle>
          <a:p>
            <a:pPr/>
            <a:r>
              <a:t>{</a:t>
            </a:r>
          </a:p>
        </p:txBody>
      </p:sp>
      <p:grpSp>
        <p:nvGrpSpPr>
          <p:cNvPr id="308" name="Group"/>
          <p:cNvGrpSpPr/>
          <p:nvPr/>
        </p:nvGrpSpPr>
        <p:grpSpPr>
          <a:xfrm>
            <a:off x="10223731" y="8339563"/>
            <a:ext cx="5451113" cy="3025124"/>
            <a:chOff x="0" y="0"/>
            <a:chExt cx="5451111" cy="3025123"/>
          </a:xfrm>
        </p:grpSpPr>
        <p:sp>
          <p:nvSpPr>
            <p:cNvPr id="301" name="Circle"/>
            <p:cNvSpPr/>
            <p:nvPr/>
          </p:nvSpPr>
          <p:spPr>
            <a:xfrm>
              <a:off x="1646890" y="1639637"/>
              <a:ext cx="128955" cy="129888"/>
            </a:xfrm>
            <a:prstGeom prst="ellipse">
              <a:avLst/>
            </a:prstGeom>
            <a:solidFill>
              <a:srgbClr val="FFFFFF"/>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02" name="Circle"/>
            <p:cNvSpPr/>
            <p:nvPr/>
          </p:nvSpPr>
          <p:spPr>
            <a:xfrm>
              <a:off x="1646890" y="1895391"/>
              <a:ext cx="128955" cy="129888"/>
            </a:xfrm>
            <a:prstGeom prst="ellipse">
              <a:avLst/>
            </a:prstGeom>
            <a:solidFill>
              <a:srgbClr val="FFFFFF"/>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nvGrpSpPr>
            <p:cNvPr id="307" name="Group"/>
            <p:cNvGrpSpPr/>
            <p:nvPr/>
          </p:nvGrpSpPr>
          <p:grpSpPr>
            <a:xfrm>
              <a:off x="0" y="0"/>
              <a:ext cx="5451112" cy="3025124"/>
              <a:chOff x="0" y="0"/>
              <a:chExt cx="5451111" cy="3025123"/>
            </a:xfrm>
          </p:grpSpPr>
          <p:sp>
            <p:nvSpPr>
              <p:cNvPr id="303" name="129.21.0.0/20,  AS 4385"/>
              <p:cNvSpPr txBox="1"/>
              <p:nvPr/>
            </p:nvSpPr>
            <p:spPr>
              <a:xfrm>
                <a:off x="565284" y="201057"/>
                <a:ext cx="3982245"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129.21.0.0/20,  AS 4385</a:t>
                </a:r>
              </a:p>
            </p:txBody>
          </p:sp>
          <p:sp>
            <p:nvSpPr>
              <p:cNvPr id="304" name="129.21.1.0/20,  AS 4385"/>
              <p:cNvSpPr txBox="1"/>
              <p:nvPr/>
            </p:nvSpPr>
            <p:spPr>
              <a:xfrm>
                <a:off x="565284" y="769654"/>
                <a:ext cx="3982245"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129.21.1.0/20,  AS 4385</a:t>
                </a:r>
              </a:p>
            </p:txBody>
          </p:sp>
          <p:sp>
            <p:nvSpPr>
              <p:cNvPr id="305" name="129.21.240.0/20,  AS 4385"/>
              <p:cNvSpPr txBox="1"/>
              <p:nvPr/>
            </p:nvSpPr>
            <p:spPr>
              <a:xfrm>
                <a:off x="577494" y="2295185"/>
                <a:ext cx="4388645"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latin typeface="Gill Sans"/>
                    <a:ea typeface="Gill Sans"/>
                    <a:cs typeface="Gill Sans"/>
                    <a:sym typeface="Gill Sans"/>
                  </a:defRPr>
                </a:lvl1pPr>
              </a:lstStyle>
              <a:p>
                <a:pPr/>
                <a:r>
                  <a:t>129.21.240.0/20,  AS 4385</a:t>
                </a:r>
              </a:p>
            </p:txBody>
          </p:sp>
          <p:sp>
            <p:nvSpPr>
              <p:cNvPr id="306" name="Rectangle"/>
              <p:cNvSpPr/>
              <p:nvPr/>
            </p:nvSpPr>
            <p:spPr>
              <a:xfrm>
                <a:off x="0" y="0"/>
                <a:ext cx="5451112" cy="3025124"/>
              </a:xfrm>
              <a:prstGeom prst="rect">
                <a:avLst/>
              </a:prstGeom>
              <a:noFill/>
              <a:ln w="127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pic>
        <p:nvPicPr>
          <p:cNvPr id="309" name="Image" descr="Image"/>
          <p:cNvPicPr>
            <a:picLocks noChangeAspect="1"/>
          </p:cNvPicPr>
          <p:nvPr/>
        </p:nvPicPr>
        <p:blipFill>
          <a:blip r:embed="rId3">
            <a:extLst/>
          </a:blip>
          <a:stretch>
            <a:fillRect/>
          </a:stretch>
        </p:blipFill>
        <p:spPr>
          <a:xfrm>
            <a:off x="2506724" y="7344013"/>
            <a:ext cx="1567304" cy="611250"/>
          </a:xfrm>
          <a:prstGeom prst="rect">
            <a:avLst/>
          </a:prstGeom>
          <a:ln w="12700">
            <a:miter lim="400000"/>
          </a:ln>
        </p:spPr>
      </p:pic>
      <p:sp>
        <p:nvSpPr>
          <p:cNvPr id="310" name="Line"/>
          <p:cNvSpPr/>
          <p:nvPr/>
        </p:nvSpPr>
        <p:spPr>
          <a:xfrm>
            <a:off x="5617480" y="8600222"/>
            <a:ext cx="1" cy="724538"/>
          </a:xfrm>
          <a:prstGeom prst="line">
            <a:avLst/>
          </a:prstGeom>
          <a:ln w="25400">
            <a:solidFill>
              <a:srgbClr val="FFFFFF"/>
            </a:solidFill>
            <a:miter lim="400000"/>
            <a:tailEnd type="triangle"/>
          </a:ln>
        </p:spPr>
        <p:txBody>
          <a:bodyPr lIns="71437" tIns="71437" rIns="71437" bIns="71437" anchor="ctr"/>
          <a:lstStyle/>
          <a:p>
            <a:pPr>
              <a:defRPr b="0" sz="3000">
                <a:latin typeface="+mn-lt"/>
                <a:ea typeface="+mn-ea"/>
                <a:cs typeface="+mn-cs"/>
                <a:sym typeface="Helvetica Neue Medium"/>
              </a:defRPr>
            </a:pPr>
          </a:p>
        </p:txBody>
      </p:sp>
      <p:sp>
        <p:nvSpPr>
          <p:cNvPr id="311" name="Rectangle"/>
          <p:cNvSpPr/>
          <p:nvPr/>
        </p:nvSpPr>
        <p:spPr>
          <a:xfrm>
            <a:off x="10387256" y="12610791"/>
            <a:ext cx="1001396" cy="794894"/>
          </a:xfrm>
          <a:prstGeom prst="rect">
            <a:avLst/>
          </a:prstGeom>
          <a:solidFill>
            <a:srgbClr val="000000"/>
          </a:solidFill>
          <a:ln w="12700">
            <a:miter lim="400000"/>
          </a:ln>
        </p:spPr>
        <p:txBody>
          <a:bodyPr lIns="71437" tIns="71437" rIns="71437" bIns="71437" anchor="ctr"/>
          <a:lstStyle/>
          <a:p>
            <a:pPr>
              <a:defRPr b="0" sz="3000">
                <a:latin typeface="+mn-lt"/>
                <a:ea typeface="+mn-ea"/>
                <a:cs typeface="+mn-cs"/>
                <a:sym typeface="Helvetica Neue Medium"/>
              </a:defRPr>
            </a:pPr>
          </a:p>
        </p:txBody>
      </p:sp>
      <p:sp>
        <p:nvSpPr>
          <p:cNvPr id="312" name="129.21.0.0/16"/>
          <p:cNvSpPr txBox="1"/>
          <p:nvPr/>
        </p:nvSpPr>
        <p:spPr>
          <a:xfrm>
            <a:off x="1449277" y="7982915"/>
            <a:ext cx="2678913"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129.21.0.0/16</a:t>
            </a:r>
          </a:p>
        </p:txBody>
      </p:sp>
      <p:sp>
        <p:nvSpPr>
          <p:cNvPr id="313" name="AS 4385"/>
          <p:cNvSpPr txBox="1"/>
          <p:nvPr/>
        </p:nvSpPr>
        <p:spPr>
          <a:xfrm>
            <a:off x="2246523" y="8524689"/>
            <a:ext cx="1827505"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chemeClr val="accent4">
                    <a:hueOff val="468000"/>
                    <a:satOff val="-4761"/>
                    <a:lumOff val="10196"/>
                  </a:schemeClr>
                </a:solidFill>
              </a:defRPr>
            </a:lvl1pPr>
          </a:lstStyle>
          <a:p>
            <a:pPr/>
            <a:r>
              <a:t>AS 4385 </a:t>
            </a:r>
          </a:p>
        </p:txBody>
      </p:sp>
      <p:grpSp>
        <p:nvGrpSpPr>
          <p:cNvPr id="316" name="Group"/>
          <p:cNvGrpSpPr/>
          <p:nvPr/>
        </p:nvGrpSpPr>
        <p:grpSpPr>
          <a:xfrm>
            <a:off x="5374725" y="9505097"/>
            <a:ext cx="6626516" cy="3726678"/>
            <a:chOff x="0" y="0"/>
            <a:chExt cx="6626514" cy="3726677"/>
          </a:xfrm>
        </p:grpSpPr>
        <p:sp>
          <p:nvSpPr>
            <p:cNvPr id="314" name="Triangle"/>
            <p:cNvSpPr/>
            <p:nvPr/>
          </p:nvSpPr>
          <p:spPr>
            <a:xfrm flipH="1" rot="17742133">
              <a:off x="2616908" y="-1422143"/>
              <a:ext cx="816501" cy="63216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21600"/>
                  </a:lnTo>
                  <a:lnTo>
                    <a:pt x="21600" y="21600"/>
                  </a:lnTo>
                  <a:close/>
                </a:path>
              </a:pathLst>
            </a:custGeom>
            <a:solidFill>
              <a:srgbClr val="434343">
                <a:alpha val="83830"/>
              </a:srgbClr>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15" name="Rectangle"/>
            <p:cNvSpPr/>
            <p:nvPr/>
          </p:nvSpPr>
          <p:spPr>
            <a:xfrm>
              <a:off x="4889543" y="2293468"/>
              <a:ext cx="1736972" cy="1433210"/>
            </a:xfrm>
            <a:prstGeom prst="rect">
              <a:avLst/>
            </a:prstGeom>
            <a:solidFill>
              <a:srgbClr val="000000"/>
            </a:solidFill>
            <a:ln w="12700" cap="flat">
              <a:noFill/>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319" name="Group"/>
          <p:cNvGrpSpPr/>
          <p:nvPr/>
        </p:nvGrpSpPr>
        <p:grpSpPr>
          <a:xfrm>
            <a:off x="10269992" y="11796616"/>
            <a:ext cx="5451113" cy="798792"/>
            <a:chOff x="0" y="0"/>
            <a:chExt cx="5451111" cy="798791"/>
          </a:xfrm>
        </p:grpSpPr>
        <p:sp>
          <p:nvSpPr>
            <p:cNvPr id="317" name="Rectangle"/>
            <p:cNvSpPr/>
            <p:nvPr/>
          </p:nvSpPr>
          <p:spPr>
            <a:xfrm>
              <a:off x="0" y="0"/>
              <a:ext cx="5451112" cy="798792"/>
            </a:xfrm>
            <a:prstGeom prst="rect">
              <a:avLst/>
            </a:prstGeom>
            <a:solidFill>
              <a:srgbClr val="000000"/>
            </a:solidFill>
            <a:ln w="12700" cap="flat">
              <a:solidFill>
                <a:srgbClr val="FFFFFF"/>
              </a:solidFill>
              <a:prstDash val="sysDot"/>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18" name="129.21.0.0/16-20,  AS 4385"/>
            <p:cNvSpPr txBox="1"/>
            <p:nvPr/>
          </p:nvSpPr>
          <p:spPr>
            <a:xfrm>
              <a:off x="465551" y="87039"/>
              <a:ext cx="4520010" cy="600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a:latin typeface="Gill Sans"/>
                  <a:ea typeface="Gill Sans"/>
                  <a:cs typeface="Gill Sans"/>
                  <a:sym typeface="Gill Sans"/>
                </a:defRPr>
              </a:pPr>
              <a:r>
                <a:t>129.21.0.0/16</a:t>
              </a:r>
              <a:r>
                <a:rPr>
                  <a:solidFill>
                    <a:schemeClr val="accent5">
                      <a:hueOff val="89162"/>
                      <a:satOff val="9554"/>
                      <a:lumOff val="16296"/>
                    </a:schemeClr>
                  </a:solidFill>
                </a:rPr>
                <a:t>-20</a:t>
              </a:r>
              <a:r>
                <a:t>,  AS 4385</a:t>
              </a:r>
            </a:p>
          </p:txBody>
        </p:sp>
      </p:grpSp>
      <p:grpSp>
        <p:nvGrpSpPr>
          <p:cNvPr id="322" name="Group"/>
          <p:cNvGrpSpPr/>
          <p:nvPr/>
        </p:nvGrpSpPr>
        <p:grpSpPr>
          <a:xfrm>
            <a:off x="3477077" y="9375623"/>
            <a:ext cx="4393271" cy="1766111"/>
            <a:chOff x="0" y="0"/>
            <a:chExt cx="4393269" cy="1766110"/>
          </a:xfrm>
        </p:grpSpPr>
        <p:sp>
          <p:nvSpPr>
            <p:cNvPr id="320" name="ROA"/>
            <p:cNvSpPr/>
            <p:nvPr/>
          </p:nvSpPr>
          <p:spPr>
            <a:xfrm>
              <a:off x="1069952" y="0"/>
              <a:ext cx="2140903" cy="1101899"/>
            </a:xfrm>
            <a:prstGeom prst="roundRect">
              <a:avLst>
                <a:gd name="adj" fmla="val 16101"/>
              </a:avLst>
            </a:prstGeom>
            <a:solidFill>
              <a:srgbClr val="000000"/>
            </a:solidFill>
            <a:ln w="63500" cap="flat">
              <a:solidFill>
                <a:schemeClr val="accent4">
                  <a:hueOff val="468000"/>
                  <a:satOff val="-4761"/>
                  <a:lumOff val="10196"/>
                </a:schemeClr>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ROA</a:t>
              </a:r>
            </a:p>
          </p:txBody>
        </p:sp>
        <p:sp>
          <p:nvSpPr>
            <p:cNvPr id="321" name="Route Origin Authorization"/>
            <p:cNvSpPr txBox="1"/>
            <p:nvPr/>
          </p:nvSpPr>
          <p:spPr>
            <a:xfrm>
              <a:off x="-1" y="1178735"/>
              <a:ext cx="4393271" cy="5873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3000">
                  <a:latin typeface="Gill Sans"/>
                  <a:ea typeface="Gill Sans"/>
                  <a:cs typeface="Gill Sans"/>
                  <a:sym typeface="Gill Sans"/>
                </a:defRPr>
              </a:lvl1pPr>
            </a:lstStyle>
            <a:p>
              <a:pPr/>
              <a:r>
                <a:t>Route Origin Authorization</a:t>
              </a:r>
            </a:p>
          </p:txBody>
        </p:sp>
      </p:grpSp>
      <p:grpSp>
        <p:nvGrpSpPr>
          <p:cNvPr id="328" name="Group"/>
          <p:cNvGrpSpPr/>
          <p:nvPr/>
        </p:nvGrpSpPr>
        <p:grpSpPr>
          <a:xfrm>
            <a:off x="3446336" y="4089268"/>
            <a:ext cx="11809270" cy="652525"/>
            <a:chOff x="0" y="0"/>
            <a:chExt cx="11809269" cy="652523"/>
          </a:xfrm>
        </p:grpSpPr>
        <p:sp>
          <p:nvSpPr>
            <p:cNvPr id="323" name="Coins"/>
            <p:cNvSpPr/>
            <p:nvPr/>
          </p:nvSpPr>
          <p:spPr>
            <a:xfrm>
              <a:off x="0" y="50800"/>
              <a:ext cx="599922"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9525"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24" name="Coins"/>
            <p:cNvSpPr/>
            <p:nvPr/>
          </p:nvSpPr>
          <p:spPr>
            <a:xfrm>
              <a:off x="2857500" y="38100"/>
              <a:ext cx="599922"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9525"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25" name="Coins"/>
            <p:cNvSpPr/>
            <p:nvPr/>
          </p:nvSpPr>
          <p:spPr>
            <a:xfrm>
              <a:off x="5621347" y="50800"/>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9525"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26" name="Coins"/>
            <p:cNvSpPr/>
            <p:nvPr/>
          </p:nvSpPr>
          <p:spPr>
            <a:xfrm>
              <a:off x="8415347" y="38100"/>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9525"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27" name="Coins"/>
            <p:cNvSpPr/>
            <p:nvPr/>
          </p:nvSpPr>
          <p:spPr>
            <a:xfrm>
              <a:off x="11209347" y="0"/>
              <a:ext cx="599923" cy="601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9525" cap="flat">
              <a:solidFill>
                <a:srgbClr val="FFFFFF"/>
              </a:solidFill>
              <a:prstDash val="solid"/>
              <a:miter lim="400000"/>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grpSp>
        <p:nvGrpSpPr>
          <p:cNvPr id="335" name="Group"/>
          <p:cNvGrpSpPr/>
          <p:nvPr/>
        </p:nvGrpSpPr>
        <p:grpSpPr>
          <a:xfrm>
            <a:off x="2547207" y="4546327"/>
            <a:ext cx="4156547" cy="2927423"/>
            <a:chOff x="0" y="0"/>
            <a:chExt cx="4156545" cy="2927422"/>
          </a:xfrm>
        </p:grpSpPr>
        <p:grpSp>
          <p:nvGrpSpPr>
            <p:cNvPr id="333" name="Group"/>
            <p:cNvGrpSpPr/>
            <p:nvPr/>
          </p:nvGrpSpPr>
          <p:grpSpPr>
            <a:xfrm>
              <a:off x="2015643" y="-1"/>
              <a:ext cx="2140903" cy="2927424"/>
              <a:chOff x="0" y="0"/>
              <a:chExt cx="2140902" cy="2927422"/>
            </a:xfrm>
          </p:grpSpPr>
          <p:sp>
            <p:nvSpPr>
              <p:cNvPr id="329" name="Sign"/>
              <p:cNvSpPr txBox="1"/>
              <p:nvPr/>
            </p:nvSpPr>
            <p:spPr>
              <a:xfrm>
                <a:off x="1138171" y="102569"/>
                <a:ext cx="938912" cy="6017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sz="3000">
                    <a:latin typeface="+mn-lt"/>
                    <a:ea typeface="+mn-ea"/>
                    <a:cs typeface="+mn-cs"/>
                    <a:sym typeface="Helvetica Neue Medium"/>
                  </a:defRPr>
                </a:lvl1pPr>
              </a:lstStyle>
              <a:p>
                <a:pPr/>
                <a:r>
                  <a:t>Sign</a:t>
                </a:r>
              </a:p>
            </p:txBody>
          </p:sp>
          <p:sp>
            <p:nvSpPr>
              <p:cNvPr id="330" name="Line"/>
              <p:cNvSpPr/>
              <p:nvPr/>
            </p:nvSpPr>
            <p:spPr>
              <a:xfrm flipV="1">
                <a:off x="1070451" y="-1"/>
                <a:ext cx="1" cy="952500"/>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31" name="Line"/>
              <p:cNvSpPr/>
              <p:nvPr/>
            </p:nvSpPr>
            <p:spPr>
              <a:xfrm flipV="1">
                <a:off x="1063495" y="1825523"/>
                <a:ext cx="1" cy="1101900"/>
              </a:xfrm>
              <a:prstGeom prst="line">
                <a:avLst/>
              </a:prstGeom>
              <a:noFill/>
              <a:ln w="25400" cap="flat">
                <a:solidFill>
                  <a:srgbClr val="FFFFFF"/>
                </a:solidFill>
                <a:prstDash val="solid"/>
                <a:miter lim="400000"/>
                <a:head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32" name="Certificate"/>
              <p:cNvSpPr/>
              <p:nvPr/>
            </p:nvSpPr>
            <p:spPr>
              <a:xfrm>
                <a:off x="0" y="1036469"/>
                <a:ext cx="2140903" cy="1101900"/>
              </a:xfrm>
              <a:prstGeom prst="roundRect">
                <a:avLst>
                  <a:gd name="adj" fmla="val 16101"/>
                </a:avLst>
              </a:prstGeom>
              <a:solidFill>
                <a:srgbClr val="000000"/>
              </a:solid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2800">
                    <a:latin typeface="+mn-lt"/>
                    <a:ea typeface="+mn-ea"/>
                    <a:cs typeface="+mn-cs"/>
                    <a:sym typeface="Helvetica Neue Medium"/>
                  </a:defRPr>
                </a:lvl1pPr>
              </a:lstStyle>
              <a:p>
                <a:pPr/>
                <a:r>
                  <a:t>Certificate</a:t>
                </a:r>
              </a:p>
            </p:txBody>
          </p:sp>
        </p:grpSp>
        <p:sp>
          <p:nvSpPr>
            <p:cNvPr id="334" name="LIRs…"/>
            <p:cNvSpPr txBox="1"/>
            <p:nvPr/>
          </p:nvSpPr>
          <p:spPr>
            <a:xfrm>
              <a:off x="0" y="1089338"/>
              <a:ext cx="1723772" cy="996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defRPr b="0" sz="2800">
                  <a:latin typeface="+mn-lt"/>
                  <a:ea typeface="+mn-ea"/>
                  <a:cs typeface="+mn-cs"/>
                  <a:sym typeface="Helvetica Neue Medium"/>
                </a:defRPr>
              </a:pPr>
              <a:r>
                <a:t>LIRs</a:t>
              </a:r>
            </a:p>
            <a:p>
              <a:pPr>
                <a:defRPr b="0" sz="2800">
                  <a:latin typeface="+mn-lt"/>
                  <a:ea typeface="+mn-ea"/>
                  <a:cs typeface="+mn-cs"/>
                  <a:sym typeface="Helvetica Neue Medium"/>
                </a:defRPr>
              </a:pPr>
              <a:r>
                <a:t>(e.g., ISP)</a:t>
              </a:r>
            </a:p>
          </p:txBody>
        </p:sp>
      </p:grpSp>
      <p:grpSp>
        <p:nvGrpSpPr>
          <p:cNvPr id="341" name="Group"/>
          <p:cNvGrpSpPr/>
          <p:nvPr/>
        </p:nvGrpSpPr>
        <p:grpSpPr>
          <a:xfrm>
            <a:off x="2862812" y="2612359"/>
            <a:ext cx="12545226" cy="1334748"/>
            <a:chOff x="0" y="0"/>
            <a:chExt cx="12545223" cy="1334747"/>
          </a:xfrm>
        </p:grpSpPr>
        <p:pic>
          <p:nvPicPr>
            <p:cNvPr id="336" name="Image" descr="Image"/>
            <p:cNvPicPr>
              <a:picLocks noChangeAspect="1"/>
            </p:cNvPicPr>
            <p:nvPr/>
          </p:nvPicPr>
          <p:blipFill>
            <a:blip r:embed="rId4">
              <a:extLst/>
            </a:blip>
            <a:stretch>
              <a:fillRect/>
            </a:stretch>
          </p:blipFill>
          <p:spPr>
            <a:xfrm rot="18230422">
              <a:off x="249538" y="130361"/>
              <a:ext cx="886891" cy="1074025"/>
            </a:xfrm>
            <a:prstGeom prst="rect">
              <a:avLst/>
            </a:prstGeom>
            <a:ln w="12700" cap="flat">
              <a:noFill/>
              <a:miter lim="400000"/>
            </a:ln>
            <a:effectLst/>
          </p:spPr>
        </p:pic>
        <p:pic>
          <p:nvPicPr>
            <p:cNvPr id="337" name="Image" descr="Image"/>
            <p:cNvPicPr>
              <a:picLocks noChangeAspect="1"/>
            </p:cNvPicPr>
            <p:nvPr/>
          </p:nvPicPr>
          <p:blipFill>
            <a:blip r:embed="rId4">
              <a:extLst/>
            </a:blip>
            <a:stretch>
              <a:fillRect/>
            </a:stretch>
          </p:blipFill>
          <p:spPr>
            <a:xfrm rot="18230422">
              <a:off x="3094338" y="130361"/>
              <a:ext cx="886891" cy="1074025"/>
            </a:xfrm>
            <a:prstGeom prst="rect">
              <a:avLst/>
            </a:prstGeom>
            <a:ln w="12700" cap="flat">
              <a:noFill/>
              <a:miter lim="400000"/>
            </a:ln>
            <a:effectLst/>
          </p:spPr>
        </p:pic>
        <p:pic>
          <p:nvPicPr>
            <p:cNvPr id="338" name="Image" descr="Image"/>
            <p:cNvPicPr>
              <a:picLocks noChangeAspect="1"/>
            </p:cNvPicPr>
            <p:nvPr/>
          </p:nvPicPr>
          <p:blipFill>
            <a:blip r:embed="rId4">
              <a:extLst/>
            </a:blip>
            <a:stretch>
              <a:fillRect/>
            </a:stretch>
          </p:blipFill>
          <p:spPr>
            <a:xfrm rot="18230422">
              <a:off x="5860917" y="130361"/>
              <a:ext cx="886890" cy="1074025"/>
            </a:xfrm>
            <a:prstGeom prst="rect">
              <a:avLst/>
            </a:prstGeom>
            <a:ln w="12700" cap="flat">
              <a:noFill/>
              <a:miter lim="400000"/>
            </a:ln>
            <a:effectLst/>
          </p:spPr>
        </p:pic>
        <p:pic>
          <p:nvPicPr>
            <p:cNvPr id="339" name="Image" descr="Image"/>
            <p:cNvPicPr>
              <a:picLocks noChangeAspect="1"/>
            </p:cNvPicPr>
            <p:nvPr/>
          </p:nvPicPr>
          <p:blipFill>
            <a:blip r:embed="rId4">
              <a:extLst/>
            </a:blip>
            <a:stretch>
              <a:fillRect/>
            </a:stretch>
          </p:blipFill>
          <p:spPr>
            <a:xfrm rot="18230422">
              <a:off x="8554199" y="130361"/>
              <a:ext cx="886891" cy="1074025"/>
            </a:xfrm>
            <a:prstGeom prst="rect">
              <a:avLst/>
            </a:prstGeom>
            <a:ln w="12700" cap="flat">
              <a:noFill/>
              <a:miter lim="400000"/>
            </a:ln>
            <a:effectLst/>
          </p:spPr>
        </p:pic>
        <p:pic>
          <p:nvPicPr>
            <p:cNvPr id="340" name="Image" descr="Image"/>
            <p:cNvPicPr>
              <a:picLocks noChangeAspect="1"/>
            </p:cNvPicPr>
            <p:nvPr/>
          </p:nvPicPr>
          <p:blipFill>
            <a:blip r:embed="rId4">
              <a:extLst/>
            </a:blip>
            <a:stretch>
              <a:fillRect/>
            </a:stretch>
          </p:blipFill>
          <p:spPr>
            <a:xfrm rot="18230422">
              <a:off x="11408795" y="130361"/>
              <a:ext cx="886890" cy="1074025"/>
            </a:xfrm>
            <a:prstGeom prst="rect">
              <a:avLst/>
            </a:prstGeom>
            <a:ln w="12700" cap="flat">
              <a:noFill/>
              <a:miter lim="400000"/>
            </a:ln>
            <a:effectLst/>
          </p:spPr>
        </p:pic>
      </p:grpSp>
      <p:grpSp>
        <p:nvGrpSpPr>
          <p:cNvPr id="347" name="Group"/>
          <p:cNvGrpSpPr/>
          <p:nvPr/>
        </p:nvGrpSpPr>
        <p:grpSpPr>
          <a:xfrm>
            <a:off x="1652953" y="3322358"/>
            <a:ext cx="13350251" cy="1152699"/>
            <a:chOff x="0" y="0"/>
            <a:chExt cx="13350249" cy="1152698"/>
          </a:xfrm>
        </p:grpSpPr>
        <p:sp>
          <p:nvSpPr>
            <p:cNvPr id="342" name="AFRINIC"/>
            <p:cNvSpPr/>
            <p:nvPr/>
          </p:nvSpPr>
          <p:spPr>
            <a:xfrm>
              <a:off x="0" y="50800"/>
              <a:ext cx="2140903" cy="1101899"/>
            </a:xfrm>
            <a:prstGeom prst="roundRect">
              <a:avLst>
                <a:gd name="adj" fmla="val 16101"/>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lvl="1" indent="0">
                <a:defRPr b="0" sz="3000">
                  <a:latin typeface="+mn-lt"/>
                  <a:ea typeface="+mn-ea"/>
                  <a:cs typeface="+mn-cs"/>
                  <a:sym typeface="Helvetica Neue Medium"/>
                </a:defRPr>
              </a:pPr>
              <a:r>
                <a:t>AFRINIC</a:t>
              </a:r>
            </a:p>
          </p:txBody>
        </p:sp>
        <p:sp>
          <p:nvSpPr>
            <p:cNvPr id="343" name="ARIN"/>
            <p:cNvSpPr/>
            <p:nvPr/>
          </p:nvSpPr>
          <p:spPr>
            <a:xfrm>
              <a:off x="2857499" y="38100"/>
              <a:ext cx="2140903" cy="1101899"/>
            </a:xfrm>
            <a:prstGeom prst="roundRect">
              <a:avLst>
                <a:gd name="adj" fmla="val 16101"/>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ARIN</a:t>
              </a:r>
            </a:p>
          </p:txBody>
        </p:sp>
        <p:sp>
          <p:nvSpPr>
            <p:cNvPr id="344" name="APNIC"/>
            <p:cNvSpPr/>
            <p:nvPr/>
          </p:nvSpPr>
          <p:spPr>
            <a:xfrm>
              <a:off x="5621347" y="50800"/>
              <a:ext cx="2140903" cy="1101899"/>
            </a:xfrm>
            <a:prstGeom prst="roundRect">
              <a:avLst>
                <a:gd name="adj" fmla="val 16101"/>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APNIC</a:t>
              </a:r>
            </a:p>
          </p:txBody>
        </p:sp>
        <p:sp>
          <p:nvSpPr>
            <p:cNvPr id="345" name="LACNIC"/>
            <p:cNvSpPr/>
            <p:nvPr/>
          </p:nvSpPr>
          <p:spPr>
            <a:xfrm>
              <a:off x="8415347" y="38100"/>
              <a:ext cx="2140903" cy="1101899"/>
            </a:xfrm>
            <a:prstGeom prst="roundRect">
              <a:avLst>
                <a:gd name="adj" fmla="val 16101"/>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LACNIC</a:t>
              </a:r>
            </a:p>
          </p:txBody>
        </p:sp>
        <p:sp>
          <p:nvSpPr>
            <p:cNvPr id="346" name="RIPE NCC"/>
            <p:cNvSpPr/>
            <p:nvPr/>
          </p:nvSpPr>
          <p:spPr>
            <a:xfrm>
              <a:off x="11209347" y="0"/>
              <a:ext cx="2140903" cy="1101899"/>
            </a:xfrm>
            <a:prstGeom prst="roundRect">
              <a:avLst>
                <a:gd name="adj" fmla="val 16101"/>
              </a:avLst>
            </a:prstGeom>
            <a:noFill/>
            <a:ln w="63500" cap="flat">
              <a:solidFill>
                <a:srgbClr val="FFFFFF"/>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b="0" sz="3000">
                  <a:latin typeface="+mn-lt"/>
                  <a:ea typeface="+mn-ea"/>
                  <a:cs typeface="+mn-cs"/>
                  <a:sym typeface="Helvetica Neue Medium"/>
                </a:defRPr>
              </a:lvl1pPr>
            </a:lstStyle>
            <a:p>
              <a:pPr/>
              <a:r>
                <a:t>RIPE NCC</a:t>
              </a:r>
            </a:p>
          </p:txBody>
        </p:sp>
      </p:grpSp>
      <p:grpSp>
        <p:nvGrpSpPr>
          <p:cNvPr id="352" name="Group"/>
          <p:cNvGrpSpPr/>
          <p:nvPr/>
        </p:nvGrpSpPr>
        <p:grpSpPr>
          <a:xfrm>
            <a:off x="14732872" y="8828926"/>
            <a:ext cx="4879680" cy="2008138"/>
            <a:chOff x="0" y="291081"/>
            <a:chExt cx="4879679" cy="2008136"/>
          </a:xfrm>
        </p:grpSpPr>
        <p:sp>
          <p:nvSpPr>
            <p:cNvPr id="348" name="Validated ROA Payload (VRP)"/>
            <p:cNvSpPr/>
            <p:nvPr/>
          </p:nvSpPr>
          <p:spPr>
            <a:xfrm>
              <a:off x="3609679" y="3000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0">
                  <a:solidFill>
                    <a:schemeClr val="accent3">
                      <a:hueOff val="-365725"/>
                      <a:satOff val="-32500"/>
                      <a:lumOff val="18235"/>
                    </a:schemeClr>
                  </a:solidFill>
                  <a:latin typeface="Gill Sans"/>
                  <a:ea typeface="Gill Sans"/>
                  <a:cs typeface="Gill Sans"/>
                  <a:sym typeface="Gill Sans"/>
                </a:defRPr>
              </a:lvl1pPr>
            </a:lstStyle>
            <a:p>
              <a:pPr/>
              <a:r>
                <a:t>Validated ROA Payload (VRP) </a:t>
              </a:r>
            </a:p>
          </p:txBody>
        </p:sp>
        <p:sp>
          <p:nvSpPr>
            <p:cNvPr id="349" name="Line"/>
            <p:cNvSpPr/>
            <p:nvPr/>
          </p:nvSpPr>
          <p:spPr>
            <a:xfrm flipH="1" flipV="1">
              <a:off x="27366" y="300037"/>
              <a:ext cx="1001396" cy="1"/>
            </a:xfrm>
            <a:prstGeom prst="line">
              <a:avLst/>
            </a:prstGeom>
            <a:noFill/>
            <a:ln w="254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50" name="Line"/>
            <p:cNvSpPr/>
            <p:nvPr/>
          </p:nvSpPr>
          <p:spPr>
            <a:xfrm flipH="1">
              <a:off x="0" y="291081"/>
              <a:ext cx="1049979" cy="581058"/>
            </a:xfrm>
            <a:prstGeom prst="line">
              <a:avLst/>
            </a:prstGeom>
            <a:noFill/>
            <a:ln w="254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sp>
          <p:nvSpPr>
            <p:cNvPr id="351" name="Line"/>
            <p:cNvSpPr/>
            <p:nvPr/>
          </p:nvSpPr>
          <p:spPr>
            <a:xfrm flipH="1">
              <a:off x="441788" y="335443"/>
              <a:ext cx="588987" cy="1963776"/>
            </a:xfrm>
            <a:prstGeom prst="line">
              <a:avLst/>
            </a:prstGeom>
            <a:noFill/>
            <a:ln w="25400" cap="flat">
              <a:solidFill>
                <a:schemeClr val="accent3">
                  <a:hueOff val="-365725"/>
                  <a:satOff val="-32500"/>
                  <a:lumOff val="18235"/>
                </a:schemeClr>
              </a:solidFill>
              <a:prstDash val="solid"/>
              <a:miter lim="400000"/>
              <a:tailEnd type="triangle" w="med" len="med"/>
            </a:ln>
            <a:effectLst/>
          </p:spPr>
          <p:txBody>
            <a:bodyPr wrap="square" lIns="71437" tIns="71437" rIns="71437" bIns="71437" numCol="1" anchor="ctr">
              <a:noAutofit/>
            </a:bodyPr>
            <a:lstStyle/>
            <a:p>
              <a:pPr>
                <a:defRPr b="0" sz="3000">
                  <a:latin typeface="+mn-lt"/>
                  <a:ea typeface="+mn-ea"/>
                  <a:cs typeface="+mn-cs"/>
                  <a:sym typeface="Helvetica Neue Medium"/>
                </a:defRPr>
              </a:pPr>
            </a:p>
          </p:txBody>
        </p:sp>
      </p:grpSp>
      <p:sp>
        <p:nvSpPr>
          <p:cNvPr id="353" name="Slide Number"/>
          <p:cNvSpPr txBox="1"/>
          <p:nvPr>
            <p:ph type="sldNum" sz="quarter" idx="2"/>
          </p:nvPr>
        </p:nvSpPr>
        <p:spPr>
          <a:xfrm>
            <a:off x="12044288" y="12954000"/>
            <a:ext cx="295424" cy="4572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9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3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 presetID="22" grpId="4" fill="hold">
                                  <p:stCondLst>
                                    <p:cond delay="0"/>
                                  </p:stCondLst>
                                  <p:iterate type="el" backwards="0">
                                    <p:tmAbs val="0"/>
                                  </p:iterate>
                                  <p:childTnLst>
                                    <p:set>
                                      <p:cBhvr>
                                        <p:cTn id="17" fill="hold"/>
                                        <p:tgtEl>
                                          <p:spTgt spid="335"/>
                                        </p:tgtEl>
                                        <p:attrNameLst>
                                          <p:attrName>style.visibility</p:attrName>
                                        </p:attrNameLst>
                                      </p:cBhvr>
                                      <p:to>
                                        <p:strVal val="visible"/>
                                      </p:to>
                                    </p:set>
                                    <p:animEffect filter="wipe(up)" transition="in">
                                      <p:cBhvr>
                                        <p:cTn id="18" dur="300"/>
                                        <p:tgtEl>
                                          <p:spTgt spid="335"/>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3"/>
      <p:bldP build="whole" bldLvl="1" animBg="1" rev="0" advAuto="0" spid="347" grpId="1"/>
      <p:bldP build="whole" bldLvl="1" animBg="1" rev="0" advAuto="0" spid="335" grpId="4"/>
      <p:bldP build="whole" bldLvl="1" animBg="1" rev="0" advAuto="0" spid="295" grpId="2"/>
      <p:bldP build="whole" bldLvl="1" animBg="1" rev="0" advAuto="0" spid="328" grpId="5"/>
    </p:bldLst>
  </p:timing>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