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media/image1.jpeg" ContentType="image/jpe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 id="326" r:id="rId78"/>
    <p:sldId id="327" r:id="rId79"/>
    <p:sldId id="328" r:id="rId80"/>
    <p:sldId id="329" r:id="rId81"/>
    <p:sldId id="330" r:id="rId82"/>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Col>
    <a:lastRow>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lastRow>
    <a:firstRow>
      <a:tcTxStyle b="on"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firstRow>
  </a:tblStyle>
  <a:tblStyle styleId="{C7B018BB-80A7-4F77-B60F-C8B233D01FF8}" styleName="">
    <a:tblBg/>
    <a:wholeTbl>
      <a:tcTxStyle b="off" i="off">
        <a:font>
          <a:latin typeface="Helvetica Neue"/>
          <a:ea typeface="Helvetica Neue"/>
          <a:cs typeface="Helvetica Neue"/>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84E00"/>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firstRow>
  </a:tblStyle>
  <a:tblStyle styleId="{EEE7283C-3CF3-47DC-8721-378D4A62B228}" styleName="">
    <a:tblBg/>
    <a:wholeTbl>
      <a:tcTxStyle b="off" i="off">
        <a:font>
          <a:latin typeface="Helvetica Neue"/>
          <a:ea typeface="Helvetica Neue"/>
          <a:cs typeface="Helvetica Neue"/>
        </a:font>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firstRow>
  </a:tblStyle>
  <a:tblStyle styleId="{CF821DB8-F4EB-4A41-A1BA-3FCAFE7338EE}"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hueOff val="-119728"/>
              <a:satOff val="5580"/>
              <a:lumOff val="-12961"/>
            </a:schemeClr>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firstRow>
  </a:tblStyle>
  <a:tblStyle styleId="{33BA23B1-9221-436E-865A-0063620EA4FD}" styleName="">
    <a:tblBg/>
    <a:wholeTbl>
      <a:tcTxStyle b="off" i="off">
        <a:font>
          <a:latin typeface="Helvetica Neue"/>
          <a:ea typeface="Helvetica Neue"/>
          <a:cs typeface="Helvetica Neue"/>
        </a:font>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98089"/>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firstRow>
  </a:tblStyle>
  <a:tblStyle styleId="{2708684C-4D16-4618-839F-0558EEFCDFE6}" styleName="">
    <a:tblBg/>
    <a:wholeTbl>
      <a:tcTxStyle b="off" i="off">
        <a:font>
          <a:latin typeface="Helvetica Neue"/>
          <a:ea typeface="Helvetica Neue"/>
          <a:cs typeface="Helvetica Neue"/>
        </a:font>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ff"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slide" Target="slides/slide55.xml"/><Relationship Id="rId63" Type="http://schemas.openxmlformats.org/officeDocument/2006/relationships/slide" Target="slides/slide56.xml"/><Relationship Id="rId64" Type="http://schemas.openxmlformats.org/officeDocument/2006/relationships/slide" Target="slides/slide57.xml"/><Relationship Id="rId65" Type="http://schemas.openxmlformats.org/officeDocument/2006/relationships/slide" Target="slides/slide58.xml"/><Relationship Id="rId66" Type="http://schemas.openxmlformats.org/officeDocument/2006/relationships/slide" Target="slides/slide59.xml"/><Relationship Id="rId67" Type="http://schemas.openxmlformats.org/officeDocument/2006/relationships/slide" Target="slides/slide60.xml"/><Relationship Id="rId68" Type="http://schemas.openxmlformats.org/officeDocument/2006/relationships/slide" Target="slides/slide61.xml"/><Relationship Id="rId69" Type="http://schemas.openxmlformats.org/officeDocument/2006/relationships/slide" Target="slides/slide62.xml"/><Relationship Id="rId70" Type="http://schemas.openxmlformats.org/officeDocument/2006/relationships/slide" Target="slides/slide63.xml"/><Relationship Id="rId71" Type="http://schemas.openxmlformats.org/officeDocument/2006/relationships/slide" Target="slides/slide64.xml"/><Relationship Id="rId72" Type="http://schemas.openxmlformats.org/officeDocument/2006/relationships/slide" Target="slides/slide65.xml"/><Relationship Id="rId73" Type="http://schemas.openxmlformats.org/officeDocument/2006/relationships/slide" Target="slides/slide66.xml"/><Relationship Id="rId74" Type="http://schemas.openxmlformats.org/officeDocument/2006/relationships/slide" Target="slides/slide67.xml"/><Relationship Id="rId75" Type="http://schemas.openxmlformats.org/officeDocument/2006/relationships/slide" Target="slides/slide68.xml"/><Relationship Id="rId76" Type="http://schemas.openxmlformats.org/officeDocument/2006/relationships/slide" Target="slides/slide69.xml"/><Relationship Id="rId77" Type="http://schemas.openxmlformats.org/officeDocument/2006/relationships/slide" Target="slides/slide70.xml"/><Relationship Id="rId78" Type="http://schemas.openxmlformats.org/officeDocument/2006/relationships/slide" Target="slides/slide71.xml"/><Relationship Id="rId79" Type="http://schemas.openxmlformats.org/officeDocument/2006/relationships/slide" Target="slides/slide72.xml"/><Relationship Id="rId80" Type="http://schemas.openxmlformats.org/officeDocument/2006/relationships/slide" Target="slides/slide73.xml"/><Relationship Id="rId81" Type="http://schemas.openxmlformats.org/officeDocument/2006/relationships/slide" Target="slides/slide74.xml"/><Relationship Id="rId82" Type="http://schemas.openxmlformats.org/officeDocument/2006/relationships/slide" Target="slides/slide75.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60" name="Shape 160"/>
          <p:cNvSpPr/>
          <p:nvPr>
            <p:ph type="sldImg"/>
          </p:nvPr>
        </p:nvSpPr>
        <p:spPr>
          <a:xfrm>
            <a:off x="1143000" y="685800"/>
            <a:ext cx="4572000" cy="3429000"/>
          </a:xfrm>
          <a:prstGeom prst="rect">
            <a:avLst/>
          </a:prstGeom>
        </p:spPr>
        <p:txBody>
          <a:bodyPr/>
          <a:lstStyle/>
          <a:p>
            <a:pPr/>
          </a:p>
        </p:txBody>
      </p:sp>
      <p:sp>
        <p:nvSpPr>
          <p:cNvPr id="161" name="Shape 161"/>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31.xml"/><Relationship Id="rId2" Type="http://schemas.openxmlformats.org/officeDocument/2006/relationships/notesMaster" Target="../notesMasters/notesMaster1.xml"/></Relationships>

</file>

<file path=ppt/notesSlides/_rels/notesSlide12.xml.rels><?xml version="1.0" encoding="UTF-8"?>
<Relationships xmlns="http://schemas.openxmlformats.org/package/2006/relationships"><Relationship Id="rId1" Type="http://schemas.openxmlformats.org/officeDocument/2006/relationships/slide" Target="../slides/slide32.xml"/><Relationship Id="rId2" Type="http://schemas.openxmlformats.org/officeDocument/2006/relationships/notesMaster" Target="../notesMasters/notesMaster1.xml"/></Relationships>

</file>

<file path=ppt/notesSlides/_rels/notesSlide13.xml.rels><?xml version="1.0" encoding="UTF-8"?>
<Relationships xmlns="http://schemas.openxmlformats.org/package/2006/relationships"><Relationship Id="rId1" Type="http://schemas.openxmlformats.org/officeDocument/2006/relationships/slide" Target="../slides/slide33.xml"/><Relationship Id="rId2" Type="http://schemas.openxmlformats.org/officeDocument/2006/relationships/notesMaster" Target="../notesMasters/notesMaster1.xml"/></Relationships>

</file>

<file path=ppt/notesSlides/_rels/notesSlide14.xml.rels><?xml version="1.0" encoding="UTF-8"?>
<Relationships xmlns="http://schemas.openxmlformats.org/package/2006/relationships"><Relationship Id="rId1" Type="http://schemas.openxmlformats.org/officeDocument/2006/relationships/slide" Target="../slides/slide34.xml"/><Relationship Id="rId2" Type="http://schemas.openxmlformats.org/officeDocument/2006/relationships/notesMaster" Target="../notesMasters/notesMaster1.xml"/></Relationships>

</file>

<file path=ppt/notesSlides/_rels/notesSlide15.xml.rels><?xml version="1.0" encoding="UTF-8"?>
<Relationships xmlns="http://schemas.openxmlformats.org/package/2006/relationships"><Relationship Id="rId1" Type="http://schemas.openxmlformats.org/officeDocument/2006/relationships/slide" Target="../slides/slide35.xml"/><Relationship Id="rId2" Type="http://schemas.openxmlformats.org/officeDocument/2006/relationships/notesMaster" Target="../notesMasters/notesMaster1.xml"/></Relationships>

</file>

<file path=ppt/notesSlides/_rels/notesSlide16.xml.rels><?xml version="1.0" encoding="UTF-8"?>
<Relationships xmlns="http://schemas.openxmlformats.org/package/2006/relationships"><Relationship Id="rId1" Type="http://schemas.openxmlformats.org/officeDocument/2006/relationships/slide" Target="../slides/slide36.xml"/><Relationship Id="rId2" Type="http://schemas.openxmlformats.org/officeDocument/2006/relationships/notesMaster" Target="../notesMasters/notesMaster1.xml"/></Relationships>

</file>

<file path=ppt/notesSlides/_rels/notesSlide17.xml.rels><?xml version="1.0" encoding="UTF-8"?>
<Relationships xmlns="http://schemas.openxmlformats.org/package/2006/relationships"><Relationship Id="rId1" Type="http://schemas.openxmlformats.org/officeDocument/2006/relationships/slide" Target="../slides/slide37.xml"/><Relationship Id="rId2" Type="http://schemas.openxmlformats.org/officeDocument/2006/relationships/notesMaster" Target="../notesMasters/notesMaster1.xml"/></Relationships>

</file>

<file path=ppt/notesSlides/_rels/notesSlide18.xml.rels><?xml version="1.0" encoding="UTF-8"?>
<Relationships xmlns="http://schemas.openxmlformats.org/package/2006/relationships"><Relationship Id="rId1" Type="http://schemas.openxmlformats.org/officeDocument/2006/relationships/slide" Target="../slides/slide38.xml"/><Relationship Id="rId2" Type="http://schemas.openxmlformats.org/officeDocument/2006/relationships/notesMaster" Target="../notesMasters/notesMaster1.xml"/></Relationships>

</file>

<file path=ppt/notesSlides/_rels/notesSlide19.xml.rels><?xml version="1.0" encoding="UTF-8"?>
<Relationships xmlns="http://schemas.openxmlformats.org/package/2006/relationships"><Relationship Id="rId1" Type="http://schemas.openxmlformats.org/officeDocument/2006/relationships/slide" Target="../slides/slide39.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20.xml.rels><?xml version="1.0" encoding="UTF-8"?>
<Relationships xmlns="http://schemas.openxmlformats.org/package/2006/relationships"><Relationship Id="rId1" Type="http://schemas.openxmlformats.org/officeDocument/2006/relationships/slide" Target="../slides/slide40.xml"/><Relationship Id="rId2" Type="http://schemas.openxmlformats.org/officeDocument/2006/relationships/notesMaster" Target="../notesMasters/notesMaster1.xml"/></Relationships>

</file>

<file path=ppt/notesSlides/_rels/notesSlide21.xml.rels><?xml version="1.0" encoding="UTF-8"?>
<Relationships xmlns="http://schemas.openxmlformats.org/package/2006/relationships"><Relationship Id="rId1" Type="http://schemas.openxmlformats.org/officeDocument/2006/relationships/slide" Target="../slides/slide41.xml"/><Relationship Id="rId2" Type="http://schemas.openxmlformats.org/officeDocument/2006/relationships/notesMaster" Target="../notesMasters/notesMaster1.xml"/></Relationships>

</file>

<file path=ppt/notesSlides/_rels/notesSlide22.xml.rels><?xml version="1.0" encoding="UTF-8"?>
<Relationships xmlns="http://schemas.openxmlformats.org/package/2006/relationships"><Relationship Id="rId1" Type="http://schemas.openxmlformats.org/officeDocument/2006/relationships/slide" Target="../slides/slide42.xml"/><Relationship Id="rId2" Type="http://schemas.openxmlformats.org/officeDocument/2006/relationships/notesMaster" Target="../notesMasters/notesMaster1.xml"/></Relationships>

</file>

<file path=ppt/notesSlides/_rels/notesSlide23.xml.rels><?xml version="1.0" encoding="UTF-8"?>
<Relationships xmlns="http://schemas.openxmlformats.org/package/2006/relationships"><Relationship Id="rId1" Type="http://schemas.openxmlformats.org/officeDocument/2006/relationships/slide" Target="../slides/slide43.xml"/><Relationship Id="rId2" Type="http://schemas.openxmlformats.org/officeDocument/2006/relationships/notesMaster" Target="../notesMasters/notesMaster1.xml"/></Relationships>

</file>

<file path=ppt/notesSlides/_rels/notesSlide24.xml.rels><?xml version="1.0" encoding="UTF-8"?>
<Relationships xmlns="http://schemas.openxmlformats.org/package/2006/relationships"><Relationship Id="rId1" Type="http://schemas.openxmlformats.org/officeDocument/2006/relationships/slide" Target="../slides/slide44.xml"/><Relationship Id="rId2" Type="http://schemas.openxmlformats.org/officeDocument/2006/relationships/notesMaster" Target="../notesMasters/notesMaster1.xml"/></Relationships>

</file>

<file path=ppt/notesSlides/_rels/notesSlide25.xml.rels><?xml version="1.0" encoding="UTF-8"?>
<Relationships xmlns="http://schemas.openxmlformats.org/package/2006/relationships"><Relationship Id="rId1" Type="http://schemas.openxmlformats.org/officeDocument/2006/relationships/slide" Target="../slides/slide45.xml"/><Relationship Id="rId2" Type="http://schemas.openxmlformats.org/officeDocument/2006/relationships/notesMaster" Target="../notesMasters/notesMaster1.xml"/></Relationships>

</file>

<file path=ppt/notesSlides/_rels/notesSlide26.xml.rels><?xml version="1.0" encoding="UTF-8"?>
<Relationships xmlns="http://schemas.openxmlformats.org/package/2006/relationships"><Relationship Id="rId1" Type="http://schemas.openxmlformats.org/officeDocument/2006/relationships/slide" Target="../slides/slide46.xml"/><Relationship Id="rId2" Type="http://schemas.openxmlformats.org/officeDocument/2006/relationships/notesMaster" Target="../notesMasters/notesMaster1.xml"/></Relationships>

</file>

<file path=ppt/notesSlides/_rels/notesSlide27.xml.rels><?xml version="1.0" encoding="UTF-8"?>
<Relationships xmlns="http://schemas.openxmlformats.org/package/2006/relationships"><Relationship Id="rId1" Type="http://schemas.openxmlformats.org/officeDocument/2006/relationships/slide" Target="../slides/slide47.xml"/><Relationship Id="rId2" Type="http://schemas.openxmlformats.org/officeDocument/2006/relationships/notesMaster" Target="../notesMasters/notesMaster1.xml"/></Relationships>

</file>

<file path=ppt/notesSlides/_rels/notesSlide28.xml.rels><?xml version="1.0" encoding="UTF-8"?>
<Relationships xmlns="http://schemas.openxmlformats.org/package/2006/relationships"><Relationship Id="rId1" Type="http://schemas.openxmlformats.org/officeDocument/2006/relationships/slide" Target="../slides/slide48.xml"/><Relationship Id="rId2" Type="http://schemas.openxmlformats.org/officeDocument/2006/relationships/notesMaster" Target="../notesMasters/notesMaster1.xml"/></Relationships>

</file>

<file path=ppt/notesSlides/_rels/notesSlide29.xml.rels><?xml version="1.0" encoding="UTF-8"?>
<Relationships xmlns="http://schemas.openxmlformats.org/package/2006/relationships"><Relationship Id="rId1" Type="http://schemas.openxmlformats.org/officeDocument/2006/relationships/slide" Target="../slides/slide49.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Relationships>

</file>

<file path=ppt/notesSlides/_rels/notesSlide30.xml.rels><?xml version="1.0" encoding="UTF-8"?>
<Relationships xmlns="http://schemas.openxmlformats.org/package/2006/relationships"><Relationship Id="rId1" Type="http://schemas.openxmlformats.org/officeDocument/2006/relationships/slide" Target="../slides/slide50.xml"/><Relationship Id="rId2" Type="http://schemas.openxmlformats.org/officeDocument/2006/relationships/notesMaster" Target="../notesMasters/notesMaster1.xml"/></Relationships>

</file>

<file path=ppt/notesSlides/_rels/notesSlide31.xml.rels><?xml version="1.0" encoding="UTF-8"?>
<Relationships xmlns="http://schemas.openxmlformats.org/package/2006/relationships"><Relationship Id="rId1" Type="http://schemas.openxmlformats.org/officeDocument/2006/relationships/slide" Target="../slides/slide51.xml"/><Relationship Id="rId2" Type="http://schemas.openxmlformats.org/officeDocument/2006/relationships/notesMaster" Target="../notesMasters/notesMaster1.xml"/></Relationships>

</file>

<file path=ppt/notesSlides/_rels/notesSlide32.xml.rels><?xml version="1.0" encoding="UTF-8"?>
<Relationships xmlns="http://schemas.openxmlformats.org/package/2006/relationships"><Relationship Id="rId1" Type="http://schemas.openxmlformats.org/officeDocument/2006/relationships/slide" Target="../slides/slide52.xml"/><Relationship Id="rId2" Type="http://schemas.openxmlformats.org/officeDocument/2006/relationships/notesMaster" Target="../notesMasters/notesMaster1.xml"/></Relationships>

</file>

<file path=ppt/notesSlides/_rels/notesSlide33.xml.rels><?xml version="1.0" encoding="UTF-8"?>
<Relationships xmlns="http://schemas.openxmlformats.org/package/2006/relationships"><Relationship Id="rId1" Type="http://schemas.openxmlformats.org/officeDocument/2006/relationships/slide" Target="../slides/slide53.xml"/><Relationship Id="rId2" Type="http://schemas.openxmlformats.org/officeDocument/2006/relationships/notesMaster" Target="../notesMasters/notesMaster1.xml"/></Relationships>

</file>

<file path=ppt/notesSlides/_rels/notesSlide34.xml.rels><?xml version="1.0" encoding="UTF-8"?>
<Relationships xmlns="http://schemas.openxmlformats.org/package/2006/relationships"><Relationship Id="rId1" Type="http://schemas.openxmlformats.org/officeDocument/2006/relationships/slide" Target="../slides/slide54.xml"/><Relationship Id="rId2" Type="http://schemas.openxmlformats.org/officeDocument/2006/relationships/notesMaster" Target="../notesMasters/notesMaster1.xml"/></Relationships>

</file>

<file path=ppt/notesSlides/_rels/notesSlide35.xml.rels><?xml version="1.0" encoding="UTF-8"?>
<Relationships xmlns="http://schemas.openxmlformats.org/package/2006/relationships"><Relationship Id="rId1" Type="http://schemas.openxmlformats.org/officeDocument/2006/relationships/slide" Target="../slides/slide55.xml"/><Relationship Id="rId2" Type="http://schemas.openxmlformats.org/officeDocument/2006/relationships/notesMaster" Target="../notesMasters/notesMaster1.xml"/></Relationships>

</file>

<file path=ppt/notesSlides/_rels/notesSlide36.xml.rels><?xml version="1.0" encoding="UTF-8"?>
<Relationships xmlns="http://schemas.openxmlformats.org/package/2006/relationships"><Relationship Id="rId1" Type="http://schemas.openxmlformats.org/officeDocument/2006/relationships/slide" Target="../slides/slide56.xml"/><Relationship Id="rId2" Type="http://schemas.openxmlformats.org/officeDocument/2006/relationships/notesMaster" Target="../notesMasters/notesMaster1.xml"/></Relationships>

</file>

<file path=ppt/notesSlides/_rels/notesSlide37.xml.rels><?xml version="1.0" encoding="UTF-8"?>
<Relationships xmlns="http://schemas.openxmlformats.org/package/2006/relationships"><Relationship Id="rId1" Type="http://schemas.openxmlformats.org/officeDocument/2006/relationships/slide" Target="../slides/slide59.xml"/><Relationship Id="rId2" Type="http://schemas.openxmlformats.org/officeDocument/2006/relationships/notesMaster" Target="../notesMasters/notesMaster1.xml"/></Relationships>

</file>

<file path=ppt/notesSlides/_rels/notesSlide38.xml.rels><?xml version="1.0" encoding="UTF-8"?>
<Relationships xmlns="http://schemas.openxmlformats.org/package/2006/relationships"><Relationship Id="rId1" Type="http://schemas.openxmlformats.org/officeDocument/2006/relationships/slide" Target="../slides/slide60.xml"/><Relationship Id="rId2" Type="http://schemas.openxmlformats.org/officeDocument/2006/relationships/notesMaster" Target="../notesMasters/notesMaster1.xml"/></Relationships>

</file>

<file path=ppt/notesSlides/_rels/notesSlide39.xml.rels><?xml version="1.0" encoding="UTF-8"?>
<Relationships xmlns="http://schemas.openxmlformats.org/package/2006/relationships"><Relationship Id="rId1" Type="http://schemas.openxmlformats.org/officeDocument/2006/relationships/slide" Target="../slides/slide61.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Relationships>

</file>

<file path=ppt/notesSlides/_rels/notesSlide40.xml.rels><?xml version="1.0" encoding="UTF-8"?>
<Relationships xmlns="http://schemas.openxmlformats.org/package/2006/relationships"><Relationship Id="rId1" Type="http://schemas.openxmlformats.org/officeDocument/2006/relationships/slide" Target="../slides/slide62.xml"/><Relationship Id="rId2" Type="http://schemas.openxmlformats.org/officeDocument/2006/relationships/notesMaster" Target="../notesMasters/notesMaster1.xml"/></Relationships>

</file>

<file path=ppt/notesSlides/_rels/notesSlide41.xml.rels><?xml version="1.0" encoding="UTF-8"?>
<Relationships xmlns="http://schemas.openxmlformats.org/package/2006/relationships"><Relationship Id="rId1" Type="http://schemas.openxmlformats.org/officeDocument/2006/relationships/slide" Target="../slides/slide63.xml"/><Relationship Id="rId2" Type="http://schemas.openxmlformats.org/officeDocument/2006/relationships/notesMaster" Target="../notesMasters/notesMaster1.xml"/></Relationships>

</file>

<file path=ppt/notesSlides/_rels/notesSlide42.xml.rels><?xml version="1.0" encoding="UTF-8"?>
<Relationships xmlns="http://schemas.openxmlformats.org/package/2006/relationships"><Relationship Id="rId1" Type="http://schemas.openxmlformats.org/officeDocument/2006/relationships/slide" Target="../slides/slide64.xml"/><Relationship Id="rId2" Type="http://schemas.openxmlformats.org/officeDocument/2006/relationships/notesMaster" Target="../notesMasters/notesMaster1.xml"/><Relationship Id="rId3" Type="http://schemas.openxmlformats.org/officeDocument/2006/relationships/hyperlink" Target="http://bankofamerica.com" TargetMode="External"/><Relationship Id="rId4" Type="http://schemas.openxmlformats.org/officeDocument/2006/relationships/hyperlink" Target="http://chick-fil-a.com" TargetMode="External"/></Relationships>

</file>

<file path=ppt/notesSlides/_rels/notesSlide43.xml.rels><?xml version="1.0" encoding="UTF-8"?>
<Relationships xmlns="http://schemas.openxmlformats.org/package/2006/relationships"><Relationship Id="rId1" Type="http://schemas.openxmlformats.org/officeDocument/2006/relationships/slide" Target="../slides/slide65.xml"/><Relationship Id="rId2" Type="http://schemas.openxmlformats.org/officeDocument/2006/relationships/notesMaster" Target="../notesMasters/notesMaster1.xml"/><Relationship Id="rId3" Type="http://schemas.openxmlformats.org/officeDocument/2006/relationships/hyperlink" Target="http://chick-fil-a.com" TargetMode="External"/></Relationships>

</file>

<file path=ppt/notesSlides/_rels/notesSlide44.xml.rels><?xml version="1.0" encoding="UTF-8"?>
<Relationships xmlns="http://schemas.openxmlformats.org/package/2006/relationships"><Relationship Id="rId1" Type="http://schemas.openxmlformats.org/officeDocument/2006/relationships/slide" Target="../slides/slide67.xml"/><Relationship Id="rId2" Type="http://schemas.openxmlformats.org/officeDocument/2006/relationships/notesMaster" Target="../notesMasters/notesMaster1.xml"/></Relationships>

</file>

<file path=ppt/notesSlides/_rels/notesSlide45.xml.rels><?xml version="1.0" encoding="UTF-8"?>
<Relationships xmlns="http://schemas.openxmlformats.org/package/2006/relationships"><Relationship Id="rId1" Type="http://schemas.openxmlformats.org/officeDocument/2006/relationships/slide" Target="../slides/slide68.xml"/><Relationship Id="rId2" Type="http://schemas.openxmlformats.org/officeDocument/2006/relationships/notesMaster" Target="../notesMasters/notesMaster1.xml"/></Relationships>

</file>

<file path=ppt/notesSlides/_rels/notesSlide46.xml.rels><?xml version="1.0" encoding="UTF-8"?>
<Relationships xmlns="http://schemas.openxmlformats.org/package/2006/relationships"><Relationship Id="rId1" Type="http://schemas.openxmlformats.org/officeDocument/2006/relationships/slide" Target="../slides/slide69.xml"/><Relationship Id="rId2" Type="http://schemas.openxmlformats.org/officeDocument/2006/relationships/notesMaster" Target="../notesMasters/notesMaster1.xml"/></Relationships>

</file>

<file path=ppt/notesSlides/_rels/notesSlide47.xml.rels><?xml version="1.0" encoding="UTF-8"?>
<Relationships xmlns="http://schemas.openxmlformats.org/package/2006/relationships"><Relationship Id="rId1" Type="http://schemas.openxmlformats.org/officeDocument/2006/relationships/slide" Target="../slides/slide70.xml"/><Relationship Id="rId2" Type="http://schemas.openxmlformats.org/officeDocument/2006/relationships/notesMaster" Target="../notesMasters/notesMaster1.xml"/><Relationship Id="rId3" Type="http://schemas.openxmlformats.org/officeDocument/2006/relationships/hyperlink" Target="http://google.com" TargetMode="External"/></Relationships>

</file>

<file path=ppt/notesSlides/_rels/notesSlide48.xml.rels><?xml version="1.0" encoding="UTF-8"?>
<Relationships xmlns="http://schemas.openxmlformats.org/package/2006/relationships"><Relationship Id="rId1" Type="http://schemas.openxmlformats.org/officeDocument/2006/relationships/slide" Target="../slides/slide71.xml"/><Relationship Id="rId2" Type="http://schemas.openxmlformats.org/officeDocument/2006/relationships/notesMaster" Target="../notesMasters/notesMaster1.xml"/></Relationships>

</file>

<file path=ppt/notesSlides/_rels/notesSlide49.xml.rels><?xml version="1.0" encoding="UTF-8"?>
<Relationships xmlns="http://schemas.openxmlformats.org/package/2006/relationships"><Relationship Id="rId1" Type="http://schemas.openxmlformats.org/officeDocument/2006/relationships/slide" Target="../slides/slide72.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27" name="Shape 527"/>
          <p:cNvSpPr/>
          <p:nvPr>
            <p:ph type="sldImg"/>
          </p:nvPr>
        </p:nvSpPr>
        <p:spPr>
          <a:prstGeom prst="rect">
            <a:avLst/>
          </a:prstGeom>
        </p:spPr>
        <p:txBody>
          <a:bodyPr/>
          <a:lstStyle/>
          <a:p>
            <a:pPr/>
          </a:p>
        </p:txBody>
      </p:sp>
      <p:sp>
        <p:nvSpPr>
          <p:cNvPr id="528" name="Shape 528"/>
          <p:cNvSpPr/>
          <p:nvPr>
            <p:ph type="body" sz="quarter" idx="1"/>
          </p:nvPr>
        </p:nvSpPr>
        <p:spPr>
          <a:prstGeom prst="rect">
            <a:avLst/>
          </a:prstGeom>
        </p:spPr>
        <p:txBody>
          <a:bodyPr/>
          <a:lstStyle/>
          <a:p>
            <a:pPr/>
            <a:r>
              <a:t>In high level, HTTPS uses hierarchical public key infrastructure. </a:t>
            </a:r>
          </a:p>
          <a:p>
            <a:pPr/>
            <a:r>
              <a:t>When a browser connects to an website to securely communicate each other, the website introduces a private and public key pair to encrypt the channel.</a:t>
            </a:r>
          </a:p>
          <a:p>
            <a:pPr/>
            <a:r>
              <a:t>However, the browser has no guarantee that the provided public key actually belongs to the website. Thus, the website sends its public key to trusted third party, which is called Certificate Authority. After some vetting process, the CA issues a certificate, which basically says this website actually owns the public key and sign the certificate with its private key and hand it to the website.</a:t>
            </a:r>
          </a:p>
          <a:p>
            <a:pPr/>
          </a:p>
          <a:p>
            <a:pPr/>
            <a:r>
              <a:t>And the website provides this certificate along with the public key to the browser during their handshake. The browser can check if the certificate is correctly signed by the trusted CA, which is ultimately signed by the root certificate that the browser trust.</a:t>
            </a:r>
          </a:p>
          <a:p>
            <a:p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58" name="Shape 2258"/>
          <p:cNvSpPr/>
          <p:nvPr>
            <p:ph type="sldImg"/>
          </p:nvPr>
        </p:nvSpPr>
        <p:spPr>
          <a:prstGeom prst="rect">
            <a:avLst/>
          </a:prstGeom>
        </p:spPr>
        <p:txBody>
          <a:bodyPr/>
          <a:lstStyle/>
          <a:p>
            <a:pPr/>
          </a:p>
        </p:txBody>
      </p:sp>
      <p:sp>
        <p:nvSpPr>
          <p:cNvPr id="2259" name="Shape 2259"/>
          <p:cNvSpPr/>
          <p:nvPr>
            <p:ph type="body" sz="quarter" idx="1"/>
          </p:nvPr>
        </p:nvSpPr>
        <p:spPr>
          <a:prstGeom prst="rect">
            <a:avLst/>
          </a:prstGeom>
        </p:spPr>
        <p:txBody>
          <a:bodyPr/>
          <a:lstStyle/>
          <a:p>
            <a:pPr/>
            <a:r>
              <a:t>To solve the soft-failure problem. A new X509 certificate extension, OCSP Must-staple was introduced. </a:t>
            </a:r>
          </a:p>
          <a:p>
            <a:pPr/>
            <a:r>
              <a:t>as you can tell from its name, The idea is that it forces the OCSP Staple.</a:t>
            </a:r>
          </a:p>
          <a:p>
            <a:pPr/>
            <a:r>
              <a:t>&lt;click&gt;</a:t>
            </a:r>
          </a:p>
          <a:p>
            <a:pPr/>
          </a:p>
          <a:p>
            <a:pPr/>
            <a:r>
              <a:t>Now CA issues a certificate with Must-Staple extension; </a:t>
            </a:r>
          </a:p>
          <a:p>
            <a:pPr/>
            <a:r>
              <a:t>If the extension is included in a certificate, it tells a client to require an OCSP response be provided (stapled) in the TLS handshake. Thus the website must fetch the OCSP response in advance from the OCSP responder.</a:t>
            </a:r>
          </a:p>
          <a:p>
            <a:pPr/>
            <a:r>
              <a:t>&lt;Click&gt;</a:t>
            </a:r>
          </a:p>
          <a:p>
            <a:pPr/>
            <a:r>
              <a:t>This extension acts as an explicit signal to the client that it must hard-fail if the server does not provide a fresh, valid OCSP response in the handshake.</a:t>
            </a:r>
          </a:p>
          <a:p>
            <a:pPr/>
          </a:p>
          <a:p>
            <a:pPr/>
            <a:r>
              <a:t>Thus, OCSP Must-Staple can solve all the problems that we have mentioned; … </a:t>
            </a:r>
          </a:p>
          <a:p>
            <a:pPr/>
          </a:p>
          <a:p>
            <a:pPr/>
            <a:r>
              <a:t>As you can tell, in order for OCSP Must-Staple to be deployed successfully, all those three entities must follow some rules.</a:t>
            </a:r>
          </a:p>
          <a:p>
            <a:pPr/>
          </a:p>
          <a:p>
            <a:p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94" name="Shape 2494"/>
          <p:cNvSpPr/>
          <p:nvPr>
            <p:ph type="sldImg"/>
          </p:nvPr>
        </p:nvSpPr>
        <p:spPr>
          <a:prstGeom prst="rect">
            <a:avLst/>
          </a:prstGeom>
        </p:spPr>
        <p:txBody>
          <a:bodyPr/>
          <a:lstStyle/>
          <a:p>
            <a:pPr/>
          </a:p>
        </p:txBody>
      </p:sp>
      <p:sp>
        <p:nvSpPr>
          <p:cNvPr id="2495" name="Shape 2495"/>
          <p:cNvSpPr/>
          <p:nvPr>
            <p:ph type="body" sz="quarter" idx="1"/>
          </p:nvPr>
        </p:nvSpPr>
        <p:spPr>
          <a:prstGeom prst="rect">
            <a:avLst/>
          </a:prstGeom>
        </p:spPr>
        <p:txBody>
          <a:bodyPr/>
          <a:lstStyle/>
          <a:p>
            <a:pPr/>
          </a:p>
          <a:p>
            <a:pPr/>
          </a:p>
          <a:p>
            <a:pPr/>
          </a:p>
          <a:p>
            <a:pPr/>
          </a:p>
          <a:p>
            <a:p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19" name="Shape 2719"/>
          <p:cNvSpPr/>
          <p:nvPr>
            <p:ph type="sldImg"/>
          </p:nvPr>
        </p:nvSpPr>
        <p:spPr>
          <a:prstGeom prst="rect">
            <a:avLst/>
          </a:prstGeom>
        </p:spPr>
        <p:txBody>
          <a:bodyPr/>
          <a:lstStyle/>
          <a:p>
            <a:pPr/>
          </a:p>
        </p:txBody>
      </p:sp>
      <p:sp>
        <p:nvSpPr>
          <p:cNvPr id="2720" name="Shape 2720"/>
          <p:cNvSpPr/>
          <p:nvPr>
            <p:ph type="body" sz="quarter" idx="1"/>
          </p:nvPr>
        </p:nvSpPr>
        <p:spPr>
          <a:prstGeom prst="rect">
            <a:avLst/>
          </a:prstGeom>
        </p:spPr>
        <p:txBody>
          <a:bodyPr/>
          <a:lstStyle/>
          <a:p>
            <a:pPr/>
          </a:p>
          <a:p>
            <a:pPr/>
          </a:p>
          <a:p>
            <a:pPr/>
          </a:p>
          <a:p>
            <a:pPr/>
          </a:p>
          <a:p>
            <a:p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42" name="Shape 2942"/>
          <p:cNvSpPr/>
          <p:nvPr>
            <p:ph type="sldImg"/>
          </p:nvPr>
        </p:nvSpPr>
        <p:spPr>
          <a:prstGeom prst="rect">
            <a:avLst/>
          </a:prstGeom>
        </p:spPr>
        <p:txBody>
          <a:bodyPr/>
          <a:lstStyle/>
          <a:p>
            <a:pPr/>
          </a:p>
        </p:txBody>
      </p:sp>
      <p:sp>
        <p:nvSpPr>
          <p:cNvPr id="2943" name="Shape 2943"/>
          <p:cNvSpPr/>
          <p:nvPr>
            <p:ph type="body" sz="quarter" idx="1"/>
          </p:nvPr>
        </p:nvSpPr>
        <p:spPr>
          <a:prstGeom prst="rect">
            <a:avLst/>
          </a:prstGeom>
        </p:spPr>
        <p:txBody>
          <a:bodyPr/>
          <a:lstStyle/>
          <a:p>
            <a:pPr/>
          </a:p>
          <a:p>
            <a:pPr/>
          </a:p>
          <a:p>
            <a:pPr/>
          </a:p>
          <a:p>
            <a:pPr/>
          </a:p>
          <a:p>
            <a:p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52" name="Shape 3152"/>
          <p:cNvSpPr/>
          <p:nvPr>
            <p:ph type="sldImg"/>
          </p:nvPr>
        </p:nvSpPr>
        <p:spPr>
          <a:prstGeom prst="rect">
            <a:avLst/>
          </a:prstGeom>
        </p:spPr>
        <p:txBody>
          <a:bodyPr/>
          <a:lstStyle/>
          <a:p>
            <a:pPr/>
          </a:p>
        </p:txBody>
      </p:sp>
      <p:sp>
        <p:nvSpPr>
          <p:cNvPr id="3153" name="Shape 3153"/>
          <p:cNvSpPr/>
          <p:nvPr>
            <p:ph type="body" sz="quarter" idx="1"/>
          </p:nvPr>
        </p:nvSpPr>
        <p:spPr>
          <a:prstGeom prst="rect">
            <a:avLst/>
          </a:prstGeom>
        </p:spPr>
        <p:txBody>
          <a:bodyPr/>
          <a:lstStyle/>
          <a:p>
            <a:pPr/>
          </a:p>
          <a:p>
            <a:pPr/>
          </a:p>
          <a:p>
            <a:pPr/>
          </a:p>
          <a:p>
            <a:pPr/>
          </a:p>
          <a:p>
            <a:p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70" name="Shape 3170"/>
          <p:cNvSpPr/>
          <p:nvPr>
            <p:ph type="sldImg"/>
          </p:nvPr>
        </p:nvSpPr>
        <p:spPr>
          <a:prstGeom prst="rect">
            <a:avLst/>
          </a:prstGeom>
        </p:spPr>
        <p:txBody>
          <a:bodyPr/>
          <a:lstStyle/>
          <a:p>
            <a:pPr/>
          </a:p>
        </p:txBody>
      </p:sp>
      <p:sp>
        <p:nvSpPr>
          <p:cNvPr id="3171" name="Shape 3171"/>
          <p:cNvSpPr/>
          <p:nvPr>
            <p:ph type="body" sz="quarter" idx="1"/>
          </p:nvPr>
        </p:nvSpPr>
        <p:spPr>
          <a:prstGeom prst="rect">
            <a:avLst/>
          </a:prstGeom>
        </p:spPr>
        <p:txBody>
          <a:bodyPr/>
          <a:lstStyle/>
          <a:p>
            <a:pPr/>
            <a:r>
              <a:t>Going back to the title again, </a:t>
            </a:r>
          </a:p>
          <a:p>
            <a:pPr/>
          </a:p>
          <a:p>
            <a:pPr/>
            <a:r>
              <a:t>our paper examines each entity to see if they do what they need to do to support OCSP Must Staple.</a:t>
            </a:r>
          </a:p>
          <a:p>
            <a:pPr/>
          </a:p>
          <a:p>
            <a:pPr/>
            <a:r>
              <a:t>Thus, we need separate three different methodologies and what I’m going to do for the rest of the talk is to examine each entity independently by showing our methodology and result. </a:t>
            </a:r>
          </a:p>
          <a:p>
            <a:pPr/>
          </a:p>
          <a:p>
            <a:pPr/>
          </a:p>
          <a:p>
            <a:pPr/>
            <a:r>
              <a:t>The first one is CA’s OCSP responder; we see if the CAs run highly available OCSP responders and provide a valid OCSP responses and finally compare the consistency of the revocation status with CRL.</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24" name="Shape 3224"/>
          <p:cNvSpPr/>
          <p:nvPr>
            <p:ph type="sldImg"/>
          </p:nvPr>
        </p:nvSpPr>
        <p:spPr>
          <a:prstGeom prst="rect">
            <a:avLst/>
          </a:prstGeom>
        </p:spPr>
        <p:txBody>
          <a:bodyPr/>
          <a:lstStyle/>
          <a:p>
            <a:pPr/>
          </a:p>
        </p:txBody>
      </p:sp>
      <p:sp>
        <p:nvSpPr>
          <p:cNvPr id="3225" name="Shape 3225"/>
          <p:cNvSpPr/>
          <p:nvPr>
            <p:ph type="body" sz="quarter" idx="1"/>
          </p:nvPr>
        </p:nvSpPr>
        <p:spPr>
          <a:prstGeom prst="rect">
            <a:avLst/>
          </a:prstGeom>
        </p:spPr>
        <p:txBody>
          <a:bodyPr/>
          <a:lstStyle/>
          <a:p>
            <a:pPr/>
            <a:r>
              <a:t>To measure as many as OCSP responders, what we need is to have the list of the OCSP URLs and the certificates served from those responders.</a:t>
            </a:r>
          </a:p>
          <a:p>
            <a:pPr/>
          </a:p>
          <a:p>
            <a:pPr/>
            <a:r>
              <a:t>To do that, we first obtain a pile of certificates from Censys, which contains 112 M certificate.</a:t>
            </a:r>
          </a:p>
          <a:p>
            <a:pPr/>
            <a:r>
              <a:t>After that we filter out the invalid certificate, and the certificate that will expire during a month.</a:t>
            </a:r>
          </a:p>
          <a:p>
            <a:pPr/>
          </a:p>
          <a:p>
            <a:pPr/>
            <a:r>
              <a:t>From the process, we obtain 536 OCSP responders and we picked at most 50 certificates using those OCSP responders, which gives us 14 thousands certificates.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81" name="Shape 3281"/>
          <p:cNvSpPr/>
          <p:nvPr>
            <p:ph type="sldImg"/>
          </p:nvPr>
        </p:nvSpPr>
        <p:spPr>
          <a:prstGeom prst="rect">
            <a:avLst/>
          </a:prstGeom>
        </p:spPr>
        <p:txBody>
          <a:bodyPr/>
          <a:lstStyle/>
          <a:p>
            <a:pPr/>
          </a:p>
        </p:txBody>
      </p:sp>
      <p:sp>
        <p:nvSpPr>
          <p:cNvPr id="3282" name="Shape 3282"/>
          <p:cNvSpPr/>
          <p:nvPr>
            <p:ph type="body" sz="quarter" idx="1"/>
          </p:nvPr>
        </p:nvSpPr>
        <p:spPr>
          <a:prstGeom prst="rect">
            <a:avLst/>
          </a:prstGeom>
        </p:spPr>
        <p:txBody>
          <a:bodyPr/>
          <a:lstStyle/>
          <a:p>
            <a:pPr/>
            <a:r>
              <a:t>After that, we implemented a measurement client, which basically sends OCSP requests to those OCSP responders to obtain each of certificate revocation status.</a:t>
            </a:r>
          </a:p>
          <a:p>
            <a:p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02" name="Shape 3302"/>
          <p:cNvSpPr/>
          <p:nvPr>
            <p:ph type="sldImg"/>
          </p:nvPr>
        </p:nvSpPr>
        <p:spPr>
          <a:prstGeom prst="rect">
            <a:avLst/>
          </a:prstGeom>
        </p:spPr>
        <p:txBody>
          <a:bodyPr/>
          <a:lstStyle/>
          <a:p>
            <a:pPr/>
          </a:p>
        </p:txBody>
      </p:sp>
      <p:sp>
        <p:nvSpPr>
          <p:cNvPr id="3303" name="Shape 3303"/>
          <p:cNvSpPr/>
          <p:nvPr>
            <p:ph type="body" sz="quarter" idx="1"/>
          </p:nvPr>
        </p:nvSpPr>
        <p:spPr>
          <a:prstGeom prst="rect">
            <a:avLst/>
          </a:prstGeom>
        </p:spPr>
        <p:txBody>
          <a:bodyPr/>
          <a:lstStyle/>
          <a:p>
            <a:pPr/>
            <a:r>
              <a:t>We deployed the measurement client across 6 different regions in AWS;</a:t>
            </a:r>
          </a:p>
          <a:p>
            <a:pPr/>
          </a:p>
          <a:p>
            <a:pPr/>
            <a:r>
              <a:t>The reason is that it’s  really hard to know the exact status of the some OCSP responders.</a:t>
            </a:r>
          </a:p>
          <a:p>
            <a:pPr/>
            <a:r>
              <a:t>If we are not able to obtain the OCSP responses from a responder, it could be routing issues, or some client issues; thus we used multiple vantage points to send multiple OCSP queries to the same responder.</a:t>
            </a:r>
          </a:p>
          <a:p>
            <a:pPr/>
          </a:p>
          <a:p>
            <a:pPr/>
            <a:r>
              <a:t>We send the requests every hour to monitor the availability and status of the OCSP responders for almost 4 months and we were able to analyze 46 M OCSP responses.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15" name="Shape 3315"/>
          <p:cNvSpPr/>
          <p:nvPr>
            <p:ph type="sldImg"/>
          </p:nvPr>
        </p:nvSpPr>
        <p:spPr>
          <a:prstGeom prst="rect">
            <a:avLst/>
          </a:prstGeom>
        </p:spPr>
        <p:txBody>
          <a:bodyPr/>
          <a:lstStyle/>
          <a:p>
            <a:pPr/>
          </a:p>
        </p:txBody>
      </p:sp>
      <p:sp>
        <p:nvSpPr>
          <p:cNvPr id="3316" name="Shape 3316"/>
          <p:cNvSpPr/>
          <p:nvPr>
            <p:ph type="body" sz="quarter" idx="1"/>
          </p:nvPr>
        </p:nvSpPr>
        <p:spPr>
          <a:prstGeom prst="rect">
            <a:avLst/>
          </a:prstGeom>
        </p:spPr>
        <p:txBody>
          <a:bodyPr/>
          <a:lstStyle/>
          <a:p>
            <a:pPr/>
            <a:r>
              <a:t>So, let’s first see the availability. </a:t>
            </a:r>
          </a:p>
          <a:p>
            <a:pPr/>
            <a:r>
              <a:t>As the OCSP requests is obtained via HTTP, the definition of availability here is whether we are able to receive the HTTP response from the server with HTTP code 200.</a:t>
            </a:r>
          </a:p>
          <a:p>
            <a:pPr/>
          </a:p>
          <a:p>
            <a:pPr/>
            <a:r>
              <a:t>Now, the x axis is the time, and the y axis is the percentage of the successful… </a:t>
            </a:r>
          </a:p>
          <a:p>
            <a:pPr/>
            <a:r>
              <a:t>And of course the ideal graph will be y = 100.</a:t>
            </a:r>
          </a:p>
          <a:p>
            <a:pPr/>
          </a:p>
          <a:p>
            <a:pPr/>
            <a:r>
              <a:t>Here is the result;</a:t>
            </a:r>
          </a:p>
          <a:p>
            <a:pPr/>
            <a:r>
              <a:t>We have a number of observation here;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28" name="Shape 628"/>
          <p:cNvSpPr/>
          <p:nvPr>
            <p:ph type="sldImg"/>
          </p:nvPr>
        </p:nvSpPr>
        <p:spPr>
          <a:prstGeom prst="rect">
            <a:avLst/>
          </a:prstGeom>
        </p:spPr>
        <p:txBody>
          <a:bodyPr/>
          <a:lstStyle/>
          <a:p>
            <a:pPr/>
          </a:p>
        </p:txBody>
      </p:sp>
      <p:sp>
        <p:nvSpPr>
          <p:cNvPr id="629" name="Shape 629"/>
          <p:cNvSpPr/>
          <p:nvPr>
            <p:ph type="body" sz="quarter" idx="1"/>
          </p:nvPr>
        </p:nvSpPr>
        <p:spPr>
          <a:prstGeom prst="rect">
            <a:avLst/>
          </a:prstGeom>
        </p:spPr>
        <p:txBody>
          <a:bodyPr/>
          <a:lstStyle/>
          <a:p>
            <a:pPr/>
            <a:r>
              <a:t>So what you can see here is that HTTPS also use hierarchical public key infrastructure</a:t>
            </a:r>
          </a:p>
          <a:p>
            <a:pPr/>
          </a:p>
          <a:p>
            <a:pPr/>
            <a:r>
              <a:t>You only have small sets of trusted certificate (public key) in your OS. </a:t>
            </a:r>
          </a:p>
          <a:p>
            <a:pPr/>
            <a:r>
              <a:t>And if you receive a public key and certificate which binds a domain name and its public key </a:t>
            </a:r>
          </a:p>
          <a:p>
            <a:pPr/>
            <a:r>
              <a:t>You can verify it by checking the certificate is signed by third parties which are ultimately signed by root certificates that I only trust.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25" name="Shape 3325"/>
          <p:cNvSpPr/>
          <p:nvPr>
            <p:ph type="sldImg"/>
          </p:nvPr>
        </p:nvSpPr>
        <p:spPr>
          <a:prstGeom prst="rect">
            <a:avLst/>
          </a:prstGeom>
        </p:spPr>
        <p:txBody>
          <a:bodyPr/>
          <a:lstStyle/>
          <a:p>
            <a:pPr/>
          </a:p>
        </p:txBody>
      </p:sp>
      <p:sp>
        <p:nvSpPr>
          <p:cNvPr id="3326" name="Shape 3326"/>
          <p:cNvSpPr/>
          <p:nvPr>
            <p:ph type="body" sz="quarter" idx="1"/>
          </p:nvPr>
        </p:nvSpPr>
        <p:spPr>
          <a:prstGeom prst="rect">
            <a:avLst/>
          </a:prstGeom>
        </p:spPr>
        <p:txBody>
          <a:bodyPr/>
          <a:lstStyle/>
          <a:p>
            <a:pPr/>
            <a:r>
              <a:t>The first is that we were never able to receive successful requests from all OCSP responders in a given hour in any of our measurement client locations. On average, 1.7% of requests failed.</a:t>
            </a:r>
          </a:p>
          <a:p>
            <a:pPr/>
          </a:p>
          <a:p>
            <a:pPr/>
            <a:r>
              <a:t>And also, during our measurement period, there was at least one measurement client that was never able to make a successful request to a OCSP responder even though we sent 50 OCSP requests.</a:t>
            </a:r>
          </a:p>
          <a:p>
            <a:pPr/>
          </a:p>
          <a:p>
            <a:pPr/>
          </a:p>
          <a:p>
            <a:pPr/>
          </a:p>
          <a:p>
            <a:pPr/>
          </a:p>
          <a:p>
            <a:p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42" name="Shape 3342"/>
          <p:cNvSpPr/>
          <p:nvPr>
            <p:ph type="sldImg"/>
          </p:nvPr>
        </p:nvSpPr>
        <p:spPr>
          <a:prstGeom prst="rect">
            <a:avLst/>
          </a:prstGeom>
        </p:spPr>
        <p:txBody>
          <a:bodyPr/>
          <a:lstStyle/>
          <a:p>
            <a:pPr/>
          </a:p>
        </p:txBody>
      </p:sp>
      <p:sp>
        <p:nvSpPr>
          <p:cNvPr id="3343" name="Shape 3343"/>
          <p:cNvSpPr/>
          <p:nvPr>
            <p:ph type="body" sz="quarter" idx="1"/>
          </p:nvPr>
        </p:nvSpPr>
        <p:spPr>
          <a:prstGeom prst="rect">
            <a:avLst/>
          </a:prstGeom>
        </p:spPr>
        <p:txBody>
          <a:bodyPr/>
          <a:lstStyle/>
          <a:p>
            <a:pPr/>
          </a:p>
          <a:p>
            <a:pPr/>
            <a:r>
              <a:t>The second observation here is the geographical differences.</a:t>
            </a:r>
          </a:p>
          <a:p>
            <a:pPr/>
          </a:p>
          <a:p>
            <a:pPr/>
            <a:r>
              <a:t>The failure rate varies substantially across different locations: the average failure rate ranges between 2.2% (Virginia) and 5.7% (Sa ̃o Paulo) of requests. </a:t>
            </a:r>
          </a:p>
          <a:p>
            <a:pPr/>
          </a:p>
          <a:p>
            <a:pPr/>
            <a:r>
              <a:t>One of the interesting examples is digicertalidation.com;</a:t>
            </a:r>
          </a:p>
          <a:p>
            <a:pPr/>
            <a:r>
              <a:t>During first three month of our measurement periods, the measurement client located at SaoPaulo cannot get any responses from this OCSP responder, which serves the wellsfargo’s certificate.</a:t>
            </a:r>
          </a:p>
          <a:p>
            <a:pPr/>
            <a:r>
              <a:t>After we contacted them on August 29th, the issue was fixed at August 31st.</a:t>
            </a:r>
          </a:p>
          <a:p>
            <a:p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52" name="Shape 3352"/>
          <p:cNvSpPr/>
          <p:nvPr>
            <p:ph type="sldImg"/>
          </p:nvPr>
        </p:nvSpPr>
        <p:spPr>
          <a:prstGeom prst="rect">
            <a:avLst/>
          </a:prstGeom>
        </p:spPr>
        <p:txBody>
          <a:bodyPr/>
          <a:lstStyle/>
          <a:p>
            <a:pPr/>
          </a:p>
        </p:txBody>
      </p:sp>
      <p:sp>
        <p:nvSpPr>
          <p:cNvPr id="3353" name="Shape 3353"/>
          <p:cNvSpPr/>
          <p:nvPr>
            <p:ph type="body" sz="quarter" idx="1"/>
          </p:nvPr>
        </p:nvSpPr>
        <p:spPr>
          <a:prstGeom prst="rect">
            <a:avLst/>
          </a:prstGeom>
        </p:spPr>
        <p:txBody>
          <a:bodyPr/>
          <a:lstStyle/>
          <a:p>
            <a:pPr/>
            <a:r>
              <a:t>Third observation is transient failure.</a:t>
            </a:r>
          </a:p>
          <a:p>
            <a:pPr/>
          </a:p>
          <a:p>
            <a:pPr/>
            <a:r>
              <a:t>We observed that some OCSP responders are temporarily down for at least few hours or even multiple days.</a:t>
            </a:r>
          </a:p>
          <a:p>
            <a:pPr/>
            <a:r>
              <a:t>For example, there was a sharp drop in April 25th, and interestingly it only happened in Seoul, Sydney, and Oregon which are Asia Pacific region;</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62" name="Shape 3362"/>
          <p:cNvSpPr/>
          <p:nvPr>
            <p:ph type="sldImg"/>
          </p:nvPr>
        </p:nvSpPr>
        <p:spPr>
          <a:prstGeom prst="rect">
            <a:avLst/>
          </a:prstGeom>
        </p:spPr>
        <p:txBody>
          <a:bodyPr/>
          <a:lstStyle/>
          <a:p>
            <a:pPr/>
          </a:p>
        </p:txBody>
      </p:sp>
      <p:sp>
        <p:nvSpPr>
          <p:cNvPr id="3363" name="Shape 3363"/>
          <p:cNvSpPr/>
          <p:nvPr>
            <p:ph type="body" sz="quarter" idx="1"/>
          </p:nvPr>
        </p:nvSpPr>
        <p:spPr>
          <a:prstGeom prst="rect">
            <a:avLst/>
          </a:prstGeom>
        </p:spPr>
        <p:txBody>
          <a:bodyPr/>
          <a:lstStyle/>
          <a:p>
            <a:pPr/>
            <a:r>
              <a:t>This was due to OCSP servers maintained by comodoca.com and comodoca4.com. All OCSP requests to those servers are not served and Interestingly we also observed that some OCSP servers that are related with commodo are also down. For example, DNS CNAME record of Gandhi is ocsp.comodoca.com</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85" name="Shape 3385"/>
          <p:cNvSpPr/>
          <p:nvPr>
            <p:ph type="sldImg"/>
          </p:nvPr>
        </p:nvSpPr>
        <p:spPr>
          <a:prstGeom prst="rect">
            <a:avLst/>
          </a:prstGeom>
        </p:spPr>
        <p:txBody>
          <a:bodyPr/>
          <a:lstStyle/>
          <a:p>
            <a:pPr/>
          </a:p>
        </p:txBody>
      </p:sp>
      <p:sp>
        <p:nvSpPr>
          <p:cNvPr id="3386" name="Shape 3386"/>
          <p:cNvSpPr/>
          <p:nvPr>
            <p:ph type="body" sz="quarter" idx="1"/>
          </p:nvPr>
        </p:nvSpPr>
        <p:spPr>
          <a:prstGeom prst="rect">
            <a:avLst/>
          </a:prstGeom>
        </p:spPr>
        <p:txBody>
          <a:bodyPr/>
          <a:lstStyle/>
          <a:p>
            <a:pPr/>
            <a:r>
              <a:t>Then, I believe you’re also interested in the impact of this outage on the web.</a:t>
            </a:r>
          </a:p>
          <a:p>
            <a:pPr/>
            <a:r>
              <a:t>If popular OCSP responders experience outage, it could be a serious problem as many certificates today rely on OCSP and the clients will not be able to check the revocation status.</a:t>
            </a:r>
          </a:p>
          <a:p>
            <a:pPr/>
          </a:p>
          <a:p>
            <a:pPr/>
            <a:r>
              <a:t>To measure its impact, we estimate that how many popular websites (from Alexa 1M) were unable to fetch fresh OCSP responses due to the outage.</a:t>
            </a:r>
          </a:p>
          <a:p>
            <a:pPr/>
          </a:p>
          <a:p>
            <a:pPr/>
            <a:r>
              <a:t>Here’s the result. We observed many spikes during our measurement period, which means that many popular websites were unable to fetch the fresh OCSP responses during that time.</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01" name="Shape 3401"/>
          <p:cNvSpPr/>
          <p:nvPr>
            <p:ph type="sldImg"/>
          </p:nvPr>
        </p:nvSpPr>
        <p:spPr>
          <a:prstGeom prst="rect">
            <a:avLst/>
          </a:prstGeom>
        </p:spPr>
        <p:txBody>
          <a:bodyPr/>
          <a:lstStyle/>
          <a:p>
            <a:pPr/>
          </a:p>
        </p:txBody>
      </p:sp>
      <p:sp>
        <p:nvSpPr>
          <p:cNvPr id="3402" name="Shape 3402"/>
          <p:cNvSpPr/>
          <p:nvPr>
            <p:ph type="body" sz="quarter" idx="1"/>
          </p:nvPr>
        </p:nvSpPr>
        <p:spPr>
          <a:prstGeom prst="rect">
            <a:avLst/>
          </a:prstGeom>
        </p:spPr>
        <p:txBody>
          <a:bodyPr/>
          <a:lstStyle/>
          <a:p>
            <a:pPr/>
            <a:r>
              <a:t>Now, lets see how many of OCSP responses that we have successfully received, are actually valid.</a:t>
            </a:r>
          </a:p>
          <a:p>
            <a:pPr/>
            <a:r>
              <a:t>The OCSP responses can be wrong due to multiple reasons, but the most representative ones are either the OCSP response format is not ASN1 format, or the serial number of the OCSP responses is different from that of OCSP request, or the signatur is invalid.</a:t>
            </a:r>
          </a:p>
          <a:p>
            <a:pPr/>
          </a:p>
          <a:p>
            <a:pPr/>
            <a:r>
              <a:t>Here’s the result.</a:t>
            </a:r>
          </a:p>
          <a:p>
            <a:pPr/>
          </a:p>
          <a:p>
            <a:pPr/>
            <a:r>
              <a:t>Generally, the most of the responses are valid but we often see the consistent error from some OCSP responders which only returns with “0”, which maps on the redline. </a:t>
            </a:r>
          </a:p>
          <a:p>
            <a:pPr/>
            <a:r>
              <a:t>We also observe the transient errors such as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05" name="Shape 3605"/>
          <p:cNvSpPr/>
          <p:nvPr>
            <p:ph type="sldImg"/>
          </p:nvPr>
        </p:nvSpPr>
        <p:spPr>
          <a:prstGeom prst="rect">
            <a:avLst/>
          </a:prstGeom>
        </p:spPr>
        <p:txBody>
          <a:bodyPr/>
          <a:lstStyle/>
          <a:p>
            <a:pPr/>
          </a:p>
        </p:txBody>
      </p:sp>
      <p:sp>
        <p:nvSpPr>
          <p:cNvPr id="3606" name="Shape 3606"/>
          <p:cNvSpPr/>
          <p:nvPr>
            <p:ph type="body" sz="quarter" idx="1"/>
          </p:nvPr>
        </p:nvSpPr>
        <p:spPr>
          <a:prstGeom prst="rect">
            <a:avLst/>
          </a:prstGeom>
        </p:spPr>
        <p:txBody>
          <a:bodyPr/>
          <a:lstStyle/>
          <a:p>
            <a:pPr/>
            <a:r>
              <a:t>The last analysis of a CA is consistency.</a:t>
            </a:r>
          </a:p>
          <a:p>
            <a:pPr/>
          </a:p>
          <a:p>
            <a:pPr/>
            <a:r>
              <a:t>As we know, the browser can use either CRL or OCSP to check the revocation status.</a:t>
            </a:r>
          </a:p>
          <a:p>
            <a:pPr/>
          </a:p>
          <a:p>
            <a:pPr/>
            <a:r>
              <a:t>Thus, the revocation status from CRL and OCSP must be same;</a:t>
            </a:r>
          </a:p>
          <a:p>
            <a:pPr/>
            <a:r>
              <a:t>If they were different, some clients could reject the compromised the certificate, but the others could still accept the certificate.</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87" name="Shape 3687"/>
          <p:cNvSpPr/>
          <p:nvPr>
            <p:ph type="sldImg"/>
          </p:nvPr>
        </p:nvSpPr>
        <p:spPr>
          <a:prstGeom prst="rect">
            <a:avLst/>
          </a:prstGeom>
        </p:spPr>
        <p:txBody>
          <a:bodyPr/>
          <a:lstStyle/>
          <a:p>
            <a:pPr/>
          </a:p>
        </p:txBody>
      </p:sp>
      <p:sp>
        <p:nvSpPr>
          <p:cNvPr id="3688" name="Shape 3688"/>
          <p:cNvSpPr/>
          <p:nvPr>
            <p:ph type="body" sz="quarter" idx="1"/>
          </p:nvPr>
        </p:nvSpPr>
        <p:spPr>
          <a:prstGeom prst="rect">
            <a:avLst/>
          </a:prstGeom>
        </p:spPr>
        <p:txBody>
          <a:bodyPr/>
          <a:lstStyle/>
          <a:p>
            <a:pPr/>
            <a:r>
              <a:t>To measure the consistency; we first need to obtain certificate revocation information from CRL.</a:t>
            </a:r>
          </a:p>
          <a:p>
            <a:pPr/>
          </a:p>
          <a:p>
            <a:pPr/>
            <a:r>
              <a:t>We obtain certificates from Alexa 1M and we only use the certificates that support both OCSP and CRL and extract the CRLs.</a:t>
            </a:r>
          </a:p>
          <a:p>
            <a:pPr/>
          </a:p>
          <a:p>
            <a:pPr/>
            <a:r>
              <a:t>From this process we were able to obtain 15 hundreds CRLs which contains 2M serial numbers that are revoked.  </a:t>
            </a:r>
          </a:p>
          <a:p>
            <a:pPr/>
          </a:p>
          <a:p>
            <a:pPr/>
            <a:r>
              <a:t>Before asking the revocation status of serial numbers to their OCSP responders, we have to exclude the expired certificates. Because if the certificate is expired, then a browser will reject the certificate no matter of its revocation status.</a:t>
            </a:r>
          </a:p>
          <a:p>
            <a:pPr/>
          </a:p>
          <a:p>
            <a:pPr/>
            <a:r>
              <a:t>So, we filtered out the expired certificate by cross checking them with 112 M certificates from Censys, which gave us 700 Thousands certificates.</a:t>
            </a:r>
          </a:p>
          <a:p>
            <a:pPr/>
            <a:r>
              <a:t>So these 700 thousands certificate are not expired and revoked, and what we did is to compare their revocation status by fetching OCSP responses using our measurement client.</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94" name="Shape 3694"/>
          <p:cNvSpPr/>
          <p:nvPr>
            <p:ph type="sldImg"/>
          </p:nvPr>
        </p:nvSpPr>
        <p:spPr>
          <a:prstGeom prst="rect">
            <a:avLst/>
          </a:prstGeom>
        </p:spPr>
        <p:txBody>
          <a:bodyPr/>
          <a:lstStyle/>
          <a:p>
            <a:pPr/>
          </a:p>
        </p:txBody>
      </p:sp>
      <p:sp>
        <p:nvSpPr>
          <p:cNvPr id="3695" name="Shape 3695"/>
          <p:cNvSpPr/>
          <p:nvPr>
            <p:ph type="body" sz="quarter" idx="1"/>
          </p:nvPr>
        </p:nvSpPr>
        <p:spPr>
          <a:prstGeom prst="rect">
            <a:avLst/>
          </a:prstGeom>
        </p:spPr>
        <p:txBody>
          <a:bodyPr/>
          <a:lstStyle/>
          <a:p>
            <a:pPr/>
            <a:r>
              <a:t>The ideal scenario is of course, all the responses from the OCSP responses are “Revoked”, as the certificate that we asked were from the CRL.</a:t>
            </a:r>
          </a:p>
          <a:p>
            <a:pPr/>
          </a:p>
          <a:p>
            <a:pPr/>
            <a:r>
              <a:t>However, we observed some interesting stuff here; the revocation status from some of the certificate were different.</a:t>
            </a:r>
          </a:p>
          <a:p>
            <a:pPr/>
          </a:p>
          <a:p>
            <a:pPr/>
            <a:r>
              <a:t>Here’s the result</a:t>
            </a:r>
          </a:p>
          <a:p>
            <a:pPr/>
          </a:p>
          <a:p>
            <a:pPr/>
            <a:r>
              <a:t>Most of the revocation status were “revoked”, but some responders provided different revocation status. Thus, if a client only relies on the OCSP response and not using CRL,  then it is possible that the client will accept those revoked certificates.</a:t>
            </a:r>
          </a:p>
          <a:p>
            <a:pPr/>
            <a:r>
              <a:t>We actually contacted all the responsible CAs to report along with our dataset and measurement result and asked the reasons.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02" name="Shape 3702"/>
          <p:cNvSpPr/>
          <p:nvPr>
            <p:ph type="sldImg"/>
          </p:nvPr>
        </p:nvSpPr>
        <p:spPr>
          <a:prstGeom prst="rect">
            <a:avLst/>
          </a:prstGeom>
        </p:spPr>
        <p:txBody>
          <a:bodyPr/>
          <a:lstStyle/>
          <a:p>
            <a:pPr/>
          </a:p>
        </p:txBody>
      </p:sp>
      <p:sp>
        <p:nvSpPr>
          <p:cNvPr id="3703" name="Shape 3703"/>
          <p:cNvSpPr/>
          <p:nvPr>
            <p:ph type="body" sz="quarter" idx="1"/>
          </p:nvPr>
        </p:nvSpPr>
        <p:spPr>
          <a:prstGeom prst="rect">
            <a:avLst/>
          </a:prstGeom>
        </p:spPr>
        <p:txBody>
          <a:bodyPr/>
          <a:lstStyle/>
          <a:p>
            <a:pPr/>
          </a:p>
          <a:p>
            <a:pPr/>
            <a:r>
              <a:t>Basically they maintain two different databases.</a:t>
            </a:r>
          </a:p>
          <a:p>
            <a:pPr/>
            <a:r>
              <a:t>Thus if the synchronization between the two databases might go wrong, the revocation status could be different.</a:t>
            </a:r>
          </a:p>
          <a:p>
            <a:pPr/>
          </a:p>
          <a:p>
            <a:pPr/>
            <a:r>
              <a:t>After we contacted them, they told us that they would fix the issue.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16" name="Shape 916"/>
          <p:cNvSpPr/>
          <p:nvPr>
            <p:ph type="sldImg"/>
          </p:nvPr>
        </p:nvSpPr>
        <p:spPr>
          <a:prstGeom prst="rect">
            <a:avLst/>
          </a:prstGeom>
        </p:spPr>
        <p:txBody>
          <a:bodyPr/>
          <a:lstStyle/>
          <a:p>
            <a:pPr/>
          </a:p>
        </p:txBody>
      </p:sp>
      <p:sp>
        <p:nvSpPr>
          <p:cNvPr id="917" name="Shape 917"/>
          <p:cNvSpPr/>
          <p:nvPr>
            <p:ph type="body" sz="quarter" idx="1"/>
          </p:nvPr>
        </p:nvSpPr>
        <p:spPr>
          <a:prstGeom prst="rect">
            <a:avLst/>
          </a:prstGeom>
        </p:spPr>
        <p:txBody>
          <a:bodyPr/>
          <a:lstStyle/>
          <a:p>
            <a:pPr/>
            <a:r>
              <a:t>however, what happens when a certificate is no longer valid? Let’s say the private key has been stolen by an attacker, and now the attacker can impersonate the website.</a:t>
            </a:r>
          </a:p>
          <a:p>
            <a:pPr/>
          </a:p>
          <a:p>
            <a:pPr/>
            <a:r>
              <a:t>If the website cannot notice that their key has been stolen, the attacker can impersonate the website until the certificate expires.</a:t>
            </a:r>
          </a:p>
          <a:p>
            <a:pPr/>
            <a:r>
              <a:t>If the website can notice that the key has been stolen, they can ask the certificate authority to revoke their certificate., </a:t>
            </a:r>
          </a:p>
          <a:p>
            <a:pPr/>
            <a:r>
              <a:t>Actually, the CA maintains a lots of revoked certificate and have an infrastructure to disseminate the list of revoked certificates.</a:t>
            </a:r>
          </a:p>
          <a:p>
            <a:pPr/>
          </a:p>
          <a:p>
            <a:pPr/>
            <a:r>
              <a:t>Now, when a browser receiving the compromised certificate, it’s Browser’s responsibility to check if the certificate has been revoked or not. There are two well known mechanism to check the revocation status of a certificate, CRL (certificate revocation list) and OCSP.</a:t>
            </a:r>
          </a:p>
          <a:p>
            <a:p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18" name="Shape 3718"/>
          <p:cNvSpPr/>
          <p:nvPr>
            <p:ph type="sldImg"/>
          </p:nvPr>
        </p:nvSpPr>
        <p:spPr>
          <a:prstGeom prst="rect">
            <a:avLst/>
          </a:prstGeom>
        </p:spPr>
        <p:txBody>
          <a:bodyPr/>
          <a:lstStyle/>
          <a:p>
            <a:pPr/>
          </a:p>
        </p:txBody>
      </p:sp>
      <p:sp>
        <p:nvSpPr>
          <p:cNvPr id="3719" name="Shape 3719"/>
          <p:cNvSpPr/>
          <p:nvPr>
            <p:ph type="body" sz="quarter" idx="1"/>
          </p:nvPr>
        </p:nvSpPr>
        <p:spPr>
          <a:prstGeom prst="rect">
            <a:avLst/>
          </a:prstGeom>
        </p:spPr>
        <p:txBody>
          <a:bodyPr/>
          <a:lstStyle/>
          <a:p>
            <a:pPr/>
            <a:r>
              <a:t>Webservers ;</a:t>
            </a:r>
          </a:p>
          <a:p>
            <a:pPr/>
            <a:r>
              <a:t>If they serve a certificate with the OCSP-must staple extension,</a:t>
            </a:r>
          </a:p>
          <a:p>
            <a:pPr/>
          </a:p>
          <a:p>
            <a:pPr/>
            <a:r>
              <a:t>They should fetch the OCSP response in advance, and cache it to serve during its validity period.</a:t>
            </a:r>
          </a:p>
          <a:p>
            <a:pPr/>
            <a:r>
              <a:t>And they need to handle errors, for example if they are unable to successfully fetch the fresh OCSP responses, they have to use the pervious cached one if it is not expired.</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38" name="Shape 3738"/>
          <p:cNvSpPr/>
          <p:nvPr>
            <p:ph type="sldImg"/>
          </p:nvPr>
        </p:nvSpPr>
        <p:spPr>
          <a:prstGeom prst="rect">
            <a:avLst/>
          </a:prstGeom>
        </p:spPr>
        <p:txBody>
          <a:bodyPr/>
          <a:lstStyle/>
          <a:p>
            <a:pPr/>
          </a:p>
        </p:txBody>
      </p:sp>
      <p:sp>
        <p:nvSpPr>
          <p:cNvPr id="3739" name="Shape 3739"/>
          <p:cNvSpPr/>
          <p:nvPr>
            <p:ph type="body" sz="quarter" idx="1"/>
          </p:nvPr>
        </p:nvSpPr>
        <p:spPr>
          <a:prstGeom prst="rect">
            <a:avLst/>
          </a:prstGeom>
        </p:spPr>
        <p:txBody>
          <a:bodyPr/>
          <a:lstStyle/>
          <a:p>
            <a:pPr/>
            <a:r>
              <a:t>We deployed our certificate in two popular web servers; </a:t>
            </a:r>
          </a:p>
          <a:p>
            <a:pPr/>
            <a:r>
              <a:t>After that we analyze them in three perspective.</a:t>
            </a:r>
          </a:p>
          <a:p>
            <a:pPr/>
          </a:p>
          <a:p>
            <a:pPr marL="436562" indent="-436562">
              <a:buSzPct val="100000"/>
              <a:buAutoNum type="arabicParenBoth" startAt="1"/>
            </a:pPr>
            <a:r>
              <a:t>performance: we see if web server software proactively fetches OCSP responses. If web servers do not prefetch and just fetch OCSP responses on-demand, then it could introduce unnecessary latency in completing the TLS handshake</a:t>
            </a:r>
          </a:p>
          <a:p>
            <a:pPr marL="436562" indent="-436562">
              <a:buSzPct val="100000"/>
              <a:buAutoNum type="arabicParenBoth" startAt="1"/>
            </a:pPr>
            <a:r>
              <a:t>Caching: they need to remove the cached responses once they have expired</a:t>
            </a:r>
          </a:p>
          <a:p>
            <a:pPr marL="436562" indent="-436562">
              <a:buSzPct val="100000"/>
              <a:buAutoNum type="arabicParenBoth" startAt="1"/>
            </a:pPr>
            <a:r>
              <a:t>Availability: the webserver should  periodically ask the fresh ocsp responses before they expire. However, if the server is temporarily unavailable, they need to provide the cached response as long as it is not expired</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59" name="Shape 3759"/>
          <p:cNvSpPr/>
          <p:nvPr>
            <p:ph type="sldImg"/>
          </p:nvPr>
        </p:nvSpPr>
        <p:spPr>
          <a:prstGeom prst="rect">
            <a:avLst/>
          </a:prstGeom>
        </p:spPr>
        <p:txBody>
          <a:bodyPr/>
          <a:lstStyle/>
          <a:p>
            <a:pPr/>
          </a:p>
        </p:txBody>
      </p:sp>
      <p:sp>
        <p:nvSpPr>
          <p:cNvPr id="3760" name="Shape 3760"/>
          <p:cNvSpPr/>
          <p:nvPr>
            <p:ph type="body" sz="quarter" idx="1"/>
          </p:nvPr>
        </p:nvSpPr>
        <p:spPr>
          <a:prstGeom prst="rect">
            <a:avLst/>
          </a:prstGeom>
        </p:spPr>
        <p:txBody>
          <a:bodyPr/>
          <a:lstStyle/>
          <a:p>
            <a:pPr/>
            <a:r>
              <a:t>First, we found that both of the web servers do not prefetch the response.</a:t>
            </a:r>
          </a:p>
          <a:p>
            <a:pPr/>
            <a:r>
              <a:t>Actually Apache pauses the TLS handshake until the OCSP response comes in, and Nginx simply does not provide an OCSP stapled response to the first client. </a:t>
            </a:r>
          </a:p>
          <a:p>
            <a:pPr/>
            <a:r>
              <a:t>Thus, the first client(s) using Apache will experience delays, and the clients using Nginx will refuse to accept the certificate.</a:t>
            </a:r>
          </a:p>
          <a:p>
            <a:pPr/>
          </a:p>
          <a:p>
            <a:pPr/>
            <a:r>
              <a:t>Apache continues to serve OCSP responses from the cache even after they expire.</a:t>
            </a:r>
          </a:p>
          <a:p>
            <a:pPr/>
          </a:p>
          <a:p>
            <a:pPr/>
            <a:r>
              <a:t>Finally when the web server encounters an error communicating with the OCSP responder Apache also deletes the old (but still valid) OCSP response and either provides no OCSP response or serves the error response itself.</a:t>
            </a:r>
          </a:p>
          <a:p>
            <a:pPr/>
          </a:p>
          <a:p>
            <a:p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75" name="Shape 3775"/>
          <p:cNvSpPr/>
          <p:nvPr>
            <p:ph type="sldImg"/>
          </p:nvPr>
        </p:nvSpPr>
        <p:spPr>
          <a:prstGeom prst="rect">
            <a:avLst/>
          </a:prstGeom>
        </p:spPr>
        <p:txBody>
          <a:bodyPr/>
          <a:lstStyle/>
          <a:p>
            <a:pPr/>
          </a:p>
        </p:txBody>
      </p:sp>
      <p:sp>
        <p:nvSpPr>
          <p:cNvPr id="3776" name="Shape 3776"/>
          <p:cNvSpPr/>
          <p:nvPr>
            <p:ph type="body" sz="quarter" idx="1"/>
          </p:nvPr>
        </p:nvSpPr>
        <p:spPr>
          <a:prstGeom prst="rect">
            <a:avLst/>
          </a:prstGeom>
        </p:spPr>
        <p:txBody>
          <a:bodyPr/>
          <a:lstStyle/>
          <a:p>
            <a:pPr/>
            <a:r>
              <a:t>The last piece of ocsp must staple support is browsers</a:t>
            </a:r>
          </a:p>
          <a:p>
            <a:pPr/>
          </a:p>
          <a:p>
            <a:pPr/>
            <a:r>
              <a:t>The browser, must understand the extension </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59" name="Shape 3859"/>
          <p:cNvSpPr/>
          <p:nvPr>
            <p:ph type="sldImg"/>
          </p:nvPr>
        </p:nvSpPr>
        <p:spPr>
          <a:prstGeom prst="rect">
            <a:avLst/>
          </a:prstGeom>
        </p:spPr>
        <p:txBody>
          <a:bodyPr/>
          <a:lstStyle/>
          <a:p>
            <a:pPr/>
          </a:p>
        </p:txBody>
      </p:sp>
      <p:sp>
        <p:nvSpPr>
          <p:cNvPr id="3860" name="Shape 3860"/>
          <p:cNvSpPr/>
          <p:nvPr>
            <p:ph type="body" sz="quarter" idx="1"/>
          </p:nvPr>
        </p:nvSpPr>
        <p:spPr>
          <a:prstGeom prst="rect">
            <a:avLst/>
          </a:prstGeom>
        </p:spPr>
        <p:txBody>
          <a:bodyPr/>
          <a:lstStyle/>
          <a:p>
            <a:pPr/>
          </a:p>
          <a:p>
            <a:pPr/>
          </a:p>
          <a:p>
            <a:pPr/>
            <a:r>
              <a:t>We serve our ocsp-must staple enabled certificate in our web server and intentionally we do not provide ocsp stapled responses to the client.</a:t>
            </a:r>
          </a:p>
          <a:p>
            <a:pPr/>
          </a:p>
          <a:p>
            <a:pPr/>
            <a:r>
              <a:t>From this experiment, we see first if the browsers present CSR extension, asking a staple response, </a:t>
            </a:r>
          </a:p>
          <a:p>
            <a:pPr/>
            <a:r>
              <a:t>And “second”we see if they reject the certificates when we do not provide a stapled response</a:t>
            </a:r>
          </a:p>
          <a:p>
            <a:pPr/>
            <a:r>
              <a:t>And “third” we see if the browsers send additional ocsp request to the ocsp responders.</a:t>
            </a:r>
          </a:p>
          <a:p>
            <a:pPr/>
            <a:r>
              <a:t>This is not a desired behavior when they receive the ocsp-must staple enabled certificate, but we wanted to see if they bother to send OCSP requests as a backup plan</a:t>
            </a:r>
          </a:p>
          <a:p>
            <a:pPr/>
          </a:p>
          <a:p>
            <a:p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03" name="Shape 3903"/>
          <p:cNvSpPr/>
          <p:nvPr>
            <p:ph type="sldImg"/>
          </p:nvPr>
        </p:nvSpPr>
        <p:spPr>
          <a:prstGeom prst="rect">
            <a:avLst/>
          </a:prstGeom>
        </p:spPr>
        <p:txBody>
          <a:bodyPr/>
          <a:lstStyle/>
          <a:p>
            <a:pPr/>
          </a:p>
        </p:txBody>
      </p:sp>
      <p:sp>
        <p:nvSpPr>
          <p:cNvPr id="3904" name="Shape 3904"/>
          <p:cNvSpPr/>
          <p:nvPr>
            <p:ph type="body" sz="quarter" idx="1"/>
          </p:nvPr>
        </p:nvSpPr>
        <p:spPr>
          <a:prstGeom prst="rect">
            <a:avLst/>
          </a:prstGeom>
        </p:spPr>
        <p:txBody>
          <a:bodyPr/>
          <a:lstStyle/>
          <a:p>
            <a:pPr/>
          </a:p>
          <a:p>
            <a:pPr/>
            <a:r>
              <a:t>We tested multiple popular browsers as well as the mobile browsers.</a:t>
            </a:r>
          </a:p>
          <a:p>
            <a:pPr/>
          </a:p>
          <a:p>
            <a:pPr/>
            <a:r>
              <a:t>First, we noticed that all of them are asking the staple responses, which means they support ocsp stapling.</a:t>
            </a:r>
          </a:p>
          <a:p>
            <a:pPr/>
            <a:r>
              <a:t>However we observe that only Firefox displays a certificate error to the user if the stapled ocsp responses doesn’t come. </a:t>
            </a:r>
          </a:p>
          <a:p>
            <a:pPr/>
            <a:r>
              <a:t>Sadly, All other browsers (including Firefox on iOS) simply accept the certificate and do not even send their own OCSP request to the OCSP responder and none of them send additional ocsp requests to the responders. </a:t>
            </a:r>
          </a:p>
          <a:p>
            <a:pPr/>
          </a:p>
          <a:p>
            <a:pPr/>
            <a:r>
              <a:t>These results indicate that clients are largely not yet ready for OCSP Must-Staple.</a:t>
            </a:r>
          </a:p>
          <a:p>
            <a:pPr/>
            <a:r>
              <a:t> However, it does appear that all clients already support OCSP Stapling, meaning the additional coding work necessary to support OCSP Must-Staple is likely not too significant. </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09" name="Shape 3909"/>
          <p:cNvSpPr/>
          <p:nvPr>
            <p:ph type="sldImg"/>
          </p:nvPr>
        </p:nvSpPr>
        <p:spPr>
          <a:prstGeom prst="rect">
            <a:avLst/>
          </a:prstGeom>
        </p:spPr>
        <p:txBody>
          <a:bodyPr/>
          <a:lstStyle/>
          <a:p>
            <a:pPr/>
          </a:p>
        </p:txBody>
      </p:sp>
      <p:sp>
        <p:nvSpPr>
          <p:cNvPr id="3910" name="Shape 3910"/>
          <p:cNvSpPr/>
          <p:nvPr>
            <p:ph type="body" sz="quarter" idx="1"/>
          </p:nvPr>
        </p:nvSpPr>
        <p:spPr>
          <a:prstGeom prst="rect">
            <a:avLst/>
          </a:prstGeom>
        </p:spPr>
        <p:txBody>
          <a:bodyPr/>
          <a:lstStyle/>
          <a:p>
            <a:pPr/>
            <a:r>
              <a:t>On the bright side, only a few players need to take action to make it possible for web server administrators to begin relying on certificates with OCSP Must-Staple.</a:t>
            </a:r>
          </a:p>
          <a:p>
            <a:pPr/>
            <a:r>
              <a:t>Thus, we believe a much wider deployment of OCSP Must-Staple is an realistic and achievable goal.</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78" name="Shape 4078"/>
          <p:cNvSpPr/>
          <p:nvPr>
            <p:ph type="sldImg"/>
          </p:nvPr>
        </p:nvSpPr>
        <p:spPr>
          <a:prstGeom prst="rect">
            <a:avLst/>
          </a:prstGeom>
        </p:spPr>
        <p:txBody>
          <a:bodyPr/>
          <a:lstStyle/>
          <a:p>
            <a:pPr/>
          </a:p>
        </p:txBody>
      </p:sp>
      <p:sp>
        <p:nvSpPr>
          <p:cNvPr id="4079" name="Shape 4079"/>
          <p:cNvSpPr/>
          <p:nvPr>
            <p:ph type="body" sz="quarter" idx="1"/>
          </p:nvPr>
        </p:nvSpPr>
        <p:spPr>
          <a:prstGeom prst="rect">
            <a:avLst/>
          </a:prstGeom>
        </p:spPr>
        <p:txBody>
          <a:bodyPr/>
          <a:lstStyle/>
          <a:p>
            <a:pPr/>
            <a:r>
              <a:t>In high level, HTTPS uses hierarchical public key infrastructure. </a:t>
            </a:r>
          </a:p>
          <a:p>
            <a:pPr/>
            <a:r>
              <a:t>When a browser connects to an website to securely communicate each other, the website introduces a private and public key pair to encrypt the channel.</a:t>
            </a:r>
          </a:p>
          <a:p>
            <a:pPr/>
            <a:r>
              <a:t>However, the browser has no guarantee that the provided public key actually belongs to the website. Thus, the website sends its public key to trusted third party, which is called Certificate Authority. After some vetting process, the CA issues a certificate, which basically says this website actually owns the public key and sign the certificate with its private key and hand it to the website.</a:t>
            </a:r>
          </a:p>
          <a:p>
            <a:pPr/>
          </a:p>
          <a:p>
            <a:pPr/>
            <a:r>
              <a:t>And the website provides this certificate along with the public key to the browser during their handshake. The browser can check if the certificate is correctly signed by the trusted CA, which is ultimately signed by the root certificate that the browser trust.</a:t>
            </a:r>
          </a:p>
          <a:p>
            <a:p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47" name="Shape 4147"/>
          <p:cNvSpPr/>
          <p:nvPr>
            <p:ph type="sldImg"/>
          </p:nvPr>
        </p:nvSpPr>
        <p:spPr>
          <a:prstGeom prst="rect">
            <a:avLst/>
          </a:prstGeom>
        </p:spPr>
        <p:txBody>
          <a:bodyPr/>
          <a:lstStyle/>
          <a:p>
            <a:pPr/>
          </a:p>
        </p:txBody>
      </p:sp>
      <p:sp>
        <p:nvSpPr>
          <p:cNvPr id="4148" name="Shape 4148"/>
          <p:cNvSpPr/>
          <p:nvPr>
            <p:ph type="body" sz="quarter" idx="1"/>
          </p:nvPr>
        </p:nvSpPr>
        <p:spPr>
          <a:prstGeom prst="rect">
            <a:avLst/>
          </a:prstGeom>
        </p:spPr>
        <p:txBody>
          <a:bodyPr/>
          <a:lstStyle/>
          <a:p>
            <a:pPr>
              <a:defRPr sz="2000"/>
            </a:pPr>
            <a:r>
              <a:t>So once a browser receives a certificate, it will participates in a TLS handshake—</a:t>
            </a:r>
          </a:p>
          <a:p>
            <a:pPr>
              <a:defRPr sz="2000"/>
            </a:pPr>
          </a:p>
          <a:p>
            <a:pPr>
              <a:defRPr sz="2000"/>
            </a:pPr>
            <a:r>
              <a:t>if this handshake succeeds, </a:t>
            </a:r>
          </a:p>
          <a:p>
            <a:pPr>
              <a:defRPr sz="2000"/>
            </a:pPr>
            <a:r>
              <a:t>then your browser knows BoA must have the private key. </a:t>
            </a:r>
          </a:p>
          <a:p>
            <a:pPr>
              <a:defRPr sz="2000"/>
            </a:pPr>
            <a:r>
              <a:t>And of course the fundamental assumption is that </a:t>
            </a:r>
          </a:p>
          <a:p>
            <a:pPr>
              <a:defRPr sz="2000"/>
            </a:pPr>
            <a:r>
              <a:t>&lt;click&gt;</a:t>
            </a:r>
          </a:p>
          <a:p>
            <a:pPr>
              <a:defRPr sz="2000"/>
            </a:pPr>
            <a:r>
              <a:t>only the BoA knows this private key, which means that </a:t>
            </a:r>
            <a:r>
              <a:rPr>
                <a:solidFill>
                  <a:schemeClr val="accent5"/>
                </a:solidFill>
              </a:rPr>
              <a:t>this server “owned” by bank of America (pause)</a:t>
            </a:r>
            <a:endParaRPr>
              <a:solidFill>
                <a:schemeClr val="accent5"/>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56" name="Shape 4156"/>
          <p:cNvSpPr/>
          <p:nvPr>
            <p:ph type="sldImg"/>
          </p:nvPr>
        </p:nvSpPr>
        <p:spPr>
          <a:prstGeom prst="rect">
            <a:avLst/>
          </a:prstGeom>
        </p:spPr>
        <p:txBody>
          <a:bodyPr/>
          <a:lstStyle/>
          <a:p>
            <a:pPr/>
          </a:p>
        </p:txBody>
      </p:sp>
      <p:sp>
        <p:nvSpPr>
          <p:cNvPr id="4157" name="Shape 4157"/>
          <p:cNvSpPr/>
          <p:nvPr>
            <p:ph type="body" sz="quarter" idx="1"/>
          </p:nvPr>
        </p:nvSpPr>
        <p:spPr>
          <a:prstGeom prst="rect">
            <a:avLst/>
          </a:prstGeom>
        </p:spPr>
        <p:txBody>
          <a:bodyPr/>
          <a:lstStyle/>
          <a:p>
            <a:pPr/>
            <a:r>
              <a:t>however, it turns out that this scenario as I’ve just described it is actually quite rare</a:t>
            </a:r>
          </a:p>
          <a:p>
            <a:pPr/>
          </a:p>
          <a:p>
            <a:pPr/>
            <a:r>
              <a:t>as the internet has grown, because of the principle of </a:t>
            </a:r>
            <a:r>
              <a:rPr b="1">
                <a:solidFill>
                  <a:schemeClr val="accent5">
                    <a:hueOff val="89162"/>
                    <a:satOff val="9554"/>
                    <a:lumOff val="16296"/>
                  </a:schemeClr>
                </a:solidFill>
              </a:rPr>
              <a:t>economies</a:t>
            </a:r>
            <a:r>
              <a:t> of scale, it has become much more cost-effective (for both small and large websites) to rent their infrastructure from third-parties *CLICK*</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64" name="Shape 1164"/>
          <p:cNvSpPr/>
          <p:nvPr>
            <p:ph type="sldImg"/>
          </p:nvPr>
        </p:nvSpPr>
        <p:spPr>
          <a:prstGeom prst="rect">
            <a:avLst/>
          </a:prstGeom>
        </p:spPr>
        <p:txBody>
          <a:bodyPr/>
          <a:lstStyle/>
          <a:p>
            <a:pPr/>
          </a:p>
        </p:txBody>
      </p:sp>
      <p:sp>
        <p:nvSpPr>
          <p:cNvPr id="1165" name="Shape 1165"/>
          <p:cNvSpPr/>
          <p:nvPr>
            <p:ph type="body" sz="quarter" idx="1"/>
          </p:nvPr>
        </p:nvSpPr>
        <p:spPr>
          <a:prstGeom prst="rect">
            <a:avLst/>
          </a:prstGeom>
        </p:spPr>
        <p:txBody>
          <a:bodyPr/>
          <a:lstStyle/>
          <a:p>
            <a:pPr/>
            <a:r>
              <a:t>CRL is a basically long list of the serial number of revoked certificates.</a:t>
            </a:r>
          </a:p>
          <a:p>
            <a:pPr/>
            <a:r>
              <a:t>One of the characteristics is that the browser needs to download this list from the CA to check if the certificate is in the list or not. </a:t>
            </a:r>
          </a:p>
          <a:p>
            <a:pPr/>
            <a:r>
              <a:t>This is very simple, but the major drawback is scalability; as you can tell the browser needs to download the “all” certificate revocation information even if it is only interested in a single certificate.</a:t>
            </a:r>
          </a:p>
          <a:p>
            <a:pPr/>
          </a:p>
          <a:p>
            <a:pPr/>
            <a:r>
              <a:t>One study also found that CRLs can be up to 76MB.</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75" name="Shape 4175"/>
          <p:cNvSpPr/>
          <p:nvPr>
            <p:ph type="sldImg"/>
          </p:nvPr>
        </p:nvSpPr>
        <p:spPr>
          <a:prstGeom prst="rect">
            <a:avLst/>
          </a:prstGeom>
        </p:spPr>
        <p:txBody>
          <a:bodyPr/>
          <a:lstStyle/>
          <a:p>
            <a:pPr/>
          </a:p>
        </p:txBody>
      </p:sp>
      <p:sp>
        <p:nvSpPr>
          <p:cNvPr id="4176" name="Shape 4176"/>
          <p:cNvSpPr/>
          <p:nvPr>
            <p:ph type="body" sz="quarter" idx="1"/>
          </p:nvPr>
        </p:nvSpPr>
        <p:spPr>
          <a:prstGeom prst="rect">
            <a:avLst/>
          </a:prstGeom>
        </p:spPr>
        <p:txBody>
          <a:bodyPr/>
          <a:lstStyle/>
          <a:p>
            <a:pPr>
              <a:defRPr sz="2600"/>
            </a:pPr>
            <a:r>
              <a:t>than to build and maintain it themselves.. </a:t>
            </a:r>
          </a:p>
          <a:p>
            <a:pPr>
              <a:defRPr sz="2600"/>
            </a:pPr>
            <a:r>
              <a:t>&lt;click&gt;</a:t>
            </a:r>
          </a:p>
          <a:p>
            <a:pPr>
              <a:defRPr sz="2600"/>
            </a:pPr>
          </a:p>
          <a:p>
            <a:pPr>
              <a:defRPr sz="2600"/>
            </a:pPr>
            <a:r>
              <a:t>and of course the whole point here is that they’re not just hosting one website, but many. website.</a:t>
            </a:r>
          </a:p>
          <a:p>
            <a:pPr>
              <a:defRPr sz="2600"/>
            </a:pPr>
          </a:p>
          <a:p>
            <a:pPr>
              <a:defRPr sz="2600"/>
            </a:pPr>
            <a:r>
              <a:t>When i say third-parties here.. </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99" name="Shape 4199"/>
          <p:cNvSpPr/>
          <p:nvPr>
            <p:ph type="sldImg"/>
          </p:nvPr>
        </p:nvSpPr>
        <p:spPr>
          <a:prstGeom prst="rect">
            <a:avLst/>
          </a:prstGeom>
        </p:spPr>
        <p:txBody>
          <a:bodyPr/>
          <a:lstStyle/>
          <a:p>
            <a:pPr/>
          </a:p>
        </p:txBody>
      </p:sp>
      <p:sp>
        <p:nvSpPr>
          <p:cNvPr id="4200" name="Shape 4200"/>
          <p:cNvSpPr/>
          <p:nvPr>
            <p:ph type="body" sz="quarter" idx="1"/>
          </p:nvPr>
        </p:nvSpPr>
        <p:spPr>
          <a:prstGeom prst="rect">
            <a:avLst/>
          </a:prstGeom>
        </p:spPr>
        <p:txBody>
          <a:bodyPr/>
          <a:lstStyle/>
          <a:p>
            <a:pPr>
              <a:defRPr sz="2000"/>
            </a:pPr>
            <a:r>
              <a:t>this includes a few different types of services: </a:t>
            </a:r>
          </a:p>
          <a:p>
            <a:pPr>
              <a:defRPr sz="2000"/>
            </a:pPr>
            <a:r>
              <a:t>- content delivery networks like akamai</a:t>
            </a:r>
          </a:p>
          <a:p>
            <a:pPr marL="187157" indent="-187157">
              <a:buSzPct val="75000"/>
              <a:buChar char="-"/>
              <a:defRPr sz="2000"/>
            </a:pPr>
            <a:r>
              <a:t>web hosting services like go daddy</a:t>
            </a:r>
          </a:p>
          <a:p>
            <a:pPr marL="187157" indent="-187157">
              <a:buSzPct val="75000"/>
              <a:buChar char="-"/>
              <a:defRPr sz="2000"/>
            </a:pPr>
            <a:r>
              <a:t>or cloud providers like amazon’s EC2</a:t>
            </a:r>
          </a:p>
          <a:p>
            <a:pPr>
              <a:defRPr sz="2000"/>
            </a:pPr>
          </a:p>
          <a:p>
            <a:pPr>
              <a:defRPr sz="2000"/>
            </a:pPr>
            <a:r>
              <a:t>They are involved in different elvels; but they all trusted to deliver a content using HTTPS.</a:t>
            </a:r>
          </a:p>
          <a:p>
            <a:pPr>
              <a:defRPr sz="2000"/>
            </a:pPr>
          </a:p>
          <a:p>
            <a:pPr>
              <a:defRPr sz="2000"/>
            </a:pPr>
            <a:r>
              <a:t>so now if we take a step back and look at the big picture..</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23" name="Shape 4323"/>
          <p:cNvSpPr/>
          <p:nvPr>
            <p:ph type="sldImg"/>
          </p:nvPr>
        </p:nvSpPr>
        <p:spPr>
          <a:prstGeom prst="rect">
            <a:avLst/>
          </a:prstGeom>
        </p:spPr>
        <p:txBody>
          <a:bodyPr/>
          <a:lstStyle/>
          <a:p>
            <a:pPr/>
          </a:p>
        </p:txBody>
      </p:sp>
      <p:sp>
        <p:nvSpPr>
          <p:cNvPr id="4324" name="Shape 4324"/>
          <p:cNvSpPr/>
          <p:nvPr>
            <p:ph type="body" sz="quarter" idx="1"/>
          </p:nvPr>
        </p:nvSpPr>
        <p:spPr>
          <a:prstGeom prst="rect">
            <a:avLst/>
          </a:prstGeom>
        </p:spPr>
        <p:txBody>
          <a:bodyPr/>
          <a:lstStyle/>
          <a:p>
            <a:pPr>
              <a:defRPr sz="1800"/>
            </a:pPr>
            <a:r>
              <a:t>what happens today in practice is that </a:t>
            </a:r>
          </a:p>
          <a:p>
            <a:pPr>
              <a:defRPr sz="1800"/>
            </a:pPr>
            <a:r>
              <a:t>When you send a DNS query for </a:t>
            </a:r>
            <a:r>
              <a:rPr u="sng">
                <a:hlinkClick r:id="rId3" invalidUrl="" action="" tgtFrame="" tooltip="" history="1" highlightClick="0" endSnd="0"/>
              </a:rPr>
              <a:t>bankofamerica.com</a:t>
            </a:r>
            <a:r>
              <a:t>, for example, it resolves to one of the </a:t>
            </a:r>
            <a:r>
              <a:rPr i="1"/>
              <a:t>hosting provider’s servers</a:t>
            </a:r>
            <a:r>
              <a:t>, </a:t>
            </a:r>
          </a:p>
          <a:p>
            <a:pPr>
              <a:defRPr sz="1800"/>
            </a:pPr>
            <a:r>
              <a:t>and your browser makes a connection to the </a:t>
            </a:r>
            <a:r>
              <a:rPr i="1"/>
              <a:t>hosting provider</a:t>
            </a:r>
            <a:r>
              <a:t>, </a:t>
            </a:r>
          </a:p>
          <a:p>
            <a:pPr>
              <a:defRPr sz="1800"/>
            </a:pPr>
            <a:r>
              <a:t>and also! participates in the TLS handshake for authentication! </a:t>
            </a:r>
          </a:p>
          <a:p>
            <a:pPr>
              <a:defRPr sz="1800"/>
            </a:pPr>
          </a:p>
          <a:p>
            <a:pPr>
              <a:defRPr sz="1800"/>
            </a:pPr>
            <a:r>
              <a:t>this implicitly means that the hosting provider must have private key.</a:t>
            </a:r>
          </a:p>
          <a:p>
            <a:pPr>
              <a:defRPr sz="1800"/>
            </a:pPr>
            <a:r>
              <a:t> </a:t>
            </a:r>
          </a:p>
          <a:p>
            <a:pPr>
              <a:defRPr sz="1800"/>
            </a:pPr>
            <a:r>
              <a:t>And again, this applies not just to one single website, but to all of their customers..</a:t>
            </a:r>
          </a:p>
          <a:p>
            <a:pPr>
              <a:defRPr sz="1800"/>
            </a:pPr>
          </a:p>
          <a:p>
            <a:pPr>
              <a:defRPr sz="1800"/>
            </a:pPr>
            <a:r>
              <a:t>so </a:t>
            </a:r>
            <a:r>
              <a:rPr i="1"/>
              <a:t>this</a:t>
            </a:r>
            <a:r>
              <a:t> is the state of things today: third-party hosting providers know their customers’ private keys!</a:t>
            </a:r>
          </a:p>
          <a:p>
            <a:pPr>
              <a:defRPr sz="1800">
                <a:solidFill>
                  <a:schemeClr val="accent5">
                    <a:hueOff val="89162"/>
                    <a:satOff val="9554"/>
                    <a:lumOff val="16296"/>
                  </a:schemeClr>
                </a:solidFill>
              </a:defRPr>
            </a:pPr>
            <a:r>
              <a:t>…which breaks the fundamental assumption of authentication</a:t>
            </a:r>
          </a:p>
          <a:p>
            <a:pPr>
              <a:defRPr sz="1800"/>
            </a:pPr>
          </a:p>
          <a:p>
            <a:pPr>
              <a:defRPr sz="1800"/>
            </a:pPr>
            <a:r>
              <a:t>Conceptually, this is what’s happening in the web today — but if you’re skeptical and want to verify this for yourself, here’s a quick example: just this morning i went to </a:t>
            </a:r>
            <a:r>
              <a:rPr u="sng">
                <a:hlinkClick r:id="rId4" invalidUrl="" action="" tgtFrame="" tooltip="" history="1" highlightClick="0" endSnd="0"/>
              </a:rPr>
              <a:t>chick-fil-a.com</a:t>
            </a:r>
            <a:r>
              <a:t>, the website for a popular fast-food chain in the US, and took a screen shot of the certificate:</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39" name="Shape 4339"/>
          <p:cNvSpPr/>
          <p:nvPr>
            <p:ph type="sldImg"/>
          </p:nvPr>
        </p:nvSpPr>
        <p:spPr>
          <a:prstGeom prst="rect">
            <a:avLst/>
          </a:prstGeom>
        </p:spPr>
        <p:txBody>
          <a:bodyPr/>
          <a:lstStyle/>
          <a:p>
            <a:pPr/>
          </a:p>
        </p:txBody>
      </p:sp>
      <p:sp>
        <p:nvSpPr>
          <p:cNvPr id="4340" name="Shape 4340"/>
          <p:cNvSpPr/>
          <p:nvPr>
            <p:ph type="body" sz="quarter" idx="1"/>
          </p:nvPr>
        </p:nvSpPr>
        <p:spPr>
          <a:prstGeom prst="rect">
            <a:avLst/>
          </a:prstGeom>
        </p:spPr>
        <p:txBody>
          <a:bodyPr/>
          <a:lstStyle/>
          <a:p>
            <a:pPr>
              <a:defRPr sz="1800"/>
            </a:pPr>
            <a:r>
              <a:t>just this morning i went to </a:t>
            </a:r>
            <a:r>
              <a:rPr u="sng">
                <a:hlinkClick r:id="rId3" invalidUrl="" action="" tgtFrame="" tooltip="" history="1" highlightClick="0" endSnd="0"/>
              </a:rPr>
              <a:t>chick-fil-a.com</a:t>
            </a:r>
            <a:r>
              <a:t>, the website for a popular fast-food chain in the US, and took a screen shot of the certificate on my browser</a:t>
            </a:r>
          </a:p>
          <a:p>
            <a:pPr>
              <a:defRPr sz="1800"/>
            </a:pPr>
          </a:p>
          <a:p>
            <a:pPr>
              <a:defRPr sz="1800"/>
            </a:pPr>
            <a:r>
              <a:t>In addition to chik-fil-a, there are other domains also included in this certificate, for instance</a:t>
            </a:r>
          </a:p>
          <a:p>
            <a:pPr>
              <a:defRPr sz="1800"/>
            </a:pPr>
            <a:r>
              <a:t>the secretary of state from vermont…</a:t>
            </a:r>
          </a:p>
          <a:p>
            <a:pPr>
              <a:defRPr sz="1800"/>
            </a:pPr>
            <a:r>
              <a:t>an israli bank</a:t>
            </a:r>
          </a:p>
          <a:p>
            <a:pPr>
              <a:defRPr sz="1800"/>
            </a:pPr>
            <a:r>
              <a:t>and.. a large Saudi Arabian ISP</a:t>
            </a:r>
          </a:p>
          <a:p>
            <a:pPr>
              <a:defRPr sz="1800"/>
            </a:pPr>
          </a:p>
          <a:p>
            <a:pPr>
              <a:defRPr sz="1800"/>
            </a:pPr>
            <a:r>
              <a:t>These are all on the same certificate, so they all share the same private key.</a:t>
            </a:r>
          </a:p>
          <a:p>
            <a:pPr>
              <a:defRPr sz="1800"/>
            </a:pPr>
          </a:p>
          <a:p>
            <a:pPr>
              <a:defRPr sz="1800"/>
            </a:pPr>
            <a:r>
              <a:t>So one of two things could be happening here: either ALL of them have the private key, which would mean they could all impersonate one another — this is not happening.</a:t>
            </a:r>
          </a:p>
          <a:p>
            <a:pPr>
              <a:defRPr sz="1800"/>
            </a:pPr>
          </a:p>
          <a:p>
            <a:pPr>
              <a:defRPr sz="1800"/>
            </a:pPr>
            <a:r>
              <a:t>OR just one of them has the private key, which is the hosting provider, and they use the same private key to serve these websites content</a:t>
            </a:r>
          </a:p>
          <a:p>
            <a:pPr>
              <a:defRPr sz="1800">
                <a:solidFill>
                  <a:schemeClr val="accent5">
                    <a:hueOff val="89162"/>
                    <a:satOff val="9554"/>
                    <a:lumOff val="16296"/>
                  </a:schemeClr>
                </a:solidFill>
              </a:defRPr>
            </a:pPr>
          </a:p>
          <a:p>
            <a:pPr>
              <a:defRPr sz="1800">
                <a:solidFill>
                  <a:schemeClr val="accent5">
                    <a:hueOff val="89162"/>
                    <a:satOff val="9554"/>
                    <a:lumOff val="16296"/>
                  </a:schemeClr>
                </a:solidFill>
              </a:defRPr>
            </a:pPr>
            <a:r>
              <a:t>This is just one example of several ways that keys are shared today..</a:t>
            </a:r>
          </a:p>
          <a:p>
            <a:pPr>
              <a:defRPr sz="1800">
                <a:solidFill>
                  <a:schemeClr val="accent5">
                    <a:hueOff val="89162"/>
                    <a:satOff val="9554"/>
                    <a:lumOff val="16296"/>
                  </a:schemeClr>
                </a:solidFill>
              </a:defRPr>
            </a:pPr>
            <a:r>
              <a:t>Then, what’s the problem of key sharings?</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44" name="Shape 4444"/>
          <p:cNvSpPr/>
          <p:nvPr>
            <p:ph type="sldImg"/>
          </p:nvPr>
        </p:nvSpPr>
        <p:spPr>
          <a:prstGeom prst="rect">
            <a:avLst/>
          </a:prstGeom>
        </p:spPr>
        <p:txBody>
          <a:bodyPr/>
          <a:lstStyle/>
          <a:p>
            <a:pPr/>
          </a:p>
        </p:txBody>
      </p:sp>
      <p:sp>
        <p:nvSpPr>
          <p:cNvPr id="4445" name="Shape 4445"/>
          <p:cNvSpPr/>
          <p:nvPr>
            <p:ph type="body" sz="quarter" idx="1"/>
          </p:nvPr>
        </p:nvSpPr>
        <p:spPr>
          <a:prstGeom prst="rect">
            <a:avLst/>
          </a:prstGeom>
        </p:spPr>
        <p:txBody>
          <a:bodyPr/>
          <a:lstStyle/>
          <a:p>
            <a:pPr/>
          </a:p>
          <a:p>
            <a:pPr marL="382336" indent="-382336">
              <a:buSzPct val="100000"/>
              <a:buAutoNum type="arabicPeriod" startAt="1"/>
            </a:pPr>
            <a:r>
              <a:t>First, it complicates the trust model of the PKI. The model doesn’t take hosting providers into account, and so there’s a huge lack of transparency: users don’t know who they’re really communicating with and thus who they’re trusting</a:t>
            </a:r>
          </a:p>
          <a:p>
            <a:pPr marL="382336" indent="-382336">
              <a:buSzPct val="100000"/>
              <a:buAutoNum type="arabicPeriod" startAt="1"/>
            </a:pPr>
            <a:r>
              <a:t>Second, going back to this principle of economies of scale, because these third-parties are getting access to the keys for </a:t>
            </a:r>
            <a:r>
              <a:rPr i="1"/>
              <a:t>all</a:t>
            </a:r>
            <a:r>
              <a:t> their customers, this has the potential to centralize trust</a:t>
            </a:r>
          </a:p>
          <a:p>
            <a:pPr marL="382336" indent="-382336">
              <a:buSzPct val="100000"/>
              <a:buAutoNum type="arabicPeriod" startAt="1"/>
            </a:pPr>
            <a:r>
              <a:t>And also to create a single point of failure, in that mistakes made by the hosting provider could harm the security of </a:t>
            </a:r>
            <a:r>
              <a:rPr i="1"/>
              <a:t>all </a:t>
            </a:r>
            <a:r>
              <a:t>of their customers at once.</a:t>
            </a:r>
          </a:p>
          <a:p>
            <a:pPr/>
          </a:p>
          <a:p>
            <a:pPr/>
            <a:r>
              <a:t>So, we would like to know</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77" name="Shape 4477"/>
          <p:cNvSpPr/>
          <p:nvPr>
            <p:ph type="sldImg"/>
          </p:nvPr>
        </p:nvSpPr>
        <p:spPr>
          <a:prstGeom prst="rect">
            <a:avLst/>
          </a:prstGeom>
        </p:spPr>
        <p:txBody>
          <a:bodyPr/>
          <a:lstStyle/>
          <a:p>
            <a:pPr/>
          </a:p>
        </p:txBody>
      </p:sp>
      <p:sp>
        <p:nvSpPr>
          <p:cNvPr id="4478" name="Shape 4478"/>
          <p:cNvSpPr/>
          <p:nvPr>
            <p:ph type="body" sz="quarter" idx="1"/>
          </p:nvPr>
        </p:nvSpPr>
        <p:spPr>
          <a:prstGeom prst="rect">
            <a:avLst/>
          </a:prstGeom>
        </p:spPr>
        <p:txBody>
          <a:bodyPr/>
          <a:lstStyle/>
          <a:p>
            <a:pPr/>
            <a:r>
              <a:t>how well today’s DNSSEC PKI ecosystem is managed because it is challenging to monitor millions of domains and DNS resolvers to check if DNSSEC is correctly deployed </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83" name="Shape 4483"/>
          <p:cNvSpPr/>
          <p:nvPr>
            <p:ph type="sldImg"/>
          </p:nvPr>
        </p:nvSpPr>
        <p:spPr>
          <a:prstGeom prst="rect">
            <a:avLst/>
          </a:prstGeom>
        </p:spPr>
        <p:txBody>
          <a:bodyPr/>
          <a:lstStyle/>
          <a:p>
            <a:pPr/>
          </a:p>
        </p:txBody>
      </p:sp>
      <p:sp>
        <p:nvSpPr>
          <p:cNvPr id="4484" name="Shape 4484"/>
          <p:cNvSpPr/>
          <p:nvPr>
            <p:ph type="body" sz="quarter" idx="1"/>
          </p:nvPr>
        </p:nvSpPr>
        <p:spPr>
          <a:prstGeom prst="rect">
            <a:avLst/>
          </a:prstGeom>
        </p:spPr>
        <p:txBody>
          <a:bodyPr/>
          <a:lstStyle/>
          <a:p>
            <a:pPr/>
            <a:r>
              <a:t>To answer those questions; I applied data-driven approach to analyze all certificates from IPv4 spaces</a:t>
            </a:r>
          </a:p>
          <a:p>
            <a:pPr/>
          </a:p>
          <a:p>
            <a:pPr/>
            <a:r>
              <a:t>From the 100M IP addresses, we fetched 38M certificates used from 2M domains</a:t>
            </a:r>
          </a:p>
          <a:p>
            <a:pPr/>
          </a:p>
          <a:p>
            <a:pPr/>
          </a:p>
          <a:p>
            <a:p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00" name="Shape 4500"/>
          <p:cNvSpPr/>
          <p:nvPr>
            <p:ph type="sldImg"/>
          </p:nvPr>
        </p:nvSpPr>
        <p:spPr>
          <a:prstGeom prst="rect">
            <a:avLst/>
          </a:prstGeom>
        </p:spPr>
        <p:txBody>
          <a:bodyPr/>
          <a:lstStyle/>
          <a:p>
            <a:pPr/>
          </a:p>
        </p:txBody>
      </p:sp>
      <p:sp>
        <p:nvSpPr>
          <p:cNvPr id="4501" name="Shape 4501"/>
          <p:cNvSpPr/>
          <p:nvPr>
            <p:ph type="body" sz="quarter" idx="1"/>
          </p:nvPr>
        </p:nvSpPr>
        <p:spPr>
          <a:prstGeom prst="rect">
            <a:avLst/>
          </a:prstGeom>
        </p:spPr>
        <p:txBody>
          <a:bodyPr/>
          <a:lstStyle/>
          <a:p>
            <a:pPr>
              <a:defRPr sz="1800"/>
            </a:pPr>
            <a:r>
              <a:t>let’s see how many of each domain organizations are shared by hosting providers.</a:t>
            </a:r>
          </a:p>
          <a:p>
            <a:pPr>
              <a:defRPr sz="1800"/>
            </a:pPr>
          </a:p>
          <a:p>
            <a:pPr>
              <a:defRPr sz="1800"/>
            </a:pPr>
          </a:p>
          <a:p>
            <a:pPr>
              <a:defRPr sz="1800"/>
            </a:pPr>
            <a:r>
              <a:t>We can see here that 23.5% of all organizations didn’t use any </a:t>
            </a:r>
            <a:r>
              <a:rPr i="1"/>
              <a:t>third-party</a:t>
            </a:r>
            <a:r>
              <a:t> hosting providers, but the vast majority, 76.5%, used at least 1 third-party.</a:t>
            </a:r>
          </a:p>
          <a:p>
            <a:pPr>
              <a:defRPr sz="1800"/>
            </a:pPr>
          </a:p>
          <a:p>
            <a:pPr>
              <a:defRPr sz="1800"/>
            </a:pPr>
            <a:r>
              <a:t>So clearly a lot of organizations are sharing, but a logical question to ask her is: who is sharing? is it the sensitive websites like our banks or social media accounts or is it just the small websites?</a:t>
            </a:r>
          </a:p>
          <a:p>
            <a:pPr>
              <a:defRPr sz="1800"/>
            </a:pPr>
          </a:p>
          <a:p>
            <a:pPr>
              <a:defRPr sz="1800">
                <a:solidFill>
                  <a:schemeClr val="accent5">
                    <a:hueOff val="89162"/>
                    <a:satOff val="9554"/>
                    <a:lumOff val="16296"/>
                  </a:schemeClr>
                </a:solidFill>
              </a:defRPr>
            </a:pPr>
            <a:r>
              <a:t>(what’s the organization):</a:t>
            </a:r>
          </a:p>
          <a:p>
            <a:pPr>
              <a:defRPr sz="1800">
                <a:solidFill>
                  <a:schemeClr val="accent5">
                    <a:hueOff val="89162"/>
                    <a:satOff val="9554"/>
                    <a:lumOff val="16296"/>
                  </a:schemeClr>
                </a:solidFill>
              </a:defRPr>
            </a:pPr>
            <a:r>
              <a:t>If we just use a domain name, then the analysis won’t be accurate; for example, the </a:t>
            </a:r>
            <a:r>
              <a:rPr u="sng">
                <a:hlinkClick r:id="rId3" invalidUrl="" action="" tgtFrame="" tooltip="" history="1" highlightClick="0" endSnd="0"/>
              </a:rPr>
              <a:t>google.com</a:t>
            </a:r>
            <a:r>
              <a:t>, youtube are managed by Google, but if we just simply compare the domain name then the algorithm will determine that youtube is served from third party hosting provider.</a:t>
            </a:r>
          </a:p>
          <a:p>
            <a:pPr>
              <a:defRPr sz="1800">
                <a:solidFill>
                  <a:schemeClr val="accent5">
                    <a:hueOff val="89162"/>
                    <a:satOff val="9554"/>
                    <a:lumOff val="16296"/>
                  </a:schemeClr>
                </a:solidFill>
              </a:defRPr>
            </a:pPr>
          </a:p>
          <a:p>
            <a:pPr>
              <a:defRPr sz="1800">
                <a:solidFill>
                  <a:schemeClr val="accent5">
                    <a:hueOff val="89162"/>
                    <a:satOff val="9554"/>
                    <a:lumOff val="16296"/>
                  </a:schemeClr>
                </a:solidFill>
              </a:defRPr>
            </a:pPr>
            <a:r>
              <a:t>We group the domain names if they are managed by same organization and we call it as domain organizations; </a:t>
            </a:r>
          </a:p>
          <a:p>
            <a:pPr>
              <a:defRPr sz="1800"/>
            </a:pPr>
          </a:p>
          <a:p>
            <a:pPr>
              <a:defRPr sz="1800"/>
            </a:pPr>
            <a:r>
              <a:t>——-</a:t>
            </a:r>
          </a:p>
          <a:p>
            <a:pPr>
              <a:defRPr sz="1800"/>
            </a:pPr>
            <a:r>
              <a:t>This outlier is the google. Google operates a “global cache” that provides content over HTTPS from servers located in thousands of partner networks throughout the world </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14" name="Shape 4514"/>
          <p:cNvSpPr/>
          <p:nvPr>
            <p:ph type="sldImg"/>
          </p:nvPr>
        </p:nvSpPr>
        <p:spPr>
          <a:prstGeom prst="rect">
            <a:avLst/>
          </a:prstGeom>
        </p:spPr>
        <p:txBody>
          <a:bodyPr/>
          <a:lstStyle/>
          <a:p>
            <a:pPr/>
          </a:p>
        </p:txBody>
      </p:sp>
      <p:sp>
        <p:nvSpPr>
          <p:cNvPr id="4515" name="Shape 4515"/>
          <p:cNvSpPr/>
          <p:nvPr>
            <p:ph type="body" sz="quarter" idx="1"/>
          </p:nvPr>
        </p:nvSpPr>
        <p:spPr>
          <a:prstGeom prst="rect">
            <a:avLst/>
          </a:prstGeom>
        </p:spPr>
        <p:txBody>
          <a:bodyPr/>
          <a:lstStyle/>
          <a:p>
            <a:pPr>
              <a:defRPr sz="1800"/>
            </a:pPr>
            <a:r>
              <a:t>in order to answer that question: we looked at this distribution in terms of website popularity across the alexa top 1 million.</a:t>
            </a:r>
          </a:p>
          <a:p>
            <a:pPr>
              <a:defRPr sz="1800"/>
            </a:pPr>
          </a:p>
          <a:p>
            <a:pPr>
              <a:defRPr sz="1800"/>
            </a:pPr>
            <a:r>
              <a:t>If we look at the most popular websites, the alexa top 10,000, we can see that 43.2% of them shared at least one of their private keys.  </a:t>
            </a:r>
          </a:p>
          <a:p>
            <a:pPr>
              <a:defRPr sz="1800"/>
            </a:pPr>
          </a:p>
          <a:p>
            <a:pPr>
              <a:defRPr sz="1800"/>
            </a:pPr>
            <a:r>
              <a:t>But we observe an interesting, non-linear relationship between popularity and the likelihood of key sharing; the most popular and least popular websites are both more likely to share their keys.</a:t>
            </a:r>
          </a:p>
          <a:p>
            <a:pPr>
              <a:defRPr sz="1800"/>
            </a:pPr>
          </a:p>
          <a:p>
            <a:pPr>
              <a:defRPr sz="1800"/>
            </a:pPr>
            <a:r>
              <a:t>We expect this is driven by two distinct factors: popular websites have incentive to host their content on globally distributed CDNs for better availability and performance, while unpopular websites are likely to use hosting providers rather than manage their own servers. </a:t>
            </a:r>
          </a:p>
          <a:p>
            <a:pPr>
              <a:defRPr sz="1800"/>
            </a:pPr>
          </a:p>
          <a:p>
            <a:pPr>
              <a:defRPr sz="1800"/>
            </a:pPr>
            <a:r>
              <a:t>These results indicate that economic incentives are a main driving force for key sharing on the web. </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29" name="Shape 4529"/>
          <p:cNvSpPr/>
          <p:nvPr>
            <p:ph type="sldImg"/>
          </p:nvPr>
        </p:nvSpPr>
        <p:spPr>
          <a:prstGeom prst="rect">
            <a:avLst/>
          </a:prstGeom>
        </p:spPr>
        <p:txBody>
          <a:bodyPr/>
          <a:lstStyle/>
          <a:p>
            <a:pPr/>
          </a:p>
        </p:txBody>
      </p:sp>
      <p:sp>
        <p:nvSpPr>
          <p:cNvPr id="4530" name="Shape 4530"/>
          <p:cNvSpPr/>
          <p:nvPr>
            <p:ph type="body" sz="quarter" idx="1"/>
          </p:nvPr>
        </p:nvSpPr>
        <p:spPr>
          <a:prstGeom prst="rect">
            <a:avLst/>
          </a:prstGeom>
        </p:spPr>
        <p:txBody>
          <a:bodyPr/>
          <a:lstStyle/>
          <a:p>
            <a:pPr>
              <a:defRPr sz="1800"/>
            </a:pPr>
            <a:r>
              <a:t>Then, how does key sharing impact on the security/vulnerability?</a:t>
            </a:r>
          </a:p>
          <a:p>
            <a:pPr>
              <a:defRPr sz="1800"/>
            </a:pPr>
            <a:r>
              <a:t>If you expand this idea: you might want to know how many hosting organizations you need to compromise to get X fractions of all private keys</a:t>
            </a:r>
          </a:p>
          <a:p>
            <a:pPr>
              <a:defRPr sz="1800"/>
            </a:pPr>
          </a:p>
          <a:p>
            <a:pPr>
              <a:defRPr sz="1800"/>
            </a:pPr>
            <a:r>
              <a:t>let’s start by just considering the alexa top 1k websites for example.</a:t>
            </a:r>
          </a:p>
          <a:p>
            <a:pPr>
              <a:defRPr sz="1800"/>
            </a:pPr>
            <a:r>
              <a:t>First this plot shows that, by compromising just a single provider, an attacker could gain access to 60% of all the top 1k private keys.</a:t>
            </a:r>
          </a:p>
          <a:p>
            <a:pPr>
              <a:defRPr sz="1800"/>
            </a:pPr>
          </a:p>
          <a:p>
            <a:pPr>
              <a:defRPr sz="1800"/>
            </a:pPr>
            <a:r>
              <a:t>now if we look at this across all domains, we can see that, for example, by compromising just 10 providers, an attacker could gain access to over 40% of the private keys of all domains.</a:t>
            </a:r>
          </a:p>
          <a:p>
            <a:pPr>
              <a:defRPr sz="1800"/>
            </a:pPr>
          </a:p>
          <a:p>
            <a:pPr>
              <a:defRPr sz="1800"/>
            </a:pPr>
            <a:r>
              <a:t>Which means that…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86" name="Shape 1386"/>
          <p:cNvSpPr/>
          <p:nvPr>
            <p:ph type="sldImg"/>
          </p:nvPr>
        </p:nvSpPr>
        <p:spPr>
          <a:prstGeom prst="rect">
            <a:avLst/>
          </a:prstGeom>
        </p:spPr>
        <p:txBody>
          <a:bodyPr/>
          <a:lstStyle/>
          <a:p>
            <a:pPr/>
          </a:p>
        </p:txBody>
      </p:sp>
      <p:sp>
        <p:nvSpPr>
          <p:cNvPr id="1387" name="Shape 1387"/>
          <p:cNvSpPr/>
          <p:nvPr>
            <p:ph type="body" sz="quarter" idx="1"/>
          </p:nvPr>
        </p:nvSpPr>
        <p:spPr>
          <a:prstGeom prst="rect">
            <a:avLst/>
          </a:prstGeom>
        </p:spPr>
        <p:txBody>
          <a:bodyPr/>
          <a:lstStyle/>
          <a:p>
            <a:pPr/>
            <a:r>
              <a:t>OCSP uses a different approach. OCSP is a web service protocol that allows a client to query the CA for the revocation status of a single certificate.</a:t>
            </a:r>
          </a:p>
          <a:p>
            <a:pPr/>
          </a:p>
          <a:p>
            <a:pPr/>
            <a:r>
              <a:t>The CA now runs a server, called an OCSP responder. Clients can locate the OCSP responder for a certificate by using URL provided in a certificate and send an OCSP request to the responder with serial number, a hash of the issuer’s name public key.</a:t>
            </a:r>
          </a:p>
          <a:p>
            <a:pPr/>
            <a:r>
              <a:t>The responder will returns a signed response which includes a revocation status: revoked, good, unknown.</a:t>
            </a:r>
          </a:p>
          <a:p>
            <a:pPr/>
          </a:p>
          <a:p>
            <a:p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94" name="Shape 1394"/>
          <p:cNvSpPr/>
          <p:nvPr>
            <p:ph type="sldImg"/>
          </p:nvPr>
        </p:nvSpPr>
        <p:spPr>
          <a:prstGeom prst="rect">
            <a:avLst/>
          </a:prstGeom>
        </p:spPr>
        <p:txBody>
          <a:bodyPr/>
          <a:lstStyle/>
          <a:p>
            <a:pPr/>
          </a:p>
        </p:txBody>
      </p:sp>
      <p:sp>
        <p:nvSpPr>
          <p:cNvPr id="1395" name="Shape 1395"/>
          <p:cNvSpPr/>
          <p:nvPr>
            <p:ph type="body" sz="quarter" idx="1"/>
          </p:nvPr>
        </p:nvSpPr>
        <p:spPr>
          <a:prstGeom prst="rect">
            <a:avLst/>
          </a:prstGeom>
        </p:spPr>
        <p:txBody>
          <a:bodyPr/>
          <a:lstStyle/>
          <a:p>
            <a:pPr/>
            <a:r>
              <a:t>Issuer’s certificate: https://censys.io/certificates/b1774f9b26b4e2d5f751713600ffeb163b34cb7a14c2c079704e95364fbcca49</a:t>
            </a:r>
          </a:p>
          <a:p>
            <a:pPr/>
          </a:p>
          <a:p>
            <a:pPr/>
            <a:r>
              <a:t>-----BEGIN CERTIFICATE-----</a:t>
            </a:r>
          </a:p>
          <a:p>
            <a:pPr/>
            <a:r>
              <a:t>MIIF+TCCA+GgAwIBAgIQJbVdRZm0XXTm3MkhAFSBcjANBgkqhkiG9w0BAQ0FADCB</a:t>
            </a:r>
          </a:p>
          <a:p>
            <a:pPr/>
            <a:r>
              <a:t>iDELMAkGA1UEBhMCVVMxEzARBgNVBAgTCk5ldyBKZXJzZXkxFDASBgNVBAcTC0pl</a:t>
            </a:r>
          </a:p>
          <a:p>
            <a:pPr/>
            <a:r>
              <a:t>cnNleSBDaXR5MR4wHAYDVQQKExVUaGUgVVNFUlRSVVNUIE5ldHdvcmsxLjAsBgNV</a:t>
            </a:r>
          </a:p>
          <a:p>
            <a:pPr/>
            <a:r>
              <a:t>BAMTJVVTRVJUcnVzdCBSU0EgQ2VydGlmaWNhdGlvbiBBdXRob3JpdHkwHhcNMTQw</a:t>
            </a:r>
          </a:p>
          <a:p>
            <a:pPr/>
            <a:r>
              <a:t>OTE5MDAwMDAwWhcNMjQwOTE4MjM1OTU5WjB2MQswCQYDVQQGEwJVUzELMAkGA1UE</a:t>
            </a:r>
          </a:p>
          <a:p>
            <a:pPr/>
            <a:r>
              <a:t>CBMCTUkxEjAQBgNVBAcTCUFubiBBcmJvcjESMBAGA1UEChMJSW50ZXJuZXQyMREw</a:t>
            </a:r>
          </a:p>
          <a:p>
            <a:pPr/>
            <a:r>
              <a:t>DwYDVQQLEwhJbkNvbW1vbjEfMB0GA1UEAxMWSW5Db21tb24gUlNBIFNlcnZlciBD</a:t>
            </a:r>
          </a:p>
          <a:p>
            <a:pPr/>
            <a:r>
              <a:t>QTCCASIwDQYJKoZIhvcNAQEBBQADggEPADCCAQoCggEBAJwb8bsvf2MYFVFRVA+e</a:t>
            </a:r>
          </a:p>
          <a:p>
            <a:pPr/>
            <a:r>
              <a:t>xU5NEFj6MJsXKZDmMwysE1N8VJG06thum4ltuzM+j9INpun5uukNDBqeso7JcC7v</a:t>
            </a:r>
          </a:p>
          <a:p>
            <a:pPr/>
            <a:r>
              <a:t>HgV9lestjaKpTbOc5/MZNrun8XzmCB5hJ0R6lvSoNNviQsil2zfVtefkQnI/tBPP</a:t>
            </a:r>
          </a:p>
          <a:p>
            <a:pPr/>
            <a:r>
              <a:t>iwckRR6MkYNGuQmm/BijBgLsNI0yZpUn6uGX6Ns1oytW61fo8BBZ321wDGZq0GTl</a:t>
            </a:r>
          </a:p>
          <a:p>
            <a:pPr/>
            <a:r>
              <a:t>qKOYMa0dYtX6kuOaQ80tNfvZnjNbRX3EhigsZhLI2w8ZMA0/6fDqSl5AB8f2IHpT</a:t>
            </a:r>
          </a:p>
          <a:p>
            <a:pPr/>
            <a:r>
              <a:t>eIFken5FahZv9JNYyWL7KSd9oX8hzudPR9aKVuDjZvjs3YncJowZaDuNi+L7RyML</a:t>
            </a:r>
          </a:p>
          <a:p>
            <a:pPr/>
            <a:r>
              <a:t>fzcCAwEAAaOCAW4wggFqMB8GA1UdIwQYMBaAFFN5v1qqK0rPVIDh2JvAnfKyA2bL</a:t>
            </a:r>
          </a:p>
          <a:p>
            <a:pPr/>
            <a:r>
              <a:t>MB0GA1UdDgQWBBQeBaN3j2yW4luHS6a0hqxxAAznODAOBgNVHQ8BAf8EBAMCAYYw</a:t>
            </a:r>
          </a:p>
          <a:p>
            <a:pPr/>
            <a:r>
              <a:t>EgYDVR0TAQH/BAgwBgEB/wIBADAdBgNVHSUEFjAUBggrBgEFBQcDAQYIKwYBBQUH</a:t>
            </a:r>
          </a:p>
          <a:p>
            <a:pPr/>
            <a:r>
              <a:t>AwIwGwYDVR0gBBQwEjAGBgRVHSAAMAgGBmeBDAECAjBQBgNVHR8ESTBHMEWgQ6BB</a:t>
            </a:r>
          </a:p>
          <a:p>
            <a:pPr/>
            <a:r>
              <a:t>hj9odHRwOi8vY3JsLnVzZXJ0cnVzdC5jb20vVVNFUlRydXN0UlNBQ2VydGlmaWNh</a:t>
            </a:r>
          </a:p>
          <a:p>
            <a:pPr/>
            <a:r>
              <a:t>dGlvbkF1dGhvcml0eS5jcmwwdgYIKwYBBQUHAQEEajBoMD8GCCsGAQUFBzAChjNo</a:t>
            </a:r>
          </a:p>
          <a:p>
            <a:pPr/>
            <a:r>
              <a:t>dHRwOi8vY3J0LnVzZXJ0cnVzdC5jb20vVVNFUlRydXN0UlNBQWRkVHJ1c3RDQS5j</a:t>
            </a:r>
          </a:p>
          <a:p>
            <a:pPr/>
            <a:r>
              <a:t>cnQwJQYIKwYBBQUHMAGGGWh0dHA6Ly9vY3NwLnVzZXJ0cnVzdC5jb20wDQYJKoZI</a:t>
            </a:r>
          </a:p>
          <a:p>
            <a:pPr/>
            <a:r>
              <a:t>hvcNAQENBQADggIBAE3VdfpMw+uUkDK0VtAs3Op7bAOXhHqVbcZf+utvwT0n2Bj9</a:t>
            </a:r>
          </a:p>
          <a:p>
            <a:pPr/>
            <a:r>
              <a:t>6vp8Jp1ZDwVCEFfRiF73xp7YhPGFkOwQdG4RtUe1XpC/yVoXw4lyoYgktvn1fZZw</a:t>
            </a:r>
          </a:p>
          <a:p>
            <a:pPr/>
            <a:r>
              <a:t>Kk5aGoeQVrAlXsURWguxrplfhkU+ZNnPV+uFdc3s3aBhdQk61SrJnhswQKe1s60b</a:t>
            </a:r>
          </a:p>
          <a:p>
            <a:pPr/>
            <a:r>
              <a:t>x2UYV+DBF5AcO+c1RGmhhnniQdTqnnaLwSl3H7hyRb1wyQjmZEm3NV/3gJkR2FGk</a:t>
            </a:r>
          </a:p>
          <a:p>
            <a:pPr/>
            <a:r>
              <a:t>Bo4CBeMsIDePUa37W0iSM0t1HY4mPZqKRMRFZ34jC+misfmpgsZZhZvCxOgd8ifn</a:t>
            </a:r>
          </a:p>
          <a:p>
            <a:pPr/>
            <a:r>
              <a:t>1NZ4ejRQgJZ6bV84cjXMet/DsQmQExWA6czjdVxL3DZ7IK7b7kqCHGcH29vp/Uhi</a:t>
            </a:r>
          </a:p>
          <a:p>
            <a:pPr/>
            <a:r>
              <a:t>tIe1yZ/h/6Zc3ZgxN8uVIDwoO91XWmipxjHy32OuXXVmkBa8QQwm5fhJXxWrx2xz</a:t>
            </a:r>
          </a:p>
          <a:p>
            <a:pPr/>
            <a:r>
              <a:t>Jgd153xof+0POHx/NZRD4F0C8UEXyC5gRg6mScl+XsIHwoqfBs4p7tWsd8vCbUio</a:t>
            </a:r>
          </a:p>
          <a:p>
            <a:pPr/>
            <a:r>
              <a:t>xhVAcQPjVIPCuKnzj75TPsC3nsN0LxfvY5dSermWhiMEZL87JXRMb3+gjnm5jcyj</a:t>
            </a:r>
          </a:p>
          <a:p>
            <a:pPr/>
            <a:r>
              <a:t>2Sd+b38qxZb6IKnm20+oeKzFLMebND0skFlX/hCX1zjAb4FQjVsw48BlPA++tgI4</a:t>
            </a:r>
          </a:p>
          <a:p>
            <a:pPr/>
            <a:r>
              <a:t>7fZpHbnfbI/X8ZBKVyNbXJkVBxYmeM38IITtJRbBaKjAaXuF+UeFdGrq1dk4</a:t>
            </a:r>
          </a:p>
          <a:p>
            <a:pPr/>
            <a:r>
              <a:t>-----END CERTIFICATE-----</a:t>
            </a:r>
          </a:p>
          <a:p>
            <a:p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09" name="Shape 1609"/>
          <p:cNvSpPr/>
          <p:nvPr>
            <p:ph type="sldImg"/>
          </p:nvPr>
        </p:nvSpPr>
        <p:spPr>
          <a:prstGeom prst="rect">
            <a:avLst/>
          </a:prstGeom>
        </p:spPr>
        <p:txBody>
          <a:bodyPr/>
          <a:lstStyle/>
          <a:p>
            <a:pPr/>
          </a:p>
        </p:txBody>
      </p:sp>
      <p:sp>
        <p:nvSpPr>
          <p:cNvPr id="1610" name="Shape 1610"/>
          <p:cNvSpPr/>
          <p:nvPr>
            <p:ph type="body" sz="quarter" idx="1"/>
          </p:nvPr>
        </p:nvSpPr>
        <p:spPr>
          <a:prstGeom prst="rect">
            <a:avLst/>
          </a:prstGeom>
        </p:spPr>
        <p:txBody>
          <a:bodyPr/>
          <a:lstStyle/>
          <a:p>
            <a:pPr/>
            <a:r>
              <a:t>As you can tell, OCSP reduces the overhead of CRLs by allowing clients to query the CA for the revocation status for a single certificate, but it has some issues.</a:t>
            </a:r>
          </a:p>
          <a:p>
            <a:pPr/>
          </a:p>
          <a:p>
            <a:pPr/>
            <a:r>
              <a:t>First, because the client depends on the OCSP responses, the responder needs to provide the responses with high availability and low latency. For example, the clients wait until the OCSP responses comes before completing the TLS handshake.</a:t>
            </a:r>
          </a:p>
          <a:p>
            <a:pPr/>
          </a:p>
          <a:p>
            <a:pPr/>
            <a:r>
              <a:t>The second problem is about privacy issue; As a client will send a OCSP request to the CA whenever it visits an website that support OCSP. The CA basically can track the website that the client visits. Thus, it has a potential privacy risk.</a:t>
            </a:r>
          </a:p>
          <a:p>
            <a:p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33" name="Shape 1833"/>
          <p:cNvSpPr/>
          <p:nvPr>
            <p:ph type="sldImg"/>
          </p:nvPr>
        </p:nvSpPr>
        <p:spPr>
          <a:prstGeom prst="rect">
            <a:avLst/>
          </a:prstGeom>
        </p:spPr>
        <p:txBody>
          <a:bodyPr/>
          <a:lstStyle/>
          <a:p>
            <a:pPr/>
          </a:p>
        </p:txBody>
      </p:sp>
      <p:sp>
        <p:nvSpPr>
          <p:cNvPr id="1834" name="Shape 1834"/>
          <p:cNvSpPr/>
          <p:nvPr>
            <p:ph type="body" sz="quarter" idx="1"/>
          </p:nvPr>
        </p:nvSpPr>
        <p:spPr>
          <a:prstGeom prst="rect">
            <a:avLst/>
          </a:prstGeom>
        </p:spPr>
        <p:txBody>
          <a:bodyPr/>
          <a:lstStyle/>
          <a:p>
            <a:pPr/>
          </a:p>
          <a:p>
            <a:pPr/>
            <a:r>
              <a:t>To overcome the limits, OCSP stapling was introduced. </a:t>
            </a:r>
          </a:p>
          <a:p>
            <a:pPr/>
          </a:p>
          <a:p>
            <a:pPr/>
            <a:r>
              <a:t>The basic idea is very simple; the website fetches the revocation status information using OCSP in advance and cache it and provide the response along with the certificate during the handshake.</a:t>
            </a:r>
          </a:p>
          <a:p>
            <a:pPr/>
          </a:p>
          <a:p>
            <a:pPr/>
            <a:r>
              <a:t>As the website prefetches the OCSP response in advance, OCSP Stapling does not introduce any additional latency and potential privacy risk.</a:t>
            </a:r>
          </a:p>
          <a:p>
            <a:p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18" name="Shape 2018"/>
          <p:cNvSpPr/>
          <p:nvPr>
            <p:ph type="sldImg"/>
          </p:nvPr>
        </p:nvSpPr>
        <p:spPr>
          <a:prstGeom prst="rect">
            <a:avLst/>
          </a:prstGeom>
        </p:spPr>
        <p:txBody>
          <a:bodyPr/>
          <a:lstStyle/>
          <a:p>
            <a:pPr/>
          </a:p>
        </p:txBody>
      </p:sp>
      <p:sp>
        <p:nvSpPr>
          <p:cNvPr id="2019" name="Shape 2019"/>
          <p:cNvSpPr/>
          <p:nvPr>
            <p:ph type="body" sz="quarter" idx="1"/>
          </p:nvPr>
        </p:nvSpPr>
        <p:spPr>
          <a:prstGeom prst="rect">
            <a:avLst/>
          </a:prstGeom>
        </p:spPr>
        <p:txBody>
          <a:bodyPr/>
          <a:lstStyle/>
          <a:p>
            <a:pPr/>
            <a:r>
              <a:t>Unfortunately, OCSP Stapling does not solve all issues with OCSP.</a:t>
            </a:r>
          </a:p>
          <a:p>
            <a:pPr/>
          </a:p>
          <a:p>
            <a:pPr/>
            <a:r>
              <a:t>The major problem is that, most clients (browsers) will accept a certificate even if they are unable to obtain revocation information via OCSP.</a:t>
            </a:r>
          </a:p>
          <a:p>
            <a:pPr/>
            <a:r>
              <a:t>If an attacker who has control over the client’s network could block any outgoing OCSP requests or strip any stapled OCSP responses, the client will just accept the certificate.</a:t>
            </a:r>
          </a:p>
          <a:p>
            <a:pPr/>
          </a:p>
          <a:p>
            <a:pPr/>
            <a:r>
              <a:t>This behavior is called “soft-failure”</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xfrm>
            <a:off x="1270000" y="1638300"/>
            <a:ext cx="10464800" cy="3302000"/>
          </a:xfrm>
          <a:prstGeom prst="rect">
            <a:avLst/>
          </a:prstGeom>
        </p:spPr>
        <p:txBody>
          <a:bodyPr anchor="b"/>
          <a:lstStyle/>
          <a:p>
            <a:pPr/>
            <a:r>
              <a:t>Title Text</a:t>
            </a:r>
          </a:p>
        </p:txBody>
      </p:sp>
      <p:sp>
        <p:nvSpPr>
          <p:cNvPr id="12" name="Body Level One…"/>
          <p:cNvSpPr txBox="1"/>
          <p:nvPr>
            <p:ph type="body" sz="quarter" idx="1"/>
          </p:nvPr>
        </p:nvSpPr>
        <p:spPr>
          <a:xfrm>
            <a:off x="1270000" y="5029200"/>
            <a:ext cx="10464800" cy="1130300"/>
          </a:xfrm>
          <a:prstGeom prst="rect">
            <a:avLst/>
          </a:prstGeom>
        </p:spPr>
        <p:txBody>
          <a:bodyPr anchor="t"/>
          <a:lstStyle>
            <a:lvl1pPr marL="0" indent="0" algn="ctr">
              <a:spcBef>
                <a:spcPts val="0"/>
              </a:spcBef>
              <a:buClrTx/>
              <a:buSzTx/>
              <a:buNone/>
              <a:defRPr sz="3700"/>
            </a:lvl1pPr>
            <a:lvl2pPr marL="0" indent="0" algn="ctr">
              <a:spcBef>
                <a:spcPts val="0"/>
              </a:spcBef>
              <a:buClrTx/>
              <a:buSzTx/>
              <a:buNone/>
              <a:defRPr sz="3700"/>
            </a:lvl2pPr>
            <a:lvl3pPr marL="0" indent="0" algn="ctr">
              <a:spcBef>
                <a:spcPts val="0"/>
              </a:spcBef>
              <a:buClrTx/>
              <a:buSzTx/>
              <a:buNone/>
              <a:defRPr sz="3700"/>
            </a:lvl3pPr>
            <a:lvl4pPr marL="0" indent="0" algn="ctr">
              <a:spcBef>
                <a:spcPts val="0"/>
              </a:spcBef>
              <a:buClrTx/>
              <a:buSzTx/>
              <a:buNone/>
              <a:defRPr sz="3700"/>
            </a:lvl4pPr>
            <a:lvl5pPr marL="0" indent="0" algn="ctr">
              <a:spcBef>
                <a:spcPts val="0"/>
              </a:spcBef>
              <a:buClrTx/>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93" name="–Johnny Appleseed"/>
          <p:cNvSpPr txBox="1"/>
          <p:nvPr>
            <p:ph type="body" sz="quarter" idx="13"/>
          </p:nvPr>
        </p:nvSpPr>
        <p:spPr>
          <a:xfrm>
            <a:off x="1270000" y="6362700"/>
            <a:ext cx="10464800" cy="461366"/>
          </a:xfrm>
          <a:prstGeom prst="rect">
            <a:avLst/>
          </a:prstGeom>
        </p:spPr>
        <p:txBody>
          <a:bodyPr anchor="t">
            <a:spAutoFit/>
          </a:bodyPr>
          <a:lstStyle>
            <a:lvl1pPr marL="0" indent="0" algn="ctr">
              <a:spcBef>
                <a:spcPts val="0"/>
              </a:spcBef>
              <a:buClrTx/>
              <a:buSzTx/>
              <a:buNone/>
              <a:defRPr i="1" sz="2400"/>
            </a:lvl1pPr>
          </a:lstStyle>
          <a:p>
            <a:pPr/>
            <a:r>
              <a:t>–Johnny Appleseed</a:t>
            </a:r>
          </a:p>
        </p:txBody>
      </p:sp>
      <p:sp>
        <p:nvSpPr>
          <p:cNvPr id="94" name="“Type a quote here.”"/>
          <p:cNvSpPr txBox="1"/>
          <p:nvPr>
            <p:ph type="body" sz="quarter" idx="14"/>
          </p:nvPr>
        </p:nvSpPr>
        <p:spPr>
          <a:xfrm>
            <a:off x="1270000" y="4308599"/>
            <a:ext cx="10464800" cy="609776"/>
          </a:xfrm>
          <a:prstGeom prst="rect">
            <a:avLst/>
          </a:prstGeom>
        </p:spPr>
        <p:txBody>
          <a:bodyPr>
            <a:spAutoFit/>
          </a:bodyPr>
          <a:lstStyle>
            <a:lvl1pPr marL="0" indent="0" algn="ctr">
              <a:spcBef>
                <a:spcPts val="0"/>
              </a:spcBef>
              <a:buClrTx/>
              <a:buSzTx/>
              <a:buNone/>
              <a:defRPr sz="3400">
                <a:latin typeface="+mn-lt"/>
                <a:ea typeface="+mn-ea"/>
                <a:cs typeface="+mn-cs"/>
                <a:sym typeface="Helvetica Neue Medium"/>
              </a:defRPr>
            </a:lvl1pPr>
          </a:lstStyle>
          <a:p>
            <a:pPr/>
            <a:r>
              <a:t>“Type a quote here.” </a:t>
            </a: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02" name="Image"/>
          <p:cNvSpPr/>
          <p:nvPr>
            <p:ph type="pic" idx="13"/>
          </p:nvPr>
        </p:nvSpPr>
        <p:spPr>
          <a:xfrm>
            <a:off x="-929606" y="-12700"/>
            <a:ext cx="16551777" cy="11034518"/>
          </a:xfrm>
          <a:prstGeom prst="rect">
            <a:avLst/>
          </a:prstGeom>
        </p:spPr>
        <p:txBody>
          <a:bodyPr lIns="91439" tIns="45719" rIns="91439" bIns="45719" anchor="t">
            <a:noAutofit/>
          </a:bodyPr>
          <a:lstStyle/>
          <a:p>
            <a:pP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117" name="Title Text"/>
          <p:cNvSpPr txBox="1"/>
          <p:nvPr>
            <p:ph type="title"/>
          </p:nvPr>
        </p:nvSpPr>
        <p:spPr>
          <a:xfrm>
            <a:off x="800100" y="-254000"/>
            <a:ext cx="11417300" cy="1955800"/>
          </a:xfrm>
          <a:prstGeom prst="rect">
            <a:avLst/>
          </a:prstGeom>
        </p:spPr>
        <p:txBody>
          <a:bodyPr lIns="0" tIns="0" rIns="0" bIns="0">
            <a:noAutofit/>
          </a:bodyPr>
          <a:lstStyle>
            <a:lvl1pPr>
              <a:defRPr sz="5600">
                <a:solidFill>
                  <a:srgbClr val="FFE44F"/>
                </a:solidFill>
                <a:latin typeface="Gill Sans"/>
                <a:ea typeface="Gill Sans"/>
                <a:cs typeface="Gill Sans"/>
                <a:sym typeface="Gill Sans"/>
              </a:defRPr>
            </a:lvl1pPr>
          </a:lstStyle>
          <a:p>
            <a:pPr/>
            <a:r>
              <a:t>Title Text</a:t>
            </a:r>
          </a:p>
        </p:txBody>
      </p:sp>
      <p:sp>
        <p:nvSpPr>
          <p:cNvPr id="118" name="Body Level One…"/>
          <p:cNvSpPr txBox="1"/>
          <p:nvPr>
            <p:ph type="body" idx="1"/>
          </p:nvPr>
        </p:nvSpPr>
        <p:spPr>
          <a:xfrm>
            <a:off x="355600" y="2197100"/>
            <a:ext cx="12280900" cy="6604000"/>
          </a:xfrm>
          <a:prstGeom prst="rect">
            <a:avLst/>
          </a:prstGeom>
        </p:spPr>
        <p:txBody>
          <a:bodyPr anchor="t">
            <a:noAutofit/>
          </a:bodyPr>
          <a:lstStyle>
            <a:lvl1pPr marL="731666" indent="-401466">
              <a:spcBef>
                <a:spcPts val="500"/>
              </a:spcBef>
              <a:buClrTx/>
              <a:buSzPct val="100000"/>
              <a:defRPr sz="3400">
                <a:latin typeface="Gill Sans"/>
                <a:ea typeface="Gill Sans"/>
                <a:cs typeface="Gill Sans"/>
                <a:sym typeface="Gill Sans"/>
              </a:defRPr>
            </a:lvl1pPr>
            <a:lvl2pPr marL="1154475" indent="-392475">
              <a:spcBef>
                <a:spcPts val="500"/>
              </a:spcBef>
              <a:buClrTx/>
              <a:buSzPct val="100000"/>
              <a:defRPr>
                <a:latin typeface="Gill Sans"/>
                <a:ea typeface="Gill Sans"/>
                <a:cs typeface="Gill Sans"/>
                <a:sym typeface="Gill Sans"/>
              </a:defRPr>
            </a:lvl2pPr>
            <a:lvl3pPr marL="1907483" indent="-383483">
              <a:spcBef>
                <a:spcPts val="500"/>
              </a:spcBef>
              <a:buClrTx/>
              <a:buSzPct val="100000"/>
              <a:defRPr sz="3000">
                <a:latin typeface="Gill Sans"/>
                <a:ea typeface="Gill Sans"/>
                <a:cs typeface="Gill Sans"/>
                <a:sym typeface="Gill Sans"/>
              </a:defRPr>
            </a:lvl3pPr>
            <a:lvl4pPr marL="2669483" indent="-383483">
              <a:spcBef>
                <a:spcPts val="500"/>
              </a:spcBef>
              <a:buClrTx/>
              <a:buSzPct val="100000"/>
              <a:defRPr sz="3000">
                <a:latin typeface="Gill Sans"/>
                <a:ea typeface="Gill Sans"/>
                <a:cs typeface="Gill Sans"/>
                <a:sym typeface="Gill Sans"/>
              </a:defRPr>
            </a:lvl4pPr>
            <a:lvl5pPr marL="3431483" indent="-383483">
              <a:spcBef>
                <a:spcPts val="500"/>
              </a:spcBef>
              <a:buClrTx/>
              <a:buSzPct val="100000"/>
              <a:defRPr sz="3000">
                <a:latin typeface="Gill Sans"/>
                <a:ea typeface="Gill Sans"/>
                <a:cs typeface="Gill Sans"/>
                <a:sym typeface="Gill Sans"/>
              </a:defRPr>
            </a:lvl5pPr>
          </a:lstStyle>
          <a:p>
            <a:pPr/>
            <a:r>
              <a:t>Body Level One</a:t>
            </a:r>
          </a:p>
          <a:p>
            <a:pPr lvl="1"/>
            <a:r>
              <a:t>Body Level Two</a:t>
            </a:r>
          </a:p>
          <a:p>
            <a:pPr lvl="2"/>
            <a:r>
              <a:t>Body Level Three</a:t>
            </a:r>
          </a:p>
          <a:p>
            <a:pPr lvl="3"/>
            <a:r>
              <a:t>Body Level Four</a:t>
            </a:r>
          </a:p>
          <a:p>
            <a:pPr lvl="4"/>
            <a:r>
              <a:t>Body Level Five</a:t>
            </a:r>
          </a:p>
        </p:txBody>
      </p:sp>
      <p:sp>
        <p:nvSpPr>
          <p:cNvPr id="119" name="Slide Number"/>
          <p:cNvSpPr txBox="1"/>
          <p:nvPr>
            <p:ph type="sldNum" sz="quarter" idx="2"/>
          </p:nvPr>
        </p:nvSpPr>
        <p:spPr>
          <a:xfrm>
            <a:off x="11956950" y="9296400"/>
            <a:ext cx="355800" cy="342900"/>
          </a:xfrm>
          <a:prstGeom prst="rect">
            <a:avLst/>
          </a:prstGeom>
        </p:spPr>
        <p:txBody>
          <a:bodyPr/>
          <a:lstStyle>
            <a:lvl1pPr>
              <a:defRPr b="1">
                <a:solidFill>
                  <a:srgbClr val="FFFB00"/>
                </a:solidFill>
                <a:latin typeface="Gill Sans"/>
                <a:ea typeface="Gill Sans"/>
                <a:cs typeface="Gill Sans"/>
                <a:sym typeface="Gill San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126" name="Title Text"/>
          <p:cNvSpPr txBox="1"/>
          <p:nvPr>
            <p:ph type="title"/>
          </p:nvPr>
        </p:nvSpPr>
        <p:spPr>
          <a:xfrm>
            <a:off x="800100" y="-254000"/>
            <a:ext cx="11417300" cy="1955800"/>
          </a:xfrm>
          <a:prstGeom prst="rect">
            <a:avLst/>
          </a:prstGeom>
        </p:spPr>
        <p:txBody>
          <a:bodyPr lIns="0" tIns="0" rIns="0" bIns="0">
            <a:noAutofit/>
          </a:bodyPr>
          <a:lstStyle>
            <a:lvl1pPr>
              <a:defRPr sz="5600">
                <a:solidFill>
                  <a:srgbClr val="FFE44F"/>
                </a:solidFill>
                <a:latin typeface="Gill Sans"/>
                <a:ea typeface="Gill Sans"/>
                <a:cs typeface="Gill Sans"/>
                <a:sym typeface="Gill Sans"/>
              </a:defRPr>
            </a:lvl1pPr>
          </a:lstStyle>
          <a:p>
            <a:pPr/>
            <a:r>
              <a:t>Title Text</a:t>
            </a:r>
          </a:p>
        </p:txBody>
      </p:sp>
      <p:sp>
        <p:nvSpPr>
          <p:cNvPr id="127" name="Body Level One…"/>
          <p:cNvSpPr txBox="1"/>
          <p:nvPr>
            <p:ph type="body" idx="1"/>
          </p:nvPr>
        </p:nvSpPr>
        <p:spPr>
          <a:xfrm>
            <a:off x="355600" y="2197100"/>
            <a:ext cx="12280900" cy="6604000"/>
          </a:xfrm>
          <a:prstGeom prst="rect">
            <a:avLst/>
          </a:prstGeom>
        </p:spPr>
        <p:txBody>
          <a:bodyPr anchor="t">
            <a:noAutofit/>
          </a:bodyPr>
          <a:lstStyle>
            <a:lvl1pPr marL="731666" indent="-401466">
              <a:spcBef>
                <a:spcPts val="500"/>
              </a:spcBef>
              <a:buClrTx/>
              <a:buSzPct val="100000"/>
              <a:defRPr sz="3400">
                <a:latin typeface="Gill Sans"/>
                <a:ea typeface="Gill Sans"/>
                <a:cs typeface="Gill Sans"/>
                <a:sym typeface="Gill Sans"/>
              </a:defRPr>
            </a:lvl1pPr>
            <a:lvl2pPr marL="1154475" indent="-392475">
              <a:spcBef>
                <a:spcPts val="500"/>
              </a:spcBef>
              <a:buClrTx/>
              <a:buSzPct val="100000"/>
              <a:defRPr>
                <a:latin typeface="Gill Sans"/>
                <a:ea typeface="Gill Sans"/>
                <a:cs typeface="Gill Sans"/>
                <a:sym typeface="Gill Sans"/>
              </a:defRPr>
            </a:lvl2pPr>
            <a:lvl3pPr marL="1907483" indent="-383483">
              <a:spcBef>
                <a:spcPts val="500"/>
              </a:spcBef>
              <a:buClrTx/>
              <a:buSzPct val="100000"/>
              <a:defRPr sz="3000">
                <a:latin typeface="Gill Sans"/>
                <a:ea typeface="Gill Sans"/>
                <a:cs typeface="Gill Sans"/>
                <a:sym typeface="Gill Sans"/>
              </a:defRPr>
            </a:lvl3pPr>
            <a:lvl4pPr marL="2669483" indent="-383483">
              <a:spcBef>
                <a:spcPts val="500"/>
              </a:spcBef>
              <a:buClrTx/>
              <a:buSzPct val="100000"/>
              <a:defRPr sz="3000">
                <a:latin typeface="Gill Sans"/>
                <a:ea typeface="Gill Sans"/>
                <a:cs typeface="Gill Sans"/>
                <a:sym typeface="Gill Sans"/>
              </a:defRPr>
            </a:lvl4pPr>
            <a:lvl5pPr marL="3431483" indent="-383483">
              <a:spcBef>
                <a:spcPts val="500"/>
              </a:spcBef>
              <a:buClrTx/>
              <a:buSzPct val="100000"/>
              <a:defRPr sz="3000">
                <a:latin typeface="Gill Sans"/>
                <a:ea typeface="Gill Sans"/>
                <a:cs typeface="Gill Sans"/>
                <a:sym typeface="Gill Sans"/>
              </a:defRPr>
            </a:lvl5pPr>
          </a:lstStyle>
          <a:p>
            <a:pPr/>
            <a:r>
              <a:t>Body Level One</a:t>
            </a:r>
          </a:p>
          <a:p>
            <a:pPr lvl="1"/>
            <a:r>
              <a:t>Body Level Two</a:t>
            </a:r>
          </a:p>
          <a:p>
            <a:pPr lvl="2"/>
            <a:r>
              <a:t>Body Level Three</a:t>
            </a:r>
          </a:p>
          <a:p>
            <a:pPr lvl="3"/>
            <a:r>
              <a:t>Body Level Four</a:t>
            </a:r>
          </a:p>
          <a:p>
            <a:pPr lvl="4"/>
            <a:r>
              <a:t>Body Level Five</a:t>
            </a:r>
          </a:p>
        </p:txBody>
      </p:sp>
      <p:sp>
        <p:nvSpPr>
          <p:cNvPr id="128" name="Slide Number"/>
          <p:cNvSpPr txBox="1"/>
          <p:nvPr>
            <p:ph type="sldNum" sz="quarter" idx="2"/>
          </p:nvPr>
        </p:nvSpPr>
        <p:spPr>
          <a:xfrm>
            <a:off x="11976100" y="9296400"/>
            <a:ext cx="317500" cy="342900"/>
          </a:xfrm>
          <a:prstGeom prst="rect">
            <a:avLst/>
          </a:prstGeom>
        </p:spPr>
        <p:txBody>
          <a:bodyPr/>
          <a:lstStyle>
            <a:lvl1pPr>
              <a:defRPr>
                <a:solidFill>
                  <a:srgbClr val="FFFB00"/>
                </a:solidFill>
                <a:latin typeface="Gill Sans"/>
                <a:ea typeface="Gill Sans"/>
                <a:cs typeface="Gill Sans"/>
                <a:sym typeface="Gill San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135" name="Title Text"/>
          <p:cNvSpPr txBox="1"/>
          <p:nvPr>
            <p:ph type="title"/>
          </p:nvPr>
        </p:nvSpPr>
        <p:spPr>
          <a:xfrm>
            <a:off x="952500" y="76200"/>
            <a:ext cx="11099800" cy="1024554"/>
          </a:xfrm>
          <a:prstGeom prst="rect">
            <a:avLst/>
          </a:prstGeom>
        </p:spPr>
        <p:txBody>
          <a:bodyPr/>
          <a:lstStyle>
            <a:lvl1pPr>
              <a:defRPr b="1" sz="4500">
                <a:solidFill>
                  <a:srgbClr val="FFD12A"/>
                </a:solidFill>
                <a:latin typeface="Helvetica"/>
                <a:ea typeface="Helvetica"/>
                <a:cs typeface="Helvetica"/>
                <a:sym typeface="Helvetica"/>
              </a:defRPr>
            </a:lvl1pPr>
          </a:lstStyle>
          <a:p>
            <a:pPr/>
            <a:r>
              <a:t>Title Text</a:t>
            </a:r>
          </a:p>
        </p:txBody>
      </p:sp>
      <p:sp>
        <p:nvSpPr>
          <p:cNvPr id="136" name="Slide Number"/>
          <p:cNvSpPr txBox="1"/>
          <p:nvPr>
            <p:ph type="sldNum" sz="quarter" idx="2"/>
          </p:nvPr>
        </p:nvSpPr>
        <p:spPr>
          <a:xfrm>
            <a:off x="6311798" y="9258300"/>
            <a:ext cx="368504" cy="381000"/>
          </a:xfrm>
          <a:prstGeom prst="rect">
            <a:avLst/>
          </a:prstGeom>
        </p:spPr>
        <p:txBody>
          <a:bodyPr/>
          <a:lstStyle>
            <a:lvl1pPr>
              <a:defRPr sz="1800">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Subtitle">
    <p:bg>
      <p:bgPr>
        <a:gradFill flip="none" rotWithShape="1">
          <a:gsLst>
            <a:gs pos="0">
              <a:srgbClr val="000000"/>
            </a:gs>
            <a:gs pos="100000">
              <a:srgbClr val="1C1C23"/>
            </a:gs>
          </a:gsLst>
          <a:lin ang="5400000" scaled="0"/>
        </a:gradFill>
      </p:bgPr>
    </p:bg>
    <p:spTree>
      <p:nvGrpSpPr>
        <p:cNvPr id="1" name=""/>
        <p:cNvGrpSpPr/>
        <p:nvPr/>
      </p:nvGrpSpPr>
      <p:grpSpPr>
        <a:xfrm>
          <a:off x="0" y="0"/>
          <a:ext cx="0" cy="0"/>
          <a:chOff x="0" y="0"/>
          <a:chExt cx="0" cy="0"/>
        </a:xfrm>
      </p:grpSpPr>
      <p:sp>
        <p:nvSpPr>
          <p:cNvPr id="143" name="Title Text"/>
          <p:cNvSpPr txBox="1"/>
          <p:nvPr>
            <p:ph type="title"/>
          </p:nvPr>
        </p:nvSpPr>
        <p:spPr>
          <a:xfrm>
            <a:off x="1270000" y="1638300"/>
            <a:ext cx="10464800" cy="3302000"/>
          </a:xfrm>
          <a:prstGeom prst="rect">
            <a:avLst/>
          </a:prstGeom>
        </p:spPr>
        <p:txBody>
          <a:bodyPr anchor="b">
            <a:noAutofit/>
          </a:bodyPr>
          <a:lstStyle>
            <a:lvl1pPr>
              <a:defRPr>
                <a:latin typeface="Gill Sans"/>
                <a:ea typeface="Gill Sans"/>
                <a:cs typeface="Gill Sans"/>
                <a:sym typeface="Gill Sans"/>
              </a:defRPr>
            </a:lvl1pPr>
          </a:lstStyle>
          <a:p>
            <a:pPr/>
            <a:r>
              <a:t>Title Text</a:t>
            </a:r>
          </a:p>
        </p:txBody>
      </p:sp>
      <p:sp>
        <p:nvSpPr>
          <p:cNvPr id="144" name="Body Level One…"/>
          <p:cNvSpPr txBox="1"/>
          <p:nvPr>
            <p:ph type="body" sz="quarter" idx="1"/>
          </p:nvPr>
        </p:nvSpPr>
        <p:spPr>
          <a:xfrm>
            <a:off x="1270000" y="5029200"/>
            <a:ext cx="10464800" cy="1143000"/>
          </a:xfrm>
          <a:prstGeom prst="rect">
            <a:avLst/>
          </a:prstGeom>
        </p:spPr>
        <p:txBody>
          <a:bodyPr anchor="t">
            <a:noAutofit/>
          </a:bodyPr>
          <a:lstStyle>
            <a:lvl1pPr marL="0" indent="0" algn="ctr">
              <a:spcBef>
                <a:spcPts val="0"/>
              </a:spcBef>
              <a:buClrTx/>
              <a:buSzTx/>
              <a:buNone/>
              <a:defRPr sz="3400">
                <a:latin typeface="Gill Sans"/>
                <a:ea typeface="Gill Sans"/>
                <a:cs typeface="Gill Sans"/>
                <a:sym typeface="Gill Sans"/>
              </a:defRPr>
            </a:lvl1pPr>
            <a:lvl2pPr marL="0" indent="0" algn="ctr">
              <a:spcBef>
                <a:spcPts val="0"/>
              </a:spcBef>
              <a:buClrTx/>
              <a:buSzTx/>
              <a:buNone/>
              <a:defRPr sz="3400">
                <a:latin typeface="Gill Sans"/>
                <a:ea typeface="Gill Sans"/>
                <a:cs typeface="Gill Sans"/>
                <a:sym typeface="Gill Sans"/>
              </a:defRPr>
            </a:lvl2pPr>
            <a:lvl3pPr marL="0" indent="0" algn="ctr">
              <a:spcBef>
                <a:spcPts val="0"/>
              </a:spcBef>
              <a:buClrTx/>
              <a:buSzTx/>
              <a:buNone/>
              <a:defRPr sz="3400">
                <a:latin typeface="Gill Sans"/>
                <a:ea typeface="Gill Sans"/>
                <a:cs typeface="Gill Sans"/>
                <a:sym typeface="Gill Sans"/>
              </a:defRPr>
            </a:lvl3pPr>
            <a:lvl4pPr marL="0" indent="0" algn="ctr">
              <a:spcBef>
                <a:spcPts val="0"/>
              </a:spcBef>
              <a:buClrTx/>
              <a:buSzTx/>
              <a:buNone/>
              <a:defRPr sz="3400">
                <a:latin typeface="Gill Sans"/>
                <a:ea typeface="Gill Sans"/>
                <a:cs typeface="Gill Sans"/>
                <a:sym typeface="Gill Sans"/>
              </a:defRPr>
            </a:lvl4pPr>
            <a:lvl5pPr marL="0" indent="0" algn="ctr">
              <a:spcBef>
                <a:spcPts val="0"/>
              </a:spcBef>
              <a:buClrTx/>
              <a:buSzTx/>
              <a:buNone/>
              <a:defRPr sz="3400">
                <a:latin typeface="Gill Sans"/>
                <a:ea typeface="Gill Sans"/>
                <a:cs typeface="Gill Sans"/>
                <a:sym typeface="Gill Sans"/>
              </a:defRPr>
            </a:lvl5pPr>
          </a:lstStyle>
          <a:p>
            <a:pPr/>
            <a:r>
              <a:t>Body Level One</a:t>
            </a:r>
          </a:p>
          <a:p>
            <a:pPr lvl="1"/>
            <a:r>
              <a:t>Body Level Two</a:t>
            </a:r>
          </a:p>
          <a:p>
            <a:pPr lvl="2"/>
            <a:r>
              <a:t>Body Level Three</a:t>
            </a:r>
          </a:p>
          <a:p>
            <a:pPr lvl="3"/>
            <a:r>
              <a:t>Body Level Four</a:t>
            </a:r>
          </a:p>
          <a:p>
            <a:pPr lvl="4"/>
            <a:r>
              <a:t>Body Level Five</a:t>
            </a:r>
          </a:p>
        </p:txBody>
      </p:sp>
      <p:sp>
        <p:nvSpPr>
          <p:cNvPr id="145" name="Slide Number"/>
          <p:cNvSpPr txBox="1"/>
          <p:nvPr>
            <p:ph type="sldNum" sz="quarter" idx="2"/>
          </p:nvPr>
        </p:nvSpPr>
        <p:spPr>
          <a:xfrm>
            <a:off x="6318150" y="9296400"/>
            <a:ext cx="355800" cy="342900"/>
          </a:xfrm>
          <a:prstGeom prst="rect">
            <a:avLst/>
          </a:prstGeom>
        </p:spPr>
        <p:txBody>
          <a:bodyPr/>
          <a:lstStyle>
            <a:lvl1pPr>
              <a:defRPr b="1">
                <a:solidFill>
                  <a:srgbClr val="FFF61C"/>
                </a:solidFill>
                <a:latin typeface="Gill Sans"/>
                <a:ea typeface="Gill Sans"/>
                <a:cs typeface="Gill Sans"/>
                <a:sym typeface="Gill San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bg>
      <p:bgPr>
        <a:solidFill>
          <a:srgbClr val="FFFFFF"/>
        </a:solidFill>
      </p:bgPr>
    </p:bg>
    <p:spTree>
      <p:nvGrpSpPr>
        <p:cNvPr id="1" name=""/>
        <p:cNvGrpSpPr/>
        <p:nvPr/>
      </p:nvGrpSpPr>
      <p:grpSpPr>
        <a:xfrm>
          <a:off x="0" y="0"/>
          <a:ext cx="0" cy="0"/>
          <a:chOff x="0" y="0"/>
          <a:chExt cx="0" cy="0"/>
        </a:xfrm>
      </p:grpSpPr>
      <p:sp>
        <p:nvSpPr>
          <p:cNvPr id="152" name="Title Text"/>
          <p:cNvSpPr txBox="1"/>
          <p:nvPr>
            <p:ph type="title"/>
          </p:nvPr>
        </p:nvSpPr>
        <p:spPr>
          <a:xfrm>
            <a:off x="894079" y="1215199"/>
            <a:ext cx="11216642" cy="1413935"/>
          </a:xfrm>
          <a:prstGeom prst="rect">
            <a:avLst/>
          </a:prstGeom>
        </p:spPr>
        <p:txBody>
          <a:bodyPr lIns="48767" tIns="48767" rIns="48767" bIns="48767"/>
          <a:lstStyle>
            <a:lvl1pPr algn="l" defTabSz="1300480">
              <a:lnSpc>
                <a:spcPct val="90000"/>
              </a:lnSpc>
              <a:defRPr sz="6200">
                <a:solidFill>
                  <a:srgbClr val="000000"/>
                </a:solidFill>
                <a:latin typeface="Calibri Light"/>
                <a:ea typeface="Calibri Light"/>
                <a:cs typeface="Calibri Light"/>
                <a:sym typeface="Calibri Light"/>
              </a:defRPr>
            </a:lvl1pPr>
          </a:lstStyle>
          <a:p>
            <a:pPr/>
            <a:r>
              <a:t>Title Text</a:t>
            </a:r>
          </a:p>
        </p:txBody>
      </p:sp>
      <p:sp>
        <p:nvSpPr>
          <p:cNvPr id="153" name="Body Level One…"/>
          <p:cNvSpPr txBox="1"/>
          <p:nvPr>
            <p:ph type="body" idx="1"/>
          </p:nvPr>
        </p:nvSpPr>
        <p:spPr>
          <a:xfrm>
            <a:off x="894079" y="2721032"/>
            <a:ext cx="11216642" cy="5700993"/>
          </a:xfrm>
          <a:prstGeom prst="rect">
            <a:avLst/>
          </a:prstGeom>
        </p:spPr>
        <p:txBody>
          <a:bodyPr lIns="48767" tIns="48767" rIns="48767" bIns="48767"/>
          <a:lstStyle>
            <a:lvl1pPr marL="310242" indent="-310242" defTabSz="1300480">
              <a:lnSpc>
                <a:spcPct val="90000"/>
              </a:lnSpc>
              <a:spcBef>
                <a:spcPts val="1400"/>
              </a:spcBef>
              <a:buClrTx/>
              <a:buSzPct val="100000"/>
              <a:buFont typeface="Arial"/>
              <a:defRPr sz="3800">
                <a:solidFill>
                  <a:srgbClr val="000000"/>
                </a:solidFill>
                <a:latin typeface="Calibri"/>
                <a:ea typeface="Calibri"/>
                <a:cs typeface="Calibri"/>
                <a:sym typeface="Calibri"/>
              </a:defRPr>
            </a:lvl1pPr>
            <a:lvl2pPr marL="819150" indent="-361950" defTabSz="1300480">
              <a:lnSpc>
                <a:spcPct val="90000"/>
              </a:lnSpc>
              <a:spcBef>
                <a:spcPts val="1400"/>
              </a:spcBef>
              <a:buClrTx/>
              <a:buSzPct val="100000"/>
              <a:buFont typeface="Arial"/>
              <a:defRPr sz="3800">
                <a:solidFill>
                  <a:srgbClr val="000000"/>
                </a:solidFill>
                <a:latin typeface="Calibri"/>
                <a:ea typeface="Calibri"/>
                <a:cs typeface="Calibri"/>
                <a:sym typeface="Calibri"/>
              </a:defRPr>
            </a:lvl2pPr>
            <a:lvl3pPr marL="1348739" indent="-434339" defTabSz="1300480">
              <a:lnSpc>
                <a:spcPct val="90000"/>
              </a:lnSpc>
              <a:spcBef>
                <a:spcPts val="1400"/>
              </a:spcBef>
              <a:buClrTx/>
              <a:buSzPct val="100000"/>
              <a:buFont typeface="Arial"/>
              <a:defRPr sz="3800">
                <a:solidFill>
                  <a:srgbClr val="000000"/>
                </a:solidFill>
                <a:latin typeface="Calibri"/>
                <a:ea typeface="Calibri"/>
                <a:cs typeface="Calibri"/>
                <a:sym typeface="Calibri"/>
              </a:defRPr>
            </a:lvl3pPr>
            <a:lvl4pPr marL="1854200" indent="-482600" defTabSz="1300480">
              <a:lnSpc>
                <a:spcPct val="90000"/>
              </a:lnSpc>
              <a:spcBef>
                <a:spcPts val="1400"/>
              </a:spcBef>
              <a:buClrTx/>
              <a:buSzPct val="100000"/>
              <a:buFont typeface="Arial"/>
              <a:defRPr sz="3800">
                <a:solidFill>
                  <a:srgbClr val="000000"/>
                </a:solidFill>
                <a:latin typeface="Calibri"/>
                <a:ea typeface="Calibri"/>
                <a:cs typeface="Calibri"/>
                <a:sym typeface="Calibri"/>
              </a:defRPr>
            </a:lvl4pPr>
            <a:lvl5pPr marL="2311400" indent="-482600" defTabSz="1300480">
              <a:lnSpc>
                <a:spcPct val="90000"/>
              </a:lnSpc>
              <a:spcBef>
                <a:spcPts val="1400"/>
              </a:spcBef>
              <a:buClrTx/>
              <a:buSzPct val="100000"/>
              <a:buFont typeface="Arial"/>
              <a:defRPr sz="3800">
                <a:solidFill>
                  <a:srgbClr val="000000"/>
                </a:solidFill>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154" name="Slide Number"/>
          <p:cNvSpPr txBox="1"/>
          <p:nvPr>
            <p:ph type="sldNum" sz="quarter" idx="2"/>
          </p:nvPr>
        </p:nvSpPr>
        <p:spPr>
          <a:xfrm>
            <a:off x="12557675" y="8057873"/>
            <a:ext cx="323359" cy="338837"/>
          </a:xfrm>
          <a:prstGeom prst="rect">
            <a:avLst/>
          </a:prstGeom>
        </p:spPr>
        <p:txBody>
          <a:bodyPr lIns="48767" tIns="48767" rIns="48767" bIns="48767" anchor="ctr"/>
          <a:lstStyle>
            <a:lvl1pPr algn="r" defTabSz="1300480">
              <a:defRPr>
                <a:solidFill>
                  <a:srgbClr val="888888"/>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20" name="Image"/>
          <p:cNvSpPr/>
          <p:nvPr>
            <p:ph type="pic" idx="13"/>
          </p:nvPr>
        </p:nvSpPr>
        <p:spPr>
          <a:xfrm>
            <a:off x="-647700" y="508000"/>
            <a:ext cx="12369801" cy="6142538"/>
          </a:xfrm>
          <a:prstGeom prst="rect">
            <a:avLst/>
          </a:prstGeom>
        </p:spPr>
        <p:txBody>
          <a:bodyPr lIns="91439" tIns="45719" rIns="91439" bIns="45719" anchor="t">
            <a:noAutofit/>
          </a:bodyPr>
          <a:lstStyle/>
          <a:p>
            <a:pPr/>
          </a:p>
        </p:txBody>
      </p:sp>
      <p:sp>
        <p:nvSpPr>
          <p:cNvPr id="21" name="Title Text"/>
          <p:cNvSpPr txBox="1"/>
          <p:nvPr>
            <p:ph type="title"/>
          </p:nvPr>
        </p:nvSpPr>
        <p:spPr>
          <a:xfrm>
            <a:off x="1270000" y="6718300"/>
            <a:ext cx="10464800" cy="1422400"/>
          </a:xfrm>
          <a:prstGeom prst="rect">
            <a:avLst/>
          </a:prstGeom>
        </p:spPr>
        <p:txBody>
          <a:bodyPr/>
          <a:lstStyle/>
          <a:p>
            <a:pPr/>
            <a:r>
              <a:t>Title Text</a:t>
            </a:r>
          </a:p>
        </p:txBody>
      </p:sp>
      <p:sp>
        <p:nvSpPr>
          <p:cNvPr id="22" name="Body Level One…"/>
          <p:cNvSpPr txBox="1"/>
          <p:nvPr>
            <p:ph type="body" sz="quarter" idx="1"/>
          </p:nvPr>
        </p:nvSpPr>
        <p:spPr>
          <a:xfrm>
            <a:off x="1270000" y="8153400"/>
            <a:ext cx="10464800" cy="1130300"/>
          </a:xfrm>
          <a:prstGeom prst="rect">
            <a:avLst/>
          </a:prstGeom>
        </p:spPr>
        <p:txBody>
          <a:bodyPr anchor="t"/>
          <a:lstStyle>
            <a:lvl1pPr marL="0" indent="0" algn="ctr">
              <a:spcBef>
                <a:spcPts val="0"/>
              </a:spcBef>
              <a:buClrTx/>
              <a:buSzTx/>
              <a:buNone/>
              <a:defRPr sz="3700"/>
            </a:lvl1pPr>
            <a:lvl2pPr marL="0" indent="0" algn="ctr">
              <a:spcBef>
                <a:spcPts val="0"/>
              </a:spcBef>
              <a:buClrTx/>
              <a:buSzTx/>
              <a:buNone/>
              <a:defRPr sz="3700"/>
            </a:lvl2pPr>
            <a:lvl3pPr marL="0" indent="0" algn="ctr">
              <a:spcBef>
                <a:spcPts val="0"/>
              </a:spcBef>
              <a:buClrTx/>
              <a:buSzTx/>
              <a:buNone/>
              <a:defRPr sz="3700"/>
            </a:lvl3pPr>
            <a:lvl4pPr marL="0" indent="0" algn="ctr">
              <a:spcBef>
                <a:spcPts val="0"/>
              </a:spcBef>
              <a:buClrTx/>
              <a:buSzTx/>
              <a:buNone/>
              <a:defRPr sz="3700"/>
            </a:lvl4pPr>
            <a:lvl5pPr marL="0" indent="0" algn="ctr">
              <a:spcBef>
                <a:spcPts val="0"/>
              </a:spcBef>
              <a:buClrTx/>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30" name="Title Text"/>
          <p:cNvSpPr txBox="1"/>
          <p:nvPr>
            <p:ph type="title"/>
          </p:nvPr>
        </p:nvSpPr>
        <p:spPr>
          <a:xfrm>
            <a:off x="1270000" y="3225800"/>
            <a:ext cx="10464800" cy="3302000"/>
          </a:xfrm>
          <a:prstGeom prst="rect">
            <a:avLst/>
          </a:prstGeom>
        </p:spPr>
        <p:txBody>
          <a:bodyP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38" name="Image"/>
          <p:cNvSpPr/>
          <p:nvPr>
            <p:ph type="pic" idx="13"/>
          </p:nvPr>
        </p:nvSpPr>
        <p:spPr>
          <a:xfrm>
            <a:off x="2451058" y="-138499"/>
            <a:ext cx="13525502" cy="9017002"/>
          </a:xfrm>
          <a:prstGeom prst="rect">
            <a:avLst/>
          </a:prstGeom>
        </p:spPr>
        <p:txBody>
          <a:bodyPr lIns="91439" tIns="45719" rIns="91439" bIns="45719" anchor="t">
            <a:noAutofit/>
          </a:bodyPr>
          <a:lstStyle/>
          <a:p>
            <a:pPr/>
          </a:p>
        </p:txBody>
      </p:sp>
      <p:sp>
        <p:nvSpPr>
          <p:cNvPr id="39" name="Title Text"/>
          <p:cNvSpPr txBox="1"/>
          <p:nvPr>
            <p:ph type="title"/>
          </p:nvPr>
        </p:nvSpPr>
        <p:spPr>
          <a:xfrm>
            <a:off x="952500" y="635000"/>
            <a:ext cx="5334000" cy="3987800"/>
          </a:xfrm>
          <a:prstGeom prst="rect">
            <a:avLst/>
          </a:prstGeom>
        </p:spPr>
        <p:txBody>
          <a:bodyPr anchor="b"/>
          <a:lstStyle>
            <a:lvl1pPr>
              <a:defRPr sz="6000"/>
            </a:lvl1pPr>
          </a:lstStyle>
          <a:p>
            <a:pPr/>
            <a:r>
              <a:t>Title Text</a:t>
            </a:r>
          </a:p>
        </p:txBody>
      </p:sp>
      <p:sp>
        <p:nvSpPr>
          <p:cNvPr id="40" name="Body Level One…"/>
          <p:cNvSpPr txBox="1"/>
          <p:nvPr>
            <p:ph type="body" sz="quarter" idx="1"/>
          </p:nvPr>
        </p:nvSpPr>
        <p:spPr>
          <a:xfrm>
            <a:off x="952500" y="4724400"/>
            <a:ext cx="5334000" cy="4114800"/>
          </a:xfrm>
          <a:prstGeom prst="rect">
            <a:avLst/>
          </a:prstGeom>
        </p:spPr>
        <p:txBody>
          <a:bodyPr anchor="t"/>
          <a:lstStyle>
            <a:lvl1pPr marL="0" indent="0" algn="ctr">
              <a:spcBef>
                <a:spcPts val="0"/>
              </a:spcBef>
              <a:buClrTx/>
              <a:buSzTx/>
              <a:buNone/>
              <a:defRPr sz="3700"/>
            </a:lvl1pPr>
            <a:lvl2pPr marL="0" indent="0" algn="ctr">
              <a:spcBef>
                <a:spcPts val="0"/>
              </a:spcBef>
              <a:buClrTx/>
              <a:buSzTx/>
              <a:buNone/>
              <a:defRPr sz="3700"/>
            </a:lvl2pPr>
            <a:lvl3pPr marL="0" indent="0" algn="ctr">
              <a:spcBef>
                <a:spcPts val="0"/>
              </a:spcBef>
              <a:buClrTx/>
              <a:buSzTx/>
              <a:buNone/>
              <a:defRPr sz="3700"/>
            </a:lvl3pPr>
            <a:lvl4pPr marL="0" indent="0" algn="ctr">
              <a:spcBef>
                <a:spcPts val="0"/>
              </a:spcBef>
              <a:buClrTx/>
              <a:buSzTx/>
              <a:buNone/>
              <a:defRPr sz="3700"/>
            </a:lvl4pPr>
            <a:lvl5pPr marL="0" indent="0" algn="ctr">
              <a:spcBef>
                <a:spcPts val="0"/>
              </a:spcBef>
              <a:buClrTx/>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idx="1"/>
          </p:nvPr>
        </p:nvSpPr>
        <p:spPr>
          <a:prstGeom prst="rect">
            <a:avLst/>
          </a:prstGeom>
        </p:spPr>
        <p:txBody>
          <a:bodyPr/>
          <a:lstStyle>
            <a:lvl1pPr>
              <a:buClrTx/>
            </a:lvl1pPr>
            <a:lvl2pPr>
              <a:buClrTx/>
            </a:lvl2pPr>
            <a:lvl3pPr>
              <a:buClrTx/>
            </a:lvl3pPr>
            <a:lvl4pPr>
              <a:buClrTx/>
            </a:lvl4pPr>
            <a:lvl5pPr>
              <a:buClrTx/>
            </a:lvl5p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5" name="Image"/>
          <p:cNvSpPr/>
          <p:nvPr>
            <p:ph type="pic" idx="13"/>
          </p:nvPr>
        </p:nvSpPr>
        <p:spPr>
          <a:xfrm>
            <a:off x="4473575" y="2032000"/>
            <a:ext cx="10287000" cy="6858000"/>
          </a:xfrm>
          <a:prstGeom prst="rect">
            <a:avLst/>
          </a:prstGeom>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half" idx="1"/>
          </p:nvPr>
        </p:nvSpPr>
        <p:spPr>
          <a:xfrm>
            <a:off x="952500" y="2590800"/>
            <a:ext cx="5334000" cy="6286500"/>
          </a:xfrm>
          <a:prstGeom prst="rect">
            <a:avLst/>
          </a:prstGeom>
        </p:spPr>
        <p:txBody>
          <a:bodyPr/>
          <a:lstStyle>
            <a:lvl1pPr marL="342900" indent="-342900">
              <a:spcBef>
                <a:spcPts val="3200"/>
              </a:spcBef>
              <a:buClrTx/>
              <a:defRPr sz="2800"/>
            </a:lvl1pPr>
            <a:lvl2pPr marL="685800" indent="-342900">
              <a:spcBef>
                <a:spcPts val="3200"/>
              </a:spcBef>
              <a:buClrTx/>
              <a:defRPr sz="2800"/>
            </a:lvl2pPr>
            <a:lvl3pPr marL="1028700" indent="-342900">
              <a:spcBef>
                <a:spcPts val="3200"/>
              </a:spcBef>
              <a:buClrTx/>
              <a:defRPr sz="2800"/>
            </a:lvl3pPr>
            <a:lvl4pPr marL="1371600" indent="-342900">
              <a:spcBef>
                <a:spcPts val="3200"/>
              </a:spcBef>
              <a:buClrTx/>
              <a:defRPr sz="2800"/>
            </a:lvl4pPr>
            <a:lvl5pPr marL="1714500" indent="-342900">
              <a:spcBef>
                <a:spcPts val="3200"/>
              </a:spcBef>
              <a:buClrTx/>
              <a:defRPr sz="2800"/>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75" name="Body Level One…"/>
          <p:cNvSpPr txBox="1"/>
          <p:nvPr>
            <p:ph type="body" idx="1"/>
          </p:nvPr>
        </p:nvSpPr>
        <p:spPr>
          <a:xfrm>
            <a:off x="952500" y="1270000"/>
            <a:ext cx="11099800" cy="7213600"/>
          </a:xfrm>
          <a:prstGeom prst="rect">
            <a:avLst/>
          </a:prstGeom>
        </p:spPr>
        <p:txBody>
          <a:bodyPr/>
          <a:lstStyle>
            <a:lvl1pPr>
              <a:buClrTx/>
            </a:lvl1pPr>
            <a:lvl2pPr>
              <a:buClrTx/>
            </a:lvl2pPr>
            <a:lvl3pPr>
              <a:buClrTx/>
            </a:lvl3pPr>
            <a:lvl4pPr>
              <a:buClrTx/>
            </a:lvl4pPr>
            <a:lvl5pPr>
              <a:buClrTx/>
            </a:lvl5p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83" name="Image"/>
          <p:cNvSpPr/>
          <p:nvPr>
            <p:ph type="pic" sz="quarter" idx="13"/>
          </p:nvPr>
        </p:nvSpPr>
        <p:spPr>
          <a:xfrm>
            <a:off x="6426200" y="4965700"/>
            <a:ext cx="5886450" cy="3924300"/>
          </a:xfrm>
          <a:prstGeom prst="rect">
            <a:avLst/>
          </a:prstGeom>
        </p:spPr>
        <p:txBody>
          <a:bodyPr lIns="91439" tIns="45719" rIns="91439" bIns="45719" anchor="t">
            <a:noAutofit/>
          </a:bodyPr>
          <a:lstStyle/>
          <a:p>
            <a:pPr/>
          </a:p>
        </p:txBody>
      </p:sp>
      <p:sp>
        <p:nvSpPr>
          <p:cNvPr id="84" name="Image"/>
          <p:cNvSpPr/>
          <p:nvPr>
            <p:ph type="pic" sz="quarter" idx="14"/>
          </p:nvPr>
        </p:nvSpPr>
        <p:spPr>
          <a:xfrm>
            <a:off x="6737350" y="639233"/>
            <a:ext cx="5880100" cy="3920067"/>
          </a:xfrm>
          <a:prstGeom prst="rect">
            <a:avLst/>
          </a:prstGeom>
        </p:spPr>
        <p:txBody>
          <a:bodyPr lIns="91439" tIns="45719" rIns="91439" bIns="45719" anchor="t">
            <a:noAutofit/>
          </a:bodyPr>
          <a:lstStyle/>
          <a:p>
            <a:pPr/>
          </a:p>
        </p:txBody>
      </p:sp>
      <p:sp>
        <p:nvSpPr>
          <p:cNvPr id="85" name="Image"/>
          <p:cNvSpPr/>
          <p:nvPr>
            <p:ph type="pic" idx="15"/>
          </p:nvPr>
        </p:nvSpPr>
        <p:spPr>
          <a:xfrm>
            <a:off x="-3400425" y="-127000"/>
            <a:ext cx="13525500" cy="9017000"/>
          </a:xfrm>
          <a:prstGeom prst="rect">
            <a:avLst/>
          </a:prstGeom>
        </p:spPr>
        <p:txBody>
          <a:bodyPr lIns="91439" tIns="45719" rIns="91439" bIns="45719" anchor="t">
            <a:noAutofit/>
          </a:bodyPr>
          <a:lstStyle/>
          <a:p>
            <a:pP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000000"/>
        </a:solidFill>
      </p:bgPr>
    </p:bg>
    <p:spTree>
      <p:nvGrpSpPr>
        <p:cNvPr id="1" name=""/>
        <p:cNvGrpSpPr/>
        <p:nvPr/>
      </p:nvGrpSpPr>
      <p:grpSpPr>
        <a:xfrm>
          <a:off x="0" y="0"/>
          <a:ext cx="0" cy="0"/>
          <a:chOff x="0" y="0"/>
          <a:chExt cx="0" cy="0"/>
        </a:xfrm>
      </p:grpSpPr>
      <p:sp>
        <p:nvSpPr>
          <p:cNvPr id="2" name="Title Text"/>
          <p:cNvSpPr txBox="1"/>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Body Level One…"/>
          <p:cNvSpPr txBox="1"/>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b="0" sz="1600">
                <a:latin typeface="Helvetica Neue Light"/>
                <a:ea typeface="Helvetica Neue Light"/>
                <a:cs typeface="Helvetica Neue Light"/>
                <a:sym typeface="Helvetica Neue Light"/>
              </a:defRPr>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FFFFFF"/>
          </a:solidFill>
          <a:uFillTx/>
          <a:latin typeface="+mn-lt"/>
          <a:ea typeface="+mn-ea"/>
          <a:cs typeface="+mn-cs"/>
          <a:sym typeface="Helvetica Neue Medium"/>
        </a:defRPr>
      </a:lvl1pPr>
      <a:lvl2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FFFFFF"/>
          </a:solidFill>
          <a:uFillTx/>
          <a:latin typeface="+mn-lt"/>
          <a:ea typeface="+mn-ea"/>
          <a:cs typeface="+mn-cs"/>
          <a:sym typeface="Helvetica Neue Medium"/>
        </a:defRPr>
      </a:lvl2pPr>
      <a:lvl3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FFFFFF"/>
          </a:solidFill>
          <a:uFillTx/>
          <a:latin typeface="+mn-lt"/>
          <a:ea typeface="+mn-ea"/>
          <a:cs typeface="+mn-cs"/>
          <a:sym typeface="Helvetica Neue Medium"/>
        </a:defRPr>
      </a:lvl3pPr>
      <a:lvl4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FFFFFF"/>
          </a:solidFill>
          <a:uFillTx/>
          <a:latin typeface="+mn-lt"/>
          <a:ea typeface="+mn-ea"/>
          <a:cs typeface="+mn-cs"/>
          <a:sym typeface="Helvetica Neue Medium"/>
        </a:defRPr>
      </a:lvl4pPr>
      <a:lvl5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FFFFFF"/>
          </a:solidFill>
          <a:uFillTx/>
          <a:latin typeface="+mn-lt"/>
          <a:ea typeface="+mn-ea"/>
          <a:cs typeface="+mn-cs"/>
          <a:sym typeface="Helvetica Neue Medium"/>
        </a:defRPr>
      </a:lvl5pPr>
      <a:lvl6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FFFFFF"/>
          </a:solidFill>
          <a:uFillTx/>
          <a:latin typeface="+mn-lt"/>
          <a:ea typeface="+mn-ea"/>
          <a:cs typeface="+mn-cs"/>
          <a:sym typeface="Helvetica Neue Medium"/>
        </a:defRPr>
      </a:lvl6pPr>
      <a:lvl7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FFFFFF"/>
          </a:solidFill>
          <a:uFillTx/>
          <a:latin typeface="+mn-lt"/>
          <a:ea typeface="+mn-ea"/>
          <a:cs typeface="+mn-cs"/>
          <a:sym typeface="Helvetica Neue Medium"/>
        </a:defRPr>
      </a:lvl7pPr>
      <a:lvl8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FFFFFF"/>
          </a:solidFill>
          <a:uFillTx/>
          <a:latin typeface="+mn-lt"/>
          <a:ea typeface="+mn-ea"/>
          <a:cs typeface="+mn-cs"/>
          <a:sym typeface="Helvetica Neue Medium"/>
        </a:defRPr>
      </a:lvl8pPr>
      <a:lvl9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FFFFFF"/>
          </a:solidFill>
          <a:uFillTx/>
          <a:latin typeface="+mn-lt"/>
          <a:ea typeface="+mn-ea"/>
          <a:cs typeface="+mn-cs"/>
          <a:sym typeface="Helvetica Neue Medium"/>
        </a:defRPr>
      </a:lvl9pPr>
    </p:titleStyle>
    <p:bodyStyle>
      <a:lvl1pPr marL="4445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solidFill>
            <a:srgbClr val="FFFFFF"/>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solidFill>
            <a:srgbClr val="FFFFFF"/>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solidFill>
            <a:srgbClr val="FFFFFF"/>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solidFill>
            <a:srgbClr val="FFFFFF"/>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solidFill>
            <a:srgbClr val="FFFFFF"/>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solidFill>
            <a:srgbClr val="FFFFFF"/>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solidFill>
            <a:srgbClr val="FFFFFF"/>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solidFill>
            <a:srgbClr val="FFFFFF"/>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solidFill>
            <a:srgbClr val="FFFFFF"/>
          </a:solidFill>
          <a:uFillTx/>
          <a:latin typeface="Helvetica Neue"/>
          <a:ea typeface="Helvetica Neue"/>
          <a:cs typeface="Helvetica Neue"/>
          <a:sym typeface="Helvetica Neue"/>
        </a:defRPr>
      </a:lvl9pPr>
    </p:bodyStyle>
    <p:otherStyle>
      <a:lvl1pPr marL="0" marR="0" indent="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1pPr>
      <a:lvl2pPr marL="0" marR="0" indent="2286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2pPr>
      <a:lvl3pPr marL="0" marR="0" indent="4572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3pPr>
      <a:lvl4pPr marL="0" marR="0" indent="6858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4pPr>
      <a:lvl5pPr marL="0" marR="0" indent="9144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5pPr>
      <a:lvl6pPr marL="0" marR="0" indent="11430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6pPr>
      <a:lvl7pPr marL="0" marR="0" indent="13716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7pPr>
      <a:lvl8pPr marL="0" marR="0" indent="16002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8pPr>
      <a:lvl9pPr marL="0" marR="0" indent="18288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12.png"/><Relationship Id="rId4" Type="http://schemas.openxmlformats.org/officeDocument/2006/relationships/image" Target="../media/image11.png"/><Relationship Id="rId5" Type="http://schemas.openxmlformats.org/officeDocument/2006/relationships/image" Target="../media/image10.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4.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5.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9.png"/><Relationship Id="rId4" Type="http://schemas.openxmlformats.org/officeDocument/2006/relationships/image" Target="../media/image11.png"/><Relationship Id="rId5" Type="http://schemas.openxmlformats.org/officeDocument/2006/relationships/image" Target="../media/image10.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9.png"/><Relationship Id="rId4" Type="http://schemas.openxmlformats.org/officeDocument/2006/relationships/image" Target="../media/image11.png"/><Relationship Id="rId5" Type="http://schemas.openxmlformats.org/officeDocument/2006/relationships/image" Target="../media/image10.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6.png"/></Relationships>

</file>

<file path=ppt/slides/_rels/slide25.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image" Target="../media/image9.png"/><Relationship Id="rId4" Type="http://schemas.openxmlformats.org/officeDocument/2006/relationships/image" Target="../media/image11.png"/><Relationship Id="rId5" Type="http://schemas.openxmlformats.org/officeDocument/2006/relationships/image" Target="../media/image10.png"/><Relationship Id="rId6" Type="http://schemas.openxmlformats.org/officeDocument/2006/relationships/image" Target="../media/image17.png"/></Relationships>

</file>

<file path=ppt/slides/_rels/slide26.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image" Target="../media/image18.png"/></Relationships>

</file>

<file path=ppt/slides/_rels/slide27.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image" Target="../media/image9.png"/><Relationship Id="rId4" Type="http://schemas.openxmlformats.org/officeDocument/2006/relationships/image" Target="../media/image11.png"/><Relationship Id="rId5" Type="http://schemas.openxmlformats.org/officeDocument/2006/relationships/image" Target="../media/image10.png"/><Relationship Id="rId6" Type="http://schemas.openxmlformats.org/officeDocument/2006/relationships/image" Target="../media/image17.png"/></Relationships>

</file>

<file path=ppt/slides/_rels/slide28.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image" Target="../media/image9.png"/><Relationship Id="rId4" Type="http://schemas.openxmlformats.org/officeDocument/2006/relationships/image" Target="../media/image11.png"/><Relationship Id="rId5" Type="http://schemas.openxmlformats.org/officeDocument/2006/relationships/image" Target="../media/image10.png"/><Relationship Id="rId6" Type="http://schemas.openxmlformats.org/officeDocument/2006/relationships/image" Target="../media/image17.png"/></Relationships>

</file>

<file path=ppt/slides/_rels/slide29.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image" Target="../media/image9.png"/><Relationship Id="rId4" Type="http://schemas.openxmlformats.org/officeDocument/2006/relationships/image" Target="../media/image11.png"/><Relationship Id="rId5" Type="http://schemas.openxmlformats.org/officeDocument/2006/relationships/image" Target="../media/image10.png"/><Relationship Id="rId6" Type="http://schemas.openxmlformats.org/officeDocument/2006/relationships/image" Target="../media/image17.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png"/><Relationship Id="rId3" Type="http://schemas.openxmlformats.org/officeDocument/2006/relationships/image" Target="../media/image1.jpe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s>

</file>

<file path=ppt/slides/_rels/slide30.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11.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7.png"/></Relationships>

</file>

<file path=ppt/slides/_rels/slide31.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9.png"/><Relationship Id="rId6" Type="http://schemas.openxmlformats.org/officeDocument/2006/relationships/image" Target="../media/image17.png"/></Relationships>

</file>

<file path=ppt/slides/_rels/slide3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9.png"/><Relationship Id="rId6" Type="http://schemas.openxmlformats.org/officeDocument/2006/relationships/image" Target="../media/image17.png"/></Relationships>

</file>

<file path=ppt/slides/_rels/slide3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17.png"/><Relationship Id="rId4" Type="http://schemas.openxmlformats.org/officeDocument/2006/relationships/image" Target="../media/image11.png"/><Relationship Id="rId5" Type="http://schemas.openxmlformats.org/officeDocument/2006/relationships/image" Target="../media/image10.png"/><Relationship Id="rId6" Type="http://schemas.openxmlformats.org/officeDocument/2006/relationships/image" Target="../media/image9.png"/></Relationships>

</file>

<file path=ppt/slides/_rels/slide34.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17.png"/><Relationship Id="rId4" Type="http://schemas.openxmlformats.org/officeDocument/2006/relationships/image" Target="../media/image11.png"/><Relationship Id="rId5" Type="http://schemas.openxmlformats.org/officeDocument/2006/relationships/image" Target="../media/image10.png"/><Relationship Id="rId6" Type="http://schemas.openxmlformats.org/officeDocument/2006/relationships/image" Target="../media/image9.png"/></Relationships>

</file>

<file path=ppt/slides/_rels/slide35.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5.xml"/><Relationship Id="rId3" Type="http://schemas.openxmlformats.org/officeDocument/2006/relationships/image" Target="../media/image9.png"/><Relationship Id="rId4" Type="http://schemas.openxmlformats.org/officeDocument/2006/relationships/image" Target="../media/image11.png"/><Relationship Id="rId5" Type="http://schemas.openxmlformats.org/officeDocument/2006/relationships/image" Target="../media/image10.png"/></Relationships>

</file>

<file path=ppt/slides/_rels/slide36.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37.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image" Target="../media/image17.png"/></Relationships>

</file>

<file path=ppt/slides/_rels/slide38.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image" Target="../media/image2.tif"/></Relationships>

</file>

<file path=ppt/slides/_rels/slide39.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image" Target="../media/image19.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png"/></Relationships>

</file>

<file path=ppt/slides/_rels/slide40.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 Id="rId3" Type="http://schemas.openxmlformats.org/officeDocument/2006/relationships/image" Target="../media/image19.png"/></Relationships>

</file>

<file path=ppt/slides/_rels/slide41.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 Id="rId3" Type="http://schemas.openxmlformats.org/officeDocument/2006/relationships/image" Target="../media/image19.png"/></Relationships>

</file>

<file path=ppt/slides/_rels/slide4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 Id="rId3" Type="http://schemas.openxmlformats.org/officeDocument/2006/relationships/image" Target="../media/image19.png"/></Relationships>

</file>

<file path=ppt/slides/_rels/slide4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 Id="rId3" Type="http://schemas.openxmlformats.org/officeDocument/2006/relationships/image" Target="../media/image19.png"/></Relationships>

</file>

<file path=ppt/slides/_rels/slide44.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 Id="rId3" Type="http://schemas.openxmlformats.org/officeDocument/2006/relationships/image" Target="../media/image20.png"/></Relationships>

</file>

<file path=ppt/slides/_rels/slide45.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 Id="rId3" Type="http://schemas.openxmlformats.org/officeDocument/2006/relationships/image" Target="../media/image21.png"/></Relationships>

</file>

<file path=ppt/slides/_rels/slide46.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 Id="rId3" Type="http://schemas.openxmlformats.org/officeDocument/2006/relationships/image" Target="../media/image9.png"/><Relationship Id="rId4" Type="http://schemas.openxmlformats.org/officeDocument/2006/relationships/image" Target="../media/image11.png"/><Relationship Id="rId5" Type="http://schemas.openxmlformats.org/officeDocument/2006/relationships/image" Target="../media/image10.png"/><Relationship Id="rId6" Type="http://schemas.openxmlformats.org/officeDocument/2006/relationships/image" Target="../media/image17.png"/></Relationships>

</file>

<file path=ppt/slides/_rels/slide47.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Relationships>

</file>

<file path=ppt/slides/_rels/slide48.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8.xml"/></Relationships>

</file>

<file path=ppt/slides/_rels/slide49.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9.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0.xml"/><Relationship Id="rId3" Type="http://schemas.openxmlformats.org/officeDocument/2006/relationships/image" Target="../media/image9.png"/><Relationship Id="rId4" Type="http://schemas.openxmlformats.org/officeDocument/2006/relationships/image" Target="../media/image11.png"/><Relationship Id="rId5" Type="http://schemas.openxmlformats.org/officeDocument/2006/relationships/image" Target="../media/image10.png"/></Relationships>

</file>

<file path=ppt/slides/_rels/slide51.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1.xml"/><Relationship Id="rId3" Type="http://schemas.openxmlformats.org/officeDocument/2006/relationships/image" Target="../media/image22.png"/><Relationship Id="rId4" Type="http://schemas.openxmlformats.org/officeDocument/2006/relationships/image" Target="../media/image23.png"/></Relationships>

</file>

<file path=ppt/slides/_rels/slide5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2.xml"/><Relationship Id="rId3" Type="http://schemas.openxmlformats.org/officeDocument/2006/relationships/image" Target="../media/image22.png"/><Relationship Id="rId4" Type="http://schemas.openxmlformats.org/officeDocument/2006/relationships/image" Target="../media/image23.png"/></Relationships>

</file>

<file path=ppt/slides/_rels/slide53.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3.xml"/><Relationship Id="rId3" Type="http://schemas.openxmlformats.org/officeDocument/2006/relationships/image" Target="../media/image9.png"/><Relationship Id="rId4" Type="http://schemas.openxmlformats.org/officeDocument/2006/relationships/image" Target="../media/image11.png"/><Relationship Id="rId5" Type="http://schemas.openxmlformats.org/officeDocument/2006/relationships/image" Target="../media/image10.png"/></Relationships>

</file>

<file path=ppt/slides/_rels/slide54.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4.xml"/><Relationship Id="rId3" Type="http://schemas.openxmlformats.org/officeDocument/2006/relationships/image" Target="../media/image9.png"/><Relationship Id="rId4" Type="http://schemas.openxmlformats.org/officeDocument/2006/relationships/image" Target="../media/image17.png"/><Relationship Id="rId5" Type="http://schemas.openxmlformats.org/officeDocument/2006/relationships/image" Target="../media/image3.tif"/></Relationships>

</file>

<file path=ppt/slides/_rels/slide55.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5.xml"/></Relationships>

</file>

<file path=ppt/slides/_rels/slide56.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6.xml"/></Relationships>

</file>

<file path=ppt/slides/_rels/slide57.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7.xml"/><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png"/><Relationship Id="rId3" Type="http://schemas.openxmlformats.org/officeDocument/2006/relationships/image" Target="../media/image1.jpeg"/><Relationship Id="rId4" Type="http://schemas.openxmlformats.org/officeDocument/2006/relationships/image" Target="../media/image5.png"/><Relationship Id="rId5" Type="http://schemas.openxmlformats.org/officeDocument/2006/relationships/image" Target="../media/image2.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6.png"/></Relationships>

</file>

<file path=ppt/slides/_rels/slide60.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8.xml"/><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24.png"/><Relationship Id="rId7" Type="http://schemas.openxmlformats.org/officeDocument/2006/relationships/image" Target="../media/image25.png"/></Relationships>

</file>

<file path=ppt/slides/_rels/slide61.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9.xml"/><Relationship Id="rId3" Type="http://schemas.openxmlformats.org/officeDocument/2006/relationships/image" Target="../media/image9.png"/><Relationship Id="rId4" Type="http://schemas.openxmlformats.org/officeDocument/2006/relationships/image" Target="../media/image10.png"/></Relationships>

</file>

<file path=ppt/slides/_rels/slide62.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0.xml"/><Relationship Id="rId3" Type="http://schemas.openxmlformats.org/officeDocument/2006/relationships/image" Target="../media/image9.png"/><Relationship Id="rId4" Type="http://schemas.openxmlformats.org/officeDocument/2006/relationships/image" Target="../media/image26.png"/><Relationship Id="rId5" Type="http://schemas.openxmlformats.org/officeDocument/2006/relationships/image" Target="../media/image10.png"/><Relationship Id="rId6" Type="http://schemas.openxmlformats.org/officeDocument/2006/relationships/image" Target="../media/image4.tif"/><Relationship Id="rId7" Type="http://schemas.openxmlformats.org/officeDocument/2006/relationships/image" Target="../media/image5.tif"/><Relationship Id="rId8" Type="http://schemas.openxmlformats.org/officeDocument/2006/relationships/image" Target="../media/image6.tif"/><Relationship Id="rId9" Type="http://schemas.openxmlformats.org/officeDocument/2006/relationships/image" Target="../media/image7.tif"/></Relationships>

</file>

<file path=ppt/slides/_rels/slide63.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1.xml"/><Relationship Id="rId3" Type="http://schemas.openxmlformats.org/officeDocument/2006/relationships/image" Target="../media/image26.png"/><Relationship Id="rId4" Type="http://schemas.openxmlformats.org/officeDocument/2006/relationships/image" Target="../media/image10.png"/><Relationship Id="rId5" Type="http://schemas.openxmlformats.org/officeDocument/2006/relationships/image" Target="../media/image4.tif"/><Relationship Id="rId6" Type="http://schemas.openxmlformats.org/officeDocument/2006/relationships/image" Target="../media/image5.tif"/><Relationship Id="rId7" Type="http://schemas.openxmlformats.org/officeDocument/2006/relationships/image" Target="../media/image6.tif"/><Relationship Id="rId8" Type="http://schemas.openxmlformats.org/officeDocument/2006/relationships/image" Target="../media/image7.tif"/></Relationships>

</file>

<file path=ppt/slides/_rels/slide64.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2.xml"/><Relationship Id="rId3" Type="http://schemas.openxmlformats.org/officeDocument/2006/relationships/image" Target="../media/image10.png"/><Relationship Id="rId4" Type="http://schemas.openxmlformats.org/officeDocument/2006/relationships/image" Target="../media/image26.png"/><Relationship Id="rId5" Type="http://schemas.openxmlformats.org/officeDocument/2006/relationships/image" Target="../media/image9.png"/><Relationship Id="rId6" Type="http://schemas.openxmlformats.org/officeDocument/2006/relationships/image" Target="../media/image4.tif"/><Relationship Id="rId7" Type="http://schemas.openxmlformats.org/officeDocument/2006/relationships/image" Target="../media/image5.tif"/><Relationship Id="rId8" Type="http://schemas.openxmlformats.org/officeDocument/2006/relationships/image" Target="../media/image6.tif"/><Relationship Id="rId9" Type="http://schemas.openxmlformats.org/officeDocument/2006/relationships/image" Target="../media/image7.tif"/><Relationship Id="rId10" Type="http://schemas.openxmlformats.org/officeDocument/2006/relationships/image" Target="../media/image24.png"/></Relationships>

</file>

<file path=ppt/slides/_rels/slide65.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3.xml"/><Relationship Id="rId3" Type="http://schemas.openxmlformats.org/officeDocument/2006/relationships/image" Target="../media/image27.png"/><Relationship Id="rId4" Type="http://schemas.openxmlformats.org/officeDocument/2006/relationships/image" Target="../media/image28.png"/></Relationships>

</file>

<file path=ppt/slides/_rels/slide66.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9.png"/><Relationship Id="rId3" Type="http://schemas.openxmlformats.org/officeDocument/2006/relationships/image" Target="../media/image30.png"/></Relationships>

</file>

<file path=ppt/slides/_rels/slide67.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4.xml"/><Relationship Id="rId3" Type="http://schemas.openxmlformats.org/officeDocument/2006/relationships/image" Target="../media/image4.tif"/><Relationship Id="rId4" Type="http://schemas.openxmlformats.org/officeDocument/2006/relationships/image" Target="../media/image5.tif"/><Relationship Id="rId5" Type="http://schemas.openxmlformats.org/officeDocument/2006/relationships/image" Target="../media/image6.tif"/><Relationship Id="rId6" Type="http://schemas.openxmlformats.org/officeDocument/2006/relationships/image" Target="../media/image7.tif"/><Relationship Id="rId7" Type="http://schemas.openxmlformats.org/officeDocument/2006/relationships/image" Target="../media/image26.png"/><Relationship Id="rId8" Type="http://schemas.openxmlformats.org/officeDocument/2006/relationships/image" Target="../media/image10.png"/></Relationships>

</file>

<file path=ppt/slides/_rels/slide68.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5.xml"/><Relationship Id="rId3" Type="http://schemas.openxmlformats.org/officeDocument/2006/relationships/image" Target="../media/image31.png"/></Relationships>

</file>

<file path=ppt/slides/_rels/slide69.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6.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7.xml"/><Relationship Id="rId3" Type="http://schemas.openxmlformats.org/officeDocument/2006/relationships/image" Target="../media/image32.png"/></Relationships>

</file>

<file path=ppt/slides/_rels/slide71.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8.xml"/><Relationship Id="rId3" Type="http://schemas.openxmlformats.org/officeDocument/2006/relationships/image" Target="../media/image33.png"/></Relationships>

</file>

<file path=ppt/slides/_rels/slide72.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9.xml"/><Relationship Id="rId3" Type="http://schemas.openxmlformats.org/officeDocument/2006/relationships/image" Target="../media/image34.png"/></Relationships>

</file>

<file path=ppt/slides/_rels/slide73.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8.tif"/></Relationships>

</file>

<file path=ppt/slides/_rels/slide75.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image" Target="../media/image1.jpeg"/><Relationship Id="rId6" Type="http://schemas.openxmlformats.org/officeDocument/2006/relationships/image" Target="../media/image5.png"/><Relationship Id="rId7"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3" name="CSCI-351 Data communication and Networks"/>
          <p:cNvSpPr txBox="1"/>
          <p:nvPr>
            <p:ph type="ctrTitle"/>
          </p:nvPr>
        </p:nvSpPr>
        <p:spPr>
          <a:xfrm>
            <a:off x="975358" y="1625599"/>
            <a:ext cx="10518589" cy="2600961"/>
          </a:xfrm>
          <a:prstGeom prst="rect">
            <a:avLst/>
          </a:prstGeom>
        </p:spPr>
        <p:txBody>
          <a:bodyPr lIns="65023" tIns="65023" rIns="65023" bIns="65023"/>
          <a:lstStyle/>
          <a:p>
            <a:pPr algn="l" defTabSz="432308">
              <a:defRPr sz="5920">
                <a:solidFill>
                  <a:schemeClr val="accent4">
                    <a:hueOff val="468000"/>
                    <a:satOff val="-4761"/>
                    <a:lumOff val="10196"/>
                  </a:schemeClr>
                </a:solidFill>
              </a:defRPr>
            </a:pPr>
            <a:r>
              <a:t>CSCI-351</a:t>
            </a:r>
            <a:br/>
            <a:r>
              <a:rPr sz="5032"/>
              <a:t>Data communication and Networks</a:t>
            </a:r>
          </a:p>
        </p:txBody>
      </p:sp>
      <p:sp>
        <p:nvSpPr>
          <p:cNvPr id="164" name="Subtitle 2"/>
          <p:cNvSpPr txBox="1"/>
          <p:nvPr/>
        </p:nvSpPr>
        <p:spPr>
          <a:xfrm>
            <a:off x="975357" y="4972423"/>
            <a:ext cx="10727824" cy="3034454"/>
          </a:xfrm>
          <a:prstGeom prst="rect">
            <a:avLst/>
          </a:prstGeom>
          <a:ln w="12700">
            <a:miter lim="400000"/>
          </a:ln>
          <a:extLst>
            <a:ext uri="{C572A759-6A51-4108-AA02-DFA0A04FC94B}">
              <ma14:wrappingTextBoxFlag xmlns:ma14="http://schemas.microsoft.com/office/mac/drawingml/2011/main" val="1"/>
            </a:ext>
          </a:extLst>
        </p:spPr>
        <p:txBody>
          <a:bodyPr lIns="65023" tIns="65023" rIns="65023" bIns="65023">
            <a:normAutofit fontScale="100000" lnSpcReduction="0"/>
          </a:bodyPr>
          <a:lstStyle/>
          <a:p>
            <a:pPr algn="l" defTabSz="962355">
              <a:spcBef>
                <a:spcPts val="700"/>
              </a:spcBef>
              <a:defRPr sz="3700">
                <a:solidFill>
                  <a:schemeClr val="accent3">
                    <a:hueOff val="-365725"/>
                    <a:satOff val="-32500"/>
                    <a:lumOff val="18235"/>
                  </a:schemeClr>
                </a:solidFill>
                <a:latin typeface="Tw Cen MT"/>
                <a:ea typeface="Tw Cen MT"/>
                <a:cs typeface="Tw Cen MT"/>
                <a:sym typeface="Tw Cen MT"/>
              </a:defRPr>
            </a:pPr>
            <a:r>
              <a:t>Lecture 17: HTTPS</a:t>
            </a:r>
          </a:p>
          <a:p>
            <a:pPr algn="l" defTabSz="962355">
              <a:spcBef>
                <a:spcPts val="700"/>
              </a:spcBef>
              <a:defRPr sz="3700">
                <a:solidFill>
                  <a:schemeClr val="accent5">
                    <a:hueOff val="89162"/>
                    <a:satOff val="9554"/>
                    <a:lumOff val="16296"/>
                  </a:schemeClr>
                </a:solidFill>
                <a:latin typeface="Tw Cen MT"/>
                <a:ea typeface="Tw Cen MT"/>
                <a:cs typeface="Tw Cen MT"/>
                <a:sym typeface="Tw Cen MT"/>
              </a:defRPr>
            </a:pPr>
            <a:r>
              <a:t>Warning: This may be hard to understand. Do not </a:t>
            </a:r>
            <a:r>
              <a:rPr>
                <a:solidFill>
                  <a:srgbClr val="FFFFFF"/>
                </a:solidFill>
              </a:rPr>
              <a:t>lose yourself</a:t>
            </a:r>
            <a:r>
              <a:t> during the class and keep asking questions</a:t>
            </a:r>
          </a:p>
          <a:p>
            <a:pPr algn="l" defTabSz="962355">
              <a:spcBef>
                <a:spcPts val="700"/>
              </a:spcBef>
              <a:defRPr sz="3700">
                <a:latin typeface="Tw Cen MT"/>
                <a:ea typeface="Tw Cen MT"/>
                <a:cs typeface="Tw Cen MT"/>
                <a:sym typeface="Tw Cen MT"/>
              </a:defRPr>
            </a:pPr>
          </a:p>
        </p:txBody>
      </p:sp>
      <p:pic>
        <p:nvPicPr>
          <p:cNvPr id="165" name="Image" descr="Image"/>
          <p:cNvPicPr>
            <a:picLocks noChangeAspect="1"/>
          </p:cNvPicPr>
          <p:nvPr/>
        </p:nvPicPr>
        <p:blipFill>
          <a:blip r:embed="rId2">
            <a:extLst/>
          </a:blip>
          <a:stretch>
            <a:fillRect/>
          </a:stretch>
        </p:blipFill>
        <p:spPr>
          <a:xfrm>
            <a:off x="730250" y="6635750"/>
            <a:ext cx="1871365" cy="1871365"/>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1" name="Quick question"/>
          <p:cNvSpPr txBox="1"/>
          <p:nvPr>
            <p:ph type="title"/>
          </p:nvPr>
        </p:nvSpPr>
        <p:spPr>
          <a:prstGeom prst="rect">
            <a:avLst/>
          </a:prstGeom>
        </p:spPr>
        <p:txBody>
          <a:bodyPr/>
          <a:lstStyle/>
          <a:p>
            <a:pPr/>
            <a:r>
              <a:t>Quick question</a:t>
            </a:r>
          </a:p>
        </p:txBody>
      </p:sp>
      <p:sp>
        <p:nvSpPr>
          <p:cNvPr id="362" name="TLS is based on the Transport Layer…"/>
          <p:cNvSpPr txBox="1"/>
          <p:nvPr>
            <p:ph type="body" idx="1"/>
          </p:nvPr>
        </p:nvSpPr>
        <p:spPr>
          <a:prstGeom prst="rect">
            <a:avLst/>
          </a:prstGeom>
        </p:spPr>
        <p:txBody>
          <a:bodyPr/>
          <a:lstStyle/>
          <a:p>
            <a:pPr/>
            <a:r>
              <a:t>TLS is based on the Transport Layer </a:t>
            </a:r>
          </a:p>
          <a:p>
            <a:pPr lvl="1"/>
            <a:r>
              <a:t>The layer below domain name service (DNS)</a:t>
            </a:r>
          </a:p>
          <a:p>
            <a:pPr/>
            <a:r>
              <a:t>All message after TLS handshake encrypted</a:t>
            </a:r>
          </a:p>
          <a:p>
            <a:pPr/>
            <a:r>
              <a:t>If one server (with IP address) serves one domain name, it will be trivial </a:t>
            </a:r>
          </a:p>
          <a:p>
            <a:pPr lvl="1"/>
            <a:r>
              <a:t>What about the server serving multiple domains (virtual hosting?)</a:t>
            </a:r>
          </a:p>
          <a:p>
            <a:pPr lvl="1"/>
          </a:p>
          <a:p>
            <a:pPr/>
            <a:r>
              <a:t>SNI, DNS, ESNI, DNS-over-TLS, and so on.</a:t>
            </a:r>
          </a:p>
        </p:txBody>
      </p:sp>
      <p:sp>
        <p:nvSpPr>
          <p:cNvPr id="363"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5" name="Title 1"/>
          <p:cNvSpPr txBox="1"/>
          <p:nvPr>
            <p:ph type="title"/>
          </p:nvPr>
        </p:nvSpPr>
        <p:spPr>
          <a:prstGeom prst="rect">
            <a:avLst/>
          </a:prstGeom>
        </p:spPr>
        <p:txBody>
          <a:bodyPr/>
          <a:lstStyle/>
          <a:p>
            <a:pPr/>
            <a:r>
              <a:t>TLS Authentication</a:t>
            </a:r>
          </a:p>
        </p:txBody>
      </p:sp>
      <p:sp>
        <p:nvSpPr>
          <p:cNvPr id="366" name="Content Placeholder 2"/>
          <p:cNvSpPr txBox="1"/>
          <p:nvPr>
            <p:ph type="body" idx="1"/>
          </p:nvPr>
        </p:nvSpPr>
        <p:spPr>
          <a:prstGeom prst="rect">
            <a:avLst/>
          </a:prstGeom>
        </p:spPr>
        <p:txBody>
          <a:bodyPr/>
          <a:lstStyle/>
          <a:p>
            <a:pPr/>
            <a:r>
              <a:t>During the TLS handshake, the client receives a </a:t>
            </a:r>
            <a:r>
              <a:rPr>
                <a:solidFill>
                  <a:srgbClr val="5B9BD5"/>
                </a:solidFill>
              </a:rPr>
              <a:t>certificate chain</a:t>
            </a:r>
            <a:endParaRPr>
              <a:solidFill>
                <a:srgbClr val="5B9BD5"/>
              </a:solidFill>
            </a:endParaRPr>
          </a:p>
          <a:p>
            <a:pPr lvl="1" marL="1179004" indent="-417004">
              <a:spcBef>
                <a:spcPts val="700"/>
              </a:spcBef>
              <a:defRPr sz="3400"/>
            </a:pPr>
            <a:r>
              <a:t>Chain contains the server’s cert, as well as the certs of the signing CA(s)</a:t>
            </a:r>
          </a:p>
          <a:p>
            <a:pPr/>
            <a:r>
              <a:t>The client must </a:t>
            </a:r>
            <a:r>
              <a:rPr>
                <a:solidFill>
                  <a:srgbClr val="5B9BD5"/>
                </a:solidFill>
              </a:rPr>
              <a:t>validate</a:t>
            </a:r>
            <a:r>
              <a:t> the certificate chain to establish trust</a:t>
            </a:r>
          </a:p>
          <a:p>
            <a:pPr lvl="1" marL="1179004" indent="-417004">
              <a:spcBef>
                <a:spcPts val="700"/>
              </a:spcBef>
              <a:defRPr sz="3400"/>
            </a:pPr>
            <a:r>
              <a:t>i.e. is this chain authentic, correct, cryptographically sound, etc.</a:t>
            </a:r>
          </a:p>
          <a:p>
            <a:pPr/>
            <a:r>
              <a:t>Client-side validation checks</a:t>
            </a:r>
          </a:p>
          <a:p>
            <a:pPr lvl="1" marL="1179004" indent="-417004">
              <a:spcBef>
                <a:spcPts val="700"/>
              </a:spcBef>
              <a:defRPr sz="3400"/>
            </a:pPr>
            <a:r>
              <a:t>Does the server’s DNS name match the common name in the cert?</a:t>
            </a:r>
          </a:p>
          <a:p>
            <a:pPr lvl="2" marL="1881918" indent="-357918">
              <a:spcBef>
                <a:spcPts val="700"/>
              </a:spcBef>
              <a:defRPr sz="2800"/>
            </a:pPr>
            <a:r>
              <a:t>E.g. </a:t>
            </a:r>
            <a:r>
              <a:rPr i="1">
                <a:latin typeface="Calibri"/>
                <a:ea typeface="Calibri"/>
                <a:cs typeface="Calibri"/>
                <a:sym typeface="Calibri"/>
              </a:rPr>
              <a:t>example.com</a:t>
            </a:r>
            <a:r>
              <a:t> cannot serve a cert with common name </a:t>
            </a:r>
            <a:r>
              <a:rPr i="1">
                <a:latin typeface="Calibri"/>
                <a:ea typeface="Calibri"/>
                <a:cs typeface="Calibri"/>
                <a:sym typeface="Calibri"/>
              </a:rPr>
              <a:t>google.com</a:t>
            </a:r>
          </a:p>
          <a:p>
            <a:pPr lvl="1" marL="1179004" indent="-417004">
              <a:spcBef>
                <a:spcPts val="700"/>
              </a:spcBef>
              <a:defRPr sz="3400"/>
            </a:pPr>
            <a:r>
              <a:t>Are any certs in the chain expired?</a:t>
            </a:r>
          </a:p>
          <a:p>
            <a:pPr lvl="1" marL="1179004" indent="-417004">
              <a:spcBef>
                <a:spcPts val="700"/>
              </a:spcBef>
              <a:defRPr sz="3400"/>
            </a:pPr>
            <a:r>
              <a:t>Is the CA’s signature cryptographically valid?</a:t>
            </a:r>
          </a:p>
          <a:p>
            <a:pPr lvl="1" marL="1179004" indent="-417004">
              <a:spcBef>
                <a:spcPts val="700"/>
              </a:spcBef>
              <a:defRPr sz="3400"/>
            </a:pPr>
            <a:r>
              <a:t>Is the chain’s root cert present in the client’s trusted key store?</a:t>
            </a:r>
          </a:p>
          <a:p>
            <a:pPr lvl="1" marL="1179004" indent="-417004">
              <a:spcBef>
                <a:spcPts val="700"/>
              </a:spcBef>
              <a:defRPr sz="3400"/>
            </a:pPr>
            <a:r>
              <a:t>Is any cert in the chain </a:t>
            </a:r>
            <a:r>
              <a:rPr>
                <a:solidFill>
                  <a:srgbClr val="5B9BD5"/>
                </a:solidFill>
              </a:rPr>
              <a:t>revoked</a:t>
            </a:r>
            <a:r>
              <a:t>? (more on this later)</a:t>
            </a:r>
          </a:p>
        </p:txBody>
      </p:sp>
      <p:sp>
        <p:nvSpPr>
          <p:cNvPr id="367"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366">
                                            <p:txEl>
                                              <p:pRg st="4" end="4"/>
                                            </p:txEl>
                                          </p:spTgt>
                                        </p:tgtEl>
                                        <p:attrNameLst>
                                          <p:attrName>style.visibility</p:attrName>
                                        </p:attrNameLst>
                                      </p:cBhvr>
                                      <p:to>
                                        <p:strVal val="visible"/>
                                      </p:to>
                                    </p:set>
                                    <p:anim calcmode="lin" valueType="num">
                                      <p:cBhvr>
                                        <p:cTn id="7" dur="500" fill="hold"/>
                                        <p:tgtEl>
                                          <p:spTgt spid="366">
                                            <p:txEl>
                                              <p:pRg st="4" end="4"/>
                                            </p:txEl>
                                          </p:spTgt>
                                        </p:tgtEl>
                                        <p:attrNameLst>
                                          <p:attrName>ppt_x</p:attrName>
                                        </p:attrNameLst>
                                      </p:cBhvr>
                                      <p:tavLst>
                                        <p:tav tm="0">
                                          <p:val>
                                            <p:strVal val="#ppt_x"/>
                                          </p:val>
                                        </p:tav>
                                        <p:tav tm="100000">
                                          <p:val>
                                            <p:strVal val="#ppt_x"/>
                                          </p:val>
                                        </p:tav>
                                      </p:tavLst>
                                    </p:anim>
                                    <p:anim calcmode="lin" valueType="num">
                                      <p:cBhvr>
                                        <p:cTn id="8" dur="500" fill="hold"/>
                                        <p:tgtEl>
                                          <p:spTgt spid="366">
                                            <p:txEl>
                                              <p:pRg st="4" end="4"/>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Class="entr" nodeType="afterEffect" presetSubtype="4" presetID="2" grpId="1" fill="hold">
                                  <p:stCondLst>
                                    <p:cond delay="0"/>
                                  </p:stCondLst>
                                  <p:iterate type="el" backwards="0">
                                    <p:tmAbs val="0"/>
                                  </p:iterate>
                                  <p:childTnLst>
                                    <p:set>
                                      <p:cBhvr>
                                        <p:cTn id="11" fill="hold"/>
                                        <p:tgtEl>
                                          <p:spTgt spid="366">
                                            <p:txEl>
                                              <p:pRg st="5" end="5"/>
                                            </p:txEl>
                                          </p:spTgt>
                                        </p:tgtEl>
                                        <p:attrNameLst>
                                          <p:attrName>style.visibility</p:attrName>
                                        </p:attrNameLst>
                                      </p:cBhvr>
                                      <p:to>
                                        <p:strVal val="visible"/>
                                      </p:to>
                                    </p:set>
                                    <p:anim calcmode="lin" valueType="num">
                                      <p:cBhvr>
                                        <p:cTn id="12" dur="500" fill="hold"/>
                                        <p:tgtEl>
                                          <p:spTgt spid="366">
                                            <p:txEl>
                                              <p:pRg st="5" end="5"/>
                                            </p:txEl>
                                          </p:spTgt>
                                        </p:tgtEl>
                                        <p:attrNameLst>
                                          <p:attrName>ppt_x</p:attrName>
                                        </p:attrNameLst>
                                      </p:cBhvr>
                                      <p:tavLst>
                                        <p:tav tm="0">
                                          <p:val>
                                            <p:strVal val="#ppt_x"/>
                                          </p:val>
                                        </p:tav>
                                        <p:tav tm="100000">
                                          <p:val>
                                            <p:strVal val="#ppt_x"/>
                                          </p:val>
                                        </p:tav>
                                      </p:tavLst>
                                    </p:anim>
                                    <p:anim calcmode="lin" valueType="num">
                                      <p:cBhvr>
                                        <p:cTn id="13" dur="500" fill="hold"/>
                                        <p:tgtEl>
                                          <p:spTgt spid="366">
                                            <p:txEl>
                                              <p:pRg st="5" end="5"/>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Class="entr" nodeType="afterEffect" presetSubtype="4" presetID="2" grpId="1" fill="hold">
                                  <p:stCondLst>
                                    <p:cond delay="0"/>
                                  </p:stCondLst>
                                  <p:iterate type="el" backwards="0">
                                    <p:tmAbs val="0"/>
                                  </p:iterate>
                                  <p:childTnLst>
                                    <p:set>
                                      <p:cBhvr>
                                        <p:cTn id="16" fill="hold"/>
                                        <p:tgtEl>
                                          <p:spTgt spid="366">
                                            <p:txEl>
                                              <p:pRg st="6" end="6"/>
                                            </p:txEl>
                                          </p:spTgt>
                                        </p:tgtEl>
                                        <p:attrNameLst>
                                          <p:attrName>style.visibility</p:attrName>
                                        </p:attrNameLst>
                                      </p:cBhvr>
                                      <p:to>
                                        <p:strVal val="visible"/>
                                      </p:to>
                                    </p:set>
                                    <p:anim calcmode="lin" valueType="num">
                                      <p:cBhvr>
                                        <p:cTn id="17" dur="500" fill="hold"/>
                                        <p:tgtEl>
                                          <p:spTgt spid="366">
                                            <p:txEl>
                                              <p:pRg st="6" end="6"/>
                                            </p:txEl>
                                          </p:spTgt>
                                        </p:tgtEl>
                                        <p:attrNameLst>
                                          <p:attrName>ppt_x</p:attrName>
                                        </p:attrNameLst>
                                      </p:cBhvr>
                                      <p:tavLst>
                                        <p:tav tm="0">
                                          <p:val>
                                            <p:strVal val="#ppt_x"/>
                                          </p:val>
                                        </p:tav>
                                        <p:tav tm="100000">
                                          <p:val>
                                            <p:strVal val="#ppt_x"/>
                                          </p:val>
                                        </p:tav>
                                      </p:tavLst>
                                    </p:anim>
                                    <p:anim calcmode="lin" valueType="num">
                                      <p:cBhvr>
                                        <p:cTn id="18" dur="500" fill="hold"/>
                                        <p:tgtEl>
                                          <p:spTgt spid="366">
                                            <p:txEl>
                                              <p:pRg st="6" end="6"/>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Class="entr" nodeType="afterEffect" presetSubtype="4" presetID="2" grpId="1" fill="hold">
                                  <p:stCondLst>
                                    <p:cond delay="0"/>
                                  </p:stCondLst>
                                  <p:iterate type="el" backwards="0">
                                    <p:tmAbs val="0"/>
                                  </p:iterate>
                                  <p:childTnLst>
                                    <p:set>
                                      <p:cBhvr>
                                        <p:cTn id="21" fill="hold"/>
                                        <p:tgtEl>
                                          <p:spTgt spid="366">
                                            <p:txEl>
                                              <p:pRg st="7" end="7"/>
                                            </p:txEl>
                                          </p:spTgt>
                                        </p:tgtEl>
                                        <p:attrNameLst>
                                          <p:attrName>style.visibility</p:attrName>
                                        </p:attrNameLst>
                                      </p:cBhvr>
                                      <p:to>
                                        <p:strVal val="visible"/>
                                      </p:to>
                                    </p:set>
                                    <p:anim calcmode="lin" valueType="num">
                                      <p:cBhvr>
                                        <p:cTn id="22" dur="500" fill="hold"/>
                                        <p:tgtEl>
                                          <p:spTgt spid="366">
                                            <p:txEl>
                                              <p:pRg st="7" end="7"/>
                                            </p:txEl>
                                          </p:spTgt>
                                        </p:tgtEl>
                                        <p:attrNameLst>
                                          <p:attrName>ppt_x</p:attrName>
                                        </p:attrNameLst>
                                      </p:cBhvr>
                                      <p:tavLst>
                                        <p:tav tm="0">
                                          <p:val>
                                            <p:strVal val="#ppt_x"/>
                                          </p:val>
                                        </p:tav>
                                        <p:tav tm="100000">
                                          <p:val>
                                            <p:strVal val="#ppt_x"/>
                                          </p:val>
                                        </p:tav>
                                      </p:tavLst>
                                    </p:anim>
                                    <p:anim calcmode="lin" valueType="num">
                                      <p:cBhvr>
                                        <p:cTn id="23" dur="500" fill="hold"/>
                                        <p:tgtEl>
                                          <p:spTgt spid="366">
                                            <p:txEl>
                                              <p:pRg st="7" end="7"/>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Class="entr" nodeType="afterEffect" presetSubtype="4" presetID="2" grpId="1" fill="hold">
                                  <p:stCondLst>
                                    <p:cond delay="0"/>
                                  </p:stCondLst>
                                  <p:iterate type="el" backwards="0">
                                    <p:tmAbs val="0"/>
                                  </p:iterate>
                                  <p:childTnLst>
                                    <p:set>
                                      <p:cBhvr>
                                        <p:cTn id="26" fill="hold"/>
                                        <p:tgtEl>
                                          <p:spTgt spid="366">
                                            <p:txEl>
                                              <p:pRg st="8" end="8"/>
                                            </p:txEl>
                                          </p:spTgt>
                                        </p:tgtEl>
                                        <p:attrNameLst>
                                          <p:attrName>style.visibility</p:attrName>
                                        </p:attrNameLst>
                                      </p:cBhvr>
                                      <p:to>
                                        <p:strVal val="visible"/>
                                      </p:to>
                                    </p:set>
                                    <p:anim calcmode="lin" valueType="num">
                                      <p:cBhvr>
                                        <p:cTn id="27" dur="500" fill="hold"/>
                                        <p:tgtEl>
                                          <p:spTgt spid="366">
                                            <p:txEl>
                                              <p:pRg st="8" end="8"/>
                                            </p:txEl>
                                          </p:spTgt>
                                        </p:tgtEl>
                                        <p:attrNameLst>
                                          <p:attrName>ppt_x</p:attrName>
                                        </p:attrNameLst>
                                      </p:cBhvr>
                                      <p:tavLst>
                                        <p:tav tm="0">
                                          <p:val>
                                            <p:strVal val="#ppt_x"/>
                                          </p:val>
                                        </p:tav>
                                        <p:tav tm="100000">
                                          <p:val>
                                            <p:strVal val="#ppt_x"/>
                                          </p:val>
                                        </p:tav>
                                      </p:tavLst>
                                    </p:anim>
                                    <p:anim calcmode="lin" valueType="num">
                                      <p:cBhvr>
                                        <p:cTn id="28" dur="500" fill="hold"/>
                                        <p:tgtEl>
                                          <p:spTgt spid="366">
                                            <p:txEl>
                                              <p:pRg st="8" end="8"/>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Class="entr" nodeType="afterEffect" presetSubtype="4" presetID="2" grpId="1" fill="hold">
                                  <p:stCondLst>
                                    <p:cond delay="0"/>
                                  </p:stCondLst>
                                  <p:iterate type="el" backwards="0">
                                    <p:tmAbs val="0"/>
                                  </p:iterate>
                                  <p:childTnLst>
                                    <p:set>
                                      <p:cBhvr>
                                        <p:cTn id="31" fill="hold"/>
                                        <p:tgtEl>
                                          <p:spTgt spid="366">
                                            <p:txEl>
                                              <p:pRg st="9" end="9"/>
                                            </p:txEl>
                                          </p:spTgt>
                                        </p:tgtEl>
                                        <p:attrNameLst>
                                          <p:attrName>style.visibility</p:attrName>
                                        </p:attrNameLst>
                                      </p:cBhvr>
                                      <p:to>
                                        <p:strVal val="visible"/>
                                      </p:to>
                                    </p:set>
                                    <p:anim calcmode="lin" valueType="num">
                                      <p:cBhvr>
                                        <p:cTn id="32" dur="500" fill="hold"/>
                                        <p:tgtEl>
                                          <p:spTgt spid="366">
                                            <p:txEl>
                                              <p:pRg st="9" end="9"/>
                                            </p:txEl>
                                          </p:spTgt>
                                        </p:tgtEl>
                                        <p:attrNameLst>
                                          <p:attrName>ppt_x</p:attrName>
                                        </p:attrNameLst>
                                      </p:cBhvr>
                                      <p:tavLst>
                                        <p:tav tm="0">
                                          <p:val>
                                            <p:strVal val="#ppt_x"/>
                                          </p:val>
                                        </p:tav>
                                        <p:tav tm="100000">
                                          <p:val>
                                            <p:strVal val="#ppt_x"/>
                                          </p:val>
                                        </p:tav>
                                      </p:tavLst>
                                    </p:anim>
                                    <p:anim calcmode="lin" valueType="num">
                                      <p:cBhvr>
                                        <p:cTn id="33" dur="500" fill="hold"/>
                                        <p:tgtEl>
                                          <p:spTgt spid="366">
                                            <p:txEl>
                                              <p:pRg st="9" end="9"/>
                                            </p:txEl>
                                          </p:spTgt>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Class="entr" nodeType="afterEffect" presetSubtype="4" presetID="2" grpId="1" fill="hold">
                                  <p:stCondLst>
                                    <p:cond delay="0"/>
                                  </p:stCondLst>
                                  <p:iterate type="el" backwards="0">
                                    <p:tmAbs val="0"/>
                                  </p:iterate>
                                  <p:childTnLst>
                                    <p:set>
                                      <p:cBhvr>
                                        <p:cTn id="36" fill="hold"/>
                                        <p:tgtEl>
                                          <p:spTgt spid="366">
                                            <p:txEl>
                                              <p:pRg st="10" end="10"/>
                                            </p:txEl>
                                          </p:spTgt>
                                        </p:tgtEl>
                                        <p:attrNameLst>
                                          <p:attrName>style.visibility</p:attrName>
                                        </p:attrNameLst>
                                      </p:cBhvr>
                                      <p:to>
                                        <p:strVal val="visible"/>
                                      </p:to>
                                    </p:set>
                                    <p:anim calcmode="lin" valueType="num">
                                      <p:cBhvr>
                                        <p:cTn id="37" dur="500" fill="hold"/>
                                        <p:tgtEl>
                                          <p:spTgt spid="366">
                                            <p:txEl>
                                              <p:pRg st="10" end="10"/>
                                            </p:txEl>
                                          </p:spTgt>
                                        </p:tgtEl>
                                        <p:attrNameLst>
                                          <p:attrName>ppt_x</p:attrName>
                                        </p:attrNameLst>
                                      </p:cBhvr>
                                      <p:tavLst>
                                        <p:tav tm="0">
                                          <p:val>
                                            <p:strVal val="#ppt_x"/>
                                          </p:val>
                                        </p:tav>
                                        <p:tav tm="100000">
                                          <p:val>
                                            <p:strVal val="#ppt_x"/>
                                          </p:val>
                                        </p:tav>
                                      </p:tavLst>
                                    </p:anim>
                                    <p:anim calcmode="lin" valueType="num">
                                      <p:cBhvr>
                                        <p:cTn id="38" dur="500" fill="hold"/>
                                        <p:tgtEl>
                                          <p:spTgt spid="366">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66" grpId="1"/>
    </p:bldLst>
  </p:timing>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9" name="How HTTPS Works"/>
          <p:cNvSpPr txBox="1"/>
          <p:nvPr>
            <p:ph type="title"/>
          </p:nvPr>
        </p:nvSpPr>
        <p:spPr>
          <a:prstGeom prst="rect">
            <a:avLst/>
          </a:prstGeom>
        </p:spPr>
        <p:txBody>
          <a:bodyPr/>
          <a:lstStyle/>
          <a:p>
            <a:pPr/>
            <a:r>
              <a:t>How HTTPS Works</a:t>
            </a:r>
          </a:p>
        </p:txBody>
      </p:sp>
      <p:sp>
        <p:nvSpPr>
          <p:cNvPr id="370"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71" name="Website"/>
          <p:cNvSpPr/>
          <p:nvPr/>
        </p:nvSpPr>
        <p:spPr>
          <a:xfrm>
            <a:off x="8327897" y="3244506"/>
            <a:ext cx="2674129" cy="1736798"/>
          </a:xfrm>
          <a:prstGeom prst="roundRect">
            <a:avLst>
              <a:gd name="adj" fmla="val 10968"/>
            </a:avLst>
          </a:prstGeom>
          <a:ln w="76200">
            <a:solidFill>
              <a:srgbClr val="0365C0"/>
            </a:solid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lstStyle>
            <a:lvl1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Website</a:t>
            </a:r>
          </a:p>
        </p:txBody>
      </p:sp>
      <p:sp>
        <p:nvSpPr>
          <p:cNvPr id="372" name="Browser"/>
          <p:cNvSpPr/>
          <p:nvPr/>
        </p:nvSpPr>
        <p:spPr>
          <a:xfrm>
            <a:off x="2149621" y="3244506"/>
            <a:ext cx="2674129" cy="1736798"/>
          </a:xfrm>
          <a:prstGeom prst="roundRect">
            <a:avLst>
              <a:gd name="adj" fmla="val 10968"/>
            </a:avLst>
          </a:prstGeom>
          <a:ln w="76200">
            <a:solidFill>
              <a:srgbClr val="0365C0"/>
            </a:solid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lstStyle>
            <a:lvl1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Browser</a:t>
            </a:r>
          </a:p>
        </p:txBody>
      </p:sp>
      <p:grpSp>
        <p:nvGrpSpPr>
          <p:cNvPr id="380" name="Group"/>
          <p:cNvGrpSpPr/>
          <p:nvPr/>
        </p:nvGrpSpPr>
        <p:grpSpPr>
          <a:xfrm>
            <a:off x="8461774" y="3999792"/>
            <a:ext cx="620593" cy="577621"/>
            <a:chOff x="0" y="0"/>
            <a:chExt cx="620592" cy="577619"/>
          </a:xfrm>
        </p:grpSpPr>
        <p:sp>
          <p:nvSpPr>
            <p:cNvPr id="373" name="Line"/>
            <p:cNvSpPr/>
            <p:nvPr/>
          </p:nvSpPr>
          <p:spPr>
            <a:xfrm>
              <a:off x="0" y="204114"/>
              <a:ext cx="462204" cy="37350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EBB20"/>
            </a:solidFill>
            <a:ln w="25400" cap="flat">
              <a:solidFill>
                <a:srgbClr val="0A5C0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74" name="Line"/>
            <p:cNvSpPr/>
            <p:nvPr/>
          </p:nvSpPr>
          <p:spPr>
            <a:xfrm flipV="1">
              <a:off x="22237" y="261748"/>
              <a:ext cx="302623" cy="302623"/>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75" name="Line"/>
            <p:cNvSpPr/>
            <p:nvPr/>
          </p:nvSpPr>
          <p:spPr>
            <a:xfrm flipV="1">
              <a:off x="227374" y="292653"/>
              <a:ext cx="137658" cy="137658"/>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76" name="Line"/>
            <p:cNvSpPr/>
            <p:nvPr/>
          </p:nvSpPr>
          <p:spPr>
            <a:xfrm flipV="1">
              <a:off x="20004" y="253713"/>
              <a:ext cx="296822" cy="296822"/>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77" name="Line"/>
            <p:cNvSpPr/>
            <p:nvPr/>
          </p:nvSpPr>
          <p:spPr>
            <a:xfrm flipV="1">
              <a:off x="214594" y="293887"/>
              <a:ext cx="134370" cy="134370"/>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78" name="Circle"/>
            <p:cNvSpPr/>
            <p:nvPr/>
          </p:nvSpPr>
          <p:spPr>
            <a:xfrm>
              <a:off x="279946" y="0"/>
              <a:ext cx="340647" cy="340646"/>
            </a:xfrm>
            <a:prstGeom prst="ellipse">
              <a:avLst/>
            </a:prstGeom>
            <a:solidFill>
              <a:srgbClr val="06BC00"/>
            </a:solidFill>
            <a:ln w="38100" cap="flat">
              <a:solidFill>
                <a:srgbClr val="015400"/>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79" name="Circle"/>
            <p:cNvSpPr/>
            <p:nvPr/>
          </p:nvSpPr>
          <p:spPr>
            <a:xfrm>
              <a:off x="456644" y="50144"/>
              <a:ext cx="110102" cy="110102"/>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388" name="Group"/>
          <p:cNvGrpSpPr/>
          <p:nvPr/>
        </p:nvGrpSpPr>
        <p:grpSpPr>
          <a:xfrm>
            <a:off x="8939527" y="3996502"/>
            <a:ext cx="627663" cy="584201"/>
            <a:chOff x="0" y="0"/>
            <a:chExt cx="627662" cy="584200"/>
          </a:xfrm>
        </p:grpSpPr>
        <p:sp>
          <p:nvSpPr>
            <p:cNvPr id="381" name="Line"/>
            <p:cNvSpPr/>
            <p:nvPr/>
          </p:nvSpPr>
          <p:spPr>
            <a:xfrm>
              <a:off x="0" y="206440"/>
              <a:ext cx="467470" cy="37776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C82506"/>
            </a:solidFill>
            <a:ln w="25400" cap="flat">
              <a:solidFill>
                <a:srgbClr val="5C0C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82" name="Line"/>
            <p:cNvSpPr/>
            <p:nvPr/>
          </p:nvSpPr>
          <p:spPr>
            <a:xfrm flipV="1">
              <a:off x="22490" y="264730"/>
              <a:ext cx="306071" cy="306071"/>
            </a:xfrm>
            <a:prstGeom prst="line">
              <a:avLst/>
            </a:prstGeom>
            <a:noFill/>
            <a:ln w="25400" cap="flat">
              <a:solidFill>
                <a:srgbClr val="5C0C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83" name="Line"/>
            <p:cNvSpPr/>
            <p:nvPr/>
          </p:nvSpPr>
          <p:spPr>
            <a:xfrm flipV="1">
              <a:off x="229964" y="295987"/>
              <a:ext cx="139227" cy="139227"/>
            </a:xfrm>
            <a:prstGeom prst="line">
              <a:avLst/>
            </a:prstGeom>
            <a:noFill/>
            <a:ln w="25400" cap="flat">
              <a:solidFill>
                <a:srgbClr val="5109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84" name="Line"/>
            <p:cNvSpPr/>
            <p:nvPr/>
          </p:nvSpPr>
          <p:spPr>
            <a:xfrm flipV="1">
              <a:off x="20232" y="256604"/>
              <a:ext cx="300203" cy="300203"/>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85" name="Line"/>
            <p:cNvSpPr/>
            <p:nvPr/>
          </p:nvSpPr>
          <p:spPr>
            <a:xfrm flipV="1">
              <a:off x="217039" y="297235"/>
              <a:ext cx="135901" cy="135901"/>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86" name="Circle"/>
            <p:cNvSpPr/>
            <p:nvPr/>
          </p:nvSpPr>
          <p:spPr>
            <a:xfrm>
              <a:off x="283136" y="0"/>
              <a:ext cx="344527" cy="344527"/>
            </a:xfrm>
            <a:prstGeom prst="ellipse">
              <a:avLst/>
            </a:prstGeom>
            <a:solidFill>
              <a:srgbClr val="C82506"/>
            </a:solidFill>
            <a:ln w="38100" cap="flat">
              <a:solidFill>
                <a:srgbClr val="580B01"/>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87" name="Circle"/>
            <p:cNvSpPr/>
            <p:nvPr/>
          </p:nvSpPr>
          <p:spPr>
            <a:xfrm>
              <a:off x="461847" y="50715"/>
              <a:ext cx="111356" cy="111356"/>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sp>
        <p:nvSpPr>
          <p:cNvPr id="389" name="Line"/>
          <p:cNvSpPr/>
          <p:nvPr/>
        </p:nvSpPr>
        <p:spPr>
          <a:xfrm>
            <a:off x="5392054" y="3723659"/>
            <a:ext cx="2367539" cy="1"/>
          </a:xfrm>
          <a:prstGeom prst="line">
            <a:avLst/>
          </a:prstGeom>
          <a:ln w="50800">
            <a:solidFill>
              <a:srgbClr val="FFFFFF"/>
            </a:solidFill>
            <a:miter lim="400000"/>
            <a:headEnd type="triangle"/>
            <a:tailEnd type="triangle"/>
          </a:ln>
        </p:spPr>
        <p:txBody>
          <a:bodyPr lIns="0" tIns="0" rIns="0" bIns="0"/>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pic>
        <p:nvPicPr>
          <p:cNvPr id="390" name="Chrome-logo.png" descr="Chrome-logo.png"/>
          <p:cNvPicPr>
            <a:picLocks noChangeAspect="1"/>
          </p:cNvPicPr>
          <p:nvPr/>
        </p:nvPicPr>
        <p:blipFill>
          <a:blip r:embed="rId3">
            <a:extLst/>
          </a:blip>
          <a:stretch>
            <a:fillRect/>
          </a:stretch>
        </p:blipFill>
        <p:spPr>
          <a:xfrm>
            <a:off x="1841634" y="2992428"/>
            <a:ext cx="685801" cy="685801"/>
          </a:xfrm>
          <a:prstGeom prst="rect">
            <a:avLst/>
          </a:prstGeom>
          <a:ln w="12700">
            <a:miter lim="400000"/>
          </a:ln>
        </p:spPr>
      </p:pic>
      <p:pic>
        <p:nvPicPr>
          <p:cNvPr id="391" name="strategic_bofa500_1.png" descr="strategic_bofa500_1.png"/>
          <p:cNvPicPr>
            <a:picLocks noChangeAspect="1"/>
          </p:cNvPicPr>
          <p:nvPr/>
        </p:nvPicPr>
        <p:blipFill>
          <a:blip r:embed="rId4">
            <a:extLst/>
          </a:blip>
          <a:srcRect l="28418" t="39675" r="28418" b="0"/>
          <a:stretch>
            <a:fillRect/>
          </a:stretch>
        </p:blipFill>
        <p:spPr>
          <a:xfrm>
            <a:off x="7501744" y="2989452"/>
            <a:ext cx="1466958" cy="691941"/>
          </a:xfrm>
          <a:prstGeom prst="rect">
            <a:avLst/>
          </a:prstGeom>
          <a:ln w="12700">
            <a:miter lim="400000"/>
          </a:ln>
        </p:spPr>
      </p:pic>
      <p:grpSp>
        <p:nvGrpSpPr>
          <p:cNvPr id="404" name="Group"/>
          <p:cNvGrpSpPr/>
          <p:nvPr/>
        </p:nvGrpSpPr>
        <p:grpSpPr>
          <a:xfrm>
            <a:off x="9674781" y="3840488"/>
            <a:ext cx="1194275" cy="896229"/>
            <a:chOff x="0" y="0"/>
            <a:chExt cx="1194273" cy="896228"/>
          </a:xfrm>
        </p:grpSpPr>
        <p:sp>
          <p:nvSpPr>
            <p:cNvPr id="392" name="Rectangle"/>
            <p:cNvSpPr/>
            <p:nvPr/>
          </p:nvSpPr>
          <p:spPr>
            <a:xfrm>
              <a:off x="0" y="46231"/>
              <a:ext cx="1194274" cy="849998"/>
            </a:xfrm>
            <a:prstGeom prst="rect">
              <a:avLst/>
            </a:prstGeom>
            <a:solidFill>
              <a:srgbClr val="C4C4C4"/>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93" name="Certificate"/>
            <p:cNvSpPr txBox="1"/>
            <p:nvPr/>
          </p:nvSpPr>
          <p:spPr>
            <a:xfrm>
              <a:off x="27986" y="-1"/>
              <a:ext cx="1138302" cy="45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2200">
                  <a:solidFill>
                    <a:srgbClr val="000000"/>
                  </a:solidFill>
                  <a:latin typeface="Snell Roundhand"/>
                  <a:ea typeface="Snell Roundhand"/>
                  <a:cs typeface="Snell Roundhand"/>
                  <a:sym typeface="Snell Roundhand"/>
                </a:defRPr>
              </a:lvl1pPr>
            </a:lstStyle>
            <a:p>
              <a:pPr/>
              <a:r>
                <a:t>Certificate</a:t>
              </a:r>
            </a:p>
          </p:txBody>
        </p:sp>
        <p:grpSp>
          <p:nvGrpSpPr>
            <p:cNvPr id="401" name="Group"/>
            <p:cNvGrpSpPr/>
            <p:nvPr/>
          </p:nvGrpSpPr>
          <p:grpSpPr>
            <a:xfrm>
              <a:off x="62930" y="528144"/>
              <a:ext cx="290761" cy="270627"/>
              <a:chOff x="0" y="0"/>
              <a:chExt cx="290759" cy="270626"/>
            </a:xfrm>
          </p:grpSpPr>
          <p:sp>
            <p:nvSpPr>
              <p:cNvPr id="394" name="Line"/>
              <p:cNvSpPr/>
              <p:nvPr/>
            </p:nvSpPr>
            <p:spPr>
              <a:xfrm>
                <a:off x="0" y="95631"/>
                <a:ext cx="216552" cy="17499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EBB20"/>
              </a:solidFill>
              <a:ln w="25400" cap="flat">
                <a:solidFill>
                  <a:srgbClr val="0A5C0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95" name="Line"/>
              <p:cNvSpPr/>
              <p:nvPr/>
            </p:nvSpPr>
            <p:spPr>
              <a:xfrm flipV="1">
                <a:off x="10418" y="122634"/>
                <a:ext cx="141786" cy="141785"/>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96" name="Line"/>
              <p:cNvSpPr/>
              <p:nvPr/>
            </p:nvSpPr>
            <p:spPr>
              <a:xfrm flipV="1">
                <a:off x="106529" y="137114"/>
                <a:ext cx="64496" cy="64496"/>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97" name="Line"/>
              <p:cNvSpPr/>
              <p:nvPr/>
            </p:nvSpPr>
            <p:spPr>
              <a:xfrm flipV="1">
                <a:off x="9372" y="118869"/>
                <a:ext cx="139067" cy="139068"/>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98" name="Line"/>
              <p:cNvSpPr/>
              <p:nvPr/>
            </p:nvSpPr>
            <p:spPr>
              <a:xfrm flipV="1">
                <a:off x="100541" y="137692"/>
                <a:ext cx="62956" cy="62955"/>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99" name="Circle"/>
              <p:cNvSpPr/>
              <p:nvPr/>
            </p:nvSpPr>
            <p:spPr>
              <a:xfrm>
                <a:off x="131160" y="0"/>
                <a:ext cx="159600" cy="159600"/>
              </a:xfrm>
              <a:prstGeom prst="ellipse">
                <a:avLst/>
              </a:prstGeom>
              <a:solidFill>
                <a:srgbClr val="06BC00"/>
              </a:solidFill>
              <a:ln w="38100" cap="flat">
                <a:solidFill>
                  <a:srgbClr val="015400"/>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00" name="Circle"/>
              <p:cNvSpPr/>
              <p:nvPr/>
            </p:nvSpPr>
            <p:spPr>
              <a:xfrm>
                <a:off x="213947" y="23493"/>
                <a:ext cx="51585" cy="51585"/>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pic>
          <p:nvPicPr>
            <p:cNvPr id="402" name="250px-VRSNlogoAug2012.png" descr="250px-VRSNlogoAug2012.png"/>
            <p:cNvPicPr>
              <a:picLocks noChangeAspect="1"/>
            </p:cNvPicPr>
            <p:nvPr/>
          </p:nvPicPr>
          <p:blipFill>
            <a:blip r:embed="rId5">
              <a:extLst/>
            </a:blip>
            <a:srcRect l="0" t="0" r="12951" b="33387"/>
            <a:stretch>
              <a:fillRect/>
            </a:stretch>
          </p:blipFill>
          <p:spPr>
            <a:xfrm>
              <a:off x="695032" y="443170"/>
              <a:ext cx="464702" cy="355605"/>
            </a:xfrm>
            <a:prstGeom prst="rect">
              <a:avLst/>
            </a:prstGeom>
            <a:ln w="12700" cap="flat">
              <a:noFill/>
              <a:miter lim="400000"/>
            </a:ln>
            <a:effectLst/>
          </p:spPr>
        </p:pic>
        <p:pic>
          <p:nvPicPr>
            <p:cNvPr id="403" name="strategic_bofa500_1.png" descr="strategic_bofa500_1.png"/>
            <p:cNvPicPr>
              <a:picLocks noChangeAspect="1"/>
            </p:cNvPicPr>
            <p:nvPr/>
          </p:nvPicPr>
          <p:blipFill>
            <a:blip r:embed="rId4">
              <a:extLst/>
            </a:blip>
            <a:srcRect l="35082" t="39675" r="28418" b="0"/>
            <a:stretch>
              <a:fillRect/>
            </a:stretch>
          </p:blipFill>
          <p:spPr>
            <a:xfrm>
              <a:off x="354447" y="528144"/>
              <a:ext cx="485326" cy="270720"/>
            </a:xfrm>
            <a:prstGeom prst="rect">
              <a:avLst/>
            </a:prstGeom>
            <a:ln w="12700" cap="flat">
              <a:noFill/>
              <a:miter lim="400000"/>
            </a:ln>
            <a:effectLst/>
          </p:spPr>
        </p:pic>
      </p:grpSp>
      <p:grpSp>
        <p:nvGrpSpPr>
          <p:cNvPr id="417" name="Group"/>
          <p:cNvGrpSpPr/>
          <p:nvPr/>
        </p:nvGrpSpPr>
        <p:grpSpPr>
          <a:xfrm>
            <a:off x="8914956" y="7131912"/>
            <a:ext cx="3197030" cy="1869318"/>
            <a:chOff x="0" y="0"/>
            <a:chExt cx="3197028" cy="1869316"/>
          </a:xfrm>
        </p:grpSpPr>
        <p:sp>
          <p:nvSpPr>
            <p:cNvPr id="405" name="Certificate"/>
            <p:cNvSpPr txBox="1"/>
            <p:nvPr/>
          </p:nvSpPr>
          <p:spPr>
            <a:xfrm>
              <a:off x="625803" y="1285116"/>
              <a:ext cx="1929855" cy="584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3300">
                  <a:solidFill>
                    <a:srgbClr val="F5D328"/>
                  </a:solidFill>
                  <a:latin typeface="Gill Sans"/>
                  <a:ea typeface="Gill Sans"/>
                  <a:cs typeface="Gill Sans"/>
                  <a:sym typeface="Gill Sans"/>
                </a:defRPr>
              </a:lvl1pPr>
            </a:lstStyle>
            <a:p>
              <a:pPr/>
              <a:r>
                <a:t>Certificate</a:t>
              </a:r>
            </a:p>
          </p:txBody>
        </p:sp>
        <p:sp>
          <p:nvSpPr>
            <p:cNvPr id="406" name="is indeed BoA"/>
            <p:cNvSpPr/>
            <p:nvPr/>
          </p:nvSpPr>
          <p:spPr>
            <a:xfrm>
              <a:off x="0" y="0"/>
              <a:ext cx="3197029" cy="1188365"/>
            </a:xfrm>
            <a:prstGeom prst="roundRect">
              <a:avLst>
                <a:gd name="adj" fmla="val 38046"/>
              </a:avLst>
            </a:prstGeom>
            <a:noFill/>
            <a:ln w="76200" cap="flat">
              <a:solidFill>
                <a:srgbClr val="0365C0"/>
              </a:solidFill>
              <a:prstDash val="solid"/>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br/>
              <a:r>
                <a:t>is indeed BoA</a:t>
              </a:r>
            </a:p>
          </p:txBody>
        </p:sp>
        <p:sp>
          <p:nvSpPr>
            <p:cNvPr id="407" name="The owner of"/>
            <p:cNvSpPr txBox="1"/>
            <p:nvPr/>
          </p:nvSpPr>
          <p:spPr>
            <a:xfrm>
              <a:off x="220136" y="95322"/>
              <a:ext cx="2224607" cy="54219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The owner of      </a:t>
              </a:r>
            </a:p>
          </p:txBody>
        </p:sp>
        <p:grpSp>
          <p:nvGrpSpPr>
            <p:cNvPr id="415" name="Group"/>
            <p:cNvGrpSpPr/>
            <p:nvPr/>
          </p:nvGrpSpPr>
          <p:grpSpPr>
            <a:xfrm>
              <a:off x="2427437" y="150138"/>
              <a:ext cx="464741" cy="432560"/>
              <a:chOff x="0" y="0"/>
              <a:chExt cx="464740" cy="432559"/>
            </a:xfrm>
          </p:grpSpPr>
          <p:sp>
            <p:nvSpPr>
              <p:cNvPr id="408" name="Line"/>
              <p:cNvSpPr/>
              <p:nvPr/>
            </p:nvSpPr>
            <p:spPr>
              <a:xfrm>
                <a:off x="0" y="152854"/>
                <a:ext cx="346129" cy="27970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EBB20"/>
              </a:solidFill>
              <a:ln w="25400" cap="flat">
                <a:solidFill>
                  <a:srgbClr val="0A5C0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09" name="Line"/>
              <p:cNvSpPr/>
              <p:nvPr/>
            </p:nvSpPr>
            <p:spPr>
              <a:xfrm flipV="1">
                <a:off x="16653" y="196014"/>
                <a:ext cx="226624" cy="226625"/>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10" name="Line"/>
              <p:cNvSpPr/>
              <p:nvPr/>
            </p:nvSpPr>
            <p:spPr>
              <a:xfrm flipV="1">
                <a:off x="170273" y="219158"/>
                <a:ext cx="103087" cy="103088"/>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11" name="Line"/>
              <p:cNvSpPr/>
              <p:nvPr/>
            </p:nvSpPr>
            <p:spPr>
              <a:xfrm flipV="1">
                <a:off x="14980" y="189997"/>
                <a:ext cx="222280" cy="222280"/>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12" name="Line"/>
              <p:cNvSpPr/>
              <p:nvPr/>
            </p:nvSpPr>
            <p:spPr>
              <a:xfrm flipV="1">
                <a:off x="160702" y="220082"/>
                <a:ext cx="100626" cy="100626"/>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13" name="Circle"/>
              <p:cNvSpPr/>
              <p:nvPr/>
            </p:nvSpPr>
            <p:spPr>
              <a:xfrm>
                <a:off x="209642" y="0"/>
                <a:ext cx="255099" cy="255098"/>
              </a:xfrm>
              <a:prstGeom prst="ellipse">
                <a:avLst/>
              </a:prstGeom>
              <a:solidFill>
                <a:srgbClr val="06BC00"/>
              </a:solidFill>
              <a:ln w="38100" cap="flat">
                <a:solidFill>
                  <a:srgbClr val="015400"/>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14" name="Circle"/>
              <p:cNvSpPr/>
              <p:nvPr/>
            </p:nvSpPr>
            <p:spPr>
              <a:xfrm>
                <a:off x="341965" y="37551"/>
                <a:ext cx="82452" cy="82452"/>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pic>
          <p:nvPicPr>
            <p:cNvPr id="416" name="250px-VRSNlogoAug2012.png" descr="250px-VRSNlogoAug2012.png"/>
            <p:cNvPicPr>
              <a:picLocks noChangeAspect="1"/>
            </p:cNvPicPr>
            <p:nvPr/>
          </p:nvPicPr>
          <p:blipFill>
            <a:blip r:embed="rId5">
              <a:extLst/>
            </a:blip>
            <a:srcRect l="0" t="0" r="12951" b="33387"/>
            <a:stretch>
              <a:fillRect/>
            </a:stretch>
          </p:blipFill>
          <p:spPr>
            <a:xfrm>
              <a:off x="2541162" y="609193"/>
              <a:ext cx="565279" cy="432570"/>
            </a:xfrm>
            <a:prstGeom prst="rect">
              <a:avLst/>
            </a:prstGeom>
            <a:ln w="12700" cap="flat">
              <a:noFill/>
              <a:miter lim="400000"/>
            </a:ln>
            <a:effectLst/>
          </p:spPr>
        </p:pic>
      </p:grpSp>
      <p:grpSp>
        <p:nvGrpSpPr>
          <p:cNvPr id="420" name="Group"/>
          <p:cNvGrpSpPr/>
          <p:nvPr/>
        </p:nvGrpSpPr>
        <p:grpSpPr>
          <a:xfrm>
            <a:off x="4505917" y="6524009"/>
            <a:ext cx="3959814" cy="1984873"/>
            <a:chOff x="0" y="0"/>
            <a:chExt cx="3959813" cy="1984872"/>
          </a:xfrm>
        </p:grpSpPr>
        <p:sp>
          <p:nvSpPr>
            <p:cNvPr id="418" name="Certificate Authority"/>
            <p:cNvSpPr/>
            <p:nvPr/>
          </p:nvSpPr>
          <p:spPr>
            <a:xfrm>
              <a:off x="311762" y="248075"/>
              <a:ext cx="3648052" cy="1736798"/>
            </a:xfrm>
            <a:prstGeom prst="roundRect">
              <a:avLst>
                <a:gd name="adj" fmla="val 10968"/>
              </a:avLst>
            </a:prstGeom>
            <a:noFill/>
            <a:ln w="76200" cap="flat">
              <a:solidFill>
                <a:srgbClr val="0365C0"/>
              </a:solidFill>
              <a:prstDash val="solid"/>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lvl1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Certificate Authority</a:t>
              </a:r>
            </a:p>
          </p:txBody>
        </p:sp>
        <p:pic>
          <p:nvPicPr>
            <p:cNvPr id="419" name="250px-VRSNlogoAug2012.png" descr="250px-VRSNlogoAug2012.png"/>
            <p:cNvPicPr>
              <a:picLocks noChangeAspect="1"/>
            </p:cNvPicPr>
            <p:nvPr/>
          </p:nvPicPr>
          <p:blipFill>
            <a:blip r:embed="rId5">
              <a:extLst/>
            </a:blip>
            <a:srcRect l="18183" t="9604" r="18183" b="29836"/>
            <a:stretch>
              <a:fillRect/>
            </a:stretch>
          </p:blipFill>
          <p:spPr>
            <a:xfrm>
              <a:off x="0" y="0"/>
              <a:ext cx="720731" cy="685909"/>
            </a:xfrm>
            <a:prstGeom prst="rect">
              <a:avLst/>
            </a:prstGeom>
            <a:ln w="12700" cap="flat">
              <a:noFill/>
              <a:miter lim="400000"/>
            </a:ln>
            <a:effectLst/>
          </p:spPr>
        </p:pic>
      </p:grpSp>
      <p:grpSp>
        <p:nvGrpSpPr>
          <p:cNvPr id="423" name="Group"/>
          <p:cNvGrpSpPr/>
          <p:nvPr/>
        </p:nvGrpSpPr>
        <p:grpSpPr>
          <a:xfrm>
            <a:off x="8589722" y="5104992"/>
            <a:ext cx="3372454" cy="2679706"/>
            <a:chOff x="0" y="0"/>
            <a:chExt cx="3372452" cy="2679704"/>
          </a:xfrm>
        </p:grpSpPr>
        <p:sp>
          <p:nvSpPr>
            <p:cNvPr id="421" name="Vetting"/>
            <p:cNvSpPr/>
            <p:nvPr/>
          </p:nvSpPr>
          <p:spPr>
            <a:xfrm>
              <a:off x="2102452" y="1409704"/>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4000">
                  <a:latin typeface="Gill Sans"/>
                  <a:ea typeface="Gill Sans"/>
                  <a:cs typeface="Gill Sans"/>
                  <a:sym typeface="Gill Sans"/>
                </a:defRPr>
              </a:lvl1pPr>
            </a:lstStyle>
            <a:p>
              <a:pPr/>
              <a:r>
                <a:t>Vetting</a:t>
              </a:r>
            </a:p>
          </p:txBody>
        </p:sp>
        <p:sp>
          <p:nvSpPr>
            <p:cNvPr id="526" name="Connection Line"/>
            <p:cNvSpPr/>
            <p:nvPr/>
          </p:nvSpPr>
          <p:spPr>
            <a:xfrm>
              <a:off x="0" y="0"/>
              <a:ext cx="1414583" cy="2191036"/>
            </a:xfrm>
            <a:custGeom>
              <a:avLst/>
              <a:gdLst/>
              <a:ahLst/>
              <a:cxnLst>
                <a:cxn ang="0">
                  <a:pos x="wd2" y="hd2"/>
                </a:cxn>
                <a:cxn ang="5400000">
                  <a:pos x="wd2" y="hd2"/>
                </a:cxn>
                <a:cxn ang="10800000">
                  <a:pos x="wd2" y="hd2"/>
                </a:cxn>
                <a:cxn ang="16200000">
                  <a:pos x="wd2" y="hd2"/>
                </a:cxn>
              </a:cxnLst>
              <a:rect l="0" t="0" r="r" b="b"/>
              <a:pathLst>
                <a:path w="21181" h="21600" fill="norm" stroke="1" extrusionOk="0">
                  <a:moveTo>
                    <a:pt x="0" y="21600"/>
                  </a:moveTo>
                  <a:cubicBezTo>
                    <a:pt x="14546" y="18502"/>
                    <a:pt x="21600" y="11302"/>
                    <a:pt x="21162" y="0"/>
                  </a:cubicBezTo>
                </a:path>
              </a:pathLst>
            </a:custGeom>
            <a:noFill/>
            <a:ln w="63500" cap="flat">
              <a:solidFill>
                <a:srgbClr val="FFFFFF"/>
              </a:solidFill>
              <a:prstDash val="sysDot"/>
              <a:miter lim="400000"/>
              <a:headEnd type="triangle" w="med" len="med"/>
              <a:tailEnd type="triangle" w="med" len="med"/>
            </a:ln>
            <a:effectLst/>
          </p:spPr>
          <p:txBody>
            <a:bodyPr/>
            <a:lstStyle/>
            <a:p>
              <a:pPr/>
            </a:p>
          </p:txBody>
        </p:sp>
      </p:grpSp>
      <p:grpSp>
        <p:nvGrpSpPr>
          <p:cNvPr id="436" name="Group"/>
          <p:cNvGrpSpPr/>
          <p:nvPr/>
        </p:nvGrpSpPr>
        <p:grpSpPr>
          <a:xfrm>
            <a:off x="9916334" y="7192369"/>
            <a:ext cx="1194274" cy="896229"/>
            <a:chOff x="0" y="0"/>
            <a:chExt cx="1194273" cy="896228"/>
          </a:xfrm>
        </p:grpSpPr>
        <p:sp>
          <p:nvSpPr>
            <p:cNvPr id="424" name="Rectangle"/>
            <p:cNvSpPr/>
            <p:nvPr/>
          </p:nvSpPr>
          <p:spPr>
            <a:xfrm>
              <a:off x="0" y="46231"/>
              <a:ext cx="1194274" cy="849998"/>
            </a:xfrm>
            <a:prstGeom prst="rect">
              <a:avLst/>
            </a:prstGeom>
            <a:solidFill>
              <a:srgbClr val="C4C4C4"/>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25" name="Certificate"/>
            <p:cNvSpPr txBox="1"/>
            <p:nvPr/>
          </p:nvSpPr>
          <p:spPr>
            <a:xfrm>
              <a:off x="27986" y="-1"/>
              <a:ext cx="1138302" cy="45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2200">
                  <a:solidFill>
                    <a:srgbClr val="000000"/>
                  </a:solidFill>
                  <a:latin typeface="Snell Roundhand"/>
                  <a:ea typeface="Snell Roundhand"/>
                  <a:cs typeface="Snell Roundhand"/>
                  <a:sym typeface="Snell Roundhand"/>
                </a:defRPr>
              </a:lvl1pPr>
            </a:lstStyle>
            <a:p>
              <a:pPr/>
              <a:r>
                <a:t>Certificate</a:t>
              </a:r>
            </a:p>
          </p:txBody>
        </p:sp>
        <p:grpSp>
          <p:nvGrpSpPr>
            <p:cNvPr id="433" name="Group"/>
            <p:cNvGrpSpPr/>
            <p:nvPr/>
          </p:nvGrpSpPr>
          <p:grpSpPr>
            <a:xfrm>
              <a:off x="62930" y="528144"/>
              <a:ext cx="290761" cy="270627"/>
              <a:chOff x="0" y="0"/>
              <a:chExt cx="290759" cy="270626"/>
            </a:xfrm>
          </p:grpSpPr>
          <p:sp>
            <p:nvSpPr>
              <p:cNvPr id="426" name="Line"/>
              <p:cNvSpPr/>
              <p:nvPr/>
            </p:nvSpPr>
            <p:spPr>
              <a:xfrm>
                <a:off x="0" y="95631"/>
                <a:ext cx="216552" cy="17499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EBB20"/>
              </a:solidFill>
              <a:ln w="25400" cap="flat">
                <a:solidFill>
                  <a:srgbClr val="0A5C0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27" name="Line"/>
              <p:cNvSpPr/>
              <p:nvPr/>
            </p:nvSpPr>
            <p:spPr>
              <a:xfrm flipV="1">
                <a:off x="10418" y="122634"/>
                <a:ext cx="141786" cy="141785"/>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28" name="Line"/>
              <p:cNvSpPr/>
              <p:nvPr/>
            </p:nvSpPr>
            <p:spPr>
              <a:xfrm flipV="1">
                <a:off x="106529" y="137114"/>
                <a:ext cx="64496" cy="64496"/>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29" name="Line"/>
              <p:cNvSpPr/>
              <p:nvPr/>
            </p:nvSpPr>
            <p:spPr>
              <a:xfrm flipV="1">
                <a:off x="9372" y="118869"/>
                <a:ext cx="139067" cy="139068"/>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30" name="Line"/>
              <p:cNvSpPr/>
              <p:nvPr/>
            </p:nvSpPr>
            <p:spPr>
              <a:xfrm flipV="1">
                <a:off x="100541" y="137692"/>
                <a:ext cx="62956" cy="62955"/>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31" name="Circle"/>
              <p:cNvSpPr/>
              <p:nvPr/>
            </p:nvSpPr>
            <p:spPr>
              <a:xfrm>
                <a:off x="131160" y="0"/>
                <a:ext cx="159600" cy="159600"/>
              </a:xfrm>
              <a:prstGeom prst="ellipse">
                <a:avLst/>
              </a:prstGeom>
              <a:solidFill>
                <a:srgbClr val="06BC00"/>
              </a:solidFill>
              <a:ln w="38100" cap="flat">
                <a:solidFill>
                  <a:srgbClr val="015400"/>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32" name="Circle"/>
              <p:cNvSpPr/>
              <p:nvPr/>
            </p:nvSpPr>
            <p:spPr>
              <a:xfrm>
                <a:off x="213947" y="23493"/>
                <a:ext cx="51585" cy="51585"/>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pic>
          <p:nvPicPr>
            <p:cNvPr id="434" name="250px-VRSNlogoAug2012.png" descr="250px-VRSNlogoAug2012.png"/>
            <p:cNvPicPr>
              <a:picLocks noChangeAspect="1"/>
            </p:cNvPicPr>
            <p:nvPr/>
          </p:nvPicPr>
          <p:blipFill>
            <a:blip r:embed="rId5">
              <a:extLst/>
            </a:blip>
            <a:srcRect l="0" t="0" r="12951" b="33387"/>
            <a:stretch>
              <a:fillRect/>
            </a:stretch>
          </p:blipFill>
          <p:spPr>
            <a:xfrm>
              <a:off x="695032" y="443170"/>
              <a:ext cx="464702" cy="355605"/>
            </a:xfrm>
            <a:prstGeom prst="rect">
              <a:avLst/>
            </a:prstGeom>
            <a:ln w="12700" cap="flat">
              <a:noFill/>
              <a:miter lim="400000"/>
            </a:ln>
            <a:effectLst/>
          </p:spPr>
        </p:pic>
        <p:pic>
          <p:nvPicPr>
            <p:cNvPr id="435" name="strategic_bofa500_1.png" descr="strategic_bofa500_1.png"/>
            <p:cNvPicPr>
              <a:picLocks noChangeAspect="1"/>
            </p:cNvPicPr>
            <p:nvPr/>
          </p:nvPicPr>
          <p:blipFill>
            <a:blip r:embed="rId4">
              <a:extLst/>
            </a:blip>
            <a:srcRect l="35082" t="39675" r="28418" b="0"/>
            <a:stretch>
              <a:fillRect/>
            </a:stretch>
          </p:blipFill>
          <p:spPr>
            <a:xfrm>
              <a:off x="354447" y="528144"/>
              <a:ext cx="485326" cy="270720"/>
            </a:xfrm>
            <a:prstGeom prst="rect">
              <a:avLst/>
            </a:prstGeom>
            <a:ln w="12700" cap="flat">
              <a:noFill/>
              <a:miter lim="400000"/>
            </a:ln>
            <a:effectLst/>
          </p:spPr>
        </p:pic>
      </p:grpSp>
      <p:grpSp>
        <p:nvGrpSpPr>
          <p:cNvPr id="444" name="Group"/>
          <p:cNvGrpSpPr/>
          <p:nvPr/>
        </p:nvGrpSpPr>
        <p:grpSpPr>
          <a:xfrm>
            <a:off x="8461774" y="3999792"/>
            <a:ext cx="620593" cy="577621"/>
            <a:chOff x="0" y="0"/>
            <a:chExt cx="620592" cy="577619"/>
          </a:xfrm>
        </p:grpSpPr>
        <p:sp>
          <p:nvSpPr>
            <p:cNvPr id="437" name="Line"/>
            <p:cNvSpPr/>
            <p:nvPr/>
          </p:nvSpPr>
          <p:spPr>
            <a:xfrm>
              <a:off x="0" y="204114"/>
              <a:ext cx="462204" cy="37350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EBB20"/>
            </a:solidFill>
            <a:ln w="25400" cap="flat">
              <a:solidFill>
                <a:srgbClr val="0A5C0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38" name="Line"/>
            <p:cNvSpPr/>
            <p:nvPr/>
          </p:nvSpPr>
          <p:spPr>
            <a:xfrm flipV="1">
              <a:off x="22237" y="261748"/>
              <a:ext cx="302623" cy="302623"/>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39" name="Line"/>
            <p:cNvSpPr/>
            <p:nvPr/>
          </p:nvSpPr>
          <p:spPr>
            <a:xfrm flipV="1">
              <a:off x="227374" y="292653"/>
              <a:ext cx="137658" cy="137658"/>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40" name="Line"/>
            <p:cNvSpPr/>
            <p:nvPr/>
          </p:nvSpPr>
          <p:spPr>
            <a:xfrm flipV="1">
              <a:off x="20004" y="253713"/>
              <a:ext cx="296822" cy="296822"/>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41" name="Line"/>
            <p:cNvSpPr/>
            <p:nvPr/>
          </p:nvSpPr>
          <p:spPr>
            <a:xfrm flipV="1">
              <a:off x="214594" y="293887"/>
              <a:ext cx="134370" cy="134370"/>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42" name="Circle"/>
            <p:cNvSpPr/>
            <p:nvPr/>
          </p:nvSpPr>
          <p:spPr>
            <a:xfrm>
              <a:off x="279946" y="0"/>
              <a:ext cx="340647" cy="340646"/>
            </a:xfrm>
            <a:prstGeom prst="ellipse">
              <a:avLst/>
            </a:prstGeom>
            <a:solidFill>
              <a:srgbClr val="06BC00"/>
            </a:solidFill>
            <a:ln w="38100" cap="flat">
              <a:solidFill>
                <a:srgbClr val="015400"/>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43" name="Circle"/>
            <p:cNvSpPr/>
            <p:nvPr/>
          </p:nvSpPr>
          <p:spPr>
            <a:xfrm>
              <a:off x="456644" y="50144"/>
              <a:ext cx="110102" cy="110102"/>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sp>
        <p:nvSpPr>
          <p:cNvPr id="445" name="How can users truly know with whom they are communicating?"/>
          <p:cNvSpPr txBox="1"/>
          <p:nvPr/>
        </p:nvSpPr>
        <p:spPr>
          <a:xfrm>
            <a:off x="703160" y="1350064"/>
            <a:ext cx="11611180" cy="609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3500">
                <a:latin typeface="Gill Sans"/>
                <a:ea typeface="Gill Sans"/>
                <a:cs typeface="Gill Sans"/>
                <a:sym typeface="Gill Sans"/>
              </a:defRPr>
            </a:lvl1pPr>
          </a:lstStyle>
          <a:p>
            <a:pPr/>
            <a:r>
              <a:t>How can users truly know with whom they are communicating?</a:t>
            </a:r>
          </a:p>
        </p:txBody>
      </p:sp>
      <p:grpSp>
        <p:nvGrpSpPr>
          <p:cNvPr id="462" name="Group"/>
          <p:cNvGrpSpPr/>
          <p:nvPr/>
        </p:nvGrpSpPr>
        <p:grpSpPr>
          <a:xfrm>
            <a:off x="7061379" y="7526142"/>
            <a:ext cx="1217021" cy="659924"/>
            <a:chOff x="0" y="0"/>
            <a:chExt cx="1217019" cy="659923"/>
          </a:xfrm>
        </p:grpSpPr>
        <p:grpSp>
          <p:nvGrpSpPr>
            <p:cNvPr id="453" name="Group"/>
            <p:cNvGrpSpPr/>
            <p:nvPr/>
          </p:nvGrpSpPr>
          <p:grpSpPr>
            <a:xfrm>
              <a:off x="0" y="-1"/>
              <a:ext cx="709020" cy="659925"/>
              <a:chOff x="0" y="0"/>
              <a:chExt cx="709019" cy="659923"/>
            </a:xfrm>
          </p:grpSpPr>
          <p:sp>
            <p:nvSpPr>
              <p:cNvPr id="446" name="Line"/>
              <p:cNvSpPr/>
              <p:nvPr/>
            </p:nvSpPr>
            <p:spPr>
              <a:xfrm>
                <a:off x="0" y="233198"/>
                <a:ext cx="528063" cy="4267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333FF"/>
              </a:solidFill>
              <a:ln w="25400" cap="flat">
                <a:solidFill>
                  <a:srgbClr val="02084B"/>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47" name="Line"/>
              <p:cNvSpPr/>
              <p:nvPr/>
            </p:nvSpPr>
            <p:spPr>
              <a:xfrm flipV="1">
                <a:off x="25406" y="299044"/>
                <a:ext cx="345743" cy="345743"/>
              </a:xfrm>
              <a:prstGeom prst="line">
                <a:avLst/>
              </a:prstGeom>
              <a:noFill/>
              <a:ln w="25400" cap="flat">
                <a:solidFill>
                  <a:srgbClr val="030B5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48" name="Line"/>
              <p:cNvSpPr/>
              <p:nvPr/>
            </p:nvSpPr>
            <p:spPr>
              <a:xfrm flipV="1">
                <a:off x="259772" y="334353"/>
                <a:ext cx="157273" cy="157272"/>
              </a:xfrm>
              <a:prstGeom prst="line">
                <a:avLst/>
              </a:prstGeom>
              <a:noFill/>
              <a:ln w="25400" cap="flat">
                <a:solidFill>
                  <a:srgbClr val="030952"/>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49" name="Line"/>
              <p:cNvSpPr/>
              <p:nvPr/>
            </p:nvSpPr>
            <p:spPr>
              <a:xfrm flipV="1">
                <a:off x="22854" y="289865"/>
                <a:ext cx="339115" cy="339114"/>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50" name="Line"/>
              <p:cNvSpPr/>
              <p:nvPr/>
            </p:nvSpPr>
            <p:spPr>
              <a:xfrm flipV="1">
                <a:off x="245171" y="335763"/>
                <a:ext cx="153517" cy="153516"/>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51" name="Circle"/>
              <p:cNvSpPr/>
              <p:nvPr/>
            </p:nvSpPr>
            <p:spPr>
              <a:xfrm>
                <a:off x="319836" y="0"/>
                <a:ext cx="389184" cy="389184"/>
              </a:xfrm>
              <a:prstGeom prst="ellipse">
                <a:avLst/>
              </a:prstGeom>
              <a:solidFill>
                <a:srgbClr val="1333FF"/>
              </a:solidFill>
              <a:ln w="38100" cap="flat">
                <a:solidFill>
                  <a:srgbClr val="02084F"/>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52" name="Circle"/>
              <p:cNvSpPr/>
              <p:nvPr/>
            </p:nvSpPr>
            <p:spPr>
              <a:xfrm>
                <a:off x="521711" y="57289"/>
                <a:ext cx="125790" cy="125790"/>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461" name="Group"/>
            <p:cNvGrpSpPr/>
            <p:nvPr/>
          </p:nvGrpSpPr>
          <p:grpSpPr>
            <a:xfrm>
              <a:off x="507999" y="0"/>
              <a:ext cx="709021" cy="659924"/>
              <a:chOff x="0" y="0"/>
              <a:chExt cx="709019" cy="659923"/>
            </a:xfrm>
          </p:grpSpPr>
          <p:sp>
            <p:nvSpPr>
              <p:cNvPr id="454" name="Line"/>
              <p:cNvSpPr/>
              <p:nvPr/>
            </p:nvSpPr>
            <p:spPr>
              <a:xfrm>
                <a:off x="0" y="233198"/>
                <a:ext cx="528063" cy="4267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773F9B"/>
              </a:solidFill>
              <a:ln w="25400" cap="flat">
                <a:solidFill>
                  <a:srgbClr val="02084B"/>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55" name="Line"/>
              <p:cNvSpPr/>
              <p:nvPr/>
            </p:nvSpPr>
            <p:spPr>
              <a:xfrm flipV="1">
                <a:off x="25406" y="299044"/>
                <a:ext cx="345743" cy="345743"/>
              </a:xfrm>
              <a:prstGeom prst="line">
                <a:avLst/>
              </a:prstGeom>
              <a:noFill/>
              <a:ln w="25400" cap="flat">
                <a:solidFill>
                  <a:srgbClr val="030B5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56" name="Line"/>
              <p:cNvSpPr/>
              <p:nvPr/>
            </p:nvSpPr>
            <p:spPr>
              <a:xfrm flipV="1">
                <a:off x="259772" y="334353"/>
                <a:ext cx="157273" cy="157272"/>
              </a:xfrm>
              <a:prstGeom prst="line">
                <a:avLst/>
              </a:prstGeom>
              <a:noFill/>
              <a:ln w="25400" cap="flat">
                <a:solidFill>
                  <a:srgbClr val="030952"/>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57" name="Line"/>
              <p:cNvSpPr/>
              <p:nvPr/>
            </p:nvSpPr>
            <p:spPr>
              <a:xfrm flipV="1">
                <a:off x="22854" y="289865"/>
                <a:ext cx="339115" cy="339114"/>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58" name="Line"/>
              <p:cNvSpPr/>
              <p:nvPr/>
            </p:nvSpPr>
            <p:spPr>
              <a:xfrm flipV="1">
                <a:off x="245171" y="335763"/>
                <a:ext cx="153517" cy="153516"/>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59" name="Circle"/>
              <p:cNvSpPr/>
              <p:nvPr/>
            </p:nvSpPr>
            <p:spPr>
              <a:xfrm>
                <a:off x="319836" y="0"/>
                <a:ext cx="389184" cy="389184"/>
              </a:xfrm>
              <a:prstGeom prst="ellipse">
                <a:avLst/>
              </a:prstGeom>
              <a:solidFill>
                <a:srgbClr val="773F9B"/>
              </a:solidFill>
              <a:ln w="38100" cap="flat">
                <a:solidFill>
                  <a:srgbClr val="02084F"/>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60" name="Circle"/>
              <p:cNvSpPr/>
              <p:nvPr/>
            </p:nvSpPr>
            <p:spPr>
              <a:xfrm>
                <a:off x="521711" y="57289"/>
                <a:ext cx="125790" cy="125790"/>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grpSp>
        <p:nvGrpSpPr>
          <p:cNvPr id="510" name="Group"/>
          <p:cNvGrpSpPr/>
          <p:nvPr/>
        </p:nvGrpSpPr>
        <p:grpSpPr>
          <a:xfrm>
            <a:off x="211123" y="5084114"/>
            <a:ext cx="2661197" cy="3289382"/>
            <a:chOff x="0" y="0"/>
            <a:chExt cx="2661195" cy="3289381"/>
          </a:xfrm>
        </p:grpSpPr>
        <p:grpSp>
          <p:nvGrpSpPr>
            <p:cNvPr id="475" name="Group"/>
            <p:cNvGrpSpPr/>
            <p:nvPr/>
          </p:nvGrpSpPr>
          <p:grpSpPr>
            <a:xfrm>
              <a:off x="1466921" y="2393153"/>
              <a:ext cx="1194275" cy="896229"/>
              <a:chOff x="0" y="0"/>
              <a:chExt cx="1194273" cy="896228"/>
            </a:xfrm>
          </p:grpSpPr>
          <p:sp>
            <p:nvSpPr>
              <p:cNvPr id="463" name="Rectangle"/>
              <p:cNvSpPr/>
              <p:nvPr/>
            </p:nvSpPr>
            <p:spPr>
              <a:xfrm>
                <a:off x="0" y="46231"/>
                <a:ext cx="1194274" cy="849998"/>
              </a:xfrm>
              <a:prstGeom prst="rect">
                <a:avLst/>
              </a:prstGeom>
              <a:solidFill>
                <a:srgbClr val="C4C4C4"/>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64" name="Certificate"/>
              <p:cNvSpPr txBox="1"/>
              <p:nvPr/>
            </p:nvSpPr>
            <p:spPr>
              <a:xfrm>
                <a:off x="27986" y="-1"/>
                <a:ext cx="1138302" cy="45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2200">
                    <a:solidFill>
                      <a:srgbClr val="000000"/>
                    </a:solidFill>
                    <a:latin typeface="Snell Roundhand"/>
                    <a:ea typeface="Snell Roundhand"/>
                    <a:cs typeface="Snell Roundhand"/>
                    <a:sym typeface="Snell Roundhand"/>
                  </a:defRPr>
                </a:lvl1pPr>
              </a:lstStyle>
              <a:p>
                <a:pPr/>
                <a:r>
                  <a:t>Certificate</a:t>
                </a:r>
              </a:p>
            </p:txBody>
          </p:sp>
          <p:grpSp>
            <p:nvGrpSpPr>
              <p:cNvPr id="472" name="Group"/>
              <p:cNvGrpSpPr/>
              <p:nvPr/>
            </p:nvGrpSpPr>
            <p:grpSpPr>
              <a:xfrm>
                <a:off x="62930" y="528144"/>
                <a:ext cx="290761" cy="270627"/>
                <a:chOff x="0" y="0"/>
                <a:chExt cx="290759" cy="270626"/>
              </a:xfrm>
            </p:grpSpPr>
            <p:sp>
              <p:nvSpPr>
                <p:cNvPr id="465" name="Line"/>
                <p:cNvSpPr/>
                <p:nvPr/>
              </p:nvSpPr>
              <p:spPr>
                <a:xfrm>
                  <a:off x="0" y="95631"/>
                  <a:ext cx="216552" cy="17499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EBB20"/>
                </a:solidFill>
                <a:ln w="25400" cap="flat">
                  <a:solidFill>
                    <a:srgbClr val="0A5C0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66" name="Line"/>
                <p:cNvSpPr/>
                <p:nvPr/>
              </p:nvSpPr>
              <p:spPr>
                <a:xfrm flipV="1">
                  <a:off x="10418" y="122634"/>
                  <a:ext cx="141786" cy="141785"/>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67" name="Line"/>
                <p:cNvSpPr/>
                <p:nvPr/>
              </p:nvSpPr>
              <p:spPr>
                <a:xfrm flipV="1">
                  <a:off x="106529" y="137114"/>
                  <a:ext cx="64496" cy="64496"/>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68" name="Line"/>
                <p:cNvSpPr/>
                <p:nvPr/>
              </p:nvSpPr>
              <p:spPr>
                <a:xfrm flipV="1">
                  <a:off x="9372" y="118869"/>
                  <a:ext cx="139067" cy="139068"/>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69" name="Line"/>
                <p:cNvSpPr/>
                <p:nvPr/>
              </p:nvSpPr>
              <p:spPr>
                <a:xfrm flipV="1">
                  <a:off x="100541" y="137692"/>
                  <a:ext cx="62956" cy="62955"/>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70" name="Circle"/>
                <p:cNvSpPr/>
                <p:nvPr/>
              </p:nvSpPr>
              <p:spPr>
                <a:xfrm>
                  <a:off x="131160" y="0"/>
                  <a:ext cx="159600" cy="159600"/>
                </a:xfrm>
                <a:prstGeom prst="ellipse">
                  <a:avLst/>
                </a:prstGeom>
                <a:solidFill>
                  <a:srgbClr val="06BC00"/>
                </a:solidFill>
                <a:ln w="38100" cap="flat">
                  <a:solidFill>
                    <a:srgbClr val="015400"/>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71" name="Circle"/>
                <p:cNvSpPr/>
                <p:nvPr/>
              </p:nvSpPr>
              <p:spPr>
                <a:xfrm>
                  <a:off x="213947" y="23493"/>
                  <a:ext cx="51585" cy="51585"/>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pic>
            <p:nvPicPr>
              <p:cNvPr id="473" name="250px-VRSNlogoAug2012.png" descr="250px-VRSNlogoAug2012.png"/>
              <p:cNvPicPr>
                <a:picLocks noChangeAspect="1"/>
              </p:cNvPicPr>
              <p:nvPr/>
            </p:nvPicPr>
            <p:blipFill>
              <a:blip r:embed="rId5">
                <a:extLst/>
              </a:blip>
              <a:srcRect l="0" t="0" r="12951" b="33387"/>
              <a:stretch>
                <a:fillRect/>
              </a:stretch>
            </p:blipFill>
            <p:spPr>
              <a:xfrm>
                <a:off x="695032" y="443170"/>
                <a:ext cx="464702" cy="355605"/>
              </a:xfrm>
              <a:prstGeom prst="rect">
                <a:avLst/>
              </a:prstGeom>
              <a:ln w="12700" cap="flat">
                <a:noFill/>
                <a:miter lim="400000"/>
              </a:ln>
              <a:effectLst/>
            </p:spPr>
          </p:pic>
          <p:pic>
            <p:nvPicPr>
              <p:cNvPr id="474" name="strategic_bofa500_1.png" descr="strategic_bofa500_1.png"/>
              <p:cNvPicPr>
                <a:picLocks noChangeAspect="1"/>
              </p:cNvPicPr>
              <p:nvPr/>
            </p:nvPicPr>
            <p:blipFill>
              <a:blip r:embed="rId4">
                <a:extLst/>
              </a:blip>
              <a:srcRect l="35082" t="39675" r="28418" b="0"/>
              <a:stretch>
                <a:fillRect/>
              </a:stretch>
            </p:blipFill>
            <p:spPr>
              <a:xfrm>
                <a:off x="354447" y="528144"/>
                <a:ext cx="485326" cy="270720"/>
              </a:xfrm>
              <a:prstGeom prst="rect">
                <a:avLst/>
              </a:prstGeom>
              <a:ln w="12700" cap="flat">
                <a:noFill/>
                <a:miter lim="400000"/>
              </a:ln>
              <a:effectLst/>
            </p:spPr>
          </p:pic>
        </p:grpSp>
        <p:grpSp>
          <p:nvGrpSpPr>
            <p:cNvPr id="489" name="Group"/>
            <p:cNvGrpSpPr/>
            <p:nvPr/>
          </p:nvGrpSpPr>
          <p:grpSpPr>
            <a:xfrm>
              <a:off x="846779" y="1404515"/>
              <a:ext cx="1194275" cy="896229"/>
              <a:chOff x="0" y="0"/>
              <a:chExt cx="1194273" cy="896228"/>
            </a:xfrm>
          </p:grpSpPr>
          <p:grpSp>
            <p:nvGrpSpPr>
              <p:cNvPr id="478" name="Group"/>
              <p:cNvGrpSpPr/>
              <p:nvPr/>
            </p:nvGrpSpPr>
            <p:grpSpPr>
              <a:xfrm>
                <a:off x="0" y="0"/>
                <a:ext cx="1194274" cy="896229"/>
                <a:chOff x="0" y="0"/>
                <a:chExt cx="1194273" cy="896228"/>
              </a:xfrm>
            </p:grpSpPr>
            <p:sp>
              <p:nvSpPr>
                <p:cNvPr id="476" name="Rectangle"/>
                <p:cNvSpPr/>
                <p:nvPr/>
              </p:nvSpPr>
              <p:spPr>
                <a:xfrm>
                  <a:off x="0" y="46231"/>
                  <a:ext cx="1194274" cy="849998"/>
                </a:xfrm>
                <a:prstGeom prst="rect">
                  <a:avLst/>
                </a:prstGeom>
                <a:solidFill>
                  <a:srgbClr val="C4C4C4"/>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77" name="Certificate"/>
                <p:cNvSpPr txBox="1"/>
                <p:nvPr/>
              </p:nvSpPr>
              <p:spPr>
                <a:xfrm>
                  <a:off x="27986" y="-1"/>
                  <a:ext cx="1138302" cy="45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2200">
                      <a:solidFill>
                        <a:srgbClr val="000000"/>
                      </a:solidFill>
                      <a:latin typeface="Snell Roundhand"/>
                      <a:ea typeface="Snell Roundhand"/>
                      <a:cs typeface="Snell Roundhand"/>
                      <a:sym typeface="Snell Roundhand"/>
                    </a:defRPr>
                  </a:lvl1pPr>
                </a:lstStyle>
                <a:p>
                  <a:pPr/>
                  <a:r>
                    <a:t>Certificate</a:t>
                  </a:r>
                </a:p>
              </p:txBody>
            </p:sp>
          </p:grpSp>
          <p:pic>
            <p:nvPicPr>
              <p:cNvPr id="479" name="250px-VRSNlogoAug2012.png" descr="250px-VRSNlogoAug2012.png"/>
              <p:cNvPicPr>
                <a:picLocks noChangeAspect="1"/>
              </p:cNvPicPr>
              <p:nvPr/>
            </p:nvPicPr>
            <p:blipFill>
              <a:blip r:embed="rId5">
                <a:extLst/>
              </a:blip>
              <a:srcRect l="0" t="0" r="12951" b="33387"/>
              <a:stretch>
                <a:fillRect/>
              </a:stretch>
            </p:blipFill>
            <p:spPr>
              <a:xfrm>
                <a:off x="326666" y="384614"/>
                <a:ext cx="464702" cy="355605"/>
              </a:xfrm>
              <a:prstGeom prst="rect">
                <a:avLst/>
              </a:prstGeom>
              <a:ln w="12700" cap="flat">
                <a:noFill/>
                <a:miter lim="400000"/>
              </a:ln>
              <a:effectLst/>
            </p:spPr>
          </p:pic>
          <p:grpSp>
            <p:nvGrpSpPr>
              <p:cNvPr id="487" name="Group"/>
              <p:cNvGrpSpPr/>
              <p:nvPr/>
            </p:nvGrpSpPr>
            <p:grpSpPr>
              <a:xfrm>
                <a:off x="57984" y="473977"/>
                <a:ext cx="327478" cy="304801"/>
                <a:chOff x="0" y="0"/>
                <a:chExt cx="327476" cy="304800"/>
              </a:xfrm>
            </p:grpSpPr>
            <p:sp>
              <p:nvSpPr>
                <p:cNvPr id="480" name="Line"/>
                <p:cNvSpPr/>
                <p:nvPr/>
              </p:nvSpPr>
              <p:spPr>
                <a:xfrm>
                  <a:off x="0" y="107707"/>
                  <a:ext cx="243898" cy="19709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333FF"/>
                </a:solidFill>
                <a:ln w="25400" cap="flat">
                  <a:solidFill>
                    <a:srgbClr val="02084B"/>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81" name="Line"/>
                <p:cNvSpPr/>
                <p:nvPr/>
              </p:nvSpPr>
              <p:spPr>
                <a:xfrm flipV="1">
                  <a:off x="11734" y="138120"/>
                  <a:ext cx="159689" cy="159689"/>
                </a:xfrm>
                <a:prstGeom prst="line">
                  <a:avLst/>
                </a:prstGeom>
                <a:noFill/>
                <a:ln w="25400" cap="flat">
                  <a:solidFill>
                    <a:srgbClr val="030B5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82" name="Line"/>
                <p:cNvSpPr/>
                <p:nvPr/>
              </p:nvSpPr>
              <p:spPr>
                <a:xfrm flipV="1">
                  <a:off x="119981" y="154428"/>
                  <a:ext cx="72641" cy="72640"/>
                </a:xfrm>
                <a:prstGeom prst="line">
                  <a:avLst/>
                </a:prstGeom>
                <a:noFill/>
                <a:ln w="25400" cap="flat">
                  <a:solidFill>
                    <a:srgbClr val="030952"/>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83" name="Line"/>
                <p:cNvSpPr/>
                <p:nvPr/>
              </p:nvSpPr>
              <p:spPr>
                <a:xfrm flipV="1">
                  <a:off x="10556" y="133880"/>
                  <a:ext cx="156628" cy="156628"/>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84" name="Line"/>
                <p:cNvSpPr/>
                <p:nvPr/>
              </p:nvSpPr>
              <p:spPr>
                <a:xfrm flipV="1">
                  <a:off x="113237" y="155079"/>
                  <a:ext cx="70906" cy="70905"/>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85" name="Circle"/>
                <p:cNvSpPr/>
                <p:nvPr/>
              </p:nvSpPr>
              <p:spPr>
                <a:xfrm>
                  <a:off x="147723" y="0"/>
                  <a:ext cx="179754" cy="179753"/>
                </a:xfrm>
                <a:prstGeom prst="ellipse">
                  <a:avLst/>
                </a:prstGeom>
                <a:solidFill>
                  <a:srgbClr val="1333FF"/>
                </a:solidFill>
                <a:ln w="38100" cap="flat">
                  <a:solidFill>
                    <a:srgbClr val="02084F"/>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86" name="Circle"/>
                <p:cNvSpPr/>
                <p:nvPr/>
              </p:nvSpPr>
              <p:spPr>
                <a:xfrm>
                  <a:off x="240963" y="26460"/>
                  <a:ext cx="58100" cy="58099"/>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pic>
            <p:nvPicPr>
              <p:cNvPr id="488" name="Image" descr="Image"/>
              <p:cNvPicPr>
                <a:picLocks noChangeAspect="1"/>
              </p:cNvPicPr>
              <p:nvPr/>
            </p:nvPicPr>
            <p:blipFill>
              <a:blip r:embed="rId6">
                <a:extLst/>
              </a:blip>
              <a:stretch>
                <a:fillRect/>
              </a:stretch>
            </p:blipFill>
            <p:spPr>
              <a:xfrm>
                <a:off x="739484" y="448114"/>
                <a:ext cx="355601" cy="355601"/>
              </a:xfrm>
              <a:prstGeom prst="rect">
                <a:avLst/>
              </a:prstGeom>
              <a:ln w="12700" cap="flat">
                <a:noFill/>
                <a:miter lim="400000"/>
              </a:ln>
              <a:effectLst/>
            </p:spPr>
          </p:pic>
        </p:grpSp>
        <p:grpSp>
          <p:nvGrpSpPr>
            <p:cNvPr id="504" name="Group"/>
            <p:cNvGrpSpPr/>
            <p:nvPr/>
          </p:nvGrpSpPr>
          <p:grpSpPr>
            <a:xfrm>
              <a:off x="370764" y="415876"/>
              <a:ext cx="1194275" cy="896230"/>
              <a:chOff x="0" y="0"/>
              <a:chExt cx="1194273" cy="896228"/>
            </a:xfrm>
          </p:grpSpPr>
          <p:grpSp>
            <p:nvGrpSpPr>
              <p:cNvPr id="494" name="Group"/>
              <p:cNvGrpSpPr/>
              <p:nvPr/>
            </p:nvGrpSpPr>
            <p:grpSpPr>
              <a:xfrm>
                <a:off x="0" y="0"/>
                <a:ext cx="1194274" cy="896229"/>
                <a:chOff x="0" y="0"/>
                <a:chExt cx="1194273" cy="896228"/>
              </a:xfrm>
            </p:grpSpPr>
            <p:grpSp>
              <p:nvGrpSpPr>
                <p:cNvPr id="492" name="Group"/>
                <p:cNvGrpSpPr/>
                <p:nvPr/>
              </p:nvGrpSpPr>
              <p:grpSpPr>
                <a:xfrm>
                  <a:off x="0" y="0"/>
                  <a:ext cx="1194274" cy="896229"/>
                  <a:chOff x="0" y="0"/>
                  <a:chExt cx="1194273" cy="896228"/>
                </a:xfrm>
              </p:grpSpPr>
              <p:sp>
                <p:nvSpPr>
                  <p:cNvPr id="490" name="Rectangle"/>
                  <p:cNvSpPr/>
                  <p:nvPr/>
                </p:nvSpPr>
                <p:spPr>
                  <a:xfrm>
                    <a:off x="0" y="46231"/>
                    <a:ext cx="1194274" cy="849998"/>
                  </a:xfrm>
                  <a:prstGeom prst="rect">
                    <a:avLst/>
                  </a:prstGeom>
                  <a:solidFill>
                    <a:srgbClr val="C4C4C4"/>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91" name="Certificate"/>
                  <p:cNvSpPr txBox="1"/>
                  <p:nvPr/>
                </p:nvSpPr>
                <p:spPr>
                  <a:xfrm>
                    <a:off x="27986" y="-1"/>
                    <a:ext cx="1138302" cy="45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2200">
                        <a:solidFill>
                          <a:srgbClr val="000000"/>
                        </a:solidFill>
                        <a:latin typeface="Snell Roundhand"/>
                        <a:ea typeface="Snell Roundhand"/>
                        <a:cs typeface="Snell Roundhand"/>
                        <a:sym typeface="Snell Roundhand"/>
                      </a:defRPr>
                    </a:lvl1pPr>
                  </a:lstStyle>
                  <a:p>
                    <a:pPr/>
                    <a:r>
                      <a:t>Certificate</a:t>
                    </a:r>
                  </a:p>
                </p:txBody>
              </p:sp>
            </p:grpSp>
            <p:pic>
              <p:nvPicPr>
                <p:cNvPr id="493" name="Image" descr="Image"/>
                <p:cNvPicPr>
                  <a:picLocks noChangeAspect="1"/>
                </p:cNvPicPr>
                <p:nvPr/>
              </p:nvPicPr>
              <p:blipFill>
                <a:blip r:embed="rId6">
                  <a:extLst/>
                </a:blip>
                <a:stretch>
                  <a:fillRect/>
                </a:stretch>
              </p:blipFill>
              <p:spPr>
                <a:xfrm>
                  <a:off x="739484" y="448114"/>
                  <a:ext cx="355601" cy="355601"/>
                </a:xfrm>
                <a:prstGeom prst="rect">
                  <a:avLst/>
                </a:prstGeom>
                <a:ln w="12700" cap="flat">
                  <a:noFill/>
                  <a:miter lim="400000"/>
                </a:ln>
                <a:effectLst/>
              </p:spPr>
            </p:pic>
          </p:grpSp>
          <p:grpSp>
            <p:nvGrpSpPr>
              <p:cNvPr id="502" name="Group"/>
              <p:cNvGrpSpPr/>
              <p:nvPr/>
            </p:nvGrpSpPr>
            <p:grpSpPr>
              <a:xfrm>
                <a:off x="29380" y="461710"/>
                <a:ext cx="368412" cy="342901"/>
                <a:chOff x="0" y="0"/>
                <a:chExt cx="368410" cy="342900"/>
              </a:xfrm>
            </p:grpSpPr>
            <p:sp>
              <p:nvSpPr>
                <p:cNvPr id="495" name="Line"/>
                <p:cNvSpPr/>
                <p:nvPr/>
              </p:nvSpPr>
              <p:spPr>
                <a:xfrm>
                  <a:off x="0" y="121171"/>
                  <a:ext cx="274385" cy="22172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53585F"/>
                </a:solidFill>
                <a:ln w="25400" cap="flat">
                  <a:solidFill>
                    <a:srgbClr val="02084B"/>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96" name="Line"/>
                <p:cNvSpPr/>
                <p:nvPr/>
              </p:nvSpPr>
              <p:spPr>
                <a:xfrm flipV="1">
                  <a:off x="13201" y="155385"/>
                  <a:ext cx="179650" cy="179650"/>
                </a:xfrm>
                <a:prstGeom prst="line">
                  <a:avLst/>
                </a:prstGeom>
                <a:noFill/>
                <a:ln w="25400" cap="flat">
                  <a:solidFill>
                    <a:srgbClr val="030B5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97" name="Line"/>
                <p:cNvSpPr/>
                <p:nvPr/>
              </p:nvSpPr>
              <p:spPr>
                <a:xfrm flipV="1">
                  <a:off x="134979" y="173731"/>
                  <a:ext cx="81720" cy="81721"/>
                </a:xfrm>
                <a:prstGeom prst="line">
                  <a:avLst/>
                </a:prstGeom>
                <a:noFill/>
                <a:ln w="25400" cap="flat">
                  <a:solidFill>
                    <a:srgbClr val="030952"/>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98" name="Line"/>
                <p:cNvSpPr/>
                <p:nvPr/>
              </p:nvSpPr>
              <p:spPr>
                <a:xfrm flipV="1">
                  <a:off x="11875" y="150615"/>
                  <a:ext cx="176207" cy="176207"/>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99" name="Line"/>
                <p:cNvSpPr/>
                <p:nvPr/>
              </p:nvSpPr>
              <p:spPr>
                <a:xfrm flipV="1">
                  <a:off x="127392" y="174464"/>
                  <a:ext cx="79769" cy="79768"/>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500" name="Circle"/>
                <p:cNvSpPr/>
                <p:nvPr/>
              </p:nvSpPr>
              <p:spPr>
                <a:xfrm>
                  <a:off x="166188" y="0"/>
                  <a:ext cx="202223" cy="202222"/>
                </a:xfrm>
                <a:prstGeom prst="ellipse">
                  <a:avLst/>
                </a:prstGeom>
                <a:solidFill>
                  <a:srgbClr val="53585F"/>
                </a:solidFill>
                <a:ln w="25400" cap="flat">
                  <a:solidFill>
                    <a:srgbClr val="030952"/>
                  </a:solidFill>
                  <a:prstDash val="solid"/>
                  <a:miter lim="400000"/>
                </a:ln>
                <a:effectLst/>
              </p:spPr>
              <p:txBody>
                <a:bodyPr wrap="square" lIns="50800" tIns="50800" rIns="50800" bIns="50800" numCol="1" anchor="ctr">
                  <a:noAutofit/>
                </a:bodyPr>
                <a:lstStyle/>
                <a:p>
                  <a:pPr>
                    <a:defRPr b="0" sz="2600">
                      <a:latin typeface="Helvetica Light"/>
                      <a:ea typeface="Helvetica Light"/>
                      <a:cs typeface="Helvetica Light"/>
                      <a:sym typeface="Helvetica Light"/>
                    </a:defRPr>
                  </a:pPr>
                </a:p>
              </p:txBody>
            </p:sp>
            <p:sp>
              <p:nvSpPr>
                <p:cNvPr id="501" name="Circle"/>
                <p:cNvSpPr/>
                <p:nvPr/>
              </p:nvSpPr>
              <p:spPr>
                <a:xfrm>
                  <a:off x="271084" y="29767"/>
                  <a:ext cx="65361" cy="65362"/>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pic>
            <p:nvPicPr>
              <p:cNvPr id="503" name="Image" descr="Image"/>
              <p:cNvPicPr>
                <a:picLocks noChangeAspect="1"/>
              </p:cNvPicPr>
              <p:nvPr/>
            </p:nvPicPr>
            <p:blipFill>
              <a:blip r:embed="rId6">
                <a:extLst/>
              </a:blip>
              <a:stretch>
                <a:fillRect/>
              </a:stretch>
            </p:blipFill>
            <p:spPr>
              <a:xfrm>
                <a:off x="406636" y="455360"/>
                <a:ext cx="355601" cy="355601"/>
              </a:xfrm>
              <a:prstGeom prst="rect">
                <a:avLst/>
              </a:prstGeom>
              <a:ln w="12700" cap="flat">
                <a:noFill/>
                <a:miter lim="400000"/>
              </a:ln>
              <a:effectLst/>
            </p:spPr>
          </p:pic>
        </p:grpSp>
        <p:sp>
          <p:nvSpPr>
            <p:cNvPr id="505" name="Line"/>
            <p:cNvSpPr/>
            <p:nvPr/>
          </p:nvSpPr>
          <p:spPr>
            <a:xfrm flipH="1">
              <a:off x="2012407" y="1852629"/>
              <a:ext cx="429809" cy="1"/>
            </a:xfrm>
            <a:prstGeom prst="line">
              <a:avLst/>
            </a:prstGeom>
            <a:noFill/>
            <a:ln w="38100" cap="flat">
              <a:solidFill>
                <a:srgbClr val="FFFFFF"/>
              </a:solidFill>
              <a:prstDash val="sysDot"/>
              <a:miter lim="400000"/>
              <a:tailEnd type="triangle" w="med" len="med"/>
            </a:ln>
            <a:effectLst/>
          </p:spPr>
          <p:txBody>
            <a:bodyPr wrap="square" lIns="50800" tIns="50800" rIns="50800" bIns="50800" numCol="1" anchor="ctr">
              <a:noAutofit/>
            </a:bodyPr>
            <a:lstStyle/>
            <a:p>
              <a:pPr>
                <a:defRPr b="0" sz="2600">
                  <a:latin typeface="Helvetica Light"/>
                  <a:ea typeface="Helvetica Light"/>
                  <a:cs typeface="Helvetica Light"/>
                  <a:sym typeface="Helvetica Light"/>
                </a:defRPr>
              </a:pPr>
            </a:p>
          </p:txBody>
        </p:sp>
        <p:sp>
          <p:nvSpPr>
            <p:cNvPr id="506" name="Line"/>
            <p:cNvSpPr/>
            <p:nvPr/>
          </p:nvSpPr>
          <p:spPr>
            <a:xfrm flipH="1">
              <a:off x="1585604" y="863991"/>
              <a:ext cx="327289" cy="1"/>
            </a:xfrm>
            <a:prstGeom prst="line">
              <a:avLst/>
            </a:prstGeom>
            <a:noFill/>
            <a:ln w="38100" cap="flat">
              <a:solidFill>
                <a:srgbClr val="FFFFFF"/>
              </a:solidFill>
              <a:prstDash val="sysDot"/>
              <a:miter lim="400000"/>
              <a:tailEnd type="triangle" w="med" len="med"/>
            </a:ln>
            <a:effectLst/>
          </p:spPr>
          <p:txBody>
            <a:bodyPr wrap="square" lIns="50800" tIns="50800" rIns="50800" bIns="50800" numCol="1" anchor="ctr">
              <a:noAutofit/>
            </a:bodyPr>
            <a:lstStyle/>
            <a:p>
              <a:pPr>
                <a:defRPr b="0" sz="2600">
                  <a:latin typeface="Helvetica Light"/>
                  <a:ea typeface="Helvetica Light"/>
                  <a:cs typeface="Helvetica Light"/>
                  <a:sym typeface="Helvetica Light"/>
                </a:defRPr>
              </a:pPr>
            </a:p>
          </p:txBody>
        </p:sp>
        <p:sp>
          <p:nvSpPr>
            <p:cNvPr id="507" name="Line"/>
            <p:cNvSpPr/>
            <p:nvPr/>
          </p:nvSpPr>
          <p:spPr>
            <a:xfrm flipV="1">
              <a:off x="1890936" y="851598"/>
              <a:ext cx="1" cy="577620"/>
            </a:xfrm>
            <a:prstGeom prst="line">
              <a:avLst/>
            </a:prstGeom>
            <a:noFill/>
            <a:ln w="38100" cap="flat">
              <a:solidFill>
                <a:srgbClr val="FFFFFF"/>
              </a:solidFill>
              <a:prstDash val="sysDot"/>
              <a:miter lim="400000"/>
            </a:ln>
            <a:effectLst/>
          </p:spPr>
          <p:txBody>
            <a:bodyPr wrap="square" lIns="50800" tIns="50800" rIns="50800" bIns="50800" numCol="1" anchor="ctr">
              <a:noAutofit/>
            </a:bodyPr>
            <a:lstStyle/>
            <a:p>
              <a:pPr>
                <a:defRPr b="0" sz="2600">
                  <a:latin typeface="Helvetica Light"/>
                  <a:ea typeface="Helvetica Light"/>
                  <a:cs typeface="Helvetica Light"/>
                  <a:sym typeface="Helvetica Light"/>
                </a:defRPr>
              </a:pPr>
            </a:p>
          </p:txBody>
        </p:sp>
        <p:sp>
          <p:nvSpPr>
            <p:cNvPr id="508" name="Line"/>
            <p:cNvSpPr/>
            <p:nvPr/>
          </p:nvSpPr>
          <p:spPr>
            <a:xfrm flipV="1">
              <a:off x="2437670" y="1831507"/>
              <a:ext cx="1" cy="577620"/>
            </a:xfrm>
            <a:prstGeom prst="line">
              <a:avLst/>
            </a:prstGeom>
            <a:noFill/>
            <a:ln w="38100" cap="flat">
              <a:solidFill>
                <a:srgbClr val="FFFFFF"/>
              </a:solidFill>
              <a:prstDash val="sysDot"/>
              <a:miter lim="400000"/>
            </a:ln>
            <a:effectLst/>
          </p:spPr>
          <p:txBody>
            <a:bodyPr wrap="square" lIns="50800" tIns="50800" rIns="50800" bIns="50800" numCol="1" anchor="ctr">
              <a:noAutofit/>
            </a:bodyPr>
            <a:lstStyle/>
            <a:p>
              <a:pPr>
                <a:defRPr b="0" sz="2600">
                  <a:latin typeface="Helvetica Light"/>
                  <a:ea typeface="Helvetica Light"/>
                  <a:cs typeface="Helvetica Light"/>
                  <a:sym typeface="Helvetica Light"/>
                </a:defRPr>
              </a:pPr>
            </a:p>
          </p:txBody>
        </p:sp>
        <p:sp>
          <p:nvSpPr>
            <p:cNvPr id="509" name="Root Certificate"/>
            <p:cNvSpPr txBox="1"/>
            <p:nvPr/>
          </p:nvSpPr>
          <p:spPr>
            <a:xfrm>
              <a:off x="0" y="-1"/>
              <a:ext cx="2479179" cy="508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Root Certificate</a:t>
              </a:r>
            </a:p>
          </p:txBody>
        </p:sp>
      </p:grpSp>
      <p:pic>
        <p:nvPicPr>
          <p:cNvPr id="511" name="Image" descr="Image"/>
          <p:cNvPicPr>
            <a:picLocks noChangeAspect="1"/>
          </p:cNvPicPr>
          <p:nvPr/>
        </p:nvPicPr>
        <p:blipFill>
          <a:blip r:embed="rId7">
            <a:extLst/>
          </a:blip>
          <a:stretch>
            <a:fillRect/>
          </a:stretch>
        </p:blipFill>
        <p:spPr>
          <a:xfrm>
            <a:off x="2547338" y="6718830"/>
            <a:ext cx="928035" cy="1064356"/>
          </a:xfrm>
          <a:prstGeom prst="rect">
            <a:avLst/>
          </a:prstGeom>
          <a:ln w="12700">
            <a:miter lim="400000"/>
          </a:ln>
        </p:spPr>
      </p:pic>
      <p:sp>
        <p:nvSpPr>
          <p:cNvPr id="512" name="Dingbat Check"/>
          <p:cNvSpPr/>
          <p:nvPr/>
        </p:nvSpPr>
        <p:spPr>
          <a:xfrm>
            <a:off x="6042175" y="2962680"/>
            <a:ext cx="1301543" cy="1236808"/>
          </a:xfrm>
          <a:custGeom>
            <a:avLst/>
            <a:gdLst/>
            <a:ahLst/>
            <a:cxnLst>
              <a:cxn ang="0">
                <a:pos x="wd2" y="hd2"/>
              </a:cxn>
              <a:cxn ang="5400000">
                <a:pos x="wd2" y="hd2"/>
              </a:cxn>
              <a:cxn ang="10800000">
                <a:pos x="wd2" y="hd2"/>
              </a:cxn>
              <a:cxn ang="16200000">
                <a:pos x="wd2" y="hd2"/>
              </a:cxn>
            </a:cxnLst>
            <a:rect l="0" t="0" r="r" b="b"/>
            <a:pathLst>
              <a:path w="21452" h="20404" fill="norm" stroke="1"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chemeClr val="accent3"/>
          </a:solidFill>
          <a:ln w="12700">
            <a:miter lim="400000"/>
          </a:ln>
        </p:spPr>
        <p:txBody>
          <a:bodyPr lIns="50800" tIns="50800" rIns="50800" bIns="50800" anchor="ctr"/>
          <a:lstStyle/>
          <a:p>
            <a:pPr>
              <a:defRPr b="0" sz="2200">
                <a:latin typeface="+mn-lt"/>
                <a:ea typeface="+mn-ea"/>
                <a:cs typeface="+mn-cs"/>
                <a:sym typeface="Helvetica Neue Medium"/>
              </a:defRPr>
            </a:pPr>
          </a:p>
        </p:txBody>
      </p:sp>
      <p:grpSp>
        <p:nvGrpSpPr>
          <p:cNvPr id="525" name="Group"/>
          <p:cNvGrpSpPr/>
          <p:nvPr/>
        </p:nvGrpSpPr>
        <p:grpSpPr>
          <a:xfrm>
            <a:off x="2889549" y="3891133"/>
            <a:ext cx="1194274" cy="896229"/>
            <a:chOff x="0" y="0"/>
            <a:chExt cx="1194273" cy="896228"/>
          </a:xfrm>
        </p:grpSpPr>
        <p:sp>
          <p:nvSpPr>
            <p:cNvPr id="513" name="Rectangle"/>
            <p:cNvSpPr/>
            <p:nvPr/>
          </p:nvSpPr>
          <p:spPr>
            <a:xfrm>
              <a:off x="0" y="46231"/>
              <a:ext cx="1194274" cy="849998"/>
            </a:xfrm>
            <a:prstGeom prst="rect">
              <a:avLst/>
            </a:prstGeom>
            <a:solidFill>
              <a:srgbClr val="C4C4C4"/>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514" name="Certificate"/>
            <p:cNvSpPr txBox="1"/>
            <p:nvPr/>
          </p:nvSpPr>
          <p:spPr>
            <a:xfrm>
              <a:off x="27986" y="-1"/>
              <a:ext cx="1138302" cy="45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2200">
                  <a:solidFill>
                    <a:srgbClr val="000000"/>
                  </a:solidFill>
                  <a:latin typeface="Snell Roundhand"/>
                  <a:ea typeface="Snell Roundhand"/>
                  <a:cs typeface="Snell Roundhand"/>
                  <a:sym typeface="Snell Roundhand"/>
                </a:defRPr>
              </a:lvl1pPr>
            </a:lstStyle>
            <a:p>
              <a:pPr/>
              <a:r>
                <a:t>Certificate</a:t>
              </a:r>
            </a:p>
          </p:txBody>
        </p:sp>
        <p:grpSp>
          <p:nvGrpSpPr>
            <p:cNvPr id="522" name="Group"/>
            <p:cNvGrpSpPr/>
            <p:nvPr/>
          </p:nvGrpSpPr>
          <p:grpSpPr>
            <a:xfrm>
              <a:off x="62930" y="528144"/>
              <a:ext cx="290761" cy="270627"/>
              <a:chOff x="0" y="0"/>
              <a:chExt cx="290759" cy="270626"/>
            </a:xfrm>
          </p:grpSpPr>
          <p:sp>
            <p:nvSpPr>
              <p:cNvPr id="515" name="Line"/>
              <p:cNvSpPr/>
              <p:nvPr/>
            </p:nvSpPr>
            <p:spPr>
              <a:xfrm>
                <a:off x="0" y="95631"/>
                <a:ext cx="216552" cy="17499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EBB20"/>
              </a:solidFill>
              <a:ln w="25400" cap="flat">
                <a:solidFill>
                  <a:srgbClr val="0A5C0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516" name="Line"/>
              <p:cNvSpPr/>
              <p:nvPr/>
            </p:nvSpPr>
            <p:spPr>
              <a:xfrm flipV="1">
                <a:off x="10418" y="122634"/>
                <a:ext cx="141786" cy="141785"/>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517" name="Line"/>
              <p:cNvSpPr/>
              <p:nvPr/>
            </p:nvSpPr>
            <p:spPr>
              <a:xfrm flipV="1">
                <a:off x="106529" y="137114"/>
                <a:ext cx="64496" cy="64496"/>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518" name="Line"/>
              <p:cNvSpPr/>
              <p:nvPr/>
            </p:nvSpPr>
            <p:spPr>
              <a:xfrm flipV="1">
                <a:off x="9372" y="118869"/>
                <a:ext cx="139067" cy="139068"/>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519" name="Line"/>
              <p:cNvSpPr/>
              <p:nvPr/>
            </p:nvSpPr>
            <p:spPr>
              <a:xfrm flipV="1">
                <a:off x="100541" y="137692"/>
                <a:ext cx="62956" cy="62955"/>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520" name="Circle"/>
              <p:cNvSpPr/>
              <p:nvPr/>
            </p:nvSpPr>
            <p:spPr>
              <a:xfrm>
                <a:off x="131160" y="0"/>
                <a:ext cx="159600" cy="159600"/>
              </a:xfrm>
              <a:prstGeom prst="ellipse">
                <a:avLst/>
              </a:prstGeom>
              <a:solidFill>
                <a:srgbClr val="06BC00"/>
              </a:solidFill>
              <a:ln w="38100" cap="flat">
                <a:solidFill>
                  <a:srgbClr val="015400"/>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521" name="Circle"/>
              <p:cNvSpPr/>
              <p:nvPr/>
            </p:nvSpPr>
            <p:spPr>
              <a:xfrm>
                <a:off x="213947" y="23493"/>
                <a:ext cx="51585" cy="51585"/>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pic>
          <p:nvPicPr>
            <p:cNvPr id="523" name="250px-VRSNlogoAug2012.png" descr="250px-VRSNlogoAug2012.png"/>
            <p:cNvPicPr>
              <a:picLocks noChangeAspect="1"/>
            </p:cNvPicPr>
            <p:nvPr/>
          </p:nvPicPr>
          <p:blipFill>
            <a:blip r:embed="rId5">
              <a:extLst/>
            </a:blip>
            <a:srcRect l="0" t="0" r="12951" b="33387"/>
            <a:stretch>
              <a:fillRect/>
            </a:stretch>
          </p:blipFill>
          <p:spPr>
            <a:xfrm>
              <a:off x="695032" y="443170"/>
              <a:ext cx="464702" cy="355605"/>
            </a:xfrm>
            <a:prstGeom prst="rect">
              <a:avLst/>
            </a:prstGeom>
            <a:ln w="12700" cap="flat">
              <a:noFill/>
              <a:miter lim="400000"/>
            </a:ln>
            <a:effectLst/>
          </p:spPr>
        </p:pic>
        <p:pic>
          <p:nvPicPr>
            <p:cNvPr id="524" name="strategic_bofa500_1.png" descr="strategic_bofa500_1.png"/>
            <p:cNvPicPr>
              <a:picLocks noChangeAspect="1"/>
            </p:cNvPicPr>
            <p:nvPr/>
          </p:nvPicPr>
          <p:blipFill>
            <a:blip r:embed="rId4">
              <a:extLst/>
            </a:blip>
            <a:srcRect l="35082" t="39675" r="28418" b="0"/>
            <a:stretch>
              <a:fillRect/>
            </a:stretch>
          </p:blipFill>
          <p:spPr>
            <a:xfrm>
              <a:off x="354447" y="528144"/>
              <a:ext cx="485326" cy="270720"/>
            </a:xfrm>
            <a:prstGeom prst="rect">
              <a:avLst/>
            </a:prstGeom>
            <a:ln w="12700" cap="flat">
              <a:noFill/>
              <a:miter lim="400000"/>
            </a:ln>
            <a:effectLst/>
          </p:spPr>
        </p:pic>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388"/>
                                        </p:tgtEl>
                                        <p:attrNameLst>
                                          <p:attrName>style.visibility</p:attrName>
                                        </p:attrNameLst>
                                      </p:cBhvr>
                                      <p:to>
                                        <p:strVal val="visible"/>
                                      </p:to>
                                    </p:set>
                                    <p:animEffect filter="dissolve" transition="in">
                                      <p:cBhvr>
                                        <p:cTn id="7" dur="400"/>
                                        <p:tgtEl>
                                          <p:spTgt spid="388"/>
                                        </p:tgtEl>
                                      </p:cBhvr>
                                    </p:animEffect>
                                  </p:childTnLst>
                                </p:cTn>
                              </p:par>
                            </p:childTnLst>
                          </p:cTn>
                        </p:par>
                        <p:par>
                          <p:cTn id="8" fill="hold">
                            <p:stCondLst>
                              <p:cond delay="400"/>
                            </p:stCondLst>
                            <p:childTnLst>
                              <p:par>
                                <p:cTn id="9" presetClass="entr" nodeType="afterEffect" presetID="9" grpId="2" fill="hold">
                                  <p:stCondLst>
                                    <p:cond delay="0"/>
                                  </p:stCondLst>
                                  <p:iterate type="el" backwards="0">
                                    <p:tmAbs val="0"/>
                                  </p:iterate>
                                  <p:childTnLst>
                                    <p:set>
                                      <p:cBhvr>
                                        <p:cTn id="10" fill="hold"/>
                                        <p:tgtEl>
                                          <p:spTgt spid="380"/>
                                        </p:tgtEl>
                                        <p:attrNameLst>
                                          <p:attrName>style.visibility</p:attrName>
                                        </p:attrNameLst>
                                      </p:cBhvr>
                                      <p:to>
                                        <p:strVal val="visible"/>
                                      </p:to>
                                    </p:set>
                                    <p:animEffect filter="dissolve" transition="in">
                                      <p:cBhvr>
                                        <p:cTn id="11" dur="400"/>
                                        <p:tgtEl>
                                          <p:spTgt spid="380"/>
                                        </p:tgtEl>
                                      </p:cBhvr>
                                    </p:animEffect>
                                  </p:childTnLst>
                                </p:cTn>
                              </p:par>
                            </p:childTnLst>
                          </p:cTn>
                        </p:par>
                        <p:par>
                          <p:cTn id="12" fill="hold">
                            <p:stCondLst>
                              <p:cond delay="800"/>
                            </p:stCondLst>
                            <p:childTnLst>
                              <p:par>
                                <p:cTn id="13" presetClass="entr" nodeType="afterEffect" presetID="9" grpId="3" fill="hold">
                                  <p:stCondLst>
                                    <p:cond delay="0"/>
                                  </p:stCondLst>
                                  <p:iterate type="el" backwards="0">
                                    <p:tmAbs val="0"/>
                                  </p:iterate>
                                  <p:childTnLst>
                                    <p:set>
                                      <p:cBhvr>
                                        <p:cTn id="14" fill="hold"/>
                                        <p:tgtEl>
                                          <p:spTgt spid="444"/>
                                        </p:tgtEl>
                                        <p:attrNameLst>
                                          <p:attrName>style.visibility</p:attrName>
                                        </p:attrNameLst>
                                      </p:cBhvr>
                                      <p:to>
                                        <p:strVal val="visible"/>
                                      </p:to>
                                    </p:set>
                                    <p:animEffect filter="dissolve" transition="in">
                                      <p:cBhvr>
                                        <p:cTn id="15" dur="400"/>
                                        <p:tgtEl>
                                          <p:spTgt spid="444"/>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9" grpId="4" fill="hold">
                                  <p:stCondLst>
                                    <p:cond delay="0"/>
                                  </p:stCondLst>
                                  <p:iterate type="el" backwards="0">
                                    <p:tmAbs val="0"/>
                                  </p:iterate>
                                  <p:childTnLst>
                                    <p:set>
                                      <p:cBhvr>
                                        <p:cTn id="19" fill="hold"/>
                                        <p:tgtEl>
                                          <p:spTgt spid="420"/>
                                        </p:tgtEl>
                                        <p:attrNameLst>
                                          <p:attrName>style.visibility</p:attrName>
                                        </p:attrNameLst>
                                      </p:cBhvr>
                                      <p:to>
                                        <p:strVal val="visible"/>
                                      </p:to>
                                    </p:set>
                                    <p:animEffect filter="dissolve" transition="in">
                                      <p:cBhvr>
                                        <p:cTn id="20" dur="400"/>
                                        <p:tgtEl>
                                          <p:spTgt spid="420"/>
                                        </p:tgtEl>
                                      </p:cBhvr>
                                    </p:animEffect>
                                  </p:childTnLst>
                                </p:cTn>
                              </p:par>
                            </p:childTnLst>
                          </p:cTn>
                        </p:par>
                        <p:par>
                          <p:cTn id="21" fill="hold">
                            <p:stCondLst>
                              <p:cond delay="400"/>
                            </p:stCondLst>
                            <p:childTnLst>
                              <p:par>
                                <p:cTn id="22" presetClass="entr" nodeType="afterEffect" presetID="9" grpId="5" fill="hold">
                                  <p:stCondLst>
                                    <p:cond delay="0"/>
                                  </p:stCondLst>
                                  <p:iterate type="el" backwards="0">
                                    <p:tmAbs val="0"/>
                                  </p:iterate>
                                  <p:childTnLst>
                                    <p:set>
                                      <p:cBhvr>
                                        <p:cTn id="23" fill="hold"/>
                                        <p:tgtEl>
                                          <p:spTgt spid="462"/>
                                        </p:tgtEl>
                                        <p:attrNameLst>
                                          <p:attrName>style.visibility</p:attrName>
                                        </p:attrNameLst>
                                      </p:cBhvr>
                                      <p:to>
                                        <p:strVal val="visible"/>
                                      </p:to>
                                    </p:set>
                                    <p:animEffect filter="dissolve" transition="in">
                                      <p:cBhvr>
                                        <p:cTn id="24" dur="400"/>
                                        <p:tgtEl>
                                          <p:spTgt spid="462"/>
                                        </p:tgtEl>
                                      </p:cBhvr>
                                    </p:animEffect>
                                  </p:childTnLst>
                                </p:cTn>
                              </p:par>
                            </p:childTnLst>
                          </p:cTn>
                        </p:par>
                      </p:childTnLst>
                    </p:cTn>
                  </p:par>
                  <p:par>
                    <p:cTn id="25" fill="hold">
                      <p:stCondLst>
                        <p:cond delay="indefinite"/>
                      </p:stCondLst>
                      <p:childTnLst>
                        <p:par>
                          <p:cTn id="26" fill="hold">
                            <p:stCondLst>
                              <p:cond delay="0"/>
                            </p:stCondLst>
                            <p:childTnLst>
                              <p:par>
                                <p:cTn id="27" presetClass="entr" nodeType="clickEffect" presetID="9" grpId="6" fill="hold">
                                  <p:stCondLst>
                                    <p:cond delay="0"/>
                                  </p:stCondLst>
                                  <p:iterate type="el" backwards="0">
                                    <p:tmAbs val="0"/>
                                  </p:iterate>
                                  <p:childTnLst>
                                    <p:set>
                                      <p:cBhvr>
                                        <p:cTn id="28" fill="hold"/>
                                        <p:tgtEl>
                                          <p:spTgt spid="423"/>
                                        </p:tgtEl>
                                        <p:attrNameLst>
                                          <p:attrName>style.visibility</p:attrName>
                                        </p:attrNameLst>
                                      </p:cBhvr>
                                      <p:to>
                                        <p:strVal val="visible"/>
                                      </p:to>
                                    </p:set>
                                    <p:animEffect filter="dissolve" transition="in">
                                      <p:cBhvr>
                                        <p:cTn id="29" dur="400"/>
                                        <p:tgtEl>
                                          <p:spTgt spid="423"/>
                                        </p:tgtEl>
                                      </p:cBhvr>
                                    </p:animEffect>
                                  </p:childTnLst>
                                </p:cTn>
                              </p:par>
                            </p:childTnLst>
                          </p:cTn>
                        </p:par>
                      </p:childTnLst>
                    </p:cTn>
                  </p:par>
                  <p:par>
                    <p:cTn id="30" fill="hold">
                      <p:stCondLst>
                        <p:cond delay="indefinite"/>
                      </p:stCondLst>
                      <p:childTnLst>
                        <p:par>
                          <p:cTn id="31" fill="hold">
                            <p:stCondLst>
                              <p:cond delay="0"/>
                            </p:stCondLst>
                            <p:childTnLst>
                              <p:par>
                                <p:cTn id="32" presetClass="exit" nodeType="clickEffect" presetID="9" grpId="7" fill="hold">
                                  <p:stCondLst>
                                    <p:cond delay="0"/>
                                  </p:stCondLst>
                                  <p:iterate type="el" backwards="0">
                                    <p:tmAbs val="0"/>
                                  </p:iterate>
                                  <p:childTnLst>
                                    <p:animEffect filter="dissolve" transition="out">
                                      <p:cBhvr>
                                        <p:cTn id="33" dur="400" fill="hold"/>
                                        <p:tgtEl>
                                          <p:spTgt spid="423"/>
                                        </p:tgtEl>
                                      </p:cBhvr>
                                    </p:animEffect>
                                    <p:set>
                                      <p:cBhvr>
                                        <p:cTn id="34" fill="hold">
                                          <p:stCondLst>
                                            <p:cond delay="399"/>
                                          </p:stCondLst>
                                        </p:cTn>
                                        <p:tgtEl>
                                          <p:spTgt spid="423"/>
                                        </p:tgtEl>
                                        <p:attrNameLst>
                                          <p:attrName>style.visibility</p:attrName>
                                        </p:attrNameLst>
                                      </p:cBhvr>
                                      <p:to>
                                        <p:strVal val="hidden"/>
                                      </p:to>
                                    </p:set>
                                  </p:childTnLst>
                                </p:cTn>
                              </p:par>
                            </p:childTnLst>
                          </p:cTn>
                        </p:par>
                        <p:par>
                          <p:cTn id="35" fill="hold">
                            <p:stCondLst>
                              <p:cond delay="400"/>
                            </p:stCondLst>
                            <p:childTnLst>
                              <p:par>
                                <p:cTn id="36" presetClass="entr" nodeType="afterEffect" presetID="9" grpId="8" fill="hold">
                                  <p:stCondLst>
                                    <p:cond delay="0"/>
                                  </p:stCondLst>
                                  <p:iterate type="el" backwards="0">
                                    <p:tmAbs val="0"/>
                                  </p:iterate>
                                  <p:childTnLst>
                                    <p:set>
                                      <p:cBhvr>
                                        <p:cTn id="37" fill="hold"/>
                                        <p:tgtEl>
                                          <p:spTgt spid="417"/>
                                        </p:tgtEl>
                                        <p:attrNameLst>
                                          <p:attrName>style.visibility</p:attrName>
                                        </p:attrNameLst>
                                      </p:cBhvr>
                                      <p:to>
                                        <p:strVal val="visible"/>
                                      </p:to>
                                    </p:set>
                                    <p:animEffect filter="dissolve" transition="in">
                                      <p:cBhvr>
                                        <p:cTn id="38" dur="400"/>
                                        <p:tgtEl>
                                          <p:spTgt spid="417"/>
                                        </p:tgtEl>
                                      </p:cBhvr>
                                    </p:animEffect>
                                  </p:childTnLst>
                                </p:cTn>
                              </p:par>
                            </p:childTnLst>
                          </p:cTn>
                        </p:par>
                      </p:childTnLst>
                    </p:cTn>
                  </p:par>
                  <p:par>
                    <p:cTn id="39" fill="hold">
                      <p:stCondLst>
                        <p:cond delay="indefinite"/>
                      </p:stCondLst>
                      <p:childTnLst>
                        <p:par>
                          <p:cTn id="40" fill="hold">
                            <p:stCondLst>
                              <p:cond delay="0"/>
                            </p:stCondLst>
                            <p:childTnLst>
                              <p:par>
                                <p:cTn id="41" presetClass="exit" nodeType="clickEffect" presetID="9" grpId="9" fill="hold">
                                  <p:stCondLst>
                                    <p:cond delay="0"/>
                                  </p:stCondLst>
                                  <p:iterate type="el" backwards="0">
                                    <p:tmAbs val="0"/>
                                  </p:iterate>
                                  <p:childTnLst>
                                    <p:animEffect filter="dissolve" transition="out">
                                      <p:cBhvr>
                                        <p:cTn id="42" dur="400" fill="hold"/>
                                        <p:tgtEl>
                                          <p:spTgt spid="417"/>
                                        </p:tgtEl>
                                      </p:cBhvr>
                                    </p:animEffect>
                                    <p:set>
                                      <p:cBhvr>
                                        <p:cTn id="43" fill="hold">
                                          <p:stCondLst>
                                            <p:cond delay="399"/>
                                          </p:stCondLst>
                                        </p:cTn>
                                        <p:tgtEl>
                                          <p:spTgt spid="417"/>
                                        </p:tgtEl>
                                        <p:attrNameLst>
                                          <p:attrName>style.visibility</p:attrName>
                                        </p:attrNameLst>
                                      </p:cBhvr>
                                      <p:to>
                                        <p:strVal val="hidden"/>
                                      </p:to>
                                    </p:set>
                                  </p:childTnLst>
                                </p:cTn>
                              </p:par>
                            </p:childTnLst>
                          </p:cTn>
                        </p:par>
                        <p:par>
                          <p:cTn id="44" fill="hold">
                            <p:stCondLst>
                              <p:cond delay="400"/>
                            </p:stCondLst>
                            <p:childTnLst>
                              <p:par>
                                <p:cTn id="45" presetClass="entr" nodeType="afterEffect" presetID="9" grpId="10" fill="hold">
                                  <p:stCondLst>
                                    <p:cond delay="0"/>
                                  </p:stCondLst>
                                  <p:iterate type="el" backwards="0">
                                    <p:tmAbs val="0"/>
                                  </p:iterate>
                                  <p:childTnLst>
                                    <p:set>
                                      <p:cBhvr>
                                        <p:cTn id="46" fill="hold"/>
                                        <p:tgtEl>
                                          <p:spTgt spid="436"/>
                                        </p:tgtEl>
                                        <p:attrNameLst>
                                          <p:attrName>style.visibility</p:attrName>
                                        </p:attrNameLst>
                                      </p:cBhvr>
                                      <p:to>
                                        <p:strVal val="visible"/>
                                      </p:to>
                                    </p:set>
                                    <p:animEffect filter="dissolve" transition="in">
                                      <p:cBhvr>
                                        <p:cTn id="47" dur="400"/>
                                        <p:tgtEl>
                                          <p:spTgt spid="436"/>
                                        </p:tgtEl>
                                      </p:cBhvr>
                                    </p:animEffect>
                                  </p:childTnLst>
                                </p:cTn>
                              </p:par>
                            </p:childTnLst>
                          </p:cTn>
                        </p:par>
                      </p:childTnLst>
                    </p:cTn>
                  </p:par>
                  <p:par>
                    <p:cTn id="48" fill="hold">
                      <p:stCondLst>
                        <p:cond delay="indefinite"/>
                      </p:stCondLst>
                      <p:childTnLst>
                        <p:par>
                          <p:cTn id="49" fill="hold">
                            <p:stCondLst>
                              <p:cond delay="0"/>
                            </p:stCondLst>
                            <p:childTnLst>
                              <p:par>
                                <p:cTn id="50" presetClass="path" nodeType="clickEffect" presetSubtype="0" presetID="-1" grpId="11" accel="50000" decel="50000" fill="hold">
                                  <p:stCondLst>
                                    <p:cond delay="0"/>
                                  </p:stCondLst>
                                  <p:childTnLst>
                                    <p:animMotion path="M 0.000000 0.000000 L -0.019012 -0.344621" origin="layout" pathEditMode="relative">
                                      <p:cBhvr>
                                        <p:cTn id="51" dur="500" fill="hold"/>
                                        <p:tgtEl>
                                          <p:spTgt spid="436"/>
                                        </p:tgtEl>
                                        <p:attrNameLst>
                                          <p:attrName>ppt_x</p:attrName>
                                          <p:attrName>ppt_y</p:attrName>
                                        </p:attrNameLst>
                                      </p:cBhvr>
                                    </p:animMotion>
                                  </p:childTnLst>
                                </p:cTn>
                              </p:par>
                            </p:childTnLst>
                          </p:cTn>
                        </p:par>
                      </p:childTnLst>
                    </p:cTn>
                  </p:par>
                  <p:par>
                    <p:cTn id="52" fill="hold">
                      <p:stCondLst>
                        <p:cond delay="indefinite"/>
                      </p:stCondLst>
                      <p:childTnLst>
                        <p:par>
                          <p:cTn id="53" fill="hold">
                            <p:stCondLst>
                              <p:cond delay="0"/>
                            </p:stCondLst>
                            <p:childTnLst>
                              <p:par>
                                <p:cTn id="54" presetClass="entr" nodeType="clickEffect" presetSubtype="0" presetID="1" grpId="12" fill="hold">
                                  <p:stCondLst>
                                    <p:cond delay="0"/>
                                  </p:stCondLst>
                                  <p:iterate type="el" backwards="0">
                                    <p:tmAbs val="0"/>
                                  </p:iterate>
                                  <p:childTnLst>
                                    <p:set>
                                      <p:cBhvr>
                                        <p:cTn id="55" fill="hold"/>
                                        <p:tgtEl>
                                          <p:spTgt spid="404"/>
                                        </p:tgtEl>
                                        <p:attrNameLst>
                                          <p:attrName>style.visibility</p:attrName>
                                        </p:attrNameLst>
                                      </p:cBhvr>
                                      <p:to>
                                        <p:strVal val="visible"/>
                                      </p:to>
                                    </p:set>
                                  </p:childTnLst>
                                </p:cTn>
                              </p:par>
                            </p:childTnLst>
                          </p:cTn>
                        </p:par>
                        <p:par>
                          <p:cTn id="56" fill="hold">
                            <p:stCondLst>
                              <p:cond delay="0"/>
                            </p:stCondLst>
                            <p:childTnLst>
                              <p:par>
                                <p:cTn id="57" presetClass="path" nodeType="afterEffect" presetSubtype="0" presetID="-1" grpId="13" accel="50000" decel="50000" fill="hold">
                                  <p:stCondLst>
                                    <p:cond delay="0"/>
                                  </p:stCondLst>
                                  <p:childTnLst>
                                    <p:animMotion path="M 0.000000 0.000000 L -0.226573 -0.002336" origin="layout" pathEditMode="relative">
                                      <p:cBhvr>
                                        <p:cTn id="58" dur="500" fill="hold"/>
                                        <p:tgtEl>
                                          <p:spTgt spid="444"/>
                                        </p:tgtEl>
                                        <p:attrNameLst>
                                          <p:attrName>ppt_x</p:attrName>
                                          <p:attrName>ppt_y</p:attrName>
                                        </p:attrNameLst>
                                      </p:cBhvr>
                                    </p:animMotion>
                                  </p:childTnLst>
                                </p:cTn>
                              </p:par>
                            </p:childTnLst>
                          </p:cTn>
                        </p:par>
                        <p:par>
                          <p:cTn id="59" fill="hold">
                            <p:stCondLst>
                              <p:cond delay="0"/>
                            </p:stCondLst>
                            <p:childTnLst>
                              <p:par>
                                <p:cTn id="60" presetClass="path" nodeType="withEffect" presetSubtype="0" presetID="-1" grpId="14" accel="50000" decel="50000" fill="hold">
                                  <p:stCondLst>
                                    <p:cond delay="0"/>
                                  </p:stCondLst>
                                  <p:childTnLst>
                                    <p:animMotion path="M 0.000000 0.000000 L -0.256167 0.000101" origin="layout" pathEditMode="relative">
                                      <p:cBhvr>
                                        <p:cTn id="61" dur="500" fill="hold"/>
                                        <p:tgtEl>
                                          <p:spTgt spid="404"/>
                                        </p:tgtEl>
                                        <p:attrNameLst>
                                          <p:attrName>ppt_x</p:attrName>
                                          <p:attrName>ppt_y</p:attrName>
                                        </p:attrNameLst>
                                      </p:cBhvr>
                                    </p:animMotion>
                                  </p:childTnLst>
                                </p:cTn>
                              </p:par>
                            </p:childTnLst>
                          </p:cTn>
                        </p:par>
                      </p:childTnLst>
                    </p:cTn>
                  </p:par>
                  <p:par>
                    <p:cTn id="62" fill="hold">
                      <p:stCondLst>
                        <p:cond delay="indefinite"/>
                      </p:stCondLst>
                      <p:childTnLst>
                        <p:par>
                          <p:cTn id="63" fill="hold">
                            <p:stCondLst>
                              <p:cond delay="0"/>
                            </p:stCondLst>
                            <p:childTnLst>
                              <p:par>
                                <p:cTn id="64" presetClass="entr" nodeType="clickEffect" presetSubtype="4" presetID="22" grpId="15" fill="hold">
                                  <p:stCondLst>
                                    <p:cond delay="0"/>
                                  </p:stCondLst>
                                  <p:iterate type="el" backwards="0">
                                    <p:tmAbs val="0"/>
                                  </p:iterate>
                                  <p:childTnLst>
                                    <p:set>
                                      <p:cBhvr>
                                        <p:cTn id="65" fill="hold"/>
                                        <p:tgtEl>
                                          <p:spTgt spid="510"/>
                                        </p:tgtEl>
                                        <p:attrNameLst>
                                          <p:attrName>style.visibility</p:attrName>
                                        </p:attrNameLst>
                                      </p:cBhvr>
                                      <p:to>
                                        <p:strVal val="visible"/>
                                      </p:to>
                                    </p:set>
                                    <p:animEffect filter="wipe(down)" transition="in">
                                      <p:cBhvr>
                                        <p:cTn id="66" dur="1000"/>
                                        <p:tgtEl>
                                          <p:spTgt spid="510"/>
                                        </p:tgtEl>
                                      </p:cBhvr>
                                    </p:animEffect>
                                  </p:childTnLst>
                                </p:cTn>
                              </p:par>
                            </p:childTnLst>
                          </p:cTn>
                        </p:par>
                        <p:par>
                          <p:cTn id="67" fill="hold">
                            <p:stCondLst>
                              <p:cond delay="1000"/>
                            </p:stCondLst>
                            <p:childTnLst>
                              <p:par>
                                <p:cTn id="68" presetClass="entr" nodeType="afterEffect" presetSubtype="0" presetID="1" grpId="16" fill="hold">
                                  <p:stCondLst>
                                    <p:cond delay="0"/>
                                  </p:stCondLst>
                                  <p:iterate type="el" backwards="0">
                                    <p:tmAbs val="0"/>
                                  </p:iterate>
                                  <p:childTnLst>
                                    <p:set>
                                      <p:cBhvr>
                                        <p:cTn id="69" fill="hold"/>
                                        <p:tgtEl>
                                          <p:spTgt spid="511"/>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Class="entr" nodeType="clickEffect" presetSubtype="0" presetID="1" grpId="17" fill="hold">
                                  <p:stCondLst>
                                    <p:cond delay="0"/>
                                  </p:stCondLst>
                                  <p:iterate type="el" backwards="0">
                                    <p:tmAbs val="0"/>
                                  </p:iterate>
                                  <p:childTnLst>
                                    <p:set>
                                      <p:cBhvr>
                                        <p:cTn id="73" fill="hold"/>
                                        <p:tgtEl>
                                          <p:spTgt spid="525"/>
                                        </p:tgtEl>
                                        <p:attrNameLst>
                                          <p:attrName>style.visibility</p:attrName>
                                        </p:attrNameLst>
                                      </p:cBhvr>
                                      <p:to>
                                        <p:strVal val="visible"/>
                                      </p:to>
                                    </p:set>
                                  </p:childTnLst>
                                </p:cTn>
                              </p:par>
                            </p:childTnLst>
                          </p:cTn>
                        </p:par>
                        <p:par>
                          <p:cTn id="74" fill="hold">
                            <p:stCondLst>
                              <p:cond delay="0"/>
                            </p:stCondLst>
                            <p:childTnLst>
                              <p:par>
                                <p:cTn id="75" presetClass="entr" nodeType="afterEffect" presetSubtype="0" presetID="1" grpId="18" fill="hold">
                                  <p:stCondLst>
                                    <p:cond delay="0"/>
                                  </p:stCondLst>
                                  <p:iterate type="el" backwards="0">
                                    <p:tmAbs val="0"/>
                                  </p:iterate>
                                  <p:childTnLst>
                                    <p:set>
                                      <p:cBhvr>
                                        <p:cTn id="76" fill="hold"/>
                                        <p:tgtEl>
                                          <p:spTgt spid="51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11" grpId="16"/>
      <p:bldP build="whole" bldLvl="1" animBg="1" rev="0" advAuto="0" spid="404" grpId="12"/>
      <p:bldP build="whole" bldLvl="1" animBg="1" rev="0" advAuto="0" spid="512" grpId="18"/>
      <p:bldP build="whole" bldLvl="1" animBg="1" rev="0" advAuto="0" spid="444" grpId="3"/>
      <p:bldP build="whole" bldLvl="1" animBg="1" rev="0" advAuto="0" spid="380" grpId="2"/>
      <p:bldP build="whole" bldLvl="1" animBg="1" rev="0" advAuto="0" spid="436" grpId="10"/>
      <p:bldP build="whole" bldLvl="1" animBg="1" rev="0" advAuto="0" spid="525" grpId="17"/>
      <p:bldP build="whole" bldLvl="1" animBg="1" rev="0" advAuto="0" spid="423" grpId="6"/>
      <p:bldP build="whole" bldLvl="1" animBg="1" rev="0" advAuto="0" spid="423" grpId="7"/>
      <p:bldP build="whole" bldLvl="1" animBg="1" rev="0" advAuto="0" spid="420" grpId="4"/>
      <p:bldP build="whole" bldLvl="1" animBg="1" rev="0" advAuto="0" spid="510" grpId="15"/>
      <p:bldP build="whole" bldLvl="1" animBg="1" rev="0" advAuto="0" spid="388" grpId="1"/>
      <p:bldP build="whole" bldLvl="1" animBg="1" rev="0" advAuto="0" spid="462" grpId="5"/>
      <p:bldP build="whole" bldLvl="1" animBg="1" rev="0" advAuto="0" spid="417" grpId="8"/>
      <p:bldP build="whole" bldLvl="1" animBg="1" rev="0" advAuto="0" spid="417" grpId="9"/>
    </p:bldLst>
  </p:timing>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30" name="HTTPS: Hierarchical PKI"/>
          <p:cNvSpPr txBox="1"/>
          <p:nvPr>
            <p:ph type="title"/>
          </p:nvPr>
        </p:nvSpPr>
        <p:spPr>
          <a:prstGeom prst="rect">
            <a:avLst/>
          </a:prstGeom>
        </p:spPr>
        <p:txBody>
          <a:bodyPr/>
          <a:lstStyle/>
          <a:p>
            <a:pPr/>
            <a:r>
              <a:t>HTTPS: </a:t>
            </a:r>
            <a:r>
              <a:rPr>
                <a:solidFill>
                  <a:schemeClr val="accent3">
                    <a:hueOff val="-365725"/>
                    <a:satOff val="-32500"/>
                    <a:lumOff val="18235"/>
                  </a:schemeClr>
                </a:solidFill>
              </a:rPr>
              <a:t>Hierarchical</a:t>
            </a:r>
            <a:r>
              <a:t> PKI</a:t>
            </a:r>
          </a:p>
        </p:txBody>
      </p:sp>
      <p:sp>
        <p:nvSpPr>
          <p:cNvPr id="531" name="Man"/>
          <p:cNvSpPr/>
          <p:nvPr/>
        </p:nvSpPr>
        <p:spPr>
          <a:xfrm>
            <a:off x="8410643" y="5052861"/>
            <a:ext cx="858303" cy="2215847"/>
          </a:xfrm>
          <a:custGeom>
            <a:avLst/>
            <a:gdLst/>
            <a:ahLst/>
            <a:cxnLst>
              <a:cxn ang="0">
                <a:pos x="wd2" y="hd2"/>
              </a:cxn>
              <a:cxn ang="5400000">
                <a:pos x="wd2" y="hd2"/>
              </a:cxn>
              <a:cxn ang="10800000">
                <a:pos x="wd2" y="hd2"/>
              </a:cxn>
              <a:cxn ang="16200000">
                <a:pos x="wd2" y="hd2"/>
              </a:cxn>
            </a:cxnLst>
            <a:rect l="0" t="0" r="r" b="b"/>
            <a:pathLst>
              <a:path w="21470" h="21502" fill="norm" stroke="1" extrusionOk="0">
                <a:moveTo>
                  <a:pt x="10246" y="10"/>
                </a:moveTo>
                <a:cubicBezTo>
                  <a:pt x="9651" y="39"/>
                  <a:pt x="9052" y="142"/>
                  <a:pt x="8490" y="331"/>
                </a:cubicBezTo>
                <a:cubicBezTo>
                  <a:pt x="7409" y="697"/>
                  <a:pt x="7827" y="1471"/>
                  <a:pt x="7827" y="1471"/>
                </a:cubicBezTo>
                <a:cubicBezTo>
                  <a:pt x="7827" y="1471"/>
                  <a:pt x="7467" y="1472"/>
                  <a:pt x="7689" y="1837"/>
                </a:cubicBezTo>
                <a:cubicBezTo>
                  <a:pt x="7827" y="2069"/>
                  <a:pt x="7730" y="2122"/>
                  <a:pt x="8174" y="2197"/>
                </a:cubicBezTo>
                <a:cubicBezTo>
                  <a:pt x="8285" y="2477"/>
                  <a:pt x="8629" y="2493"/>
                  <a:pt x="8629" y="2983"/>
                </a:cubicBezTo>
                <a:cubicBezTo>
                  <a:pt x="8629" y="2988"/>
                  <a:pt x="8355" y="2978"/>
                  <a:pt x="8161" y="3134"/>
                </a:cubicBezTo>
                <a:cubicBezTo>
                  <a:pt x="8106" y="3177"/>
                  <a:pt x="8049" y="3322"/>
                  <a:pt x="7827" y="3359"/>
                </a:cubicBezTo>
                <a:cubicBezTo>
                  <a:pt x="6842" y="3542"/>
                  <a:pt x="4636" y="3731"/>
                  <a:pt x="4095" y="3941"/>
                </a:cubicBezTo>
                <a:cubicBezTo>
                  <a:pt x="3332" y="4237"/>
                  <a:pt x="185" y="6557"/>
                  <a:pt x="185" y="6783"/>
                </a:cubicBezTo>
                <a:cubicBezTo>
                  <a:pt x="185" y="7133"/>
                  <a:pt x="112" y="7369"/>
                  <a:pt x="306" y="7546"/>
                </a:cubicBezTo>
                <a:cubicBezTo>
                  <a:pt x="1138" y="8300"/>
                  <a:pt x="2140" y="9548"/>
                  <a:pt x="3388" y="10139"/>
                </a:cubicBezTo>
                <a:cubicBezTo>
                  <a:pt x="3555" y="10220"/>
                  <a:pt x="3874" y="10313"/>
                  <a:pt x="4290" y="10366"/>
                </a:cubicBezTo>
                <a:cubicBezTo>
                  <a:pt x="4706" y="10420"/>
                  <a:pt x="5414" y="10539"/>
                  <a:pt x="5400" y="10636"/>
                </a:cubicBezTo>
                <a:cubicBezTo>
                  <a:pt x="5261" y="11507"/>
                  <a:pt x="4984" y="13595"/>
                  <a:pt x="4775" y="14591"/>
                </a:cubicBezTo>
                <a:cubicBezTo>
                  <a:pt x="4637" y="15242"/>
                  <a:pt x="4526" y="15984"/>
                  <a:pt x="4429" y="16447"/>
                </a:cubicBezTo>
                <a:cubicBezTo>
                  <a:pt x="4262" y="17244"/>
                  <a:pt x="4221" y="18180"/>
                  <a:pt x="3666" y="19165"/>
                </a:cubicBezTo>
                <a:cubicBezTo>
                  <a:pt x="3416" y="19617"/>
                  <a:pt x="2972" y="20214"/>
                  <a:pt x="3250" y="20214"/>
                </a:cubicBezTo>
                <a:cubicBezTo>
                  <a:pt x="2833" y="20612"/>
                  <a:pt x="1236" y="20827"/>
                  <a:pt x="432" y="20913"/>
                </a:cubicBezTo>
                <a:cubicBezTo>
                  <a:pt x="154" y="20940"/>
                  <a:pt x="-25" y="21043"/>
                  <a:pt x="3" y="21156"/>
                </a:cubicBezTo>
                <a:lnTo>
                  <a:pt x="29" y="21225"/>
                </a:lnTo>
                <a:cubicBezTo>
                  <a:pt x="43" y="21311"/>
                  <a:pt x="324" y="21344"/>
                  <a:pt x="393" y="21344"/>
                </a:cubicBezTo>
                <a:cubicBezTo>
                  <a:pt x="837" y="21376"/>
                  <a:pt x="2207" y="21461"/>
                  <a:pt x="3206" y="21305"/>
                </a:cubicBezTo>
                <a:cubicBezTo>
                  <a:pt x="4371" y="21128"/>
                  <a:pt x="5857" y="21247"/>
                  <a:pt x="7008" y="21188"/>
                </a:cubicBezTo>
                <a:cubicBezTo>
                  <a:pt x="7355" y="21171"/>
                  <a:pt x="7398" y="20692"/>
                  <a:pt x="7259" y="20471"/>
                </a:cubicBezTo>
                <a:cubicBezTo>
                  <a:pt x="7218" y="20407"/>
                  <a:pt x="7134" y="20375"/>
                  <a:pt x="7134" y="20375"/>
                </a:cubicBezTo>
                <a:lnTo>
                  <a:pt x="7190" y="20412"/>
                </a:lnTo>
                <a:cubicBezTo>
                  <a:pt x="7773" y="20434"/>
                  <a:pt x="8367" y="17905"/>
                  <a:pt x="8742" y="15860"/>
                </a:cubicBezTo>
                <a:cubicBezTo>
                  <a:pt x="8908" y="14999"/>
                  <a:pt x="10033" y="13116"/>
                  <a:pt x="10394" y="12497"/>
                </a:cubicBezTo>
                <a:cubicBezTo>
                  <a:pt x="10421" y="12443"/>
                  <a:pt x="10630" y="12443"/>
                  <a:pt x="10658" y="12497"/>
                </a:cubicBezTo>
                <a:cubicBezTo>
                  <a:pt x="10880" y="12987"/>
                  <a:pt x="11168" y="14031"/>
                  <a:pt x="11473" y="14757"/>
                </a:cubicBezTo>
                <a:cubicBezTo>
                  <a:pt x="11542" y="14924"/>
                  <a:pt x="11753" y="15564"/>
                  <a:pt x="11781" y="15968"/>
                </a:cubicBezTo>
                <a:cubicBezTo>
                  <a:pt x="11892" y="17206"/>
                  <a:pt x="11572" y="19842"/>
                  <a:pt x="12002" y="20175"/>
                </a:cubicBezTo>
                <a:cubicBezTo>
                  <a:pt x="12002" y="20175"/>
                  <a:pt x="11906" y="20682"/>
                  <a:pt x="11490" y="21053"/>
                </a:cubicBezTo>
                <a:cubicBezTo>
                  <a:pt x="10908" y="21575"/>
                  <a:pt x="13763" y="21580"/>
                  <a:pt x="14568" y="21381"/>
                </a:cubicBezTo>
                <a:cubicBezTo>
                  <a:pt x="15608" y="21128"/>
                  <a:pt x="14986" y="20682"/>
                  <a:pt x="15028" y="20488"/>
                </a:cubicBezTo>
                <a:cubicBezTo>
                  <a:pt x="15125" y="20316"/>
                  <a:pt x="15333" y="20316"/>
                  <a:pt x="15444" y="19950"/>
                </a:cubicBezTo>
                <a:cubicBezTo>
                  <a:pt x="15763" y="18841"/>
                  <a:pt x="15485" y="17442"/>
                  <a:pt x="15513" y="16318"/>
                </a:cubicBezTo>
                <a:cubicBezTo>
                  <a:pt x="15527" y="15946"/>
                  <a:pt x="15886" y="15230"/>
                  <a:pt x="15886" y="14229"/>
                </a:cubicBezTo>
                <a:cubicBezTo>
                  <a:pt x="15886" y="13223"/>
                  <a:pt x="15888" y="12330"/>
                  <a:pt x="15721" y="11431"/>
                </a:cubicBezTo>
                <a:cubicBezTo>
                  <a:pt x="15610" y="10839"/>
                  <a:pt x="16110" y="10802"/>
                  <a:pt x="15652" y="10044"/>
                </a:cubicBezTo>
                <a:cubicBezTo>
                  <a:pt x="17247" y="10108"/>
                  <a:pt x="17453" y="10054"/>
                  <a:pt x="17967" y="9801"/>
                </a:cubicBezTo>
                <a:cubicBezTo>
                  <a:pt x="19312" y="9123"/>
                  <a:pt x="20798" y="7585"/>
                  <a:pt x="21062" y="7321"/>
                </a:cubicBezTo>
                <a:cubicBezTo>
                  <a:pt x="21575" y="7278"/>
                  <a:pt x="21546" y="6846"/>
                  <a:pt x="21296" y="6534"/>
                </a:cubicBezTo>
                <a:cubicBezTo>
                  <a:pt x="21226" y="6453"/>
                  <a:pt x="20909" y="6465"/>
                  <a:pt x="20854" y="6384"/>
                </a:cubicBezTo>
                <a:cubicBezTo>
                  <a:pt x="20424" y="5755"/>
                  <a:pt x="17691" y="4302"/>
                  <a:pt x="17247" y="3990"/>
                </a:cubicBezTo>
                <a:cubicBezTo>
                  <a:pt x="16859" y="3715"/>
                  <a:pt x="14264" y="3516"/>
                  <a:pt x="13376" y="3381"/>
                </a:cubicBezTo>
                <a:cubicBezTo>
                  <a:pt x="13237" y="3360"/>
                  <a:pt x="13085" y="3300"/>
                  <a:pt x="13029" y="3247"/>
                </a:cubicBezTo>
                <a:cubicBezTo>
                  <a:pt x="13001" y="3225"/>
                  <a:pt x="12988" y="3204"/>
                  <a:pt x="12960" y="3183"/>
                </a:cubicBezTo>
                <a:cubicBezTo>
                  <a:pt x="12724" y="2984"/>
                  <a:pt x="12392" y="2989"/>
                  <a:pt x="12392" y="2989"/>
                </a:cubicBezTo>
                <a:cubicBezTo>
                  <a:pt x="12350" y="2839"/>
                  <a:pt x="12319" y="2714"/>
                  <a:pt x="12444" y="2628"/>
                </a:cubicBezTo>
                <a:cubicBezTo>
                  <a:pt x="12610" y="2504"/>
                  <a:pt x="12750" y="2364"/>
                  <a:pt x="12847" y="2219"/>
                </a:cubicBezTo>
                <a:cubicBezTo>
                  <a:pt x="13041" y="2203"/>
                  <a:pt x="13196" y="2213"/>
                  <a:pt x="13376" y="1933"/>
                </a:cubicBezTo>
                <a:cubicBezTo>
                  <a:pt x="13445" y="1810"/>
                  <a:pt x="13748" y="1482"/>
                  <a:pt x="13276" y="1471"/>
                </a:cubicBezTo>
                <a:cubicBezTo>
                  <a:pt x="13373" y="1245"/>
                  <a:pt x="13679" y="444"/>
                  <a:pt x="12500" y="272"/>
                </a:cubicBezTo>
                <a:cubicBezTo>
                  <a:pt x="12154" y="223"/>
                  <a:pt x="12141" y="153"/>
                  <a:pt x="11989" y="126"/>
                </a:cubicBezTo>
                <a:cubicBezTo>
                  <a:pt x="11434" y="23"/>
                  <a:pt x="10841" y="-20"/>
                  <a:pt x="10246" y="10"/>
                </a:cubicBezTo>
                <a:close/>
                <a:moveTo>
                  <a:pt x="16042" y="6038"/>
                </a:moveTo>
                <a:cubicBezTo>
                  <a:pt x="16175" y="6060"/>
                  <a:pt x="16316" y="6123"/>
                  <a:pt x="16371" y="6147"/>
                </a:cubicBezTo>
                <a:cubicBezTo>
                  <a:pt x="17342" y="6567"/>
                  <a:pt x="18104" y="6825"/>
                  <a:pt x="18201" y="6955"/>
                </a:cubicBezTo>
                <a:cubicBezTo>
                  <a:pt x="18270" y="7186"/>
                  <a:pt x="18326" y="7449"/>
                  <a:pt x="18326" y="7449"/>
                </a:cubicBezTo>
                <a:cubicBezTo>
                  <a:pt x="18326" y="7449"/>
                  <a:pt x="17454" y="9005"/>
                  <a:pt x="17052" y="9124"/>
                </a:cubicBezTo>
                <a:cubicBezTo>
                  <a:pt x="16802" y="9205"/>
                  <a:pt x="15790" y="8946"/>
                  <a:pt x="15236" y="8972"/>
                </a:cubicBezTo>
                <a:cubicBezTo>
                  <a:pt x="15236" y="8703"/>
                  <a:pt x="15249" y="8450"/>
                  <a:pt x="15305" y="7950"/>
                </a:cubicBezTo>
                <a:cubicBezTo>
                  <a:pt x="15374" y="7347"/>
                  <a:pt x="15692" y="6443"/>
                  <a:pt x="15747" y="6174"/>
                </a:cubicBezTo>
                <a:cubicBezTo>
                  <a:pt x="15782" y="6034"/>
                  <a:pt x="15908" y="6016"/>
                  <a:pt x="16042" y="6038"/>
                </a:cubicBezTo>
                <a:close/>
                <a:moveTo>
                  <a:pt x="5001" y="6053"/>
                </a:moveTo>
                <a:cubicBezTo>
                  <a:pt x="5137" y="6043"/>
                  <a:pt x="5286" y="6074"/>
                  <a:pt x="5317" y="6131"/>
                </a:cubicBezTo>
                <a:cubicBezTo>
                  <a:pt x="5456" y="6389"/>
                  <a:pt x="5454" y="6740"/>
                  <a:pt x="5551" y="7133"/>
                </a:cubicBezTo>
                <a:cubicBezTo>
                  <a:pt x="5704" y="7752"/>
                  <a:pt x="5968" y="8369"/>
                  <a:pt x="5898" y="8735"/>
                </a:cubicBezTo>
                <a:cubicBezTo>
                  <a:pt x="5870" y="8918"/>
                  <a:pt x="5912" y="9091"/>
                  <a:pt x="5898" y="9107"/>
                </a:cubicBezTo>
                <a:cubicBezTo>
                  <a:pt x="5898" y="9107"/>
                  <a:pt x="5413" y="9295"/>
                  <a:pt x="5205" y="9322"/>
                </a:cubicBezTo>
                <a:cubicBezTo>
                  <a:pt x="4899" y="9355"/>
                  <a:pt x="4593" y="9462"/>
                  <a:pt x="4537" y="9430"/>
                </a:cubicBezTo>
                <a:cubicBezTo>
                  <a:pt x="4149" y="9150"/>
                  <a:pt x="3152" y="7622"/>
                  <a:pt x="3042" y="7385"/>
                </a:cubicBezTo>
                <a:cubicBezTo>
                  <a:pt x="3097" y="7251"/>
                  <a:pt x="3139" y="7062"/>
                  <a:pt x="3167" y="6965"/>
                </a:cubicBezTo>
                <a:cubicBezTo>
                  <a:pt x="3181" y="6922"/>
                  <a:pt x="3206" y="6884"/>
                  <a:pt x="3276" y="6852"/>
                </a:cubicBezTo>
                <a:cubicBezTo>
                  <a:pt x="3539" y="6701"/>
                  <a:pt x="4330" y="6260"/>
                  <a:pt x="4871" y="6077"/>
                </a:cubicBezTo>
                <a:cubicBezTo>
                  <a:pt x="4909" y="6063"/>
                  <a:pt x="4955" y="6057"/>
                  <a:pt x="5001" y="6053"/>
                </a:cubicBezTo>
                <a:close/>
              </a:path>
            </a:pathLst>
          </a:custGeom>
          <a:solidFill>
            <a:schemeClr val="accent4"/>
          </a:solidFill>
          <a:ln w="12700">
            <a:miter lim="400000"/>
          </a:ln>
        </p:spPr>
        <p:txBody>
          <a:bodyPr lIns="50800" tIns="50800" rIns="50800" bIns="50800" anchor="ctr"/>
          <a:lstStyle/>
          <a:p>
            <a:pPr>
              <a:defRPr b="0" sz="2200">
                <a:latin typeface="+mn-lt"/>
                <a:ea typeface="+mn-ea"/>
                <a:cs typeface="+mn-cs"/>
                <a:sym typeface="Helvetica Neue Medium"/>
              </a:defRPr>
            </a:pPr>
          </a:p>
        </p:txBody>
      </p:sp>
      <p:sp>
        <p:nvSpPr>
          <p:cNvPr id="532" name="Line"/>
          <p:cNvSpPr/>
          <p:nvPr/>
        </p:nvSpPr>
        <p:spPr>
          <a:xfrm>
            <a:off x="5641075" y="6320499"/>
            <a:ext cx="2403369" cy="1"/>
          </a:xfrm>
          <a:prstGeom prst="line">
            <a:avLst/>
          </a:prstGeom>
          <a:ln w="88900">
            <a:solidFill>
              <a:srgbClr val="FFFFFF"/>
            </a:solidFill>
            <a:miter lim="400000"/>
            <a:tailEnd type="triangle"/>
          </a:ln>
        </p:spPr>
        <p:txBody>
          <a:bodyPr lIns="50800" tIns="50800" rIns="50800" bIns="50800" anchor="ctr"/>
          <a:lstStyle/>
          <a:p>
            <a:pPr>
              <a:defRPr b="0" sz="2200">
                <a:latin typeface="+mn-lt"/>
                <a:ea typeface="+mn-ea"/>
                <a:cs typeface="+mn-cs"/>
                <a:sym typeface="Helvetica Neue Medium"/>
              </a:defRPr>
            </a:pPr>
          </a:p>
        </p:txBody>
      </p:sp>
      <p:grpSp>
        <p:nvGrpSpPr>
          <p:cNvPr id="540" name="Group"/>
          <p:cNvGrpSpPr/>
          <p:nvPr/>
        </p:nvGrpSpPr>
        <p:grpSpPr>
          <a:xfrm rot="2700000">
            <a:off x="3600065" y="5425697"/>
            <a:ext cx="1532726" cy="1470175"/>
            <a:chOff x="0" y="0"/>
            <a:chExt cx="1532725" cy="1470174"/>
          </a:xfrm>
        </p:grpSpPr>
        <p:sp>
          <p:nvSpPr>
            <p:cNvPr id="533" name="Line"/>
            <p:cNvSpPr/>
            <p:nvPr/>
          </p:nvSpPr>
          <p:spPr>
            <a:xfrm>
              <a:off x="0" y="519518"/>
              <a:ext cx="1141541" cy="95065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EBB20"/>
            </a:solidFill>
            <a:ln w="25400" cap="flat">
              <a:solidFill>
                <a:srgbClr val="0A5C0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534" name="Line"/>
            <p:cNvSpPr/>
            <p:nvPr/>
          </p:nvSpPr>
          <p:spPr>
            <a:xfrm flipV="1">
              <a:off x="54922" y="666210"/>
              <a:ext cx="747410" cy="770244"/>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535" name="Line"/>
            <p:cNvSpPr/>
            <p:nvPr/>
          </p:nvSpPr>
          <p:spPr>
            <a:xfrm flipV="1">
              <a:off x="561564" y="744871"/>
              <a:ext cx="339984" cy="350369"/>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536" name="Line"/>
            <p:cNvSpPr/>
            <p:nvPr/>
          </p:nvSpPr>
          <p:spPr>
            <a:xfrm flipV="1">
              <a:off x="49406" y="645759"/>
              <a:ext cx="733082" cy="755478"/>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537" name="Line"/>
            <p:cNvSpPr/>
            <p:nvPr/>
          </p:nvSpPr>
          <p:spPr>
            <a:xfrm flipV="1">
              <a:off x="530001" y="748011"/>
              <a:ext cx="331863" cy="342002"/>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538" name="Oval"/>
            <p:cNvSpPr/>
            <p:nvPr/>
          </p:nvSpPr>
          <p:spPr>
            <a:xfrm>
              <a:off x="691406" y="0"/>
              <a:ext cx="841320" cy="867022"/>
            </a:xfrm>
            <a:prstGeom prst="ellipse">
              <a:avLst/>
            </a:prstGeom>
            <a:solidFill>
              <a:srgbClr val="06BC00"/>
            </a:solidFill>
            <a:ln w="38100" cap="flat">
              <a:solidFill>
                <a:srgbClr val="015400"/>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539" name="Oval"/>
            <p:cNvSpPr/>
            <p:nvPr/>
          </p:nvSpPr>
          <p:spPr>
            <a:xfrm>
              <a:off x="1127811" y="127628"/>
              <a:ext cx="271926" cy="280233"/>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sp>
        <p:nvSpPr>
          <p:cNvPr id="541" name="Root Certificates"/>
          <p:cNvSpPr txBox="1"/>
          <p:nvPr/>
        </p:nvSpPr>
        <p:spPr>
          <a:xfrm>
            <a:off x="9387660" y="4907546"/>
            <a:ext cx="3307208" cy="5727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100"/>
            </a:lvl1pPr>
          </a:lstStyle>
          <a:p>
            <a:pPr/>
            <a:r>
              <a:t>Root Certificates</a:t>
            </a:r>
          </a:p>
        </p:txBody>
      </p:sp>
      <p:sp>
        <p:nvSpPr>
          <p:cNvPr id="542" name="I only trust this certificate(s)"/>
          <p:cNvSpPr/>
          <p:nvPr/>
        </p:nvSpPr>
        <p:spPr>
          <a:xfrm>
            <a:off x="7676779" y="2495011"/>
            <a:ext cx="4842670" cy="235505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19" y="0"/>
                </a:moveTo>
                <a:cubicBezTo>
                  <a:pt x="143" y="0"/>
                  <a:pt x="0" y="293"/>
                  <a:pt x="0" y="655"/>
                </a:cubicBezTo>
                <a:lnTo>
                  <a:pt x="0" y="11714"/>
                </a:lnTo>
                <a:cubicBezTo>
                  <a:pt x="0" y="12076"/>
                  <a:pt x="143" y="12369"/>
                  <a:pt x="319" y="12369"/>
                </a:cubicBezTo>
                <a:lnTo>
                  <a:pt x="9329" y="12369"/>
                </a:lnTo>
                <a:lnTo>
                  <a:pt x="9964" y="21600"/>
                </a:lnTo>
                <a:lnTo>
                  <a:pt x="10602" y="12369"/>
                </a:lnTo>
                <a:lnTo>
                  <a:pt x="21281" y="12369"/>
                </a:lnTo>
                <a:cubicBezTo>
                  <a:pt x="21457" y="12369"/>
                  <a:pt x="21600" y="12076"/>
                  <a:pt x="21600" y="11714"/>
                </a:cubicBezTo>
                <a:lnTo>
                  <a:pt x="21600" y="655"/>
                </a:lnTo>
                <a:cubicBezTo>
                  <a:pt x="21600" y="293"/>
                  <a:pt x="21457" y="0"/>
                  <a:pt x="21281" y="0"/>
                </a:cubicBezTo>
                <a:lnTo>
                  <a:pt x="319" y="0"/>
                </a:lnTo>
                <a:close/>
              </a:path>
            </a:pathLst>
          </a:custGeom>
          <a:ln w="88900">
            <a:solidFill>
              <a:srgbClr val="FFFFFF"/>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sz="3100"/>
            </a:lvl1pPr>
          </a:lstStyle>
          <a:p>
            <a:pPr/>
            <a:r>
              <a:t>I only trust this certificate(s)</a:t>
            </a:r>
          </a:p>
        </p:txBody>
      </p:sp>
      <p:sp>
        <p:nvSpPr>
          <p:cNvPr id="543" name="Rectangle"/>
          <p:cNvSpPr/>
          <p:nvPr/>
        </p:nvSpPr>
        <p:spPr>
          <a:xfrm>
            <a:off x="9660545" y="5675674"/>
            <a:ext cx="2761439" cy="1691008"/>
          </a:xfrm>
          <a:prstGeom prst="rect">
            <a:avLst/>
          </a:prstGeom>
          <a:ln w="50800">
            <a:solidFill>
              <a:srgbClr val="FFFFFF"/>
            </a:solidFill>
            <a:prstDash val="sysDot"/>
            <a:miter lim="400000"/>
          </a:ln>
        </p:spPr>
        <p:txBody>
          <a:bodyPr lIns="50800" tIns="50800" rIns="50800" bIns="50800" anchor="ctr"/>
          <a:lstStyle/>
          <a:p>
            <a:pPr>
              <a:defRPr b="0" sz="2200">
                <a:latin typeface="+mn-lt"/>
                <a:ea typeface="+mn-ea"/>
                <a:cs typeface="+mn-cs"/>
                <a:sym typeface="Helvetica Neue Medium"/>
              </a:defRPr>
            </a:pPr>
          </a:p>
        </p:txBody>
      </p:sp>
      <p:grpSp>
        <p:nvGrpSpPr>
          <p:cNvPr id="559" name="Group"/>
          <p:cNvGrpSpPr/>
          <p:nvPr/>
        </p:nvGrpSpPr>
        <p:grpSpPr>
          <a:xfrm>
            <a:off x="10444126" y="6324441"/>
            <a:ext cx="1194275" cy="896230"/>
            <a:chOff x="0" y="0"/>
            <a:chExt cx="1194273" cy="896228"/>
          </a:xfrm>
        </p:grpSpPr>
        <p:grpSp>
          <p:nvGrpSpPr>
            <p:cNvPr id="550" name="Group"/>
            <p:cNvGrpSpPr/>
            <p:nvPr/>
          </p:nvGrpSpPr>
          <p:grpSpPr>
            <a:xfrm>
              <a:off x="0" y="0"/>
              <a:ext cx="1194274" cy="896229"/>
              <a:chOff x="0" y="0"/>
              <a:chExt cx="1194273" cy="896228"/>
            </a:xfrm>
          </p:grpSpPr>
          <p:grpSp>
            <p:nvGrpSpPr>
              <p:cNvPr id="548" name="Group"/>
              <p:cNvGrpSpPr/>
              <p:nvPr/>
            </p:nvGrpSpPr>
            <p:grpSpPr>
              <a:xfrm>
                <a:off x="0" y="0"/>
                <a:ext cx="1194274" cy="896229"/>
                <a:chOff x="0" y="0"/>
                <a:chExt cx="1194273" cy="896228"/>
              </a:xfrm>
            </p:grpSpPr>
            <p:grpSp>
              <p:nvGrpSpPr>
                <p:cNvPr id="546" name="Group"/>
                <p:cNvGrpSpPr/>
                <p:nvPr/>
              </p:nvGrpSpPr>
              <p:grpSpPr>
                <a:xfrm>
                  <a:off x="0" y="0"/>
                  <a:ext cx="1194274" cy="896229"/>
                  <a:chOff x="0" y="0"/>
                  <a:chExt cx="1194273" cy="896228"/>
                </a:xfrm>
              </p:grpSpPr>
              <p:sp>
                <p:nvSpPr>
                  <p:cNvPr id="544" name="Rectangle"/>
                  <p:cNvSpPr/>
                  <p:nvPr/>
                </p:nvSpPr>
                <p:spPr>
                  <a:xfrm>
                    <a:off x="0" y="46231"/>
                    <a:ext cx="1194274" cy="849998"/>
                  </a:xfrm>
                  <a:prstGeom prst="rect">
                    <a:avLst/>
                  </a:prstGeom>
                  <a:solidFill>
                    <a:srgbClr val="C4C4C4"/>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545" name="Certificate"/>
                  <p:cNvSpPr txBox="1"/>
                  <p:nvPr/>
                </p:nvSpPr>
                <p:spPr>
                  <a:xfrm>
                    <a:off x="27986" y="-1"/>
                    <a:ext cx="1138302" cy="45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2200">
                        <a:solidFill>
                          <a:srgbClr val="000000"/>
                        </a:solidFill>
                        <a:latin typeface="Snell Roundhand"/>
                        <a:ea typeface="Snell Roundhand"/>
                        <a:cs typeface="Snell Roundhand"/>
                        <a:sym typeface="Snell Roundhand"/>
                      </a:defRPr>
                    </a:lvl1pPr>
                  </a:lstStyle>
                  <a:p>
                    <a:pPr/>
                    <a:r>
                      <a:t>Certificate</a:t>
                    </a:r>
                  </a:p>
                </p:txBody>
              </p:sp>
            </p:grpSp>
            <p:pic>
              <p:nvPicPr>
                <p:cNvPr id="547" name="Image" descr="Image"/>
                <p:cNvPicPr>
                  <a:picLocks noChangeAspect="1"/>
                </p:cNvPicPr>
                <p:nvPr/>
              </p:nvPicPr>
              <p:blipFill>
                <a:blip r:embed="rId3">
                  <a:extLst/>
                </a:blip>
                <a:stretch>
                  <a:fillRect/>
                </a:stretch>
              </p:blipFill>
              <p:spPr>
                <a:xfrm>
                  <a:off x="739484" y="448114"/>
                  <a:ext cx="355601" cy="355601"/>
                </a:xfrm>
                <a:prstGeom prst="rect">
                  <a:avLst/>
                </a:prstGeom>
                <a:ln w="12700" cap="flat">
                  <a:noFill/>
                  <a:miter lim="400000"/>
                </a:ln>
                <a:effectLst/>
              </p:spPr>
            </p:pic>
          </p:grpSp>
          <p:pic>
            <p:nvPicPr>
              <p:cNvPr id="549" name="Image" descr="Image"/>
              <p:cNvPicPr>
                <a:picLocks noChangeAspect="1"/>
              </p:cNvPicPr>
              <p:nvPr/>
            </p:nvPicPr>
            <p:blipFill>
              <a:blip r:embed="rId3">
                <a:extLst/>
              </a:blip>
              <a:stretch>
                <a:fillRect/>
              </a:stretch>
            </p:blipFill>
            <p:spPr>
              <a:xfrm>
                <a:off x="406636" y="455360"/>
                <a:ext cx="355601" cy="355601"/>
              </a:xfrm>
              <a:prstGeom prst="rect">
                <a:avLst/>
              </a:prstGeom>
              <a:ln w="12700" cap="flat">
                <a:noFill/>
                <a:miter lim="400000"/>
              </a:ln>
              <a:effectLst/>
            </p:spPr>
          </p:pic>
        </p:grpSp>
        <p:grpSp>
          <p:nvGrpSpPr>
            <p:cNvPr id="558" name="Group"/>
            <p:cNvGrpSpPr/>
            <p:nvPr/>
          </p:nvGrpSpPr>
          <p:grpSpPr>
            <a:xfrm rot="21500079">
              <a:off x="31781" y="517717"/>
              <a:ext cx="365844" cy="360717"/>
              <a:chOff x="0" y="0"/>
              <a:chExt cx="365842" cy="360716"/>
            </a:xfrm>
          </p:grpSpPr>
          <p:sp>
            <p:nvSpPr>
              <p:cNvPr id="551" name="Line"/>
              <p:cNvSpPr/>
              <p:nvPr/>
            </p:nvSpPr>
            <p:spPr>
              <a:xfrm>
                <a:off x="0" y="127467"/>
                <a:ext cx="272472" cy="2332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FFFFFF"/>
              </a:solidFill>
              <a:ln w="25400" cap="flat">
                <a:solidFill>
                  <a:srgbClr val="434343"/>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552" name="Line"/>
              <p:cNvSpPr/>
              <p:nvPr/>
            </p:nvSpPr>
            <p:spPr>
              <a:xfrm flipV="1">
                <a:off x="13109" y="163458"/>
                <a:ext cx="178398" cy="188985"/>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553" name="Line"/>
              <p:cNvSpPr/>
              <p:nvPr/>
            </p:nvSpPr>
            <p:spPr>
              <a:xfrm flipV="1">
                <a:off x="134038" y="182758"/>
                <a:ext cx="81151" cy="85966"/>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554" name="Line"/>
              <p:cNvSpPr/>
              <p:nvPr/>
            </p:nvSpPr>
            <p:spPr>
              <a:xfrm flipV="1">
                <a:off x="11792" y="158441"/>
                <a:ext cx="174979" cy="185361"/>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555" name="Line"/>
              <p:cNvSpPr/>
              <p:nvPr/>
            </p:nvSpPr>
            <p:spPr>
              <a:xfrm flipV="1">
                <a:off x="126504" y="183529"/>
                <a:ext cx="79213" cy="83913"/>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556" name="Oval"/>
              <p:cNvSpPr/>
              <p:nvPr/>
            </p:nvSpPr>
            <p:spPr>
              <a:xfrm>
                <a:off x="165030" y="0"/>
                <a:ext cx="200813" cy="212729"/>
              </a:xfrm>
              <a:prstGeom prst="ellipse">
                <a:avLst/>
              </a:prstGeom>
              <a:solidFill>
                <a:srgbClr val="FFFFFF"/>
              </a:solidFill>
              <a:ln w="38100" cap="flat">
                <a:solidFill>
                  <a:srgbClr val="434343"/>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557" name="Circle"/>
              <p:cNvSpPr/>
              <p:nvPr/>
            </p:nvSpPr>
            <p:spPr>
              <a:xfrm>
                <a:off x="269194" y="31314"/>
                <a:ext cx="64906" cy="68758"/>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grpSp>
        <p:nvGrpSpPr>
          <p:cNvPr id="572" name="Group"/>
          <p:cNvGrpSpPr/>
          <p:nvPr/>
        </p:nvGrpSpPr>
        <p:grpSpPr>
          <a:xfrm>
            <a:off x="6172672" y="5186456"/>
            <a:ext cx="1194275" cy="896229"/>
            <a:chOff x="0" y="0"/>
            <a:chExt cx="1194273" cy="896228"/>
          </a:xfrm>
        </p:grpSpPr>
        <p:sp>
          <p:nvSpPr>
            <p:cNvPr id="560" name="Rectangle"/>
            <p:cNvSpPr/>
            <p:nvPr/>
          </p:nvSpPr>
          <p:spPr>
            <a:xfrm>
              <a:off x="0" y="46231"/>
              <a:ext cx="1194274" cy="849998"/>
            </a:xfrm>
            <a:prstGeom prst="rect">
              <a:avLst/>
            </a:prstGeom>
            <a:solidFill>
              <a:srgbClr val="C4C4C4"/>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561" name="Certificate"/>
            <p:cNvSpPr txBox="1"/>
            <p:nvPr/>
          </p:nvSpPr>
          <p:spPr>
            <a:xfrm>
              <a:off x="27986" y="-1"/>
              <a:ext cx="1138302" cy="45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2200">
                  <a:solidFill>
                    <a:srgbClr val="000000"/>
                  </a:solidFill>
                  <a:latin typeface="Snell Roundhand"/>
                  <a:ea typeface="Snell Roundhand"/>
                  <a:cs typeface="Snell Roundhand"/>
                  <a:sym typeface="Snell Roundhand"/>
                </a:defRPr>
              </a:lvl1pPr>
            </a:lstStyle>
            <a:p>
              <a:pPr/>
              <a:r>
                <a:t>Certificate</a:t>
              </a:r>
            </a:p>
          </p:txBody>
        </p:sp>
        <p:grpSp>
          <p:nvGrpSpPr>
            <p:cNvPr id="569" name="Group"/>
            <p:cNvGrpSpPr/>
            <p:nvPr/>
          </p:nvGrpSpPr>
          <p:grpSpPr>
            <a:xfrm>
              <a:off x="62930" y="528144"/>
              <a:ext cx="290761" cy="270627"/>
              <a:chOff x="0" y="0"/>
              <a:chExt cx="290759" cy="270626"/>
            </a:xfrm>
          </p:grpSpPr>
          <p:sp>
            <p:nvSpPr>
              <p:cNvPr id="562" name="Line"/>
              <p:cNvSpPr/>
              <p:nvPr/>
            </p:nvSpPr>
            <p:spPr>
              <a:xfrm>
                <a:off x="0" y="95631"/>
                <a:ext cx="216552" cy="17499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EBB20"/>
              </a:solidFill>
              <a:ln w="25400" cap="flat">
                <a:solidFill>
                  <a:srgbClr val="0A5C0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563" name="Line"/>
              <p:cNvSpPr/>
              <p:nvPr/>
            </p:nvSpPr>
            <p:spPr>
              <a:xfrm flipV="1">
                <a:off x="10418" y="122634"/>
                <a:ext cx="141786" cy="141785"/>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564" name="Line"/>
              <p:cNvSpPr/>
              <p:nvPr/>
            </p:nvSpPr>
            <p:spPr>
              <a:xfrm flipV="1">
                <a:off x="106529" y="137114"/>
                <a:ext cx="64496" cy="64496"/>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565" name="Line"/>
              <p:cNvSpPr/>
              <p:nvPr/>
            </p:nvSpPr>
            <p:spPr>
              <a:xfrm flipV="1">
                <a:off x="9372" y="118869"/>
                <a:ext cx="139067" cy="139068"/>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566" name="Line"/>
              <p:cNvSpPr/>
              <p:nvPr/>
            </p:nvSpPr>
            <p:spPr>
              <a:xfrm flipV="1">
                <a:off x="100541" y="137692"/>
                <a:ext cx="62956" cy="62955"/>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567" name="Circle"/>
              <p:cNvSpPr/>
              <p:nvPr/>
            </p:nvSpPr>
            <p:spPr>
              <a:xfrm>
                <a:off x="131160" y="0"/>
                <a:ext cx="159600" cy="159600"/>
              </a:xfrm>
              <a:prstGeom prst="ellipse">
                <a:avLst/>
              </a:prstGeom>
              <a:solidFill>
                <a:srgbClr val="06BC00"/>
              </a:solidFill>
              <a:ln w="38100" cap="flat">
                <a:solidFill>
                  <a:srgbClr val="015400"/>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568" name="Circle"/>
              <p:cNvSpPr/>
              <p:nvPr/>
            </p:nvSpPr>
            <p:spPr>
              <a:xfrm>
                <a:off x="213947" y="23493"/>
                <a:ext cx="51585" cy="51585"/>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pic>
          <p:nvPicPr>
            <p:cNvPr id="570" name="250px-VRSNlogoAug2012.png" descr="250px-VRSNlogoAug2012.png"/>
            <p:cNvPicPr>
              <a:picLocks noChangeAspect="1"/>
            </p:cNvPicPr>
            <p:nvPr/>
          </p:nvPicPr>
          <p:blipFill>
            <a:blip r:embed="rId4">
              <a:extLst/>
            </a:blip>
            <a:srcRect l="0" t="0" r="12951" b="33387"/>
            <a:stretch>
              <a:fillRect/>
            </a:stretch>
          </p:blipFill>
          <p:spPr>
            <a:xfrm>
              <a:off x="695032" y="443170"/>
              <a:ext cx="464702" cy="355605"/>
            </a:xfrm>
            <a:prstGeom prst="rect">
              <a:avLst/>
            </a:prstGeom>
            <a:ln w="12700" cap="flat">
              <a:noFill/>
              <a:miter lim="400000"/>
            </a:ln>
            <a:effectLst/>
          </p:spPr>
        </p:pic>
        <p:pic>
          <p:nvPicPr>
            <p:cNvPr id="571" name="strategic_bofa500_1.png" descr="strategic_bofa500_1.png"/>
            <p:cNvPicPr>
              <a:picLocks noChangeAspect="1"/>
            </p:cNvPicPr>
            <p:nvPr/>
          </p:nvPicPr>
          <p:blipFill>
            <a:blip r:embed="rId5">
              <a:extLst/>
            </a:blip>
            <a:srcRect l="35082" t="39675" r="28418" b="0"/>
            <a:stretch>
              <a:fillRect/>
            </a:stretch>
          </p:blipFill>
          <p:spPr>
            <a:xfrm>
              <a:off x="354447" y="528144"/>
              <a:ext cx="485326" cy="270720"/>
            </a:xfrm>
            <a:prstGeom prst="rect">
              <a:avLst/>
            </a:prstGeom>
            <a:ln w="12700" cap="flat">
              <a:noFill/>
              <a:miter lim="400000"/>
            </a:ln>
            <a:effectLst/>
          </p:spPr>
        </p:pic>
      </p:grpSp>
      <p:grpSp>
        <p:nvGrpSpPr>
          <p:cNvPr id="588" name="Group"/>
          <p:cNvGrpSpPr/>
          <p:nvPr/>
        </p:nvGrpSpPr>
        <p:grpSpPr>
          <a:xfrm>
            <a:off x="2412284" y="3125125"/>
            <a:ext cx="1194275" cy="896229"/>
            <a:chOff x="1491968" y="763606"/>
            <a:chExt cx="1194273" cy="896228"/>
          </a:xfrm>
        </p:grpSpPr>
        <p:grpSp>
          <p:nvGrpSpPr>
            <p:cNvPr id="579" name="Group"/>
            <p:cNvGrpSpPr/>
            <p:nvPr/>
          </p:nvGrpSpPr>
          <p:grpSpPr>
            <a:xfrm>
              <a:off x="1491968" y="763606"/>
              <a:ext cx="1194275" cy="896229"/>
              <a:chOff x="0" y="0"/>
              <a:chExt cx="1194273" cy="896228"/>
            </a:xfrm>
          </p:grpSpPr>
          <p:grpSp>
            <p:nvGrpSpPr>
              <p:cNvPr id="577" name="Group"/>
              <p:cNvGrpSpPr/>
              <p:nvPr/>
            </p:nvGrpSpPr>
            <p:grpSpPr>
              <a:xfrm>
                <a:off x="0" y="0"/>
                <a:ext cx="1194274" cy="896229"/>
                <a:chOff x="0" y="0"/>
                <a:chExt cx="1194273" cy="896228"/>
              </a:xfrm>
            </p:grpSpPr>
            <p:grpSp>
              <p:nvGrpSpPr>
                <p:cNvPr id="575" name="Group"/>
                <p:cNvGrpSpPr/>
                <p:nvPr/>
              </p:nvGrpSpPr>
              <p:grpSpPr>
                <a:xfrm>
                  <a:off x="0" y="0"/>
                  <a:ext cx="1194274" cy="896229"/>
                  <a:chOff x="0" y="0"/>
                  <a:chExt cx="1194273" cy="896228"/>
                </a:xfrm>
              </p:grpSpPr>
              <p:sp>
                <p:nvSpPr>
                  <p:cNvPr id="573" name="Rectangle"/>
                  <p:cNvSpPr/>
                  <p:nvPr/>
                </p:nvSpPr>
                <p:spPr>
                  <a:xfrm>
                    <a:off x="0" y="46231"/>
                    <a:ext cx="1194274" cy="849998"/>
                  </a:xfrm>
                  <a:prstGeom prst="rect">
                    <a:avLst/>
                  </a:prstGeom>
                  <a:solidFill>
                    <a:srgbClr val="C4C4C4"/>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574" name="Certificate"/>
                  <p:cNvSpPr txBox="1"/>
                  <p:nvPr/>
                </p:nvSpPr>
                <p:spPr>
                  <a:xfrm>
                    <a:off x="27986" y="-1"/>
                    <a:ext cx="1138302" cy="45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2200">
                        <a:solidFill>
                          <a:srgbClr val="000000"/>
                        </a:solidFill>
                        <a:latin typeface="Snell Roundhand"/>
                        <a:ea typeface="Snell Roundhand"/>
                        <a:cs typeface="Snell Roundhand"/>
                        <a:sym typeface="Snell Roundhand"/>
                      </a:defRPr>
                    </a:lvl1pPr>
                  </a:lstStyle>
                  <a:p>
                    <a:pPr/>
                    <a:r>
                      <a:t>Certificate</a:t>
                    </a:r>
                  </a:p>
                </p:txBody>
              </p:sp>
            </p:grpSp>
            <p:pic>
              <p:nvPicPr>
                <p:cNvPr id="576" name="Image" descr="Image"/>
                <p:cNvPicPr>
                  <a:picLocks noChangeAspect="1"/>
                </p:cNvPicPr>
                <p:nvPr/>
              </p:nvPicPr>
              <p:blipFill>
                <a:blip r:embed="rId3">
                  <a:extLst/>
                </a:blip>
                <a:stretch>
                  <a:fillRect/>
                </a:stretch>
              </p:blipFill>
              <p:spPr>
                <a:xfrm>
                  <a:off x="739484" y="448114"/>
                  <a:ext cx="355601" cy="355601"/>
                </a:xfrm>
                <a:prstGeom prst="rect">
                  <a:avLst/>
                </a:prstGeom>
                <a:ln w="12700" cap="flat">
                  <a:noFill/>
                  <a:miter lim="400000"/>
                </a:ln>
                <a:effectLst/>
              </p:spPr>
            </p:pic>
          </p:grpSp>
          <p:pic>
            <p:nvPicPr>
              <p:cNvPr id="578" name="Image" descr="Image"/>
              <p:cNvPicPr>
                <a:picLocks noChangeAspect="1"/>
              </p:cNvPicPr>
              <p:nvPr/>
            </p:nvPicPr>
            <p:blipFill>
              <a:blip r:embed="rId3">
                <a:extLst/>
              </a:blip>
              <a:stretch>
                <a:fillRect/>
              </a:stretch>
            </p:blipFill>
            <p:spPr>
              <a:xfrm>
                <a:off x="406636" y="455360"/>
                <a:ext cx="355601" cy="355601"/>
              </a:xfrm>
              <a:prstGeom prst="rect">
                <a:avLst/>
              </a:prstGeom>
              <a:ln w="12700" cap="flat">
                <a:noFill/>
                <a:miter lim="400000"/>
              </a:ln>
              <a:effectLst/>
            </p:spPr>
          </p:pic>
        </p:grpSp>
        <p:grpSp>
          <p:nvGrpSpPr>
            <p:cNvPr id="587" name="Group"/>
            <p:cNvGrpSpPr/>
            <p:nvPr/>
          </p:nvGrpSpPr>
          <p:grpSpPr>
            <a:xfrm rot="21500079">
              <a:off x="1547246" y="1246080"/>
              <a:ext cx="365844" cy="360717"/>
              <a:chOff x="0" y="0"/>
              <a:chExt cx="365842" cy="360716"/>
            </a:xfrm>
          </p:grpSpPr>
          <p:sp>
            <p:nvSpPr>
              <p:cNvPr id="580" name="Line"/>
              <p:cNvSpPr/>
              <p:nvPr/>
            </p:nvSpPr>
            <p:spPr>
              <a:xfrm>
                <a:off x="0" y="127467"/>
                <a:ext cx="272472" cy="2332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FFFFFF"/>
              </a:solidFill>
              <a:ln w="25400" cap="flat">
                <a:solidFill>
                  <a:srgbClr val="434343"/>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581" name="Line"/>
              <p:cNvSpPr/>
              <p:nvPr/>
            </p:nvSpPr>
            <p:spPr>
              <a:xfrm flipV="1">
                <a:off x="13109" y="163458"/>
                <a:ext cx="178398" cy="188985"/>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582" name="Line"/>
              <p:cNvSpPr/>
              <p:nvPr/>
            </p:nvSpPr>
            <p:spPr>
              <a:xfrm flipV="1">
                <a:off x="134038" y="182758"/>
                <a:ext cx="81151" cy="85966"/>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583" name="Line"/>
              <p:cNvSpPr/>
              <p:nvPr/>
            </p:nvSpPr>
            <p:spPr>
              <a:xfrm flipV="1">
                <a:off x="11792" y="158441"/>
                <a:ext cx="174979" cy="185361"/>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584" name="Line"/>
              <p:cNvSpPr/>
              <p:nvPr/>
            </p:nvSpPr>
            <p:spPr>
              <a:xfrm flipV="1">
                <a:off x="126504" y="183529"/>
                <a:ext cx="79213" cy="83913"/>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585" name="Oval"/>
              <p:cNvSpPr/>
              <p:nvPr/>
            </p:nvSpPr>
            <p:spPr>
              <a:xfrm>
                <a:off x="165030" y="0"/>
                <a:ext cx="200813" cy="212729"/>
              </a:xfrm>
              <a:prstGeom prst="ellipse">
                <a:avLst/>
              </a:prstGeom>
              <a:solidFill>
                <a:srgbClr val="FFFFFF"/>
              </a:solidFill>
              <a:ln w="38100" cap="flat">
                <a:solidFill>
                  <a:srgbClr val="434343"/>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586" name="Circle"/>
              <p:cNvSpPr/>
              <p:nvPr/>
            </p:nvSpPr>
            <p:spPr>
              <a:xfrm>
                <a:off x="269194" y="31314"/>
                <a:ext cx="64906" cy="68758"/>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grpSp>
        <p:nvGrpSpPr>
          <p:cNvPr id="624" name="Group"/>
          <p:cNvGrpSpPr/>
          <p:nvPr/>
        </p:nvGrpSpPr>
        <p:grpSpPr>
          <a:xfrm>
            <a:off x="322632" y="2752587"/>
            <a:ext cx="5448516" cy="3310390"/>
            <a:chOff x="0" y="0"/>
            <a:chExt cx="5448515" cy="3310389"/>
          </a:xfrm>
        </p:grpSpPr>
        <p:sp>
          <p:nvSpPr>
            <p:cNvPr id="589" name="Line"/>
            <p:cNvSpPr/>
            <p:nvPr/>
          </p:nvSpPr>
          <p:spPr>
            <a:xfrm flipV="1">
              <a:off x="4057586" y="2273393"/>
              <a:ext cx="1" cy="964181"/>
            </a:xfrm>
            <a:prstGeom prst="line">
              <a:avLst/>
            </a:prstGeom>
            <a:noFill/>
            <a:ln w="50800" cap="flat">
              <a:solidFill>
                <a:srgbClr val="FFFFFF"/>
              </a:solidFill>
              <a:prstDash val="solid"/>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sp>
          <p:nvSpPr>
            <p:cNvPr id="590" name="Line"/>
            <p:cNvSpPr/>
            <p:nvPr/>
          </p:nvSpPr>
          <p:spPr>
            <a:xfrm flipH="1">
              <a:off x="3402298" y="2312578"/>
              <a:ext cx="681577" cy="1"/>
            </a:xfrm>
            <a:prstGeom prst="line">
              <a:avLst/>
            </a:prstGeom>
            <a:noFill/>
            <a:ln w="63500" cap="flat">
              <a:solidFill>
                <a:srgbClr val="FFFFFF"/>
              </a:solidFill>
              <a:prstDash val="solid"/>
              <a:miter lim="400000"/>
              <a:tailEnd type="triangle" w="med" len="med"/>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grpSp>
          <p:nvGrpSpPr>
            <p:cNvPr id="598" name="Group"/>
            <p:cNvGrpSpPr/>
            <p:nvPr/>
          </p:nvGrpSpPr>
          <p:grpSpPr>
            <a:xfrm rot="2700000">
              <a:off x="295322" y="326598"/>
              <a:ext cx="1532727" cy="1470175"/>
              <a:chOff x="0" y="0"/>
              <a:chExt cx="1532725" cy="1470174"/>
            </a:xfrm>
          </p:grpSpPr>
          <p:sp>
            <p:nvSpPr>
              <p:cNvPr id="591" name="Line"/>
              <p:cNvSpPr/>
              <p:nvPr/>
            </p:nvSpPr>
            <p:spPr>
              <a:xfrm>
                <a:off x="0" y="519518"/>
                <a:ext cx="1141541" cy="95065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FFFFFF"/>
              </a:solidFill>
              <a:ln w="25400" cap="flat">
                <a:solidFill>
                  <a:srgbClr val="434343"/>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592" name="Line"/>
              <p:cNvSpPr/>
              <p:nvPr/>
            </p:nvSpPr>
            <p:spPr>
              <a:xfrm flipV="1">
                <a:off x="54922" y="666210"/>
                <a:ext cx="747410" cy="770244"/>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593" name="Line"/>
              <p:cNvSpPr/>
              <p:nvPr/>
            </p:nvSpPr>
            <p:spPr>
              <a:xfrm flipV="1">
                <a:off x="561564" y="744871"/>
                <a:ext cx="339984" cy="350369"/>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594" name="Line"/>
              <p:cNvSpPr/>
              <p:nvPr/>
            </p:nvSpPr>
            <p:spPr>
              <a:xfrm flipV="1">
                <a:off x="49406" y="645759"/>
                <a:ext cx="733082" cy="755478"/>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595" name="Line"/>
              <p:cNvSpPr/>
              <p:nvPr/>
            </p:nvSpPr>
            <p:spPr>
              <a:xfrm flipV="1">
                <a:off x="530001" y="748011"/>
                <a:ext cx="331863" cy="342002"/>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596" name="Oval"/>
              <p:cNvSpPr/>
              <p:nvPr/>
            </p:nvSpPr>
            <p:spPr>
              <a:xfrm>
                <a:off x="691406" y="0"/>
                <a:ext cx="841320" cy="867022"/>
              </a:xfrm>
              <a:prstGeom prst="ellipse">
                <a:avLst/>
              </a:prstGeom>
              <a:solidFill>
                <a:srgbClr val="FFFFFF"/>
              </a:solidFill>
              <a:ln w="38100" cap="flat">
                <a:solidFill>
                  <a:srgbClr val="434343"/>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597" name="Oval"/>
              <p:cNvSpPr/>
              <p:nvPr/>
            </p:nvSpPr>
            <p:spPr>
              <a:xfrm>
                <a:off x="1127811" y="127628"/>
                <a:ext cx="271926" cy="280233"/>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sp>
          <p:nvSpPr>
            <p:cNvPr id="599" name="Line"/>
            <p:cNvSpPr/>
            <p:nvPr/>
          </p:nvSpPr>
          <p:spPr>
            <a:xfrm flipV="1">
              <a:off x="2520155" y="1468455"/>
              <a:ext cx="1" cy="611714"/>
            </a:xfrm>
            <a:prstGeom prst="line">
              <a:avLst/>
            </a:prstGeom>
            <a:noFill/>
            <a:ln w="50800" cap="flat">
              <a:solidFill>
                <a:srgbClr val="FFFFFF"/>
              </a:solidFill>
              <a:prstDash val="solid"/>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sp>
          <p:nvSpPr>
            <p:cNvPr id="600" name="Line"/>
            <p:cNvSpPr/>
            <p:nvPr/>
          </p:nvSpPr>
          <p:spPr>
            <a:xfrm flipH="1">
              <a:off x="1858401" y="1443176"/>
              <a:ext cx="681577" cy="1"/>
            </a:xfrm>
            <a:prstGeom prst="line">
              <a:avLst/>
            </a:prstGeom>
            <a:noFill/>
            <a:ln w="63500" cap="flat">
              <a:solidFill>
                <a:srgbClr val="FFFFFF"/>
              </a:solidFill>
              <a:prstDash val="solid"/>
              <a:miter lim="400000"/>
              <a:tailEnd type="triangle" w="med" len="med"/>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grpSp>
          <p:nvGrpSpPr>
            <p:cNvPr id="608" name="Group"/>
            <p:cNvGrpSpPr/>
            <p:nvPr/>
          </p:nvGrpSpPr>
          <p:grpSpPr>
            <a:xfrm rot="2700000">
              <a:off x="1753792" y="1513616"/>
              <a:ext cx="1532727" cy="1470176"/>
              <a:chOff x="0" y="0"/>
              <a:chExt cx="1532725" cy="1470174"/>
            </a:xfrm>
          </p:grpSpPr>
          <p:sp>
            <p:nvSpPr>
              <p:cNvPr id="601" name="Line"/>
              <p:cNvSpPr/>
              <p:nvPr/>
            </p:nvSpPr>
            <p:spPr>
              <a:xfrm>
                <a:off x="0" y="519518"/>
                <a:ext cx="1141541" cy="95065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chemeClr val="accent1">
                  <a:lumOff val="13529"/>
                </a:schemeClr>
              </a:solidFill>
              <a:ln w="25400" cap="flat">
                <a:solidFill>
                  <a:srgbClr val="0A5C0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602" name="Line"/>
              <p:cNvSpPr/>
              <p:nvPr/>
            </p:nvSpPr>
            <p:spPr>
              <a:xfrm flipV="1">
                <a:off x="54922" y="666210"/>
                <a:ext cx="747410" cy="770244"/>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603" name="Line"/>
              <p:cNvSpPr/>
              <p:nvPr/>
            </p:nvSpPr>
            <p:spPr>
              <a:xfrm flipV="1">
                <a:off x="561564" y="744871"/>
                <a:ext cx="339984" cy="350369"/>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604" name="Line"/>
              <p:cNvSpPr/>
              <p:nvPr/>
            </p:nvSpPr>
            <p:spPr>
              <a:xfrm flipV="1">
                <a:off x="49406" y="645759"/>
                <a:ext cx="733082" cy="755478"/>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605" name="Line"/>
              <p:cNvSpPr/>
              <p:nvPr/>
            </p:nvSpPr>
            <p:spPr>
              <a:xfrm flipV="1">
                <a:off x="530001" y="748011"/>
                <a:ext cx="331863" cy="342002"/>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606" name="Oval"/>
              <p:cNvSpPr/>
              <p:nvPr/>
            </p:nvSpPr>
            <p:spPr>
              <a:xfrm>
                <a:off x="691406" y="0"/>
                <a:ext cx="841320" cy="867022"/>
              </a:xfrm>
              <a:prstGeom prst="ellipse">
                <a:avLst/>
              </a:prstGeom>
              <a:solidFill>
                <a:schemeClr val="accent1">
                  <a:lumOff val="13529"/>
                </a:schemeClr>
              </a:solidFill>
              <a:ln w="38100" cap="flat">
                <a:solidFill>
                  <a:schemeClr val="accent1">
                    <a:hueOff val="118245"/>
                    <a:lumOff val="-11372"/>
                  </a:schemeClr>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607" name="Oval"/>
              <p:cNvSpPr/>
              <p:nvPr/>
            </p:nvSpPr>
            <p:spPr>
              <a:xfrm>
                <a:off x="1127811" y="127628"/>
                <a:ext cx="271926" cy="280233"/>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623" name="Group"/>
            <p:cNvGrpSpPr/>
            <p:nvPr/>
          </p:nvGrpSpPr>
          <p:grpSpPr>
            <a:xfrm>
              <a:off x="3581378" y="1242420"/>
              <a:ext cx="1867138" cy="1452369"/>
              <a:chOff x="0" y="46231"/>
              <a:chExt cx="1867136" cy="1452368"/>
            </a:xfrm>
          </p:grpSpPr>
          <p:grpSp>
            <p:nvGrpSpPr>
              <p:cNvPr id="614" name="Group"/>
              <p:cNvGrpSpPr/>
              <p:nvPr/>
            </p:nvGrpSpPr>
            <p:grpSpPr>
              <a:xfrm>
                <a:off x="0" y="46231"/>
                <a:ext cx="1867137" cy="1452370"/>
                <a:chOff x="0" y="46231"/>
                <a:chExt cx="1867136" cy="1452368"/>
              </a:xfrm>
            </p:grpSpPr>
            <p:grpSp>
              <p:nvGrpSpPr>
                <p:cNvPr id="611" name="Group"/>
                <p:cNvGrpSpPr/>
                <p:nvPr/>
              </p:nvGrpSpPr>
              <p:grpSpPr>
                <a:xfrm>
                  <a:off x="0" y="46231"/>
                  <a:ext cx="1867137" cy="1452370"/>
                  <a:chOff x="0" y="46231"/>
                  <a:chExt cx="1867136" cy="1452368"/>
                </a:xfrm>
              </p:grpSpPr>
              <p:sp>
                <p:nvSpPr>
                  <p:cNvPr id="609" name="Rectangle"/>
                  <p:cNvSpPr/>
                  <p:nvPr/>
                </p:nvSpPr>
                <p:spPr>
                  <a:xfrm>
                    <a:off x="0" y="46231"/>
                    <a:ext cx="1194274" cy="849998"/>
                  </a:xfrm>
                  <a:prstGeom prst="rect">
                    <a:avLst/>
                  </a:prstGeom>
                  <a:solidFill>
                    <a:srgbClr val="C4C4C4"/>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610" name="Certificate"/>
                  <p:cNvSpPr/>
                  <p:nvPr/>
                </p:nvSpPr>
                <p:spPr>
                  <a:xfrm>
                    <a:off x="597136" y="228600"/>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2200">
                        <a:solidFill>
                          <a:srgbClr val="000000"/>
                        </a:solidFill>
                        <a:latin typeface="Snell Roundhand"/>
                        <a:ea typeface="Snell Roundhand"/>
                        <a:cs typeface="Snell Roundhand"/>
                        <a:sym typeface="Snell Roundhand"/>
                      </a:defRPr>
                    </a:lvl1pPr>
                  </a:lstStyle>
                  <a:p>
                    <a:pPr/>
                    <a:r>
                      <a:t>Certificate</a:t>
                    </a:r>
                  </a:p>
                </p:txBody>
              </p:sp>
            </p:grpSp>
            <p:pic>
              <p:nvPicPr>
                <p:cNvPr id="612" name="250px-VRSNlogoAug2012.png" descr="250px-VRSNlogoAug2012.png"/>
                <p:cNvPicPr>
                  <a:picLocks noChangeAspect="1"/>
                </p:cNvPicPr>
                <p:nvPr/>
              </p:nvPicPr>
              <p:blipFill>
                <a:blip r:embed="rId4">
                  <a:extLst/>
                </a:blip>
                <a:srcRect l="0" t="0" r="12951" b="33387"/>
                <a:stretch>
                  <a:fillRect/>
                </a:stretch>
              </p:blipFill>
              <p:spPr>
                <a:xfrm>
                  <a:off x="326666" y="384614"/>
                  <a:ext cx="464702" cy="355605"/>
                </a:xfrm>
                <a:prstGeom prst="rect">
                  <a:avLst/>
                </a:prstGeom>
                <a:ln w="12700" cap="flat">
                  <a:noFill/>
                  <a:miter lim="400000"/>
                </a:ln>
                <a:effectLst/>
              </p:spPr>
            </p:pic>
            <p:pic>
              <p:nvPicPr>
                <p:cNvPr id="613" name="Image" descr="Image"/>
                <p:cNvPicPr>
                  <a:picLocks noChangeAspect="1"/>
                </p:cNvPicPr>
                <p:nvPr/>
              </p:nvPicPr>
              <p:blipFill>
                <a:blip r:embed="rId3">
                  <a:extLst/>
                </a:blip>
                <a:stretch>
                  <a:fillRect/>
                </a:stretch>
              </p:blipFill>
              <p:spPr>
                <a:xfrm>
                  <a:off x="739484" y="448114"/>
                  <a:ext cx="355601" cy="355601"/>
                </a:xfrm>
                <a:prstGeom prst="rect">
                  <a:avLst/>
                </a:prstGeom>
                <a:ln w="12700" cap="flat">
                  <a:noFill/>
                  <a:miter lim="400000"/>
                </a:ln>
                <a:effectLst/>
              </p:spPr>
            </p:pic>
          </p:grpSp>
          <p:grpSp>
            <p:nvGrpSpPr>
              <p:cNvPr id="622" name="Group"/>
              <p:cNvGrpSpPr/>
              <p:nvPr/>
            </p:nvGrpSpPr>
            <p:grpSpPr>
              <a:xfrm>
                <a:off x="13856" y="479905"/>
                <a:ext cx="425168" cy="364535"/>
                <a:chOff x="0" y="0"/>
                <a:chExt cx="425167" cy="364533"/>
              </a:xfrm>
            </p:grpSpPr>
            <p:sp>
              <p:nvSpPr>
                <p:cNvPr id="615" name="Line"/>
                <p:cNvSpPr/>
                <p:nvPr/>
              </p:nvSpPr>
              <p:spPr>
                <a:xfrm>
                  <a:off x="0" y="128816"/>
                  <a:ext cx="316656" cy="23571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chemeClr val="accent1">
                    <a:lumOff val="13529"/>
                  </a:schemeClr>
                </a:solidFill>
                <a:ln w="25400" cap="flat">
                  <a:solidFill>
                    <a:schemeClr val="accent1">
                      <a:hueOff val="118245"/>
                      <a:lumOff val="-11372"/>
                    </a:schemeClr>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616" name="Line"/>
                <p:cNvSpPr/>
                <p:nvPr/>
              </p:nvSpPr>
              <p:spPr>
                <a:xfrm flipV="1">
                  <a:off x="15235" y="165188"/>
                  <a:ext cx="207327" cy="190985"/>
                </a:xfrm>
                <a:prstGeom prst="line">
                  <a:avLst/>
                </a:prstGeom>
                <a:noFill/>
                <a:ln w="25400" cap="flat">
                  <a:solidFill>
                    <a:schemeClr val="accent1">
                      <a:hueOff val="118245"/>
                      <a:lumOff val="-11372"/>
                    </a:schemeClr>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617" name="Line"/>
                <p:cNvSpPr/>
                <p:nvPr/>
              </p:nvSpPr>
              <p:spPr>
                <a:xfrm flipV="1">
                  <a:off x="155774" y="184692"/>
                  <a:ext cx="94309" cy="86876"/>
                </a:xfrm>
                <a:prstGeom prst="line">
                  <a:avLst/>
                </a:prstGeom>
                <a:noFill/>
                <a:ln w="25400" cap="flat">
                  <a:solidFill>
                    <a:schemeClr val="accent1">
                      <a:hueOff val="118245"/>
                      <a:lumOff val="-11372"/>
                    </a:schemeClr>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618" name="Line"/>
                <p:cNvSpPr/>
                <p:nvPr/>
              </p:nvSpPr>
              <p:spPr>
                <a:xfrm flipV="1">
                  <a:off x="13705" y="160118"/>
                  <a:ext cx="203352" cy="187323"/>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619" name="Line"/>
                <p:cNvSpPr/>
                <p:nvPr/>
              </p:nvSpPr>
              <p:spPr>
                <a:xfrm flipV="1">
                  <a:off x="147018" y="185471"/>
                  <a:ext cx="92057" cy="84801"/>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620" name="Oval"/>
                <p:cNvSpPr/>
                <p:nvPr/>
              </p:nvSpPr>
              <p:spPr>
                <a:xfrm>
                  <a:off x="191791" y="0"/>
                  <a:ext cx="233377" cy="214981"/>
                </a:xfrm>
                <a:prstGeom prst="ellipse">
                  <a:avLst/>
                </a:prstGeom>
                <a:solidFill>
                  <a:schemeClr val="accent1">
                    <a:lumOff val="13529"/>
                  </a:schemeClr>
                </a:solidFill>
                <a:ln w="38100" cap="flat">
                  <a:solidFill>
                    <a:schemeClr val="accent1">
                      <a:hueOff val="118245"/>
                      <a:lumOff val="-11372"/>
                    </a:schemeClr>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621" name="Oval"/>
                <p:cNvSpPr/>
                <p:nvPr/>
              </p:nvSpPr>
              <p:spPr>
                <a:xfrm>
                  <a:off x="312846" y="31645"/>
                  <a:ext cx="75431" cy="69486"/>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grpSp>
      <p:sp>
        <p:nvSpPr>
          <p:cNvPr id="625" name="How can I trust this key?"/>
          <p:cNvSpPr/>
          <p:nvPr/>
        </p:nvSpPr>
        <p:spPr>
          <a:xfrm>
            <a:off x="1992166" y="7358154"/>
            <a:ext cx="7071123" cy="178474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161" y="0"/>
                </a:moveTo>
                <a:lnTo>
                  <a:pt x="19725" y="7834"/>
                </a:lnTo>
                <a:lnTo>
                  <a:pt x="218" y="7834"/>
                </a:lnTo>
                <a:cubicBezTo>
                  <a:pt x="98" y="7834"/>
                  <a:pt x="0" y="8221"/>
                  <a:pt x="0" y="8699"/>
                </a:cubicBezTo>
                <a:lnTo>
                  <a:pt x="0" y="20735"/>
                </a:lnTo>
                <a:cubicBezTo>
                  <a:pt x="0" y="21213"/>
                  <a:pt x="98" y="21600"/>
                  <a:pt x="218" y="21600"/>
                </a:cubicBezTo>
                <a:lnTo>
                  <a:pt x="21382" y="21600"/>
                </a:lnTo>
                <a:cubicBezTo>
                  <a:pt x="21502" y="21600"/>
                  <a:pt x="21600" y="21213"/>
                  <a:pt x="21600" y="20735"/>
                </a:cubicBezTo>
                <a:lnTo>
                  <a:pt x="21600" y="8699"/>
                </a:lnTo>
                <a:cubicBezTo>
                  <a:pt x="21600" y="8221"/>
                  <a:pt x="21502" y="7834"/>
                  <a:pt x="21382" y="7834"/>
                </a:cubicBezTo>
                <a:lnTo>
                  <a:pt x="20597" y="7834"/>
                </a:lnTo>
                <a:lnTo>
                  <a:pt x="20161" y="0"/>
                </a:lnTo>
                <a:close/>
              </a:path>
            </a:pathLst>
          </a:custGeom>
          <a:ln w="88900">
            <a:solidFill>
              <a:srgbClr val="FFFFFF"/>
            </a:solidFill>
            <a:miter lim="400000"/>
          </a:ln>
          <a:extLst>
            <a:ext uri="{C572A759-6A51-4108-AA02-DFA0A04FC94B}">
              <ma14:wrappingTextBoxFlag xmlns:ma14="http://schemas.microsoft.com/office/mac/drawingml/2011/main" val="1"/>
            </a:ext>
          </a:extLst>
        </p:spPr>
        <p:txBody>
          <a:bodyPr lIns="50800" tIns="50800" rIns="50800" bIns="50800" anchor="ctr"/>
          <a:lstStyle/>
          <a:p>
            <a:pPr>
              <a:defRPr sz="3900"/>
            </a:pPr>
            <a:r>
              <a:t> How can I </a:t>
            </a:r>
            <a:r>
              <a:rPr>
                <a:solidFill>
                  <a:schemeClr val="accent3">
                    <a:hueOff val="-365725"/>
                    <a:satOff val="-32500"/>
                    <a:lumOff val="18235"/>
                  </a:schemeClr>
                </a:solidFill>
              </a:rPr>
              <a:t>trust</a:t>
            </a:r>
            <a:r>
              <a:t> this key?</a:t>
            </a:r>
          </a:p>
        </p:txBody>
      </p:sp>
      <p:sp>
        <p:nvSpPr>
          <p:cNvPr id="626" name="Oh. now I trust your key"/>
          <p:cNvSpPr/>
          <p:nvPr/>
        </p:nvSpPr>
        <p:spPr>
          <a:xfrm>
            <a:off x="7611282" y="2472602"/>
            <a:ext cx="4973639" cy="236775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12712"/>
                </a:lnTo>
                <a:lnTo>
                  <a:pt x="9371" y="12712"/>
                </a:lnTo>
                <a:lnTo>
                  <a:pt x="10009" y="21600"/>
                </a:lnTo>
                <a:lnTo>
                  <a:pt x="10645" y="12712"/>
                </a:lnTo>
                <a:lnTo>
                  <a:pt x="21600" y="12712"/>
                </a:lnTo>
                <a:lnTo>
                  <a:pt x="21600" y="0"/>
                </a:lnTo>
                <a:lnTo>
                  <a:pt x="0" y="0"/>
                </a:lnTo>
                <a:close/>
              </a:path>
            </a:pathLst>
          </a:custGeom>
          <a:solidFill>
            <a:srgbClr val="000000"/>
          </a:solidFill>
          <a:ln w="88900">
            <a:solidFill>
              <a:schemeClr val="accent3">
                <a:hueOff val="-365725"/>
                <a:satOff val="-32500"/>
                <a:lumOff val="18235"/>
              </a:schemeClr>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sz="3100"/>
            </a:lvl1pPr>
          </a:lstStyle>
          <a:p>
            <a:pPr/>
            <a:r>
              <a:t>Oh. now I trust your key</a:t>
            </a:r>
          </a:p>
        </p:txBody>
      </p:sp>
      <p:sp>
        <p:nvSpPr>
          <p:cNvPr id="627"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fast" advClick="1" p14:dur="600">
        <p:dissolve/>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542"/>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0" presetID="1" grpId="2" fill="hold">
                                  <p:stCondLst>
                                    <p:cond delay="0"/>
                                  </p:stCondLst>
                                  <p:iterate type="el" backwards="0">
                                    <p:tmAbs val="0"/>
                                  </p:iterate>
                                  <p:childTnLst>
                                    <p:set>
                                      <p:cBhvr>
                                        <p:cTn id="9" fill="hold"/>
                                        <p:tgtEl>
                                          <p:spTgt spid="541"/>
                                        </p:tgtEl>
                                        <p:attrNameLst>
                                          <p:attrName>style.visibility</p:attrName>
                                        </p:attrNameLst>
                                      </p:cBhvr>
                                      <p:to>
                                        <p:strVal val="visible"/>
                                      </p:to>
                                    </p:set>
                                  </p:childTnLst>
                                </p:cTn>
                              </p:par>
                            </p:childTnLst>
                          </p:cTn>
                        </p:par>
                        <p:par>
                          <p:cTn id="10" fill="hold">
                            <p:stCondLst>
                              <p:cond delay="0"/>
                            </p:stCondLst>
                            <p:childTnLst>
                              <p:par>
                                <p:cTn id="11" presetClass="entr" nodeType="afterEffect" presetSubtype="0" presetID="1" grpId="3" fill="hold">
                                  <p:stCondLst>
                                    <p:cond delay="0"/>
                                  </p:stCondLst>
                                  <p:iterate type="el" backwards="0">
                                    <p:tmAbs val="0"/>
                                  </p:iterate>
                                  <p:childTnLst>
                                    <p:set>
                                      <p:cBhvr>
                                        <p:cTn id="12" fill="hold"/>
                                        <p:tgtEl>
                                          <p:spTgt spid="543"/>
                                        </p:tgtEl>
                                        <p:attrNameLst>
                                          <p:attrName>style.visibility</p:attrName>
                                        </p:attrNameLst>
                                      </p:cBhvr>
                                      <p:to>
                                        <p:strVal val="visible"/>
                                      </p:to>
                                    </p:set>
                                  </p:childTnLst>
                                </p:cTn>
                              </p:par>
                            </p:childTnLst>
                          </p:cTn>
                        </p:par>
                        <p:par>
                          <p:cTn id="13" fill="hold">
                            <p:stCondLst>
                              <p:cond delay="0"/>
                            </p:stCondLst>
                            <p:childTnLst>
                              <p:par>
                                <p:cTn id="14" presetClass="entr" nodeType="afterEffect" presetSubtype="0" presetID="1" grpId="4" fill="hold">
                                  <p:stCondLst>
                                    <p:cond delay="0"/>
                                  </p:stCondLst>
                                  <p:iterate type="el" backwards="0">
                                    <p:tmAbs val="0"/>
                                  </p:iterate>
                                  <p:childTnLst>
                                    <p:set>
                                      <p:cBhvr>
                                        <p:cTn id="15" fill="hold"/>
                                        <p:tgtEl>
                                          <p:spTgt spid="55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8" presetID="22" grpId="5" fill="hold">
                                  <p:stCondLst>
                                    <p:cond delay="0"/>
                                  </p:stCondLst>
                                  <p:iterate type="el" backwards="0">
                                    <p:tmAbs val="0"/>
                                  </p:iterate>
                                  <p:childTnLst>
                                    <p:set>
                                      <p:cBhvr>
                                        <p:cTn id="19" fill="hold"/>
                                        <p:tgtEl>
                                          <p:spTgt spid="572"/>
                                        </p:tgtEl>
                                        <p:attrNameLst>
                                          <p:attrName>style.visibility</p:attrName>
                                        </p:attrNameLst>
                                      </p:cBhvr>
                                      <p:to>
                                        <p:strVal val="visible"/>
                                      </p:to>
                                    </p:set>
                                    <p:animEffect filter="wipe(left)" transition="in">
                                      <p:cBhvr>
                                        <p:cTn id="20" dur="300"/>
                                        <p:tgtEl>
                                          <p:spTgt spid="572"/>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9" presetID="18" grpId="6" fill="hold">
                                  <p:stCondLst>
                                    <p:cond delay="0"/>
                                  </p:stCondLst>
                                  <p:iterate type="el" backwards="0">
                                    <p:tmAbs val="0"/>
                                  </p:iterate>
                                  <p:childTnLst>
                                    <p:set>
                                      <p:cBhvr>
                                        <p:cTn id="24" fill="hold"/>
                                        <p:tgtEl>
                                          <p:spTgt spid="624"/>
                                        </p:tgtEl>
                                        <p:attrNameLst>
                                          <p:attrName>style.visibility</p:attrName>
                                        </p:attrNameLst>
                                      </p:cBhvr>
                                      <p:to>
                                        <p:strVal val="visible"/>
                                      </p:to>
                                    </p:set>
                                    <p:animEffect filter="strips(upLeft)" transition="in">
                                      <p:cBhvr>
                                        <p:cTn id="25" dur="600"/>
                                        <p:tgtEl>
                                          <p:spTgt spid="624"/>
                                        </p:tgtEl>
                                      </p:cBhvr>
                                    </p:animEffect>
                                  </p:childTnLst>
                                </p:cTn>
                              </p:par>
                            </p:childTnLst>
                          </p:cTn>
                        </p:par>
                        <p:par>
                          <p:cTn id="26" fill="hold">
                            <p:stCondLst>
                              <p:cond delay="600"/>
                            </p:stCondLst>
                            <p:childTnLst>
                              <p:par>
                                <p:cTn id="27" presetClass="entr" nodeType="afterEffect" presetSubtype="0" presetID="1" grpId="7" fill="hold">
                                  <p:stCondLst>
                                    <p:cond delay="0"/>
                                  </p:stCondLst>
                                  <p:iterate type="el" backwards="0">
                                    <p:tmAbs val="0"/>
                                  </p:iterate>
                                  <p:childTnLst>
                                    <p:set>
                                      <p:cBhvr>
                                        <p:cTn id="28" fill="hold"/>
                                        <p:tgtEl>
                                          <p:spTgt spid="58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Class="emph" nodeType="clickEffect" presetSubtype="0" presetID="35" grpId="8" repeatCount="3000" fill="hold">
                                  <p:stCondLst>
                                    <p:cond delay="0"/>
                                  </p:stCondLst>
                                  <p:childTnLst>
                                    <p:anim calcmode="discrete" valueType="str">
                                      <p:cBhvr>
                                        <p:cTn id="32" dur="600" fill="hold"/>
                                        <p:tgtEl>
                                          <p:spTgt spid="559"/>
                                        </p:tgtEl>
                                        <p:attrNameLst>
                                          <p:attrName>style.visibility</p:attrName>
                                        </p:attrNameLst>
                                      </p:cBhvr>
                                      <p:tavLst>
                                        <p:tav tm="0">
                                          <p:val>
                                            <p:strVal val="hidden"/>
                                          </p:val>
                                        </p:tav>
                                        <p:tav tm="50000">
                                          <p:val>
                                            <p:strVal val="visible"/>
                                          </p:val>
                                        </p:tav>
                                      </p:tavLst>
                                    </p:anim>
                                  </p:childTnLst>
                                </p:cTn>
                              </p:par>
                            </p:childTnLst>
                          </p:cTn>
                        </p:par>
                        <p:par>
                          <p:cTn id="33" fill="hold">
                            <p:stCondLst>
                              <p:cond delay="600"/>
                            </p:stCondLst>
                            <p:childTnLst>
                              <p:par>
                                <p:cTn id="34" presetClass="entr" nodeType="afterEffect" presetSubtype="0" presetID="1" grpId="9" fill="hold">
                                  <p:stCondLst>
                                    <p:cond delay="0"/>
                                  </p:stCondLst>
                                  <p:iterate type="el" backwards="0">
                                    <p:tmAbs val="0"/>
                                  </p:iterate>
                                  <p:childTnLst>
                                    <p:set>
                                      <p:cBhvr>
                                        <p:cTn id="35" fill="hold"/>
                                        <p:tgtEl>
                                          <p:spTgt spid="62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72" grpId="5"/>
      <p:bldP build="whole" bldLvl="1" animBg="1" rev="0" advAuto="0" spid="559" grpId="8"/>
      <p:bldP build="whole" bldLvl="1" animBg="1" rev="0" advAuto="0" spid="542" grpId="1"/>
      <p:bldP build="whole" bldLvl="1" animBg="1" rev="0" advAuto="0" spid="543" grpId="3"/>
      <p:bldP build="whole" bldLvl="1" animBg="1" rev="0" advAuto="0" spid="541" grpId="2"/>
      <p:bldP build="whole" bldLvl="1" animBg="1" rev="0" advAuto="0" spid="626" grpId="9"/>
      <p:bldP build="whole" bldLvl="1" animBg="1" rev="0" advAuto="0" spid="588" grpId="7"/>
      <p:bldP build="whole" bldLvl="1" animBg="1" rev="0" advAuto="0" spid="559" grpId="4"/>
      <p:bldP build="whole" bldLvl="1" animBg="1" rev="0" advAuto="0" spid="624" grpId="6"/>
    </p:bldLst>
  </p:timing>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31" name="X.509 Format"/>
          <p:cNvSpPr txBox="1"/>
          <p:nvPr>
            <p:ph type="title"/>
          </p:nvPr>
        </p:nvSpPr>
        <p:spPr>
          <a:prstGeom prst="rect">
            <a:avLst/>
          </a:prstGeom>
        </p:spPr>
        <p:txBody>
          <a:bodyPr/>
          <a:lstStyle/>
          <a:p>
            <a:pPr/>
            <a:r>
              <a:t>X.509 Format</a:t>
            </a:r>
          </a:p>
        </p:txBody>
      </p:sp>
      <p:sp>
        <p:nvSpPr>
          <p:cNvPr id="632"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633" name="Version: 3 (0x2)…"/>
          <p:cNvSpPr txBox="1"/>
          <p:nvPr/>
        </p:nvSpPr>
        <p:spPr>
          <a:xfrm>
            <a:off x="374650" y="1999059"/>
            <a:ext cx="12014201" cy="700008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lgn="l" defTabSz="443991">
              <a:defRPr b="0" sz="2736">
                <a:latin typeface="Menlo"/>
                <a:ea typeface="Menlo"/>
                <a:cs typeface="Menlo"/>
                <a:sym typeface="Menlo"/>
              </a:defRPr>
            </a:pPr>
            <a:r>
              <a:t>Version: 3 (0x2)</a:t>
            </a:r>
          </a:p>
          <a:p>
            <a:pPr algn="l" defTabSz="443991">
              <a:defRPr b="0" sz="2736">
                <a:latin typeface="Menlo"/>
                <a:ea typeface="Menlo"/>
                <a:cs typeface="Menlo"/>
                <a:sym typeface="Menlo"/>
              </a:defRPr>
            </a:pPr>
            <a:r>
              <a:t>Serial Number:</a:t>
            </a:r>
          </a:p>
          <a:p>
            <a:pPr algn="l" defTabSz="443991">
              <a:defRPr b="0" sz="2736">
                <a:latin typeface="Menlo"/>
                <a:ea typeface="Menlo"/>
                <a:cs typeface="Menlo"/>
                <a:sym typeface="Menlo"/>
              </a:defRPr>
            </a:pPr>
            <a:r>
              <a:t>  0e:77:76:8a:5d:07:f0:e5:79:59:ca:2a:9d:50:82:b5</a:t>
            </a:r>
          </a:p>
          <a:p>
            <a:pPr algn="l" defTabSz="443991">
              <a:defRPr b="0" sz="2736">
                <a:latin typeface="Menlo"/>
                <a:ea typeface="Menlo"/>
                <a:cs typeface="Menlo"/>
                <a:sym typeface="Menlo"/>
              </a:defRPr>
            </a:pPr>
            <a:r>
              <a:t>Signature Algorithm: sha1WithRSAEncryption</a:t>
            </a:r>
          </a:p>
          <a:p>
            <a:pPr algn="l" defTabSz="443991">
              <a:defRPr b="0" sz="2736">
                <a:latin typeface="Menlo"/>
                <a:ea typeface="Menlo"/>
                <a:cs typeface="Menlo"/>
                <a:sym typeface="Menlo"/>
              </a:defRPr>
            </a:pPr>
            <a:r>
              <a:t>Issuer: C=US, O=DigiCert Inc, OU=www.digicert.com,</a:t>
            </a:r>
          </a:p>
          <a:p>
            <a:pPr algn="l" defTabSz="443991">
              <a:defRPr b="0" sz="2736">
                <a:latin typeface="Menlo"/>
                <a:ea typeface="Menlo"/>
                <a:cs typeface="Menlo"/>
                <a:sym typeface="Menlo"/>
              </a:defRPr>
            </a:pPr>
            <a:r>
              <a:t>        CN=DigiCert High Assurance EV CA-1</a:t>
            </a:r>
          </a:p>
          <a:p>
            <a:pPr algn="l" defTabSz="443991">
              <a:defRPr b="0" sz="2736">
                <a:latin typeface="Menlo"/>
                <a:ea typeface="Menlo"/>
                <a:cs typeface="Menlo"/>
                <a:sym typeface="Menlo"/>
              </a:defRPr>
            </a:pPr>
            <a:r>
              <a:t>Validity</a:t>
            </a:r>
          </a:p>
          <a:p>
            <a:pPr algn="l" defTabSz="443991">
              <a:defRPr b="0" sz="2736">
                <a:latin typeface="Menlo"/>
                <a:ea typeface="Menlo"/>
                <a:cs typeface="Menlo"/>
                <a:sym typeface="Menlo"/>
              </a:defRPr>
            </a:pPr>
            <a:r>
              <a:t>  Not Before: May 27 00:00:00 2011 GMT</a:t>
            </a:r>
          </a:p>
          <a:p>
            <a:pPr algn="l" defTabSz="443991">
              <a:defRPr b="0" sz="2736">
                <a:latin typeface="Menlo"/>
                <a:ea typeface="Menlo"/>
                <a:cs typeface="Menlo"/>
                <a:sym typeface="Menlo"/>
              </a:defRPr>
            </a:pPr>
            <a:r>
              <a:t>  Not After : Jul 29 12:00:00 2013 GMT</a:t>
            </a:r>
          </a:p>
          <a:p>
            <a:pPr algn="l" defTabSz="443991">
              <a:defRPr b="0" sz="2736">
                <a:latin typeface="Menlo"/>
                <a:ea typeface="Menlo"/>
                <a:cs typeface="Menlo"/>
                <a:sym typeface="Menlo"/>
              </a:defRPr>
            </a:pPr>
            <a:r>
              <a:t>Subject: C=US, ST=California, L=San Francisco,</a:t>
            </a:r>
          </a:p>
          <a:p>
            <a:pPr algn="l" defTabSz="443991">
              <a:defRPr b="0" sz="2736">
                <a:latin typeface="Menlo"/>
                <a:ea typeface="Menlo"/>
                <a:cs typeface="Menlo"/>
                <a:sym typeface="Menlo"/>
              </a:defRPr>
            </a:pPr>
            <a:r>
              <a:t>         O=GitHub, Inc., CN=github.com</a:t>
            </a:r>
          </a:p>
          <a:p>
            <a:pPr algn="l" defTabSz="443991">
              <a:defRPr b="0" sz="2736">
                <a:latin typeface="Menlo"/>
                <a:ea typeface="Menlo"/>
                <a:cs typeface="Menlo"/>
                <a:sym typeface="Menlo"/>
              </a:defRPr>
            </a:pPr>
            <a:r>
              <a:t>Subject Public Key Info:</a:t>
            </a:r>
          </a:p>
          <a:p>
            <a:pPr algn="l" defTabSz="443991">
              <a:defRPr b="0" sz="2736">
                <a:latin typeface="Menlo"/>
                <a:ea typeface="Menlo"/>
                <a:cs typeface="Menlo"/>
                <a:sym typeface="Menlo"/>
              </a:defRPr>
            </a:pPr>
            <a:r>
              <a:t>  Public Key Algorithm: rsaEncryption</a:t>
            </a:r>
          </a:p>
          <a:p>
            <a:pPr algn="l" defTabSz="443991">
              <a:defRPr b="0" sz="2736">
                <a:latin typeface="Menlo"/>
                <a:ea typeface="Menlo"/>
                <a:cs typeface="Menlo"/>
                <a:sym typeface="Menlo"/>
              </a:defRPr>
            </a:pPr>
            <a:r>
              <a:t>    Public-Key: (2048 bit)</a:t>
            </a:r>
          </a:p>
          <a:p>
            <a:pPr algn="l" defTabSz="443991">
              <a:defRPr b="0" sz="2736">
                <a:latin typeface="Menlo"/>
                <a:ea typeface="Menlo"/>
                <a:cs typeface="Menlo"/>
                <a:sym typeface="Menlo"/>
              </a:defRPr>
            </a:pPr>
            <a:r>
              <a:t>      Modulus:</a:t>
            </a:r>
          </a:p>
          <a:p>
            <a:pPr algn="l" defTabSz="443991">
              <a:defRPr b="0" sz="2736">
                <a:latin typeface="Menlo"/>
                <a:ea typeface="Menlo"/>
                <a:cs typeface="Menlo"/>
                <a:sym typeface="Menlo"/>
              </a:defRPr>
            </a:pPr>
            <a:r>
              <a:t>        00:ed:d3:89:c3:5d:70:72:09:f3:33:4f:1a:72:74:</a:t>
            </a:r>
          </a:p>
          <a:p>
            <a:pPr algn="l" defTabSz="443991">
              <a:defRPr b="0" sz="2736">
                <a:latin typeface="Menlo"/>
                <a:ea typeface="Menlo"/>
                <a:cs typeface="Menlo"/>
                <a:sym typeface="Menlo"/>
              </a:defRPr>
            </a:pPr>
            <a:r>
              <a:t>        d9:b6:5a:95:50:bb:68:61:9f:f7:fb:1f:19:e1:da:</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35" name="X.509 Format"/>
          <p:cNvSpPr txBox="1"/>
          <p:nvPr>
            <p:ph type="title"/>
          </p:nvPr>
        </p:nvSpPr>
        <p:spPr>
          <a:prstGeom prst="rect">
            <a:avLst/>
          </a:prstGeom>
        </p:spPr>
        <p:txBody>
          <a:bodyPr/>
          <a:lstStyle/>
          <a:p>
            <a:pPr/>
            <a:r>
              <a:t>X.509 Format</a:t>
            </a:r>
          </a:p>
        </p:txBody>
      </p:sp>
      <p:sp>
        <p:nvSpPr>
          <p:cNvPr id="636" name="Real world examples"/>
          <p:cNvSpPr txBox="1"/>
          <p:nvPr>
            <p:ph type="body" idx="1"/>
          </p:nvPr>
        </p:nvSpPr>
        <p:spPr>
          <a:prstGeom prst="rect">
            <a:avLst/>
          </a:prstGeom>
        </p:spPr>
        <p:txBody>
          <a:bodyPr/>
          <a:lstStyle/>
          <a:p>
            <a:pPr/>
            <a:r>
              <a:t>Real world examples</a:t>
            </a:r>
          </a:p>
        </p:txBody>
      </p:sp>
      <p:sp>
        <p:nvSpPr>
          <p:cNvPr id="637"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39" name="CA Trustworthiness (1)"/>
          <p:cNvSpPr txBox="1"/>
          <p:nvPr>
            <p:ph type="title"/>
          </p:nvPr>
        </p:nvSpPr>
        <p:spPr>
          <a:prstGeom prst="rect">
            <a:avLst/>
          </a:prstGeom>
        </p:spPr>
        <p:txBody>
          <a:bodyPr/>
          <a:lstStyle/>
          <a:p>
            <a:pPr/>
            <a:r>
              <a:t>CA Trustworthiness (1)</a:t>
            </a:r>
          </a:p>
        </p:txBody>
      </p:sp>
      <p:sp>
        <p:nvSpPr>
          <p:cNvPr id="640" name="A CA is essentially a trusted third party…"/>
          <p:cNvSpPr txBox="1"/>
          <p:nvPr>
            <p:ph type="body" idx="1"/>
          </p:nvPr>
        </p:nvSpPr>
        <p:spPr>
          <a:prstGeom prst="rect">
            <a:avLst/>
          </a:prstGeom>
        </p:spPr>
        <p:txBody>
          <a:bodyPr/>
          <a:lstStyle/>
          <a:p>
            <a:pPr/>
            <a:r>
              <a:t>A CA is essentially a trusted third party</a:t>
            </a:r>
          </a:p>
          <a:p>
            <a:pPr lvl="1"/>
            <a:r>
              <a:t>Certificate signatures are attestations of authenticity for the server and (optionally) the client</a:t>
            </a:r>
          </a:p>
          <a:p>
            <a:pPr lvl="1"/>
            <a:r>
              <a:t>Remember: trust is bad and should be minimized!</a:t>
            </a:r>
          </a:p>
          <a:p>
            <a:pPr>
              <a:defRPr>
                <a:solidFill>
                  <a:schemeClr val="accent5">
                    <a:hueOff val="89162"/>
                    <a:satOff val="9554"/>
                    <a:lumOff val="16296"/>
                  </a:schemeClr>
                </a:solidFill>
              </a:defRPr>
            </a:pPr>
            <a:r>
              <a:t>If a CA mistakenly (or purposefully) signs a certificate for a domain and provides it to a malicious principal, TLS can be subverted</a:t>
            </a:r>
          </a:p>
          <a:p>
            <a:pPr/>
            <a:r>
              <a:t>Not only must we trust root CAs, but also intermediate CAs that have been delegated signing authority</a:t>
            </a:r>
          </a:p>
        </p:txBody>
      </p:sp>
      <p:sp>
        <p:nvSpPr>
          <p:cNvPr id="641"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43" name="CA Trustworthiness (2)"/>
          <p:cNvSpPr txBox="1"/>
          <p:nvPr>
            <p:ph type="title"/>
          </p:nvPr>
        </p:nvSpPr>
        <p:spPr>
          <a:prstGeom prst="rect">
            <a:avLst/>
          </a:prstGeom>
        </p:spPr>
        <p:txBody>
          <a:bodyPr/>
          <a:lstStyle/>
          <a:p>
            <a:pPr/>
            <a:r>
              <a:t>CA Trustworthiness (2)</a:t>
            </a:r>
          </a:p>
        </p:txBody>
      </p:sp>
      <p:sp>
        <p:nvSpPr>
          <p:cNvPr id="644" name="Clearly, the CA secret key must be protected at all costs…"/>
          <p:cNvSpPr txBox="1"/>
          <p:nvPr>
            <p:ph type="body" idx="1"/>
          </p:nvPr>
        </p:nvSpPr>
        <p:spPr>
          <a:prstGeom prst="rect">
            <a:avLst/>
          </a:prstGeom>
        </p:spPr>
        <p:txBody>
          <a:bodyPr/>
          <a:lstStyle/>
          <a:p>
            <a:pPr/>
            <a:r>
              <a:t>Clearly, the CA secret key must be protected at all costs</a:t>
            </a:r>
          </a:p>
          <a:p>
            <a:pPr lvl="1"/>
            <a:r>
              <a:t>Possession of the CA secret key grants adversaries the ability to sign any domain</a:t>
            </a:r>
          </a:p>
          <a:p>
            <a:pPr lvl="1">
              <a:defRPr>
                <a:solidFill>
                  <a:schemeClr val="accent5">
                    <a:hueOff val="89162"/>
                    <a:satOff val="9554"/>
                    <a:lumOff val="16296"/>
                  </a:schemeClr>
                </a:solidFill>
              </a:defRPr>
            </a:pPr>
            <a:r>
              <a:t>Attractive target for adversaries</a:t>
            </a:r>
          </a:p>
          <a:p>
            <a:pPr/>
            <a:r>
              <a:t>Signatures should only be issued after verifying the identity of the requester</a:t>
            </a:r>
          </a:p>
          <a:p>
            <a:pPr lvl="1"/>
            <a:r>
              <a:t>Also known as domain validation</a:t>
            </a:r>
          </a:p>
          <a:p>
            <a:pPr lvl="1"/>
            <a:r>
              <a:t>Should be easy, right?</a:t>
            </a:r>
          </a:p>
        </p:txBody>
      </p:sp>
      <p:sp>
        <p:nvSpPr>
          <p:cNvPr id="645"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47" name="CA Failures"/>
          <p:cNvSpPr txBox="1"/>
          <p:nvPr>
            <p:ph type="title"/>
          </p:nvPr>
        </p:nvSpPr>
        <p:spPr>
          <a:prstGeom prst="rect">
            <a:avLst/>
          </a:prstGeom>
        </p:spPr>
        <p:txBody>
          <a:bodyPr/>
          <a:lstStyle/>
          <a:p>
            <a:pPr/>
            <a:r>
              <a:t>CA Failures</a:t>
            </a:r>
          </a:p>
        </p:txBody>
      </p:sp>
      <p:sp>
        <p:nvSpPr>
          <p:cNvPr id="648" name="In 2001, VeriSign issued two executable signing certificates to someone claiming to be from Microsoft…"/>
          <p:cNvSpPr txBox="1"/>
          <p:nvPr>
            <p:ph type="body" sz="half" idx="1"/>
          </p:nvPr>
        </p:nvSpPr>
        <p:spPr>
          <a:xfrm>
            <a:off x="381000" y="5811589"/>
            <a:ext cx="12255500" cy="2989511"/>
          </a:xfrm>
          <a:prstGeom prst="rect">
            <a:avLst/>
          </a:prstGeom>
        </p:spPr>
        <p:txBody>
          <a:bodyPr/>
          <a:lstStyle/>
          <a:p>
            <a:pPr/>
            <a:r>
              <a:t>In 2001, VeriSign issued two executable signing certificates to someone claiming to be from Microsoft</a:t>
            </a:r>
          </a:p>
          <a:p>
            <a:pPr lvl="1"/>
            <a:r>
              <a:t>Could be used to issue untrusted software updates</a:t>
            </a:r>
          </a:p>
        </p:txBody>
      </p:sp>
      <p:sp>
        <p:nvSpPr>
          <p:cNvPr id="649"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650" name="Issued to: Microsoft Corporation…"/>
          <p:cNvSpPr txBox="1"/>
          <p:nvPr/>
        </p:nvSpPr>
        <p:spPr>
          <a:xfrm>
            <a:off x="828005" y="1879600"/>
            <a:ext cx="10574090" cy="3302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0">
                <a:latin typeface="Menlo"/>
                <a:ea typeface="Menlo"/>
                <a:cs typeface="Menlo"/>
                <a:sym typeface="Menlo"/>
              </a:defRPr>
            </a:pPr>
            <a:r>
              <a:t>Issued to: Microsoft Corporation</a:t>
            </a:r>
          </a:p>
          <a:p>
            <a:pPr algn="l">
              <a:defRPr b="0">
                <a:latin typeface="Menlo"/>
                <a:ea typeface="Menlo"/>
                <a:cs typeface="Menlo"/>
                <a:sym typeface="Menlo"/>
              </a:defRPr>
            </a:pPr>
            <a:r>
              <a:t>Issued by: VeriSign Commercial Software Publishers CA</a:t>
            </a:r>
          </a:p>
          <a:p>
            <a:pPr algn="l">
              <a:defRPr b="0">
                <a:latin typeface="Menlo"/>
                <a:ea typeface="Menlo"/>
                <a:cs typeface="Menlo"/>
                <a:sym typeface="Menlo"/>
              </a:defRPr>
            </a:pPr>
            <a:r>
              <a:t>Valid from 1/29/2001 to 1/30/2002</a:t>
            </a:r>
          </a:p>
          <a:p>
            <a:pPr algn="l">
              <a:defRPr b="0">
                <a:latin typeface="Menlo"/>
                <a:ea typeface="Menlo"/>
                <a:cs typeface="Menlo"/>
                <a:sym typeface="Menlo"/>
              </a:defRPr>
            </a:pPr>
            <a:r>
              <a:t>Serial number is 1B51 90F7 3724 399C 9254 CD42 4637 996A</a:t>
            </a:r>
          </a:p>
          <a:p>
            <a:pPr algn="l">
              <a:defRPr b="0">
                <a:latin typeface="Menlo"/>
                <a:ea typeface="Menlo"/>
                <a:cs typeface="Menlo"/>
                <a:sym typeface="Menlo"/>
              </a:defRPr>
            </a:pPr>
          </a:p>
          <a:p>
            <a:pPr marL="457200" indent="-457200" algn="l" defTabSz="457200">
              <a:tabLst>
                <a:tab pos="139700" algn="l"/>
                <a:tab pos="457200" algn="l"/>
              </a:tabLst>
              <a:defRPr b="0">
                <a:latin typeface="Menlo"/>
                <a:ea typeface="Menlo"/>
                <a:cs typeface="Menlo"/>
                <a:sym typeface="Menlo"/>
              </a:defRPr>
            </a:pPr>
            <a:r>
              <a:t>Issued to: Microsoft Corporation </a:t>
            </a:r>
            <a:endParaRPr>
              <a:latin typeface="Times"/>
              <a:ea typeface="Times"/>
              <a:cs typeface="Times"/>
              <a:sym typeface="Times"/>
            </a:endParaRPr>
          </a:p>
          <a:p>
            <a:pPr marL="457200" indent="-457200" algn="l" defTabSz="457200">
              <a:tabLst>
                <a:tab pos="139700" algn="l"/>
                <a:tab pos="457200" algn="l"/>
              </a:tabLst>
              <a:defRPr b="0">
                <a:latin typeface="Menlo"/>
                <a:ea typeface="Menlo"/>
                <a:cs typeface="Menlo"/>
                <a:sym typeface="Menlo"/>
              </a:defRPr>
            </a:pPr>
            <a:r>
              <a:t>Issued by: VeriSign Commercial Software Publishers CA </a:t>
            </a:r>
            <a:endParaRPr>
              <a:latin typeface="Times"/>
              <a:ea typeface="Times"/>
              <a:cs typeface="Times"/>
              <a:sym typeface="Times"/>
            </a:endParaRPr>
          </a:p>
          <a:p>
            <a:pPr marL="457200" indent="-457200" algn="l" defTabSz="457200">
              <a:tabLst>
                <a:tab pos="139700" algn="l"/>
                <a:tab pos="457200" algn="l"/>
              </a:tabLst>
              <a:defRPr b="0">
                <a:latin typeface="Menlo"/>
                <a:ea typeface="Menlo"/>
                <a:cs typeface="Menlo"/>
                <a:sym typeface="Menlo"/>
              </a:defRPr>
            </a:pPr>
            <a:r>
              <a:t>Valid from 1/30/2001 to 1/31/2002 </a:t>
            </a:r>
            <a:endParaRPr>
              <a:latin typeface="Times"/>
              <a:ea typeface="Times"/>
              <a:cs typeface="Times"/>
              <a:sym typeface="Times"/>
            </a:endParaRPr>
          </a:p>
          <a:p>
            <a:pPr marL="457200" indent="-457200" algn="l" defTabSz="457200">
              <a:tabLst>
                <a:tab pos="139700" algn="l"/>
                <a:tab pos="457200" algn="l"/>
              </a:tabLst>
              <a:defRPr b="0">
                <a:latin typeface="Menlo"/>
                <a:ea typeface="Menlo"/>
                <a:cs typeface="Menlo"/>
                <a:sym typeface="Menlo"/>
              </a:defRPr>
            </a:pPr>
            <a:r>
              <a:t>Serial number is 750E 40FF 97F0 47ED F556 C708 4EB1 ABFD </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52" name="Comodo"/>
          <p:cNvSpPr txBox="1"/>
          <p:nvPr>
            <p:ph type="title"/>
          </p:nvPr>
        </p:nvSpPr>
        <p:spPr>
          <a:prstGeom prst="rect">
            <a:avLst/>
          </a:prstGeom>
        </p:spPr>
        <p:txBody>
          <a:bodyPr/>
          <a:lstStyle/>
          <a:p>
            <a:pPr/>
            <a:r>
              <a:t>Comodo</a:t>
            </a:r>
          </a:p>
        </p:txBody>
      </p:sp>
      <p:sp>
        <p:nvSpPr>
          <p:cNvPr id="653" name="Body"/>
          <p:cNvSpPr txBox="1"/>
          <p:nvPr>
            <p:ph type="body" idx="1"/>
          </p:nvPr>
        </p:nvSpPr>
        <p:spPr>
          <a:prstGeom prst="rect">
            <a:avLst/>
          </a:prstGeom>
        </p:spPr>
        <p:txBody>
          <a:bodyPr/>
          <a:lstStyle/>
          <a:p>
            <a:pPr/>
          </a:p>
        </p:txBody>
      </p:sp>
      <p:sp>
        <p:nvSpPr>
          <p:cNvPr id="654"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655" name="ca-comodo-fail.png" descr="ca-comodo-fail.png"/>
          <p:cNvPicPr>
            <a:picLocks noChangeAspect="1"/>
          </p:cNvPicPr>
          <p:nvPr/>
        </p:nvPicPr>
        <p:blipFill>
          <a:blip r:embed="rId2">
            <a:extLst/>
          </a:blip>
          <a:stretch>
            <a:fillRect/>
          </a:stretch>
        </p:blipFill>
        <p:spPr>
          <a:xfrm>
            <a:off x="2050648" y="2128140"/>
            <a:ext cx="9284504" cy="6970520"/>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7" name="Title 3"/>
          <p:cNvSpPr txBox="1"/>
          <p:nvPr>
            <p:ph type="title"/>
          </p:nvPr>
        </p:nvSpPr>
        <p:spPr>
          <a:prstGeom prst="rect">
            <a:avLst/>
          </a:prstGeom>
        </p:spPr>
        <p:txBody>
          <a:bodyPr/>
          <a:lstStyle/>
          <a:p>
            <a:pPr/>
            <a:r>
              <a:t>SSL/TLS</a:t>
            </a:r>
          </a:p>
        </p:txBody>
      </p:sp>
      <p:sp>
        <p:nvSpPr>
          <p:cNvPr id="168" name="Content Placeholder 4"/>
          <p:cNvSpPr txBox="1"/>
          <p:nvPr>
            <p:ph type="body" idx="1"/>
          </p:nvPr>
        </p:nvSpPr>
        <p:spPr>
          <a:prstGeom prst="rect">
            <a:avLst/>
          </a:prstGeom>
        </p:spPr>
        <p:txBody>
          <a:bodyPr/>
          <a:lstStyle/>
          <a:p>
            <a:pPr/>
            <a:r>
              <a:t>Application-layer protocol for confidentiality, integrity, and authentication between clients and servers</a:t>
            </a:r>
          </a:p>
          <a:p>
            <a:pPr lvl="1" marL="1179004" indent="-417004">
              <a:spcBef>
                <a:spcPts val="700"/>
              </a:spcBef>
              <a:defRPr sz="3400"/>
            </a:pPr>
            <a:r>
              <a:t>Introduced by Netscape in 1995 as the </a:t>
            </a:r>
            <a:r>
              <a:rPr>
                <a:solidFill>
                  <a:srgbClr val="5B9BD5"/>
                </a:solidFill>
              </a:rPr>
              <a:t>Secure Sockets Layer </a:t>
            </a:r>
            <a:r>
              <a:t>(SSL)</a:t>
            </a:r>
          </a:p>
          <a:p>
            <a:pPr lvl="1" marL="1179004" indent="-417004">
              <a:spcBef>
                <a:spcPts val="700"/>
              </a:spcBef>
              <a:defRPr sz="3400"/>
            </a:pPr>
            <a:r>
              <a:t>Designed to encapsulate HTTP, hence HTTPS</a:t>
            </a:r>
          </a:p>
          <a:p>
            <a:pPr>
              <a:defRPr>
                <a:solidFill>
                  <a:srgbClr val="5B9BD5"/>
                </a:solidFill>
              </a:defRPr>
            </a:pPr>
            <a:r>
              <a:t>Transport Layer Security </a:t>
            </a:r>
            <a:r>
              <a:rPr>
                <a:solidFill>
                  <a:srgbClr val="000000"/>
                </a:solidFill>
              </a:rPr>
              <a:t>(TLS) is the upgraded standard</a:t>
            </a:r>
            <a:endParaRPr>
              <a:solidFill>
                <a:srgbClr val="000000"/>
              </a:solidFill>
            </a:endParaRPr>
          </a:p>
          <a:p>
            <a:pPr lvl="1" marL="1179004" indent="-417004">
              <a:spcBef>
                <a:spcPts val="700"/>
              </a:spcBef>
              <a:defRPr sz="3400"/>
            </a:pPr>
            <a:r>
              <a:t>Defined in an RFC in 1999</a:t>
            </a:r>
          </a:p>
          <a:p>
            <a:pPr lvl="1" marL="1179004" indent="-417004">
              <a:spcBef>
                <a:spcPts val="700"/>
              </a:spcBef>
              <a:defRPr sz="3400"/>
            </a:pPr>
            <a:r>
              <a:t>Supersedes SSL: </a:t>
            </a:r>
            <a:r>
              <a:rPr>
                <a:latin typeface="Calibri"/>
                <a:ea typeface="Calibri"/>
                <a:cs typeface="Calibri"/>
                <a:sym typeface="Calibri"/>
              </a:rPr>
              <a:t>SSL is known to be insecure and should not be used</a:t>
            </a:r>
          </a:p>
          <a:p>
            <a:pPr/>
            <a:r>
              <a:t>Sits between transport and application layers</a:t>
            </a:r>
          </a:p>
          <a:p>
            <a:pPr lvl="1" marL="1179004" indent="-417004">
              <a:spcBef>
                <a:spcPts val="700"/>
              </a:spcBef>
              <a:defRPr sz="3400"/>
            </a:pPr>
            <a:r>
              <a:t>Thus, applications must be TLS-aware</a:t>
            </a:r>
          </a:p>
          <a:p>
            <a:pPr/>
            <a:r>
              <a:t>Both client and server must have an asymmetric keypair</a:t>
            </a:r>
          </a:p>
          <a:p>
            <a:pPr lvl="1" marL="1179004" indent="-417004">
              <a:spcBef>
                <a:spcPts val="700"/>
              </a:spcBef>
              <a:defRPr sz="3400"/>
            </a:pPr>
            <a:r>
              <a:t>X.509 </a:t>
            </a:r>
            <a:r>
              <a:rPr>
                <a:solidFill>
                  <a:srgbClr val="5B9BD5"/>
                </a:solidFill>
              </a:rPr>
              <a:t>certificates</a:t>
            </a:r>
            <a:r>
              <a:t> contain signed public keys</a:t>
            </a:r>
          </a:p>
          <a:p>
            <a:pPr lvl="1" marL="1179004" indent="-417004">
              <a:spcBef>
                <a:spcPts val="700"/>
              </a:spcBef>
              <a:defRPr sz="3400"/>
            </a:pPr>
            <a:r>
              <a:t>PKI rooted in trusted (?) Certificate Authorities (CAs)</a:t>
            </a:r>
          </a:p>
        </p:txBody>
      </p:sp>
      <p:sp>
        <p:nvSpPr>
          <p:cNvPr id="169" name="Slide Number"/>
          <p:cNvSpPr txBox="1"/>
          <p:nvPr>
            <p:ph type="sldNum" sz="quarter" idx="2"/>
          </p:nvPr>
        </p:nvSpPr>
        <p:spPr>
          <a:xfrm>
            <a:off x="12026899" y="9296400"/>
            <a:ext cx="215901"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168">
                                            <p:txEl>
                                              <p:pRg st="3" end="3"/>
                                            </p:txEl>
                                          </p:spTgt>
                                        </p:tgtEl>
                                        <p:attrNameLst>
                                          <p:attrName>style.visibility</p:attrName>
                                        </p:attrNameLst>
                                      </p:cBhvr>
                                      <p:to>
                                        <p:strVal val="visible"/>
                                      </p:to>
                                    </p:set>
                                    <p:anim calcmode="lin" valueType="num">
                                      <p:cBhvr>
                                        <p:cTn id="7" dur="500" fill="hold"/>
                                        <p:tgtEl>
                                          <p:spTgt spid="168">
                                            <p:txEl>
                                              <p:pRg st="3" end="3"/>
                                            </p:txEl>
                                          </p:spTgt>
                                        </p:tgtEl>
                                        <p:attrNameLst>
                                          <p:attrName>ppt_x</p:attrName>
                                        </p:attrNameLst>
                                      </p:cBhvr>
                                      <p:tavLst>
                                        <p:tav tm="0">
                                          <p:val>
                                            <p:strVal val="#ppt_x"/>
                                          </p:val>
                                        </p:tav>
                                        <p:tav tm="100000">
                                          <p:val>
                                            <p:strVal val="#ppt_x"/>
                                          </p:val>
                                        </p:tav>
                                      </p:tavLst>
                                    </p:anim>
                                    <p:anim calcmode="lin" valueType="num">
                                      <p:cBhvr>
                                        <p:cTn id="8" dur="500" fill="hold"/>
                                        <p:tgtEl>
                                          <p:spTgt spid="168">
                                            <p:txEl>
                                              <p:pRg st="3" end="3"/>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Class="entr" nodeType="afterEffect" presetSubtype="4" presetID="2" grpId="1" fill="hold">
                                  <p:stCondLst>
                                    <p:cond delay="0"/>
                                  </p:stCondLst>
                                  <p:iterate type="el" backwards="0">
                                    <p:tmAbs val="0"/>
                                  </p:iterate>
                                  <p:childTnLst>
                                    <p:set>
                                      <p:cBhvr>
                                        <p:cTn id="11" fill="hold"/>
                                        <p:tgtEl>
                                          <p:spTgt spid="168">
                                            <p:txEl>
                                              <p:pRg st="4" end="4"/>
                                            </p:txEl>
                                          </p:spTgt>
                                        </p:tgtEl>
                                        <p:attrNameLst>
                                          <p:attrName>style.visibility</p:attrName>
                                        </p:attrNameLst>
                                      </p:cBhvr>
                                      <p:to>
                                        <p:strVal val="visible"/>
                                      </p:to>
                                    </p:set>
                                    <p:anim calcmode="lin" valueType="num">
                                      <p:cBhvr>
                                        <p:cTn id="12" dur="500" fill="hold"/>
                                        <p:tgtEl>
                                          <p:spTgt spid="168">
                                            <p:txEl>
                                              <p:pRg st="4" end="4"/>
                                            </p:txEl>
                                          </p:spTgt>
                                        </p:tgtEl>
                                        <p:attrNameLst>
                                          <p:attrName>ppt_x</p:attrName>
                                        </p:attrNameLst>
                                      </p:cBhvr>
                                      <p:tavLst>
                                        <p:tav tm="0">
                                          <p:val>
                                            <p:strVal val="#ppt_x"/>
                                          </p:val>
                                        </p:tav>
                                        <p:tav tm="100000">
                                          <p:val>
                                            <p:strVal val="#ppt_x"/>
                                          </p:val>
                                        </p:tav>
                                      </p:tavLst>
                                    </p:anim>
                                    <p:anim calcmode="lin" valueType="num">
                                      <p:cBhvr>
                                        <p:cTn id="13" dur="500" fill="hold"/>
                                        <p:tgtEl>
                                          <p:spTgt spid="168">
                                            <p:txEl>
                                              <p:pRg st="4" end="4"/>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Class="entr" nodeType="afterEffect" presetSubtype="4" presetID="2" grpId="1" fill="hold">
                                  <p:stCondLst>
                                    <p:cond delay="0"/>
                                  </p:stCondLst>
                                  <p:iterate type="el" backwards="0">
                                    <p:tmAbs val="0"/>
                                  </p:iterate>
                                  <p:childTnLst>
                                    <p:set>
                                      <p:cBhvr>
                                        <p:cTn id="16" fill="hold"/>
                                        <p:tgtEl>
                                          <p:spTgt spid="168">
                                            <p:txEl>
                                              <p:pRg st="5" end="5"/>
                                            </p:txEl>
                                          </p:spTgt>
                                        </p:tgtEl>
                                        <p:attrNameLst>
                                          <p:attrName>style.visibility</p:attrName>
                                        </p:attrNameLst>
                                      </p:cBhvr>
                                      <p:to>
                                        <p:strVal val="visible"/>
                                      </p:to>
                                    </p:set>
                                    <p:anim calcmode="lin" valueType="num">
                                      <p:cBhvr>
                                        <p:cTn id="17" dur="500" fill="hold"/>
                                        <p:tgtEl>
                                          <p:spTgt spid="168">
                                            <p:txEl>
                                              <p:pRg st="5" end="5"/>
                                            </p:txEl>
                                          </p:spTgt>
                                        </p:tgtEl>
                                        <p:attrNameLst>
                                          <p:attrName>ppt_x</p:attrName>
                                        </p:attrNameLst>
                                      </p:cBhvr>
                                      <p:tavLst>
                                        <p:tav tm="0">
                                          <p:val>
                                            <p:strVal val="#ppt_x"/>
                                          </p:val>
                                        </p:tav>
                                        <p:tav tm="100000">
                                          <p:val>
                                            <p:strVal val="#ppt_x"/>
                                          </p:val>
                                        </p:tav>
                                      </p:tavLst>
                                    </p:anim>
                                    <p:anim calcmode="lin" valueType="num">
                                      <p:cBhvr>
                                        <p:cTn id="18" dur="500" fill="hold"/>
                                        <p:tgtEl>
                                          <p:spTgt spid="16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4" presetID="2" grpId="1" fill="hold">
                                  <p:stCondLst>
                                    <p:cond delay="0"/>
                                  </p:stCondLst>
                                  <p:iterate type="el" backwards="0">
                                    <p:tmAbs val="0"/>
                                  </p:iterate>
                                  <p:childTnLst>
                                    <p:set>
                                      <p:cBhvr>
                                        <p:cTn id="22" fill="hold"/>
                                        <p:tgtEl>
                                          <p:spTgt spid="168">
                                            <p:txEl>
                                              <p:pRg st="6" end="6"/>
                                            </p:txEl>
                                          </p:spTgt>
                                        </p:tgtEl>
                                        <p:attrNameLst>
                                          <p:attrName>style.visibility</p:attrName>
                                        </p:attrNameLst>
                                      </p:cBhvr>
                                      <p:to>
                                        <p:strVal val="visible"/>
                                      </p:to>
                                    </p:set>
                                    <p:anim calcmode="lin" valueType="num">
                                      <p:cBhvr>
                                        <p:cTn id="23" dur="500" fill="hold"/>
                                        <p:tgtEl>
                                          <p:spTgt spid="168">
                                            <p:txEl>
                                              <p:pRg st="6" end="6"/>
                                            </p:txEl>
                                          </p:spTgt>
                                        </p:tgtEl>
                                        <p:attrNameLst>
                                          <p:attrName>ppt_x</p:attrName>
                                        </p:attrNameLst>
                                      </p:cBhvr>
                                      <p:tavLst>
                                        <p:tav tm="0">
                                          <p:val>
                                            <p:strVal val="#ppt_x"/>
                                          </p:val>
                                        </p:tav>
                                        <p:tav tm="100000">
                                          <p:val>
                                            <p:strVal val="#ppt_x"/>
                                          </p:val>
                                        </p:tav>
                                      </p:tavLst>
                                    </p:anim>
                                    <p:anim calcmode="lin" valueType="num">
                                      <p:cBhvr>
                                        <p:cTn id="24" dur="500" fill="hold"/>
                                        <p:tgtEl>
                                          <p:spTgt spid="168">
                                            <p:txEl>
                                              <p:pRg st="6" end="6"/>
                                            </p:txEl>
                                          </p:spTgt>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Class="entr" nodeType="afterEffect" presetSubtype="4" presetID="2" grpId="1" fill="hold">
                                  <p:stCondLst>
                                    <p:cond delay="0"/>
                                  </p:stCondLst>
                                  <p:iterate type="el" backwards="0">
                                    <p:tmAbs val="0"/>
                                  </p:iterate>
                                  <p:childTnLst>
                                    <p:set>
                                      <p:cBhvr>
                                        <p:cTn id="27" fill="hold"/>
                                        <p:tgtEl>
                                          <p:spTgt spid="168">
                                            <p:txEl>
                                              <p:pRg st="7" end="7"/>
                                            </p:txEl>
                                          </p:spTgt>
                                        </p:tgtEl>
                                        <p:attrNameLst>
                                          <p:attrName>style.visibility</p:attrName>
                                        </p:attrNameLst>
                                      </p:cBhvr>
                                      <p:to>
                                        <p:strVal val="visible"/>
                                      </p:to>
                                    </p:set>
                                    <p:anim calcmode="lin" valueType="num">
                                      <p:cBhvr>
                                        <p:cTn id="28" dur="500" fill="hold"/>
                                        <p:tgtEl>
                                          <p:spTgt spid="168">
                                            <p:txEl>
                                              <p:pRg st="7" end="7"/>
                                            </p:txEl>
                                          </p:spTgt>
                                        </p:tgtEl>
                                        <p:attrNameLst>
                                          <p:attrName>ppt_x</p:attrName>
                                        </p:attrNameLst>
                                      </p:cBhvr>
                                      <p:tavLst>
                                        <p:tav tm="0">
                                          <p:val>
                                            <p:strVal val="#ppt_x"/>
                                          </p:val>
                                        </p:tav>
                                        <p:tav tm="100000">
                                          <p:val>
                                            <p:strVal val="#ppt_x"/>
                                          </p:val>
                                        </p:tav>
                                      </p:tavLst>
                                    </p:anim>
                                    <p:anim calcmode="lin" valueType="num">
                                      <p:cBhvr>
                                        <p:cTn id="29" dur="500" fill="hold"/>
                                        <p:tgtEl>
                                          <p:spTgt spid="168">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Class="entr" nodeType="clickEffect" presetSubtype="4" presetID="2" grpId="1" fill="hold">
                                  <p:stCondLst>
                                    <p:cond delay="0"/>
                                  </p:stCondLst>
                                  <p:iterate type="el" backwards="0">
                                    <p:tmAbs val="0"/>
                                  </p:iterate>
                                  <p:childTnLst>
                                    <p:set>
                                      <p:cBhvr>
                                        <p:cTn id="33" fill="hold"/>
                                        <p:tgtEl>
                                          <p:spTgt spid="168">
                                            <p:txEl>
                                              <p:pRg st="8" end="8"/>
                                            </p:txEl>
                                          </p:spTgt>
                                        </p:tgtEl>
                                        <p:attrNameLst>
                                          <p:attrName>style.visibility</p:attrName>
                                        </p:attrNameLst>
                                      </p:cBhvr>
                                      <p:to>
                                        <p:strVal val="visible"/>
                                      </p:to>
                                    </p:set>
                                    <p:anim calcmode="lin" valueType="num">
                                      <p:cBhvr>
                                        <p:cTn id="34" dur="500" fill="hold"/>
                                        <p:tgtEl>
                                          <p:spTgt spid="168">
                                            <p:txEl>
                                              <p:pRg st="8" end="8"/>
                                            </p:txEl>
                                          </p:spTgt>
                                        </p:tgtEl>
                                        <p:attrNameLst>
                                          <p:attrName>ppt_x</p:attrName>
                                        </p:attrNameLst>
                                      </p:cBhvr>
                                      <p:tavLst>
                                        <p:tav tm="0">
                                          <p:val>
                                            <p:strVal val="#ppt_x"/>
                                          </p:val>
                                        </p:tav>
                                        <p:tav tm="100000">
                                          <p:val>
                                            <p:strVal val="#ppt_x"/>
                                          </p:val>
                                        </p:tav>
                                      </p:tavLst>
                                    </p:anim>
                                    <p:anim calcmode="lin" valueType="num">
                                      <p:cBhvr>
                                        <p:cTn id="35" dur="500" fill="hold"/>
                                        <p:tgtEl>
                                          <p:spTgt spid="168">
                                            <p:txEl>
                                              <p:pRg st="8" end="8"/>
                                            </p:txEl>
                                          </p:spTgt>
                                        </p:tgtEl>
                                        <p:attrNameLst>
                                          <p:attrName>ppt_y</p:attrName>
                                        </p:attrNameLst>
                                      </p:cBhvr>
                                      <p:tavLst>
                                        <p:tav tm="0">
                                          <p:val>
                                            <p:strVal val="1+#ppt_h/2"/>
                                          </p:val>
                                        </p:tav>
                                        <p:tav tm="100000">
                                          <p:val>
                                            <p:strVal val="#ppt_y"/>
                                          </p:val>
                                        </p:tav>
                                      </p:tavLst>
                                    </p:anim>
                                  </p:childTnLst>
                                </p:cTn>
                              </p:par>
                            </p:childTnLst>
                          </p:cTn>
                        </p:par>
                        <p:par>
                          <p:cTn id="36" fill="hold">
                            <p:stCondLst>
                              <p:cond delay="500"/>
                            </p:stCondLst>
                            <p:childTnLst>
                              <p:par>
                                <p:cTn id="37" presetClass="entr" nodeType="afterEffect" presetSubtype="4" presetID="2" grpId="1" fill="hold">
                                  <p:stCondLst>
                                    <p:cond delay="0"/>
                                  </p:stCondLst>
                                  <p:iterate type="el" backwards="0">
                                    <p:tmAbs val="0"/>
                                  </p:iterate>
                                  <p:childTnLst>
                                    <p:set>
                                      <p:cBhvr>
                                        <p:cTn id="38" fill="hold"/>
                                        <p:tgtEl>
                                          <p:spTgt spid="168">
                                            <p:txEl>
                                              <p:pRg st="9" end="9"/>
                                            </p:txEl>
                                          </p:spTgt>
                                        </p:tgtEl>
                                        <p:attrNameLst>
                                          <p:attrName>style.visibility</p:attrName>
                                        </p:attrNameLst>
                                      </p:cBhvr>
                                      <p:to>
                                        <p:strVal val="visible"/>
                                      </p:to>
                                    </p:set>
                                    <p:anim calcmode="lin" valueType="num">
                                      <p:cBhvr>
                                        <p:cTn id="39" dur="500" fill="hold"/>
                                        <p:tgtEl>
                                          <p:spTgt spid="168">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68">
                                            <p:txEl>
                                              <p:pRg st="9" end="9"/>
                                            </p:txEl>
                                          </p:spTgt>
                                        </p:tgtEl>
                                        <p:attrNameLst>
                                          <p:attrName>ppt_y</p:attrName>
                                        </p:attrNameLst>
                                      </p:cBhvr>
                                      <p:tavLst>
                                        <p:tav tm="0">
                                          <p:val>
                                            <p:strVal val="1+#ppt_h/2"/>
                                          </p:val>
                                        </p:tav>
                                        <p:tav tm="100000">
                                          <p:val>
                                            <p:strVal val="#ppt_y"/>
                                          </p:val>
                                        </p:tav>
                                      </p:tavLst>
                                    </p:anim>
                                  </p:childTnLst>
                                </p:cTn>
                              </p:par>
                            </p:childTnLst>
                          </p:cTn>
                        </p:par>
                        <p:par>
                          <p:cTn id="41" fill="hold">
                            <p:stCondLst>
                              <p:cond delay="1000"/>
                            </p:stCondLst>
                            <p:childTnLst>
                              <p:par>
                                <p:cTn id="42" presetClass="entr" nodeType="afterEffect" presetSubtype="4" presetID="2" grpId="1" fill="hold">
                                  <p:stCondLst>
                                    <p:cond delay="0"/>
                                  </p:stCondLst>
                                  <p:iterate type="el" backwards="0">
                                    <p:tmAbs val="0"/>
                                  </p:iterate>
                                  <p:childTnLst>
                                    <p:set>
                                      <p:cBhvr>
                                        <p:cTn id="43" fill="hold"/>
                                        <p:tgtEl>
                                          <p:spTgt spid="168">
                                            <p:txEl>
                                              <p:pRg st="10" end="10"/>
                                            </p:txEl>
                                          </p:spTgt>
                                        </p:tgtEl>
                                        <p:attrNameLst>
                                          <p:attrName>style.visibility</p:attrName>
                                        </p:attrNameLst>
                                      </p:cBhvr>
                                      <p:to>
                                        <p:strVal val="visible"/>
                                      </p:to>
                                    </p:set>
                                    <p:anim calcmode="lin" valueType="num">
                                      <p:cBhvr>
                                        <p:cTn id="44" dur="500" fill="hold"/>
                                        <p:tgtEl>
                                          <p:spTgt spid="168">
                                            <p:txEl>
                                              <p:pRg st="10" end="10"/>
                                            </p:txEl>
                                          </p:spTgt>
                                        </p:tgtEl>
                                        <p:attrNameLst>
                                          <p:attrName>ppt_x</p:attrName>
                                        </p:attrNameLst>
                                      </p:cBhvr>
                                      <p:tavLst>
                                        <p:tav tm="0">
                                          <p:val>
                                            <p:strVal val="#ppt_x"/>
                                          </p:val>
                                        </p:tav>
                                        <p:tav tm="100000">
                                          <p:val>
                                            <p:strVal val="#ppt_x"/>
                                          </p:val>
                                        </p:tav>
                                      </p:tavLst>
                                    </p:anim>
                                    <p:anim calcmode="lin" valueType="num">
                                      <p:cBhvr>
                                        <p:cTn id="45" dur="500" fill="hold"/>
                                        <p:tgtEl>
                                          <p:spTgt spid="168">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68" grpId="1"/>
    </p:bldLst>
  </p:timing>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57" name="Diginotar"/>
          <p:cNvSpPr txBox="1"/>
          <p:nvPr>
            <p:ph type="title"/>
          </p:nvPr>
        </p:nvSpPr>
        <p:spPr>
          <a:prstGeom prst="rect">
            <a:avLst/>
          </a:prstGeom>
        </p:spPr>
        <p:txBody>
          <a:bodyPr/>
          <a:lstStyle/>
          <a:p>
            <a:pPr/>
            <a:r>
              <a:t>Diginotar</a:t>
            </a:r>
          </a:p>
        </p:txBody>
      </p:sp>
      <p:sp>
        <p:nvSpPr>
          <p:cNvPr id="658" name="Body"/>
          <p:cNvSpPr txBox="1"/>
          <p:nvPr>
            <p:ph type="body" idx="1"/>
          </p:nvPr>
        </p:nvSpPr>
        <p:spPr>
          <a:prstGeom prst="rect">
            <a:avLst/>
          </a:prstGeom>
        </p:spPr>
        <p:txBody>
          <a:bodyPr/>
          <a:lstStyle/>
          <a:p>
            <a:pPr/>
          </a:p>
        </p:txBody>
      </p:sp>
      <p:sp>
        <p:nvSpPr>
          <p:cNvPr id="659"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660" name="ca-diginotar-fail.png" descr="ca-diginotar-fail.png"/>
          <p:cNvPicPr>
            <a:picLocks noChangeAspect="1"/>
          </p:cNvPicPr>
          <p:nvPr/>
        </p:nvPicPr>
        <p:blipFill>
          <a:blip r:embed="rId2">
            <a:extLst/>
          </a:blip>
          <a:stretch>
            <a:fillRect/>
          </a:stretch>
        </p:blipFill>
        <p:spPr>
          <a:xfrm>
            <a:off x="1930375" y="2178057"/>
            <a:ext cx="9144050" cy="6953435"/>
          </a:xfrm>
          <a:prstGeom prst="rect">
            <a:avLst/>
          </a:prstGeom>
          <a:ln w="12700">
            <a:miter lim="400000"/>
          </a:ln>
        </p:spPr>
      </p:pic>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62" name="How to handle those situations?"/>
          <p:cNvSpPr txBox="1"/>
          <p:nvPr>
            <p:ph type="title"/>
          </p:nvPr>
        </p:nvSpPr>
        <p:spPr>
          <a:prstGeom prst="rect">
            <a:avLst/>
          </a:prstGeom>
        </p:spPr>
        <p:txBody>
          <a:bodyPr/>
          <a:lstStyle/>
          <a:p>
            <a:pPr/>
            <a:r>
              <a:t>How to handle those situations?</a:t>
            </a:r>
          </a:p>
        </p:txBody>
      </p:sp>
      <p:sp>
        <p:nvSpPr>
          <p:cNvPr id="663" name="A certificate has been mis-issued.…"/>
          <p:cNvSpPr txBox="1"/>
          <p:nvPr>
            <p:ph type="body" idx="1"/>
          </p:nvPr>
        </p:nvSpPr>
        <p:spPr>
          <a:prstGeom prst="rect">
            <a:avLst/>
          </a:prstGeom>
        </p:spPr>
        <p:txBody>
          <a:bodyPr/>
          <a:lstStyle/>
          <a:p>
            <a:pPr/>
            <a:r>
              <a:t>A certificate has been mis-issued.</a:t>
            </a:r>
          </a:p>
          <a:p>
            <a:pPr lvl="1"/>
            <a:r>
              <a:t>In the perspective of clients, the certificate seems legit </a:t>
            </a:r>
          </a:p>
          <a:p>
            <a:pPr lvl="1"/>
            <a:r>
              <a:t>Still valid (not expired)</a:t>
            </a:r>
          </a:p>
          <a:p>
            <a:pPr/>
          </a:p>
          <a:p>
            <a:pPr/>
            <a:r>
              <a:t>Question:</a:t>
            </a:r>
          </a:p>
          <a:p>
            <a:pPr lvl="1"/>
            <a:r>
              <a:t>How can we protect clients from accepting mis-issued certificates?</a:t>
            </a:r>
          </a:p>
          <a:p>
            <a:pPr lvl="2"/>
            <a:r>
              <a:t>Revocation</a:t>
            </a:r>
          </a:p>
        </p:txBody>
      </p:sp>
      <p:sp>
        <p:nvSpPr>
          <p:cNvPr id="664"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682" name="Group"/>
          <p:cNvGrpSpPr/>
          <p:nvPr/>
        </p:nvGrpSpPr>
        <p:grpSpPr>
          <a:xfrm>
            <a:off x="7061379" y="7526142"/>
            <a:ext cx="1217021" cy="659924"/>
            <a:chOff x="0" y="0"/>
            <a:chExt cx="1217019" cy="659923"/>
          </a:xfrm>
        </p:grpSpPr>
        <p:grpSp>
          <p:nvGrpSpPr>
            <p:cNvPr id="673" name="Group"/>
            <p:cNvGrpSpPr/>
            <p:nvPr/>
          </p:nvGrpSpPr>
          <p:grpSpPr>
            <a:xfrm>
              <a:off x="0" y="-1"/>
              <a:ext cx="709020" cy="659925"/>
              <a:chOff x="0" y="0"/>
              <a:chExt cx="709019" cy="659923"/>
            </a:xfrm>
          </p:grpSpPr>
          <p:sp>
            <p:nvSpPr>
              <p:cNvPr id="666" name="Line"/>
              <p:cNvSpPr/>
              <p:nvPr/>
            </p:nvSpPr>
            <p:spPr>
              <a:xfrm>
                <a:off x="0" y="233198"/>
                <a:ext cx="528063" cy="4267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333FF"/>
              </a:solidFill>
              <a:ln w="25400" cap="flat">
                <a:solidFill>
                  <a:srgbClr val="02084B"/>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667" name="Line"/>
              <p:cNvSpPr/>
              <p:nvPr/>
            </p:nvSpPr>
            <p:spPr>
              <a:xfrm flipV="1">
                <a:off x="25406" y="299044"/>
                <a:ext cx="345743" cy="345743"/>
              </a:xfrm>
              <a:prstGeom prst="line">
                <a:avLst/>
              </a:prstGeom>
              <a:noFill/>
              <a:ln w="25400" cap="flat">
                <a:solidFill>
                  <a:srgbClr val="030B5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668" name="Line"/>
              <p:cNvSpPr/>
              <p:nvPr/>
            </p:nvSpPr>
            <p:spPr>
              <a:xfrm flipV="1">
                <a:off x="259772" y="334353"/>
                <a:ext cx="157273" cy="157272"/>
              </a:xfrm>
              <a:prstGeom prst="line">
                <a:avLst/>
              </a:prstGeom>
              <a:noFill/>
              <a:ln w="25400" cap="flat">
                <a:solidFill>
                  <a:srgbClr val="030952"/>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669" name="Line"/>
              <p:cNvSpPr/>
              <p:nvPr/>
            </p:nvSpPr>
            <p:spPr>
              <a:xfrm flipV="1">
                <a:off x="22854" y="289865"/>
                <a:ext cx="339115" cy="339114"/>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670" name="Line"/>
              <p:cNvSpPr/>
              <p:nvPr/>
            </p:nvSpPr>
            <p:spPr>
              <a:xfrm flipV="1">
                <a:off x="245171" y="335763"/>
                <a:ext cx="153517" cy="153516"/>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671" name="Circle"/>
              <p:cNvSpPr/>
              <p:nvPr/>
            </p:nvSpPr>
            <p:spPr>
              <a:xfrm>
                <a:off x="319836" y="0"/>
                <a:ext cx="389184" cy="389184"/>
              </a:xfrm>
              <a:prstGeom prst="ellipse">
                <a:avLst/>
              </a:prstGeom>
              <a:solidFill>
                <a:srgbClr val="1333FF"/>
              </a:solidFill>
              <a:ln w="38100" cap="flat">
                <a:solidFill>
                  <a:srgbClr val="02084F"/>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672" name="Circle"/>
              <p:cNvSpPr/>
              <p:nvPr/>
            </p:nvSpPr>
            <p:spPr>
              <a:xfrm>
                <a:off x="521711" y="57289"/>
                <a:ext cx="125790" cy="125790"/>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681" name="Group"/>
            <p:cNvGrpSpPr/>
            <p:nvPr/>
          </p:nvGrpSpPr>
          <p:grpSpPr>
            <a:xfrm>
              <a:off x="507999" y="0"/>
              <a:ext cx="709021" cy="659924"/>
              <a:chOff x="0" y="0"/>
              <a:chExt cx="709019" cy="659923"/>
            </a:xfrm>
          </p:grpSpPr>
          <p:sp>
            <p:nvSpPr>
              <p:cNvPr id="674" name="Line"/>
              <p:cNvSpPr/>
              <p:nvPr/>
            </p:nvSpPr>
            <p:spPr>
              <a:xfrm>
                <a:off x="0" y="233198"/>
                <a:ext cx="528063" cy="4267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773F9B"/>
              </a:solidFill>
              <a:ln w="25400" cap="flat">
                <a:solidFill>
                  <a:srgbClr val="02084B"/>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675" name="Line"/>
              <p:cNvSpPr/>
              <p:nvPr/>
            </p:nvSpPr>
            <p:spPr>
              <a:xfrm flipV="1">
                <a:off x="25406" y="299044"/>
                <a:ext cx="345743" cy="345743"/>
              </a:xfrm>
              <a:prstGeom prst="line">
                <a:avLst/>
              </a:prstGeom>
              <a:noFill/>
              <a:ln w="25400" cap="flat">
                <a:solidFill>
                  <a:srgbClr val="030B5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676" name="Line"/>
              <p:cNvSpPr/>
              <p:nvPr/>
            </p:nvSpPr>
            <p:spPr>
              <a:xfrm flipV="1">
                <a:off x="259772" y="334353"/>
                <a:ext cx="157273" cy="157272"/>
              </a:xfrm>
              <a:prstGeom prst="line">
                <a:avLst/>
              </a:prstGeom>
              <a:noFill/>
              <a:ln w="25400" cap="flat">
                <a:solidFill>
                  <a:srgbClr val="030952"/>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677" name="Line"/>
              <p:cNvSpPr/>
              <p:nvPr/>
            </p:nvSpPr>
            <p:spPr>
              <a:xfrm flipV="1">
                <a:off x="22854" y="289865"/>
                <a:ext cx="339115" cy="339114"/>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678" name="Line"/>
              <p:cNvSpPr/>
              <p:nvPr/>
            </p:nvSpPr>
            <p:spPr>
              <a:xfrm flipV="1">
                <a:off x="245171" y="335763"/>
                <a:ext cx="153517" cy="153516"/>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679" name="Circle"/>
              <p:cNvSpPr/>
              <p:nvPr/>
            </p:nvSpPr>
            <p:spPr>
              <a:xfrm>
                <a:off x="319836" y="0"/>
                <a:ext cx="389184" cy="389184"/>
              </a:xfrm>
              <a:prstGeom prst="ellipse">
                <a:avLst/>
              </a:prstGeom>
              <a:solidFill>
                <a:srgbClr val="773F9B"/>
              </a:solidFill>
              <a:ln w="38100" cap="flat">
                <a:solidFill>
                  <a:srgbClr val="02084F"/>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680" name="Circle"/>
              <p:cNvSpPr/>
              <p:nvPr/>
            </p:nvSpPr>
            <p:spPr>
              <a:xfrm>
                <a:off x="521711" y="57289"/>
                <a:ext cx="125790" cy="125790"/>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sp>
        <p:nvSpPr>
          <p:cNvPr id="683" name="Certificate revocation"/>
          <p:cNvSpPr txBox="1"/>
          <p:nvPr>
            <p:ph type="title"/>
          </p:nvPr>
        </p:nvSpPr>
        <p:spPr>
          <a:prstGeom prst="rect">
            <a:avLst/>
          </a:prstGeom>
        </p:spPr>
        <p:txBody>
          <a:bodyPr/>
          <a:lstStyle/>
          <a:p>
            <a:pPr/>
            <a:r>
              <a:t>Certificate revocation</a:t>
            </a:r>
          </a:p>
        </p:txBody>
      </p:sp>
      <p:sp>
        <p:nvSpPr>
          <p:cNvPr id="684"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685" name="Browser"/>
          <p:cNvSpPr/>
          <p:nvPr/>
        </p:nvSpPr>
        <p:spPr>
          <a:xfrm>
            <a:off x="2149621" y="3244506"/>
            <a:ext cx="2674129" cy="1736798"/>
          </a:xfrm>
          <a:prstGeom prst="roundRect">
            <a:avLst>
              <a:gd name="adj" fmla="val 10968"/>
            </a:avLst>
          </a:prstGeom>
          <a:ln w="76200">
            <a:solidFill>
              <a:srgbClr val="0365C0"/>
            </a:solid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lstStyle>
            <a:lvl1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Browser</a:t>
            </a:r>
          </a:p>
        </p:txBody>
      </p:sp>
      <p:sp>
        <p:nvSpPr>
          <p:cNvPr id="686" name="Line"/>
          <p:cNvSpPr/>
          <p:nvPr/>
        </p:nvSpPr>
        <p:spPr>
          <a:xfrm>
            <a:off x="5392054" y="3723659"/>
            <a:ext cx="2367539" cy="1"/>
          </a:xfrm>
          <a:prstGeom prst="line">
            <a:avLst/>
          </a:prstGeom>
          <a:ln w="50800">
            <a:solidFill>
              <a:srgbClr val="FFFFFF"/>
            </a:solidFill>
            <a:miter lim="400000"/>
            <a:headEnd type="triangle"/>
            <a:tailEnd type="triangle"/>
          </a:ln>
        </p:spPr>
        <p:txBody>
          <a:bodyPr lIns="0" tIns="0" rIns="0" bIns="0"/>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pic>
        <p:nvPicPr>
          <p:cNvPr id="687" name="Chrome-logo.png" descr="Chrome-logo.png"/>
          <p:cNvPicPr>
            <a:picLocks noChangeAspect="1"/>
          </p:cNvPicPr>
          <p:nvPr/>
        </p:nvPicPr>
        <p:blipFill>
          <a:blip r:embed="rId3">
            <a:extLst/>
          </a:blip>
          <a:stretch>
            <a:fillRect/>
          </a:stretch>
        </p:blipFill>
        <p:spPr>
          <a:xfrm>
            <a:off x="1841634" y="2992428"/>
            <a:ext cx="685801" cy="685801"/>
          </a:xfrm>
          <a:prstGeom prst="rect">
            <a:avLst/>
          </a:prstGeom>
          <a:ln w="12700">
            <a:miter lim="400000"/>
          </a:ln>
        </p:spPr>
      </p:pic>
      <p:grpSp>
        <p:nvGrpSpPr>
          <p:cNvPr id="700" name="Group"/>
          <p:cNvGrpSpPr/>
          <p:nvPr/>
        </p:nvGrpSpPr>
        <p:grpSpPr>
          <a:xfrm>
            <a:off x="2889549" y="3840499"/>
            <a:ext cx="1194274" cy="896229"/>
            <a:chOff x="0" y="0"/>
            <a:chExt cx="1194273" cy="896228"/>
          </a:xfrm>
        </p:grpSpPr>
        <p:sp>
          <p:nvSpPr>
            <p:cNvPr id="688" name="Rectangle"/>
            <p:cNvSpPr/>
            <p:nvPr/>
          </p:nvSpPr>
          <p:spPr>
            <a:xfrm>
              <a:off x="0" y="46231"/>
              <a:ext cx="1194274" cy="849998"/>
            </a:xfrm>
            <a:prstGeom prst="rect">
              <a:avLst/>
            </a:prstGeom>
            <a:solidFill>
              <a:srgbClr val="C4C4C4"/>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689" name="Certificate"/>
            <p:cNvSpPr txBox="1"/>
            <p:nvPr/>
          </p:nvSpPr>
          <p:spPr>
            <a:xfrm>
              <a:off x="27986" y="-1"/>
              <a:ext cx="1138302" cy="45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2200">
                  <a:solidFill>
                    <a:srgbClr val="000000"/>
                  </a:solidFill>
                  <a:latin typeface="Snell Roundhand"/>
                  <a:ea typeface="Snell Roundhand"/>
                  <a:cs typeface="Snell Roundhand"/>
                  <a:sym typeface="Snell Roundhand"/>
                </a:defRPr>
              </a:lvl1pPr>
            </a:lstStyle>
            <a:p>
              <a:pPr/>
              <a:r>
                <a:t>Certificate</a:t>
              </a:r>
            </a:p>
          </p:txBody>
        </p:sp>
        <p:grpSp>
          <p:nvGrpSpPr>
            <p:cNvPr id="697" name="Group"/>
            <p:cNvGrpSpPr/>
            <p:nvPr/>
          </p:nvGrpSpPr>
          <p:grpSpPr>
            <a:xfrm>
              <a:off x="62930" y="528144"/>
              <a:ext cx="290761" cy="270627"/>
              <a:chOff x="0" y="0"/>
              <a:chExt cx="290759" cy="270626"/>
            </a:xfrm>
          </p:grpSpPr>
          <p:sp>
            <p:nvSpPr>
              <p:cNvPr id="690" name="Line"/>
              <p:cNvSpPr/>
              <p:nvPr/>
            </p:nvSpPr>
            <p:spPr>
              <a:xfrm>
                <a:off x="0" y="95631"/>
                <a:ext cx="216552" cy="17499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EBB20"/>
              </a:solidFill>
              <a:ln w="25400" cap="flat">
                <a:solidFill>
                  <a:srgbClr val="0A5C0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691" name="Line"/>
              <p:cNvSpPr/>
              <p:nvPr/>
            </p:nvSpPr>
            <p:spPr>
              <a:xfrm flipV="1">
                <a:off x="10418" y="122634"/>
                <a:ext cx="141786" cy="141785"/>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692" name="Line"/>
              <p:cNvSpPr/>
              <p:nvPr/>
            </p:nvSpPr>
            <p:spPr>
              <a:xfrm flipV="1">
                <a:off x="106529" y="137114"/>
                <a:ext cx="64496" cy="64496"/>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693" name="Line"/>
              <p:cNvSpPr/>
              <p:nvPr/>
            </p:nvSpPr>
            <p:spPr>
              <a:xfrm flipV="1">
                <a:off x="9372" y="118869"/>
                <a:ext cx="139067" cy="139068"/>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694" name="Line"/>
              <p:cNvSpPr/>
              <p:nvPr/>
            </p:nvSpPr>
            <p:spPr>
              <a:xfrm flipV="1">
                <a:off x="100541" y="137692"/>
                <a:ext cx="62956" cy="62955"/>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695" name="Circle"/>
              <p:cNvSpPr/>
              <p:nvPr/>
            </p:nvSpPr>
            <p:spPr>
              <a:xfrm>
                <a:off x="131160" y="0"/>
                <a:ext cx="159600" cy="159600"/>
              </a:xfrm>
              <a:prstGeom prst="ellipse">
                <a:avLst/>
              </a:prstGeom>
              <a:solidFill>
                <a:srgbClr val="06BC00"/>
              </a:solidFill>
              <a:ln w="38100" cap="flat">
                <a:solidFill>
                  <a:srgbClr val="015400"/>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696" name="Circle"/>
              <p:cNvSpPr/>
              <p:nvPr/>
            </p:nvSpPr>
            <p:spPr>
              <a:xfrm>
                <a:off x="213947" y="23493"/>
                <a:ext cx="51585" cy="51585"/>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pic>
          <p:nvPicPr>
            <p:cNvPr id="698" name="250px-VRSNlogoAug2012.png" descr="250px-VRSNlogoAug2012.png"/>
            <p:cNvPicPr>
              <a:picLocks noChangeAspect="1"/>
            </p:cNvPicPr>
            <p:nvPr/>
          </p:nvPicPr>
          <p:blipFill>
            <a:blip r:embed="rId4">
              <a:extLst/>
            </a:blip>
            <a:srcRect l="0" t="0" r="12951" b="33387"/>
            <a:stretch>
              <a:fillRect/>
            </a:stretch>
          </p:blipFill>
          <p:spPr>
            <a:xfrm>
              <a:off x="695032" y="443170"/>
              <a:ext cx="464702" cy="355605"/>
            </a:xfrm>
            <a:prstGeom prst="rect">
              <a:avLst/>
            </a:prstGeom>
            <a:ln w="12700" cap="flat">
              <a:noFill/>
              <a:miter lim="400000"/>
            </a:ln>
            <a:effectLst/>
          </p:spPr>
        </p:pic>
        <p:pic>
          <p:nvPicPr>
            <p:cNvPr id="699" name="strategic_bofa500_1.png" descr="strategic_bofa500_1.png"/>
            <p:cNvPicPr>
              <a:picLocks noChangeAspect="1"/>
            </p:cNvPicPr>
            <p:nvPr/>
          </p:nvPicPr>
          <p:blipFill>
            <a:blip r:embed="rId5">
              <a:extLst/>
            </a:blip>
            <a:srcRect l="35082" t="39675" r="28418" b="0"/>
            <a:stretch>
              <a:fillRect/>
            </a:stretch>
          </p:blipFill>
          <p:spPr>
            <a:xfrm>
              <a:off x="354447" y="528144"/>
              <a:ext cx="485326" cy="270720"/>
            </a:xfrm>
            <a:prstGeom prst="rect">
              <a:avLst/>
            </a:prstGeom>
            <a:ln w="12700" cap="flat">
              <a:noFill/>
              <a:miter lim="400000"/>
            </a:ln>
            <a:effectLst/>
          </p:spPr>
        </p:pic>
      </p:grpSp>
      <p:grpSp>
        <p:nvGrpSpPr>
          <p:cNvPr id="703" name="Group"/>
          <p:cNvGrpSpPr/>
          <p:nvPr/>
        </p:nvGrpSpPr>
        <p:grpSpPr>
          <a:xfrm>
            <a:off x="4505917" y="6524009"/>
            <a:ext cx="3959814" cy="1984873"/>
            <a:chOff x="0" y="0"/>
            <a:chExt cx="3959813" cy="1984872"/>
          </a:xfrm>
        </p:grpSpPr>
        <p:sp>
          <p:nvSpPr>
            <p:cNvPr id="701" name="Certificate Authority"/>
            <p:cNvSpPr/>
            <p:nvPr/>
          </p:nvSpPr>
          <p:spPr>
            <a:xfrm>
              <a:off x="311762" y="248075"/>
              <a:ext cx="3648052" cy="1736798"/>
            </a:xfrm>
            <a:prstGeom prst="roundRect">
              <a:avLst>
                <a:gd name="adj" fmla="val 10968"/>
              </a:avLst>
            </a:prstGeom>
            <a:noFill/>
            <a:ln w="76200" cap="flat">
              <a:solidFill>
                <a:srgbClr val="0365C0"/>
              </a:solidFill>
              <a:prstDash val="solid"/>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lvl1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Certificate Authority</a:t>
              </a:r>
            </a:p>
          </p:txBody>
        </p:sp>
        <p:pic>
          <p:nvPicPr>
            <p:cNvPr id="702" name="250px-VRSNlogoAug2012.png" descr="250px-VRSNlogoAug2012.png"/>
            <p:cNvPicPr>
              <a:picLocks noChangeAspect="1"/>
            </p:cNvPicPr>
            <p:nvPr/>
          </p:nvPicPr>
          <p:blipFill>
            <a:blip r:embed="rId4">
              <a:extLst/>
            </a:blip>
            <a:srcRect l="18183" t="9604" r="18183" b="29836"/>
            <a:stretch>
              <a:fillRect/>
            </a:stretch>
          </p:blipFill>
          <p:spPr>
            <a:xfrm>
              <a:off x="0" y="0"/>
              <a:ext cx="720731" cy="685909"/>
            </a:xfrm>
            <a:prstGeom prst="rect">
              <a:avLst/>
            </a:prstGeom>
            <a:ln w="12700" cap="flat">
              <a:noFill/>
              <a:miter lim="400000"/>
            </a:ln>
            <a:effectLst/>
          </p:spPr>
        </p:pic>
      </p:grpSp>
      <p:grpSp>
        <p:nvGrpSpPr>
          <p:cNvPr id="736" name="Group"/>
          <p:cNvGrpSpPr/>
          <p:nvPr/>
        </p:nvGrpSpPr>
        <p:grpSpPr>
          <a:xfrm>
            <a:off x="7501744" y="2989452"/>
            <a:ext cx="3500282" cy="1991852"/>
            <a:chOff x="0" y="0"/>
            <a:chExt cx="3500280" cy="1991850"/>
          </a:xfrm>
        </p:grpSpPr>
        <p:grpSp>
          <p:nvGrpSpPr>
            <p:cNvPr id="706" name="Group"/>
            <p:cNvGrpSpPr/>
            <p:nvPr/>
          </p:nvGrpSpPr>
          <p:grpSpPr>
            <a:xfrm>
              <a:off x="0" y="-1"/>
              <a:ext cx="3500281" cy="1991852"/>
              <a:chOff x="0" y="0"/>
              <a:chExt cx="3500280" cy="1991850"/>
            </a:xfrm>
          </p:grpSpPr>
          <p:sp>
            <p:nvSpPr>
              <p:cNvPr id="704" name="Website"/>
              <p:cNvSpPr/>
              <p:nvPr/>
            </p:nvSpPr>
            <p:spPr>
              <a:xfrm>
                <a:off x="826152" y="255054"/>
                <a:ext cx="2674129" cy="1736797"/>
              </a:xfrm>
              <a:prstGeom prst="roundRect">
                <a:avLst>
                  <a:gd name="adj" fmla="val 10968"/>
                </a:avLst>
              </a:prstGeom>
              <a:noFill/>
              <a:ln w="76200" cap="flat">
                <a:solidFill>
                  <a:srgbClr val="0365C0"/>
                </a:solidFill>
                <a:prstDash val="solid"/>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lvl1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Website</a:t>
                </a:r>
              </a:p>
            </p:txBody>
          </p:sp>
          <p:pic>
            <p:nvPicPr>
              <p:cNvPr id="705" name="strategic_bofa500_1.png" descr="strategic_bofa500_1.png"/>
              <p:cNvPicPr>
                <a:picLocks noChangeAspect="1"/>
              </p:cNvPicPr>
              <p:nvPr/>
            </p:nvPicPr>
            <p:blipFill>
              <a:blip r:embed="rId5">
                <a:extLst/>
              </a:blip>
              <a:srcRect l="28418" t="39675" r="28418" b="0"/>
              <a:stretch>
                <a:fillRect/>
              </a:stretch>
            </p:blipFill>
            <p:spPr>
              <a:xfrm>
                <a:off x="0" y="0"/>
                <a:ext cx="1466958" cy="691940"/>
              </a:xfrm>
              <a:prstGeom prst="rect">
                <a:avLst/>
              </a:prstGeom>
              <a:ln w="12700" cap="flat">
                <a:noFill/>
                <a:miter lim="400000"/>
              </a:ln>
              <a:effectLst/>
            </p:spPr>
          </p:pic>
        </p:grpSp>
        <p:grpSp>
          <p:nvGrpSpPr>
            <p:cNvPr id="714" name="Group"/>
            <p:cNvGrpSpPr/>
            <p:nvPr/>
          </p:nvGrpSpPr>
          <p:grpSpPr>
            <a:xfrm>
              <a:off x="1437782" y="1007050"/>
              <a:ext cx="627664" cy="584201"/>
              <a:chOff x="0" y="0"/>
              <a:chExt cx="627662" cy="584200"/>
            </a:xfrm>
          </p:grpSpPr>
          <p:sp>
            <p:nvSpPr>
              <p:cNvPr id="707" name="Line"/>
              <p:cNvSpPr/>
              <p:nvPr/>
            </p:nvSpPr>
            <p:spPr>
              <a:xfrm>
                <a:off x="0" y="206440"/>
                <a:ext cx="467470" cy="37776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C82506"/>
              </a:solidFill>
              <a:ln w="25400" cap="flat">
                <a:solidFill>
                  <a:srgbClr val="5C0C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708" name="Line"/>
              <p:cNvSpPr/>
              <p:nvPr/>
            </p:nvSpPr>
            <p:spPr>
              <a:xfrm flipV="1">
                <a:off x="22490" y="264730"/>
                <a:ext cx="306071" cy="306071"/>
              </a:xfrm>
              <a:prstGeom prst="line">
                <a:avLst/>
              </a:prstGeom>
              <a:noFill/>
              <a:ln w="25400" cap="flat">
                <a:solidFill>
                  <a:srgbClr val="5C0C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709" name="Line"/>
              <p:cNvSpPr/>
              <p:nvPr/>
            </p:nvSpPr>
            <p:spPr>
              <a:xfrm flipV="1">
                <a:off x="229964" y="295987"/>
                <a:ext cx="139227" cy="139227"/>
              </a:xfrm>
              <a:prstGeom prst="line">
                <a:avLst/>
              </a:prstGeom>
              <a:noFill/>
              <a:ln w="25400" cap="flat">
                <a:solidFill>
                  <a:srgbClr val="5109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710" name="Line"/>
              <p:cNvSpPr/>
              <p:nvPr/>
            </p:nvSpPr>
            <p:spPr>
              <a:xfrm flipV="1">
                <a:off x="20232" y="256604"/>
                <a:ext cx="300203" cy="300203"/>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711" name="Line"/>
              <p:cNvSpPr/>
              <p:nvPr/>
            </p:nvSpPr>
            <p:spPr>
              <a:xfrm flipV="1">
                <a:off x="217039" y="297235"/>
                <a:ext cx="135901" cy="135901"/>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712" name="Circle"/>
              <p:cNvSpPr/>
              <p:nvPr/>
            </p:nvSpPr>
            <p:spPr>
              <a:xfrm>
                <a:off x="283136" y="0"/>
                <a:ext cx="344527" cy="344527"/>
              </a:xfrm>
              <a:prstGeom prst="ellipse">
                <a:avLst/>
              </a:prstGeom>
              <a:solidFill>
                <a:srgbClr val="C82506"/>
              </a:solidFill>
              <a:ln w="38100" cap="flat">
                <a:solidFill>
                  <a:srgbClr val="580B01"/>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713" name="Circle"/>
              <p:cNvSpPr/>
              <p:nvPr/>
            </p:nvSpPr>
            <p:spPr>
              <a:xfrm>
                <a:off x="461847" y="50715"/>
                <a:ext cx="111356" cy="111356"/>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727" name="Group"/>
            <p:cNvGrpSpPr/>
            <p:nvPr/>
          </p:nvGrpSpPr>
          <p:grpSpPr>
            <a:xfrm>
              <a:off x="2173037" y="851036"/>
              <a:ext cx="1194274" cy="896229"/>
              <a:chOff x="0" y="0"/>
              <a:chExt cx="1194273" cy="896228"/>
            </a:xfrm>
          </p:grpSpPr>
          <p:sp>
            <p:nvSpPr>
              <p:cNvPr id="715" name="Rectangle"/>
              <p:cNvSpPr/>
              <p:nvPr/>
            </p:nvSpPr>
            <p:spPr>
              <a:xfrm>
                <a:off x="0" y="46231"/>
                <a:ext cx="1194274" cy="849998"/>
              </a:xfrm>
              <a:prstGeom prst="rect">
                <a:avLst/>
              </a:prstGeom>
              <a:solidFill>
                <a:srgbClr val="C4C4C4"/>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716" name="Certificate"/>
              <p:cNvSpPr txBox="1"/>
              <p:nvPr/>
            </p:nvSpPr>
            <p:spPr>
              <a:xfrm>
                <a:off x="27986" y="-1"/>
                <a:ext cx="1138302" cy="45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2200">
                    <a:solidFill>
                      <a:srgbClr val="000000"/>
                    </a:solidFill>
                    <a:latin typeface="Snell Roundhand"/>
                    <a:ea typeface="Snell Roundhand"/>
                    <a:cs typeface="Snell Roundhand"/>
                    <a:sym typeface="Snell Roundhand"/>
                  </a:defRPr>
                </a:lvl1pPr>
              </a:lstStyle>
              <a:p>
                <a:pPr/>
                <a:r>
                  <a:t>Certificate</a:t>
                </a:r>
              </a:p>
            </p:txBody>
          </p:sp>
          <p:grpSp>
            <p:nvGrpSpPr>
              <p:cNvPr id="724" name="Group"/>
              <p:cNvGrpSpPr/>
              <p:nvPr/>
            </p:nvGrpSpPr>
            <p:grpSpPr>
              <a:xfrm>
                <a:off x="62930" y="528144"/>
                <a:ext cx="290761" cy="270627"/>
                <a:chOff x="0" y="0"/>
                <a:chExt cx="290759" cy="270626"/>
              </a:xfrm>
            </p:grpSpPr>
            <p:sp>
              <p:nvSpPr>
                <p:cNvPr id="717" name="Line"/>
                <p:cNvSpPr/>
                <p:nvPr/>
              </p:nvSpPr>
              <p:spPr>
                <a:xfrm>
                  <a:off x="0" y="95631"/>
                  <a:ext cx="216552" cy="17499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EBB20"/>
                </a:solidFill>
                <a:ln w="25400" cap="flat">
                  <a:solidFill>
                    <a:srgbClr val="0A5C0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718" name="Line"/>
                <p:cNvSpPr/>
                <p:nvPr/>
              </p:nvSpPr>
              <p:spPr>
                <a:xfrm flipV="1">
                  <a:off x="10418" y="122634"/>
                  <a:ext cx="141786" cy="141785"/>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719" name="Line"/>
                <p:cNvSpPr/>
                <p:nvPr/>
              </p:nvSpPr>
              <p:spPr>
                <a:xfrm flipV="1">
                  <a:off x="106529" y="137114"/>
                  <a:ext cx="64496" cy="64496"/>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720" name="Line"/>
                <p:cNvSpPr/>
                <p:nvPr/>
              </p:nvSpPr>
              <p:spPr>
                <a:xfrm flipV="1">
                  <a:off x="9372" y="118869"/>
                  <a:ext cx="139067" cy="139068"/>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721" name="Line"/>
                <p:cNvSpPr/>
                <p:nvPr/>
              </p:nvSpPr>
              <p:spPr>
                <a:xfrm flipV="1">
                  <a:off x="100541" y="137692"/>
                  <a:ext cx="62956" cy="62955"/>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722" name="Circle"/>
                <p:cNvSpPr/>
                <p:nvPr/>
              </p:nvSpPr>
              <p:spPr>
                <a:xfrm>
                  <a:off x="131160" y="0"/>
                  <a:ext cx="159600" cy="159600"/>
                </a:xfrm>
                <a:prstGeom prst="ellipse">
                  <a:avLst/>
                </a:prstGeom>
                <a:solidFill>
                  <a:srgbClr val="06BC00"/>
                </a:solidFill>
                <a:ln w="38100" cap="flat">
                  <a:solidFill>
                    <a:srgbClr val="015400"/>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723" name="Circle"/>
                <p:cNvSpPr/>
                <p:nvPr/>
              </p:nvSpPr>
              <p:spPr>
                <a:xfrm>
                  <a:off x="213947" y="23493"/>
                  <a:ext cx="51585" cy="51585"/>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pic>
            <p:nvPicPr>
              <p:cNvPr id="725" name="250px-VRSNlogoAug2012.png" descr="250px-VRSNlogoAug2012.png"/>
              <p:cNvPicPr>
                <a:picLocks noChangeAspect="1"/>
              </p:cNvPicPr>
              <p:nvPr/>
            </p:nvPicPr>
            <p:blipFill>
              <a:blip r:embed="rId4">
                <a:extLst/>
              </a:blip>
              <a:srcRect l="0" t="0" r="12951" b="33387"/>
              <a:stretch>
                <a:fillRect/>
              </a:stretch>
            </p:blipFill>
            <p:spPr>
              <a:xfrm>
                <a:off x="695032" y="443170"/>
                <a:ext cx="464702" cy="355605"/>
              </a:xfrm>
              <a:prstGeom prst="rect">
                <a:avLst/>
              </a:prstGeom>
              <a:ln w="12700" cap="flat">
                <a:noFill/>
                <a:miter lim="400000"/>
              </a:ln>
              <a:effectLst/>
            </p:spPr>
          </p:pic>
          <p:pic>
            <p:nvPicPr>
              <p:cNvPr id="726" name="strategic_bofa500_1.png" descr="strategic_bofa500_1.png"/>
              <p:cNvPicPr>
                <a:picLocks noChangeAspect="1"/>
              </p:cNvPicPr>
              <p:nvPr/>
            </p:nvPicPr>
            <p:blipFill>
              <a:blip r:embed="rId5">
                <a:extLst/>
              </a:blip>
              <a:srcRect l="35082" t="39675" r="28418" b="0"/>
              <a:stretch>
                <a:fillRect/>
              </a:stretch>
            </p:blipFill>
            <p:spPr>
              <a:xfrm>
                <a:off x="354447" y="528144"/>
                <a:ext cx="485326" cy="270720"/>
              </a:xfrm>
              <a:prstGeom prst="rect">
                <a:avLst/>
              </a:prstGeom>
              <a:ln w="12700" cap="flat">
                <a:noFill/>
                <a:miter lim="400000"/>
              </a:ln>
              <a:effectLst/>
            </p:spPr>
          </p:pic>
        </p:grpSp>
        <p:grpSp>
          <p:nvGrpSpPr>
            <p:cNvPr id="735" name="Group"/>
            <p:cNvGrpSpPr/>
            <p:nvPr/>
          </p:nvGrpSpPr>
          <p:grpSpPr>
            <a:xfrm>
              <a:off x="960029" y="1010340"/>
              <a:ext cx="620594" cy="577620"/>
              <a:chOff x="0" y="0"/>
              <a:chExt cx="620592" cy="577619"/>
            </a:xfrm>
          </p:grpSpPr>
          <p:sp>
            <p:nvSpPr>
              <p:cNvPr id="728" name="Line"/>
              <p:cNvSpPr/>
              <p:nvPr/>
            </p:nvSpPr>
            <p:spPr>
              <a:xfrm>
                <a:off x="0" y="204114"/>
                <a:ext cx="462204" cy="37350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EBB20"/>
              </a:solidFill>
              <a:ln w="25400" cap="flat">
                <a:solidFill>
                  <a:srgbClr val="0A5C0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729" name="Line"/>
              <p:cNvSpPr/>
              <p:nvPr/>
            </p:nvSpPr>
            <p:spPr>
              <a:xfrm flipV="1">
                <a:off x="22237" y="261748"/>
                <a:ext cx="302623" cy="302623"/>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730" name="Line"/>
              <p:cNvSpPr/>
              <p:nvPr/>
            </p:nvSpPr>
            <p:spPr>
              <a:xfrm flipV="1">
                <a:off x="227374" y="292653"/>
                <a:ext cx="137658" cy="137658"/>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731" name="Line"/>
              <p:cNvSpPr/>
              <p:nvPr/>
            </p:nvSpPr>
            <p:spPr>
              <a:xfrm flipV="1">
                <a:off x="20004" y="253713"/>
                <a:ext cx="296822" cy="296822"/>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732" name="Line"/>
              <p:cNvSpPr/>
              <p:nvPr/>
            </p:nvSpPr>
            <p:spPr>
              <a:xfrm flipV="1">
                <a:off x="214594" y="293887"/>
                <a:ext cx="134370" cy="134370"/>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733" name="Circle"/>
              <p:cNvSpPr/>
              <p:nvPr/>
            </p:nvSpPr>
            <p:spPr>
              <a:xfrm>
                <a:off x="279946" y="0"/>
                <a:ext cx="340647" cy="340646"/>
              </a:xfrm>
              <a:prstGeom prst="ellipse">
                <a:avLst/>
              </a:prstGeom>
              <a:solidFill>
                <a:srgbClr val="06BC00"/>
              </a:solidFill>
              <a:ln w="38100" cap="flat">
                <a:solidFill>
                  <a:srgbClr val="015400"/>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734" name="Circle"/>
              <p:cNvSpPr/>
              <p:nvPr/>
            </p:nvSpPr>
            <p:spPr>
              <a:xfrm>
                <a:off x="456644" y="50144"/>
                <a:ext cx="110102" cy="110102"/>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grpSp>
        <p:nvGrpSpPr>
          <p:cNvPr id="833" name="Group"/>
          <p:cNvGrpSpPr/>
          <p:nvPr/>
        </p:nvGrpSpPr>
        <p:grpSpPr>
          <a:xfrm>
            <a:off x="4992918" y="7342671"/>
            <a:ext cx="1712297" cy="1028701"/>
            <a:chOff x="0" y="0"/>
            <a:chExt cx="1712295" cy="1028699"/>
          </a:xfrm>
        </p:grpSpPr>
        <p:grpSp>
          <p:nvGrpSpPr>
            <p:cNvPr id="752" name="Group"/>
            <p:cNvGrpSpPr/>
            <p:nvPr/>
          </p:nvGrpSpPr>
          <p:grpSpPr>
            <a:xfrm>
              <a:off x="0" y="0"/>
              <a:ext cx="533210" cy="609601"/>
              <a:chOff x="0" y="0"/>
              <a:chExt cx="533209" cy="609600"/>
            </a:xfrm>
          </p:grpSpPr>
          <p:grpSp>
            <p:nvGrpSpPr>
              <p:cNvPr id="750" name="Group"/>
              <p:cNvGrpSpPr/>
              <p:nvPr/>
            </p:nvGrpSpPr>
            <p:grpSpPr>
              <a:xfrm>
                <a:off x="0" y="118381"/>
                <a:ext cx="533210" cy="372838"/>
                <a:chOff x="0" y="0"/>
                <a:chExt cx="533209" cy="372836"/>
              </a:xfrm>
            </p:grpSpPr>
            <p:grpSp>
              <p:nvGrpSpPr>
                <p:cNvPr id="748" name="Group"/>
                <p:cNvGrpSpPr/>
                <p:nvPr/>
              </p:nvGrpSpPr>
              <p:grpSpPr>
                <a:xfrm>
                  <a:off x="34234" y="42068"/>
                  <a:ext cx="464742" cy="330769"/>
                  <a:chOff x="0" y="0"/>
                  <a:chExt cx="464740" cy="330768"/>
                </a:xfrm>
              </p:grpSpPr>
              <p:sp>
                <p:nvSpPr>
                  <p:cNvPr id="737" name="Rectangle"/>
                  <p:cNvSpPr/>
                  <p:nvPr/>
                </p:nvSpPr>
                <p:spPr>
                  <a:xfrm>
                    <a:off x="0" y="0"/>
                    <a:ext cx="464741" cy="330769"/>
                  </a:xfrm>
                  <a:prstGeom prst="rect">
                    <a:avLst/>
                  </a:prstGeom>
                  <a:solidFill>
                    <a:srgbClr val="C4C4C4"/>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nvGrpSpPr>
                  <p:cNvPr id="745" name="Group"/>
                  <p:cNvGrpSpPr/>
                  <p:nvPr/>
                </p:nvGrpSpPr>
                <p:grpSpPr>
                  <a:xfrm>
                    <a:off x="24488" y="187531"/>
                    <a:ext cx="113148" cy="105313"/>
                    <a:chOff x="0" y="0"/>
                    <a:chExt cx="113146" cy="105311"/>
                  </a:xfrm>
                </p:grpSpPr>
                <p:sp>
                  <p:nvSpPr>
                    <p:cNvPr id="738" name="Line"/>
                    <p:cNvSpPr/>
                    <p:nvPr/>
                  </p:nvSpPr>
                  <p:spPr>
                    <a:xfrm>
                      <a:off x="0" y="37214"/>
                      <a:ext cx="84270" cy="680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EBB20"/>
                    </a:solidFill>
                    <a:ln w="25400" cap="flat">
                      <a:solidFill>
                        <a:srgbClr val="0A5C0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739" name="Line"/>
                    <p:cNvSpPr/>
                    <p:nvPr/>
                  </p:nvSpPr>
                  <p:spPr>
                    <a:xfrm flipV="1">
                      <a:off x="4054" y="47722"/>
                      <a:ext cx="55175" cy="55175"/>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740" name="Line"/>
                    <p:cNvSpPr/>
                    <p:nvPr/>
                  </p:nvSpPr>
                  <p:spPr>
                    <a:xfrm flipV="1">
                      <a:off x="41454" y="53356"/>
                      <a:ext cx="25099" cy="25099"/>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741" name="Line"/>
                    <p:cNvSpPr/>
                    <p:nvPr/>
                  </p:nvSpPr>
                  <p:spPr>
                    <a:xfrm flipV="1">
                      <a:off x="3647" y="46257"/>
                      <a:ext cx="54117" cy="54117"/>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742" name="Line"/>
                    <p:cNvSpPr/>
                    <p:nvPr/>
                  </p:nvSpPr>
                  <p:spPr>
                    <a:xfrm flipV="1">
                      <a:off x="39124" y="53581"/>
                      <a:ext cx="24500" cy="24499"/>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743" name="Circle"/>
                    <p:cNvSpPr/>
                    <p:nvPr/>
                  </p:nvSpPr>
                  <p:spPr>
                    <a:xfrm>
                      <a:off x="51039" y="0"/>
                      <a:ext cx="62108" cy="62107"/>
                    </a:xfrm>
                    <a:prstGeom prst="ellipse">
                      <a:avLst/>
                    </a:prstGeom>
                    <a:solidFill>
                      <a:srgbClr val="06BC00"/>
                    </a:solidFill>
                    <a:ln w="38100" cap="flat">
                      <a:solidFill>
                        <a:srgbClr val="015400"/>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744" name="Circle"/>
                    <p:cNvSpPr/>
                    <p:nvPr/>
                  </p:nvSpPr>
                  <p:spPr>
                    <a:xfrm>
                      <a:off x="83255" y="9142"/>
                      <a:ext cx="20075" cy="20074"/>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pic>
                <p:nvPicPr>
                  <p:cNvPr id="746" name="250px-VRSNlogoAug2012.png" descr="250px-VRSNlogoAug2012.png"/>
                  <p:cNvPicPr>
                    <a:picLocks noChangeAspect="1"/>
                  </p:cNvPicPr>
                  <p:nvPr/>
                </p:nvPicPr>
                <p:blipFill>
                  <a:blip r:embed="rId4">
                    <a:extLst/>
                  </a:blip>
                  <a:srcRect l="0" t="0" r="12951" b="33387"/>
                  <a:stretch>
                    <a:fillRect/>
                  </a:stretch>
                </p:blipFill>
                <p:spPr>
                  <a:xfrm>
                    <a:off x="270465" y="154464"/>
                    <a:ext cx="180835" cy="138382"/>
                  </a:xfrm>
                  <a:prstGeom prst="rect">
                    <a:avLst/>
                  </a:prstGeom>
                  <a:ln w="12700" cap="flat">
                    <a:noFill/>
                    <a:miter lim="400000"/>
                  </a:ln>
                  <a:effectLst/>
                </p:spPr>
              </p:pic>
              <p:pic>
                <p:nvPicPr>
                  <p:cNvPr id="747" name="strategic_bofa500_1.png" descr="strategic_bofa500_1.png"/>
                  <p:cNvPicPr>
                    <a:picLocks noChangeAspect="1"/>
                  </p:cNvPicPr>
                  <p:nvPr/>
                </p:nvPicPr>
                <p:blipFill>
                  <a:blip r:embed="rId5">
                    <a:extLst/>
                  </a:blip>
                  <a:srcRect l="35082" t="39675" r="28418" b="0"/>
                  <a:stretch>
                    <a:fillRect/>
                  </a:stretch>
                </p:blipFill>
                <p:spPr>
                  <a:xfrm>
                    <a:off x="137930" y="187531"/>
                    <a:ext cx="188860" cy="105349"/>
                  </a:xfrm>
                  <a:prstGeom prst="rect">
                    <a:avLst/>
                  </a:prstGeom>
                  <a:ln w="12700" cap="flat">
                    <a:noFill/>
                    <a:miter lim="400000"/>
                  </a:ln>
                  <a:effectLst/>
                </p:spPr>
              </p:pic>
            </p:grpSp>
            <p:sp>
              <p:nvSpPr>
                <p:cNvPr id="749" name="Certificate"/>
                <p:cNvSpPr txBox="1"/>
                <p:nvPr/>
              </p:nvSpPr>
              <p:spPr>
                <a:xfrm>
                  <a:off x="0" y="0"/>
                  <a:ext cx="533210" cy="241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900">
                      <a:solidFill>
                        <a:srgbClr val="000000"/>
                      </a:solidFill>
                      <a:latin typeface="Snell Roundhand"/>
                      <a:ea typeface="Snell Roundhand"/>
                      <a:cs typeface="Snell Roundhand"/>
                      <a:sym typeface="Snell Roundhand"/>
                    </a:defRPr>
                  </a:lvl1pPr>
                </a:lstStyle>
                <a:p>
                  <a:pPr/>
                  <a:r>
                    <a:t>Certificate</a:t>
                  </a:r>
                </a:p>
              </p:txBody>
            </p:sp>
          </p:grpSp>
          <p:sp>
            <p:nvSpPr>
              <p:cNvPr id="751" name="✗"/>
              <p:cNvSpPr txBox="1"/>
              <p:nvPr/>
            </p:nvSpPr>
            <p:spPr>
              <a:xfrm>
                <a:off x="64471" y="0"/>
                <a:ext cx="404268" cy="609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4000">
                    <a:solidFill>
                      <a:srgbClr val="C82506"/>
                    </a:solidFill>
                    <a:latin typeface="Gill Sans"/>
                    <a:ea typeface="Gill Sans"/>
                    <a:cs typeface="Gill Sans"/>
                    <a:sym typeface="Gill Sans"/>
                  </a:defRPr>
                </a:lvl1pPr>
              </a:lstStyle>
              <a:p>
                <a:pPr/>
                <a:r>
                  <a:t>✗</a:t>
                </a:r>
              </a:p>
            </p:txBody>
          </p:sp>
        </p:grpSp>
        <p:grpSp>
          <p:nvGrpSpPr>
            <p:cNvPr id="768" name="Group"/>
            <p:cNvGrpSpPr/>
            <p:nvPr/>
          </p:nvGrpSpPr>
          <p:grpSpPr>
            <a:xfrm>
              <a:off x="589542" y="0"/>
              <a:ext cx="533211" cy="609601"/>
              <a:chOff x="0" y="0"/>
              <a:chExt cx="533209" cy="609600"/>
            </a:xfrm>
          </p:grpSpPr>
          <p:grpSp>
            <p:nvGrpSpPr>
              <p:cNvPr id="766" name="Group"/>
              <p:cNvGrpSpPr/>
              <p:nvPr/>
            </p:nvGrpSpPr>
            <p:grpSpPr>
              <a:xfrm>
                <a:off x="-1" y="118381"/>
                <a:ext cx="533211" cy="372838"/>
                <a:chOff x="0" y="0"/>
                <a:chExt cx="533209" cy="372836"/>
              </a:xfrm>
            </p:grpSpPr>
            <p:grpSp>
              <p:nvGrpSpPr>
                <p:cNvPr id="764" name="Group"/>
                <p:cNvGrpSpPr/>
                <p:nvPr/>
              </p:nvGrpSpPr>
              <p:grpSpPr>
                <a:xfrm>
                  <a:off x="34234" y="42068"/>
                  <a:ext cx="464742" cy="330769"/>
                  <a:chOff x="0" y="0"/>
                  <a:chExt cx="464740" cy="330768"/>
                </a:xfrm>
              </p:grpSpPr>
              <p:sp>
                <p:nvSpPr>
                  <p:cNvPr id="753" name="Rectangle"/>
                  <p:cNvSpPr/>
                  <p:nvPr/>
                </p:nvSpPr>
                <p:spPr>
                  <a:xfrm>
                    <a:off x="0" y="0"/>
                    <a:ext cx="464741" cy="330769"/>
                  </a:xfrm>
                  <a:prstGeom prst="rect">
                    <a:avLst/>
                  </a:prstGeom>
                  <a:solidFill>
                    <a:srgbClr val="C4C4C4"/>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nvGrpSpPr>
                  <p:cNvPr id="761" name="Group"/>
                  <p:cNvGrpSpPr/>
                  <p:nvPr/>
                </p:nvGrpSpPr>
                <p:grpSpPr>
                  <a:xfrm>
                    <a:off x="24488" y="187531"/>
                    <a:ext cx="113148" cy="105313"/>
                    <a:chOff x="0" y="0"/>
                    <a:chExt cx="113146" cy="105311"/>
                  </a:xfrm>
                </p:grpSpPr>
                <p:sp>
                  <p:nvSpPr>
                    <p:cNvPr id="754" name="Line"/>
                    <p:cNvSpPr/>
                    <p:nvPr/>
                  </p:nvSpPr>
                  <p:spPr>
                    <a:xfrm>
                      <a:off x="0" y="37214"/>
                      <a:ext cx="84270" cy="680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EBB20"/>
                    </a:solidFill>
                    <a:ln w="25400" cap="flat">
                      <a:solidFill>
                        <a:srgbClr val="0A5C0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755" name="Line"/>
                    <p:cNvSpPr/>
                    <p:nvPr/>
                  </p:nvSpPr>
                  <p:spPr>
                    <a:xfrm flipV="1">
                      <a:off x="4054" y="47722"/>
                      <a:ext cx="55175" cy="55175"/>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756" name="Line"/>
                    <p:cNvSpPr/>
                    <p:nvPr/>
                  </p:nvSpPr>
                  <p:spPr>
                    <a:xfrm flipV="1">
                      <a:off x="41454" y="53356"/>
                      <a:ext cx="25099" cy="25099"/>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757" name="Line"/>
                    <p:cNvSpPr/>
                    <p:nvPr/>
                  </p:nvSpPr>
                  <p:spPr>
                    <a:xfrm flipV="1">
                      <a:off x="3647" y="46257"/>
                      <a:ext cx="54117" cy="54117"/>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758" name="Line"/>
                    <p:cNvSpPr/>
                    <p:nvPr/>
                  </p:nvSpPr>
                  <p:spPr>
                    <a:xfrm flipV="1">
                      <a:off x="39124" y="53581"/>
                      <a:ext cx="24500" cy="24499"/>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759" name="Circle"/>
                    <p:cNvSpPr/>
                    <p:nvPr/>
                  </p:nvSpPr>
                  <p:spPr>
                    <a:xfrm>
                      <a:off x="51039" y="0"/>
                      <a:ext cx="62108" cy="62107"/>
                    </a:xfrm>
                    <a:prstGeom prst="ellipse">
                      <a:avLst/>
                    </a:prstGeom>
                    <a:solidFill>
                      <a:srgbClr val="06BC00"/>
                    </a:solidFill>
                    <a:ln w="38100" cap="flat">
                      <a:solidFill>
                        <a:srgbClr val="015400"/>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760" name="Circle"/>
                    <p:cNvSpPr/>
                    <p:nvPr/>
                  </p:nvSpPr>
                  <p:spPr>
                    <a:xfrm>
                      <a:off x="83255" y="9142"/>
                      <a:ext cx="20075" cy="20074"/>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pic>
                <p:nvPicPr>
                  <p:cNvPr id="762" name="250px-VRSNlogoAug2012.png" descr="250px-VRSNlogoAug2012.png"/>
                  <p:cNvPicPr>
                    <a:picLocks noChangeAspect="1"/>
                  </p:cNvPicPr>
                  <p:nvPr/>
                </p:nvPicPr>
                <p:blipFill>
                  <a:blip r:embed="rId4">
                    <a:extLst/>
                  </a:blip>
                  <a:srcRect l="0" t="0" r="12951" b="33387"/>
                  <a:stretch>
                    <a:fillRect/>
                  </a:stretch>
                </p:blipFill>
                <p:spPr>
                  <a:xfrm>
                    <a:off x="270465" y="154464"/>
                    <a:ext cx="180835" cy="138382"/>
                  </a:xfrm>
                  <a:prstGeom prst="rect">
                    <a:avLst/>
                  </a:prstGeom>
                  <a:ln w="12700" cap="flat">
                    <a:noFill/>
                    <a:miter lim="400000"/>
                  </a:ln>
                  <a:effectLst/>
                </p:spPr>
              </p:pic>
              <p:pic>
                <p:nvPicPr>
                  <p:cNvPr id="763" name="strategic_bofa500_1.png" descr="strategic_bofa500_1.png"/>
                  <p:cNvPicPr>
                    <a:picLocks noChangeAspect="1"/>
                  </p:cNvPicPr>
                  <p:nvPr/>
                </p:nvPicPr>
                <p:blipFill>
                  <a:blip r:embed="rId5">
                    <a:extLst/>
                  </a:blip>
                  <a:srcRect l="35082" t="39675" r="28418" b="0"/>
                  <a:stretch>
                    <a:fillRect/>
                  </a:stretch>
                </p:blipFill>
                <p:spPr>
                  <a:xfrm>
                    <a:off x="137930" y="187531"/>
                    <a:ext cx="188860" cy="105349"/>
                  </a:xfrm>
                  <a:prstGeom prst="rect">
                    <a:avLst/>
                  </a:prstGeom>
                  <a:ln w="12700" cap="flat">
                    <a:noFill/>
                    <a:miter lim="400000"/>
                  </a:ln>
                  <a:effectLst/>
                </p:spPr>
              </p:pic>
            </p:grpSp>
            <p:sp>
              <p:nvSpPr>
                <p:cNvPr id="765" name="Certificate"/>
                <p:cNvSpPr txBox="1"/>
                <p:nvPr/>
              </p:nvSpPr>
              <p:spPr>
                <a:xfrm>
                  <a:off x="0" y="0"/>
                  <a:ext cx="533210" cy="241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900">
                      <a:solidFill>
                        <a:srgbClr val="000000"/>
                      </a:solidFill>
                      <a:latin typeface="Snell Roundhand"/>
                      <a:ea typeface="Snell Roundhand"/>
                      <a:cs typeface="Snell Roundhand"/>
                      <a:sym typeface="Snell Roundhand"/>
                    </a:defRPr>
                  </a:lvl1pPr>
                </a:lstStyle>
                <a:p>
                  <a:pPr/>
                  <a:r>
                    <a:t>Certificate</a:t>
                  </a:r>
                </a:p>
              </p:txBody>
            </p:sp>
          </p:grpSp>
          <p:sp>
            <p:nvSpPr>
              <p:cNvPr id="767" name="✗"/>
              <p:cNvSpPr txBox="1"/>
              <p:nvPr/>
            </p:nvSpPr>
            <p:spPr>
              <a:xfrm>
                <a:off x="64471" y="0"/>
                <a:ext cx="404268" cy="609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4000">
                    <a:solidFill>
                      <a:srgbClr val="C82506"/>
                    </a:solidFill>
                    <a:latin typeface="Gill Sans"/>
                    <a:ea typeface="Gill Sans"/>
                    <a:cs typeface="Gill Sans"/>
                    <a:sym typeface="Gill Sans"/>
                  </a:defRPr>
                </a:lvl1pPr>
              </a:lstStyle>
              <a:p>
                <a:pPr/>
                <a:r>
                  <a:t>✗</a:t>
                </a:r>
              </a:p>
            </p:txBody>
          </p:sp>
        </p:grpSp>
        <p:grpSp>
          <p:nvGrpSpPr>
            <p:cNvPr id="784" name="Group"/>
            <p:cNvGrpSpPr/>
            <p:nvPr/>
          </p:nvGrpSpPr>
          <p:grpSpPr>
            <a:xfrm>
              <a:off x="-1" y="419099"/>
              <a:ext cx="533211" cy="609601"/>
              <a:chOff x="0" y="0"/>
              <a:chExt cx="533209" cy="609600"/>
            </a:xfrm>
          </p:grpSpPr>
          <p:grpSp>
            <p:nvGrpSpPr>
              <p:cNvPr id="782" name="Group"/>
              <p:cNvGrpSpPr/>
              <p:nvPr/>
            </p:nvGrpSpPr>
            <p:grpSpPr>
              <a:xfrm>
                <a:off x="-1" y="118381"/>
                <a:ext cx="533211" cy="372838"/>
                <a:chOff x="0" y="0"/>
                <a:chExt cx="533209" cy="372836"/>
              </a:xfrm>
            </p:grpSpPr>
            <p:grpSp>
              <p:nvGrpSpPr>
                <p:cNvPr id="780" name="Group"/>
                <p:cNvGrpSpPr/>
                <p:nvPr/>
              </p:nvGrpSpPr>
              <p:grpSpPr>
                <a:xfrm>
                  <a:off x="34234" y="42068"/>
                  <a:ext cx="464742" cy="330769"/>
                  <a:chOff x="0" y="0"/>
                  <a:chExt cx="464740" cy="330768"/>
                </a:xfrm>
              </p:grpSpPr>
              <p:sp>
                <p:nvSpPr>
                  <p:cNvPr id="769" name="Rectangle"/>
                  <p:cNvSpPr/>
                  <p:nvPr/>
                </p:nvSpPr>
                <p:spPr>
                  <a:xfrm>
                    <a:off x="0" y="0"/>
                    <a:ext cx="464741" cy="330769"/>
                  </a:xfrm>
                  <a:prstGeom prst="rect">
                    <a:avLst/>
                  </a:prstGeom>
                  <a:solidFill>
                    <a:srgbClr val="C4C4C4"/>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nvGrpSpPr>
                  <p:cNvPr id="777" name="Group"/>
                  <p:cNvGrpSpPr/>
                  <p:nvPr/>
                </p:nvGrpSpPr>
                <p:grpSpPr>
                  <a:xfrm>
                    <a:off x="24488" y="187531"/>
                    <a:ext cx="113148" cy="105313"/>
                    <a:chOff x="0" y="0"/>
                    <a:chExt cx="113146" cy="105311"/>
                  </a:xfrm>
                </p:grpSpPr>
                <p:sp>
                  <p:nvSpPr>
                    <p:cNvPr id="770" name="Line"/>
                    <p:cNvSpPr/>
                    <p:nvPr/>
                  </p:nvSpPr>
                  <p:spPr>
                    <a:xfrm>
                      <a:off x="0" y="37214"/>
                      <a:ext cx="84270" cy="680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EBB20"/>
                    </a:solidFill>
                    <a:ln w="25400" cap="flat">
                      <a:solidFill>
                        <a:srgbClr val="0A5C0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771" name="Line"/>
                    <p:cNvSpPr/>
                    <p:nvPr/>
                  </p:nvSpPr>
                  <p:spPr>
                    <a:xfrm flipV="1">
                      <a:off x="4054" y="47722"/>
                      <a:ext cx="55175" cy="55175"/>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772" name="Line"/>
                    <p:cNvSpPr/>
                    <p:nvPr/>
                  </p:nvSpPr>
                  <p:spPr>
                    <a:xfrm flipV="1">
                      <a:off x="41454" y="53356"/>
                      <a:ext cx="25099" cy="25099"/>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773" name="Line"/>
                    <p:cNvSpPr/>
                    <p:nvPr/>
                  </p:nvSpPr>
                  <p:spPr>
                    <a:xfrm flipV="1">
                      <a:off x="3647" y="46257"/>
                      <a:ext cx="54117" cy="54117"/>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774" name="Line"/>
                    <p:cNvSpPr/>
                    <p:nvPr/>
                  </p:nvSpPr>
                  <p:spPr>
                    <a:xfrm flipV="1">
                      <a:off x="39124" y="53581"/>
                      <a:ext cx="24500" cy="24499"/>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775" name="Circle"/>
                    <p:cNvSpPr/>
                    <p:nvPr/>
                  </p:nvSpPr>
                  <p:spPr>
                    <a:xfrm>
                      <a:off x="51039" y="0"/>
                      <a:ext cx="62108" cy="62107"/>
                    </a:xfrm>
                    <a:prstGeom prst="ellipse">
                      <a:avLst/>
                    </a:prstGeom>
                    <a:solidFill>
                      <a:srgbClr val="06BC00"/>
                    </a:solidFill>
                    <a:ln w="38100" cap="flat">
                      <a:solidFill>
                        <a:srgbClr val="015400"/>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776" name="Circle"/>
                    <p:cNvSpPr/>
                    <p:nvPr/>
                  </p:nvSpPr>
                  <p:spPr>
                    <a:xfrm>
                      <a:off x="83255" y="9142"/>
                      <a:ext cx="20075" cy="20074"/>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pic>
                <p:nvPicPr>
                  <p:cNvPr id="778" name="250px-VRSNlogoAug2012.png" descr="250px-VRSNlogoAug2012.png"/>
                  <p:cNvPicPr>
                    <a:picLocks noChangeAspect="1"/>
                  </p:cNvPicPr>
                  <p:nvPr/>
                </p:nvPicPr>
                <p:blipFill>
                  <a:blip r:embed="rId4">
                    <a:extLst/>
                  </a:blip>
                  <a:srcRect l="0" t="0" r="12951" b="33387"/>
                  <a:stretch>
                    <a:fillRect/>
                  </a:stretch>
                </p:blipFill>
                <p:spPr>
                  <a:xfrm>
                    <a:off x="270465" y="154464"/>
                    <a:ext cx="180835" cy="138382"/>
                  </a:xfrm>
                  <a:prstGeom prst="rect">
                    <a:avLst/>
                  </a:prstGeom>
                  <a:ln w="12700" cap="flat">
                    <a:noFill/>
                    <a:miter lim="400000"/>
                  </a:ln>
                  <a:effectLst/>
                </p:spPr>
              </p:pic>
              <p:pic>
                <p:nvPicPr>
                  <p:cNvPr id="779" name="strategic_bofa500_1.png" descr="strategic_bofa500_1.png"/>
                  <p:cNvPicPr>
                    <a:picLocks noChangeAspect="1"/>
                  </p:cNvPicPr>
                  <p:nvPr/>
                </p:nvPicPr>
                <p:blipFill>
                  <a:blip r:embed="rId5">
                    <a:extLst/>
                  </a:blip>
                  <a:srcRect l="35082" t="39675" r="28418" b="0"/>
                  <a:stretch>
                    <a:fillRect/>
                  </a:stretch>
                </p:blipFill>
                <p:spPr>
                  <a:xfrm>
                    <a:off x="137930" y="187531"/>
                    <a:ext cx="188860" cy="105349"/>
                  </a:xfrm>
                  <a:prstGeom prst="rect">
                    <a:avLst/>
                  </a:prstGeom>
                  <a:ln w="12700" cap="flat">
                    <a:noFill/>
                    <a:miter lim="400000"/>
                  </a:ln>
                  <a:effectLst/>
                </p:spPr>
              </p:pic>
            </p:grpSp>
            <p:sp>
              <p:nvSpPr>
                <p:cNvPr id="781" name="Certificate"/>
                <p:cNvSpPr txBox="1"/>
                <p:nvPr/>
              </p:nvSpPr>
              <p:spPr>
                <a:xfrm>
                  <a:off x="0" y="0"/>
                  <a:ext cx="533210" cy="241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900">
                      <a:solidFill>
                        <a:srgbClr val="000000"/>
                      </a:solidFill>
                      <a:latin typeface="Snell Roundhand"/>
                      <a:ea typeface="Snell Roundhand"/>
                      <a:cs typeface="Snell Roundhand"/>
                      <a:sym typeface="Snell Roundhand"/>
                    </a:defRPr>
                  </a:lvl1pPr>
                </a:lstStyle>
                <a:p>
                  <a:pPr/>
                  <a:r>
                    <a:t>Certificate</a:t>
                  </a:r>
                </a:p>
              </p:txBody>
            </p:sp>
          </p:grpSp>
          <p:sp>
            <p:nvSpPr>
              <p:cNvPr id="783" name="✗"/>
              <p:cNvSpPr txBox="1"/>
              <p:nvPr/>
            </p:nvSpPr>
            <p:spPr>
              <a:xfrm>
                <a:off x="64471" y="0"/>
                <a:ext cx="404268" cy="609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4000">
                    <a:solidFill>
                      <a:srgbClr val="C82506"/>
                    </a:solidFill>
                    <a:latin typeface="Gill Sans"/>
                    <a:ea typeface="Gill Sans"/>
                    <a:cs typeface="Gill Sans"/>
                    <a:sym typeface="Gill Sans"/>
                  </a:defRPr>
                </a:lvl1pPr>
              </a:lstStyle>
              <a:p>
                <a:pPr/>
                <a:r>
                  <a:t>✗</a:t>
                </a:r>
              </a:p>
            </p:txBody>
          </p:sp>
        </p:grpSp>
        <p:grpSp>
          <p:nvGrpSpPr>
            <p:cNvPr id="800" name="Group"/>
            <p:cNvGrpSpPr/>
            <p:nvPr/>
          </p:nvGrpSpPr>
          <p:grpSpPr>
            <a:xfrm>
              <a:off x="589542" y="419099"/>
              <a:ext cx="533211" cy="609601"/>
              <a:chOff x="0" y="0"/>
              <a:chExt cx="533209" cy="609600"/>
            </a:xfrm>
          </p:grpSpPr>
          <p:grpSp>
            <p:nvGrpSpPr>
              <p:cNvPr id="798" name="Group"/>
              <p:cNvGrpSpPr/>
              <p:nvPr/>
            </p:nvGrpSpPr>
            <p:grpSpPr>
              <a:xfrm>
                <a:off x="-1" y="118381"/>
                <a:ext cx="533211" cy="372838"/>
                <a:chOff x="0" y="0"/>
                <a:chExt cx="533209" cy="372836"/>
              </a:xfrm>
            </p:grpSpPr>
            <p:grpSp>
              <p:nvGrpSpPr>
                <p:cNvPr id="796" name="Group"/>
                <p:cNvGrpSpPr/>
                <p:nvPr/>
              </p:nvGrpSpPr>
              <p:grpSpPr>
                <a:xfrm>
                  <a:off x="34234" y="42068"/>
                  <a:ext cx="464742" cy="330769"/>
                  <a:chOff x="0" y="0"/>
                  <a:chExt cx="464740" cy="330768"/>
                </a:xfrm>
              </p:grpSpPr>
              <p:sp>
                <p:nvSpPr>
                  <p:cNvPr id="785" name="Rectangle"/>
                  <p:cNvSpPr/>
                  <p:nvPr/>
                </p:nvSpPr>
                <p:spPr>
                  <a:xfrm>
                    <a:off x="0" y="0"/>
                    <a:ext cx="464741" cy="330769"/>
                  </a:xfrm>
                  <a:prstGeom prst="rect">
                    <a:avLst/>
                  </a:prstGeom>
                  <a:solidFill>
                    <a:srgbClr val="C4C4C4"/>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nvGrpSpPr>
                  <p:cNvPr id="793" name="Group"/>
                  <p:cNvGrpSpPr/>
                  <p:nvPr/>
                </p:nvGrpSpPr>
                <p:grpSpPr>
                  <a:xfrm>
                    <a:off x="24488" y="187531"/>
                    <a:ext cx="113148" cy="105313"/>
                    <a:chOff x="0" y="0"/>
                    <a:chExt cx="113146" cy="105311"/>
                  </a:xfrm>
                </p:grpSpPr>
                <p:sp>
                  <p:nvSpPr>
                    <p:cNvPr id="786" name="Line"/>
                    <p:cNvSpPr/>
                    <p:nvPr/>
                  </p:nvSpPr>
                  <p:spPr>
                    <a:xfrm>
                      <a:off x="0" y="37214"/>
                      <a:ext cx="84270" cy="680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EBB20"/>
                    </a:solidFill>
                    <a:ln w="25400" cap="flat">
                      <a:solidFill>
                        <a:srgbClr val="0A5C0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787" name="Line"/>
                    <p:cNvSpPr/>
                    <p:nvPr/>
                  </p:nvSpPr>
                  <p:spPr>
                    <a:xfrm flipV="1">
                      <a:off x="4054" y="47722"/>
                      <a:ext cx="55175" cy="55175"/>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788" name="Line"/>
                    <p:cNvSpPr/>
                    <p:nvPr/>
                  </p:nvSpPr>
                  <p:spPr>
                    <a:xfrm flipV="1">
                      <a:off x="41454" y="53356"/>
                      <a:ext cx="25099" cy="25099"/>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789" name="Line"/>
                    <p:cNvSpPr/>
                    <p:nvPr/>
                  </p:nvSpPr>
                  <p:spPr>
                    <a:xfrm flipV="1">
                      <a:off x="3647" y="46257"/>
                      <a:ext cx="54117" cy="54117"/>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790" name="Line"/>
                    <p:cNvSpPr/>
                    <p:nvPr/>
                  </p:nvSpPr>
                  <p:spPr>
                    <a:xfrm flipV="1">
                      <a:off x="39124" y="53581"/>
                      <a:ext cx="24500" cy="24499"/>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791" name="Circle"/>
                    <p:cNvSpPr/>
                    <p:nvPr/>
                  </p:nvSpPr>
                  <p:spPr>
                    <a:xfrm>
                      <a:off x="51039" y="0"/>
                      <a:ext cx="62108" cy="62107"/>
                    </a:xfrm>
                    <a:prstGeom prst="ellipse">
                      <a:avLst/>
                    </a:prstGeom>
                    <a:solidFill>
                      <a:srgbClr val="06BC00"/>
                    </a:solidFill>
                    <a:ln w="38100" cap="flat">
                      <a:solidFill>
                        <a:srgbClr val="015400"/>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792" name="Circle"/>
                    <p:cNvSpPr/>
                    <p:nvPr/>
                  </p:nvSpPr>
                  <p:spPr>
                    <a:xfrm>
                      <a:off x="83255" y="9142"/>
                      <a:ext cx="20075" cy="20074"/>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pic>
                <p:nvPicPr>
                  <p:cNvPr id="794" name="250px-VRSNlogoAug2012.png" descr="250px-VRSNlogoAug2012.png"/>
                  <p:cNvPicPr>
                    <a:picLocks noChangeAspect="1"/>
                  </p:cNvPicPr>
                  <p:nvPr/>
                </p:nvPicPr>
                <p:blipFill>
                  <a:blip r:embed="rId4">
                    <a:extLst/>
                  </a:blip>
                  <a:srcRect l="0" t="0" r="12951" b="33387"/>
                  <a:stretch>
                    <a:fillRect/>
                  </a:stretch>
                </p:blipFill>
                <p:spPr>
                  <a:xfrm>
                    <a:off x="270465" y="154464"/>
                    <a:ext cx="180835" cy="138382"/>
                  </a:xfrm>
                  <a:prstGeom prst="rect">
                    <a:avLst/>
                  </a:prstGeom>
                  <a:ln w="12700" cap="flat">
                    <a:noFill/>
                    <a:miter lim="400000"/>
                  </a:ln>
                  <a:effectLst/>
                </p:spPr>
              </p:pic>
              <p:pic>
                <p:nvPicPr>
                  <p:cNvPr id="795" name="strategic_bofa500_1.png" descr="strategic_bofa500_1.png"/>
                  <p:cNvPicPr>
                    <a:picLocks noChangeAspect="1"/>
                  </p:cNvPicPr>
                  <p:nvPr/>
                </p:nvPicPr>
                <p:blipFill>
                  <a:blip r:embed="rId5">
                    <a:extLst/>
                  </a:blip>
                  <a:srcRect l="35082" t="39675" r="28418" b="0"/>
                  <a:stretch>
                    <a:fillRect/>
                  </a:stretch>
                </p:blipFill>
                <p:spPr>
                  <a:xfrm>
                    <a:off x="137930" y="187531"/>
                    <a:ext cx="188860" cy="105349"/>
                  </a:xfrm>
                  <a:prstGeom prst="rect">
                    <a:avLst/>
                  </a:prstGeom>
                  <a:ln w="12700" cap="flat">
                    <a:noFill/>
                    <a:miter lim="400000"/>
                  </a:ln>
                  <a:effectLst/>
                </p:spPr>
              </p:pic>
            </p:grpSp>
            <p:sp>
              <p:nvSpPr>
                <p:cNvPr id="797" name="Certificate"/>
                <p:cNvSpPr txBox="1"/>
                <p:nvPr/>
              </p:nvSpPr>
              <p:spPr>
                <a:xfrm>
                  <a:off x="0" y="0"/>
                  <a:ext cx="533210" cy="241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900">
                      <a:solidFill>
                        <a:srgbClr val="000000"/>
                      </a:solidFill>
                      <a:latin typeface="Snell Roundhand"/>
                      <a:ea typeface="Snell Roundhand"/>
                      <a:cs typeface="Snell Roundhand"/>
                      <a:sym typeface="Snell Roundhand"/>
                    </a:defRPr>
                  </a:lvl1pPr>
                </a:lstStyle>
                <a:p>
                  <a:pPr/>
                  <a:r>
                    <a:t>Certificate</a:t>
                  </a:r>
                </a:p>
              </p:txBody>
            </p:sp>
          </p:grpSp>
          <p:sp>
            <p:nvSpPr>
              <p:cNvPr id="799" name="✗"/>
              <p:cNvSpPr txBox="1"/>
              <p:nvPr/>
            </p:nvSpPr>
            <p:spPr>
              <a:xfrm>
                <a:off x="64471" y="0"/>
                <a:ext cx="404268" cy="609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4000">
                    <a:solidFill>
                      <a:srgbClr val="C82506"/>
                    </a:solidFill>
                    <a:latin typeface="Gill Sans"/>
                    <a:ea typeface="Gill Sans"/>
                    <a:cs typeface="Gill Sans"/>
                    <a:sym typeface="Gill Sans"/>
                  </a:defRPr>
                </a:lvl1pPr>
              </a:lstStyle>
              <a:p>
                <a:pPr/>
                <a:r>
                  <a:t>✗</a:t>
                </a:r>
              </a:p>
            </p:txBody>
          </p:sp>
        </p:grpSp>
        <p:grpSp>
          <p:nvGrpSpPr>
            <p:cNvPr id="816" name="Group"/>
            <p:cNvGrpSpPr/>
            <p:nvPr/>
          </p:nvGrpSpPr>
          <p:grpSpPr>
            <a:xfrm>
              <a:off x="1179085" y="0"/>
              <a:ext cx="533211" cy="609601"/>
              <a:chOff x="0" y="0"/>
              <a:chExt cx="533209" cy="609600"/>
            </a:xfrm>
          </p:grpSpPr>
          <p:grpSp>
            <p:nvGrpSpPr>
              <p:cNvPr id="814" name="Group"/>
              <p:cNvGrpSpPr/>
              <p:nvPr/>
            </p:nvGrpSpPr>
            <p:grpSpPr>
              <a:xfrm>
                <a:off x="-1" y="118381"/>
                <a:ext cx="533211" cy="372838"/>
                <a:chOff x="0" y="0"/>
                <a:chExt cx="533209" cy="372836"/>
              </a:xfrm>
            </p:grpSpPr>
            <p:grpSp>
              <p:nvGrpSpPr>
                <p:cNvPr id="812" name="Group"/>
                <p:cNvGrpSpPr/>
                <p:nvPr/>
              </p:nvGrpSpPr>
              <p:grpSpPr>
                <a:xfrm>
                  <a:off x="34234" y="42068"/>
                  <a:ext cx="464742" cy="330769"/>
                  <a:chOff x="0" y="0"/>
                  <a:chExt cx="464740" cy="330768"/>
                </a:xfrm>
              </p:grpSpPr>
              <p:sp>
                <p:nvSpPr>
                  <p:cNvPr id="801" name="Rectangle"/>
                  <p:cNvSpPr/>
                  <p:nvPr/>
                </p:nvSpPr>
                <p:spPr>
                  <a:xfrm>
                    <a:off x="0" y="0"/>
                    <a:ext cx="464741" cy="330769"/>
                  </a:xfrm>
                  <a:prstGeom prst="rect">
                    <a:avLst/>
                  </a:prstGeom>
                  <a:solidFill>
                    <a:srgbClr val="C4C4C4"/>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nvGrpSpPr>
                  <p:cNvPr id="809" name="Group"/>
                  <p:cNvGrpSpPr/>
                  <p:nvPr/>
                </p:nvGrpSpPr>
                <p:grpSpPr>
                  <a:xfrm>
                    <a:off x="24488" y="187531"/>
                    <a:ext cx="113148" cy="105313"/>
                    <a:chOff x="0" y="0"/>
                    <a:chExt cx="113146" cy="105311"/>
                  </a:xfrm>
                </p:grpSpPr>
                <p:sp>
                  <p:nvSpPr>
                    <p:cNvPr id="802" name="Line"/>
                    <p:cNvSpPr/>
                    <p:nvPr/>
                  </p:nvSpPr>
                  <p:spPr>
                    <a:xfrm>
                      <a:off x="0" y="37214"/>
                      <a:ext cx="84270" cy="680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EBB20"/>
                    </a:solidFill>
                    <a:ln w="25400" cap="flat">
                      <a:solidFill>
                        <a:srgbClr val="0A5C0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803" name="Line"/>
                    <p:cNvSpPr/>
                    <p:nvPr/>
                  </p:nvSpPr>
                  <p:spPr>
                    <a:xfrm flipV="1">
                      <a:off x="4054" y="47722"/>
                      <a:ext cx="55175" cy="55175"/>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804" name="Line"/>
                    <p:cNvSpPr/>
                    <p:nvPr/>
                  </p:nvSpPr>
                  <p:spPr>
                    <a:xfrm flipV="1">
                      <a:off x="41454" y="53356"/>
                      <a:ext cx="25099" cy="25099"/>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805" name="Line"/>
                    <p:cNvSpPr/>
                    <p:nvPr/>
                  </p:nvSpPr>
                  <p:spPr>
                    <a:xfrm flipV="1">
                      <a:off x="3647" y="46257"/>
                      <a:ext cx="54117" cy="54117"/>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806" name="Line"/>
                    <p:cNvSpPr/>
                    <p:nvPr/>
                  </p:nvSpPr>
                  <p:spPr>
                    <a:xfrm flipV="1">
                      <a:off x="39124" y="53581"/>
                      <a:ext cx="24500" cy="24499"/>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807" name="Circle"/>
                    <p:cNvSpPr/>
                    <p:nvPr/>
                  </p:nvSpPr>
                  <p:spPr>
                    <a:xfrm>
                      <a:off x="51039" y="0"/>
                      <a:ext cx="62108" cy="62107"/>
                    </a:xfrm>
                    <a:prstGeom prst="ellipse">
                      <a:avLst/>
                    </a:prstGeom>
                    <a:solidFill>
                      <a:srgbClr val="06BC00"/>
                    </a:solidFill>
                    <a:ln w="38100" cap="flat">
                      <a:solidFill>
                        <a:srgbClr val="015400"/>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808" name="Circle"/>
                    <p:cNvSpPr/>
                    <p:nvPr/>
                  </p:nvSpPr>
                  <p:spPr>
                    <a:xfrm>
                      <a:off x="83255" y="9142"/>
                      <a:ext cx="20075" cy="20074"/>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pic>
                <p:nvPicPr>
                  <p:cNvPr id="810" name="250px-VRSNlogoAug2012.png" descr="250px-VRSNlogoAug2012.png"/>
                  <p:cNvPicPr>
                    <a:picLocks noChangeAspect="1"/>
                  </p:cNvPicPr>
                  <p:nvPr/>
                </p:nvPicPr>
                <p:blipFill>
                  <a:blip r:embed="rId4">
                    <a:extLst/>
                  </a:blip>
                  <a:srcRect l="0" t="0" r="12951" b="33387"/>
                  <a:stretch>
                    <a:fillRect/>
                  </a:stretch>
                </p:blipFill>
                <p:spPr>
                  <a:xfrm>
                    <a:off x="270465" y="154464"/>
                    <a:ext cx="180835" cy="138382"/>
                  </a:xfrm>
                  <a:prstGeom prst="rect">
                    <a:avLst/>
                  </a:prstGeom>
                  <a:ln w="12700" cap="flat">
                    <a:noFill/>
                    <a:miter lim="400000"/>
                  </a:ln>
                  <a:effectLst/>
                </p:spPr>
              </p:pic>
              <p:pic>
                <p:nvPicPr>
                  <p:cNvPr id="811" name="strategic_bofa500_1.png" descr="strategic_bofa500_1.png"/>
                  <p:cNvPicPr>
                    <a:picLocks noChangeAspect="1"/>
                  </p:cNvPicPr>
                  <p:nvPr/>
                </p:nvPicPr>
                <p:blipFill>
                  <a:blip r:embed="rId5">
                    <a:extLst/>
                  </a:blip>
                  <a:srcRect l="35082" t="39675" r="28418" b="0"/>
                  <a:stretch>
                    <a:fillRect/>
                  </a:stretch>
                </p:blipFill>
                <p:spPr>
                  <a:xfrm>
                    <a:off x="137930" y="187531"/>
                    <a:ext cx="188860" cy="105349"/>
                  </a:xfrm>
                  <a:prstGeom prst="rect">
                    <a:avLst/>
                  </a:prstGeom>
                  <a:ln w="12700" cap="flat">
                    <a:noFill/>
                    <a:miter lim="400000"/>
                  </a:ln>
                  <a:effectLst/>
                </p:spPr>
              </p:pic>
            </p:grpSp>
            <p:sp>
              <p:nvSpPr>
                <p:cNvPr id="813" name="Certificate"/>
                <p:cNvSpPr txBox="1"/>
                <p:nvPr/>
              </p:nvSpPr>
              <p:spPr>
                <a:xfrm>
                  <a:off x="0" y="0"/>
                  <a:ext cx="533210" cy="241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900">
                      <a:solidFill>
                        <a:srgbClr val="000000"/>
                      </a:solidFill>
                      <a:latin typeface="Snell Roundhand"/>
                      <a:ea typeface="Snell Roundhand"/>
                      <a:cs typeface="Snell Roundhand"/>
                      <a:sym typeface="Snell Roundhand"/>
                    </a:defRPr>
                  </a:lvl1pPr>
                </a:lstStyle>
                <a:p>
                  <a:pPr/>
                  <a:r>
                    <a:t>Certificate</a:t>
                  </a:r>
                </a:p>
              </p:txBody>
            </p:sp>
          </p:grpSp>
          <p:sp>
            <p:nvSpPr>
              <p:cNvPr id="815" name="✗"/>
              <p:cNvSpPr txBox="1"/>
              <p:nvPr/>
            </p:nvSpPr>
            <p:spPr>
              <a:xfrm>
                <a:off x="64471" y="0"/>
                <a:ext cx="404268" cy="609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4000">
                    <a:solidFill>
                      <a:srgbClr val="C82506"/>
                    </a:solidFill>
                    <a:latin typeface="Gill Sans"/>
                    <a:ea typeface="Gill Sans"/>
                    <a:cs typeface="Gill Sans"/>
                    <a:sym typeface="Gill Sans"/>
                  </a:defRPr>
                </a:lvl1pPr>
              </a:lstStyle>
              <a:p>
                <a:pPr/>
                <a:r>
                  <a:t>✗</a:t>
                </a:r>
              </a:p>
            </p:txBody>
          </p:sp>
        </p:grpSp>
        <p:grpSp>
          <p:nvGrpSpPr>
            <p:cNvPr id="832" name="Group"/>
            <p:cNvGrpSpPr/>
            <p:nvPr/>
          </p:nvGrpSpPr>
          <p:grpSpPr>
            <a:xfrm>
              <a:off x="1179085" y="419099"/>
              <a:ext cx="533211" cy="609601"/>
              <a:chOff x="0" y="0"/>
              <a:chExt cx="533209" cy="609600"/>
            </a:xfrm>
          </p:grpSpPr>
          <p:grpSp>
            <p:nvGrpSpPr>
              <p:cNvPr id="830" name="Group"/>
              <p:cNvGrpSpPr/>
              <p:nvPr/>
            </p:nvGrpSpPr>
            <p:grpSpPr>
              <a:xfrm>
                <a:off x="-1" y="118381"/>
                <a:ext cx="533211" cy="372838"/>
                <a:chOff x="0" y="0"/>
                <a:chExt cx="533209" cy="372836"/>
              </a:xfrm>
            </p:grpSpPr>
            <p:grpSp>
              <p:nvGrpSpPr>
                <p:cNvPr id="828" name="Group"/>
                <p:cNvGrpSpPr/>
                <p:nvPr/>
              </p:nvGrpSpPr>
              <p:grpSpPr>
                <a:xfrm>
                  <a:off x="34234" y="42068"/>
                  <a:ext cx="464742" cy="330769"/>
                  <a:chOff x="0" y="0"/>
                  <a:chExt cx="464740" cy="330768"/>
                </a:xfrm>
              </p:grpSpPr>
              <p:sp>
                <p:nvSpPr>
                  <p:cNvPr id="817" name="Rectangle"/>
                  <p:cNvSpPr/>
                  <p:nvPr/>
                </p:nvSpPr>
                <p:spPr>
                  <a:xfrm>
                    <a:off x="0" y="0"/>
                    <a:ext cx="464741" cy="330769"/>
                  </a:xfrm>
                  <a:prstGeom prst="rect">
                    <a:avLst/>
                  </a:prstGeom>
                  <a:solidFill>
                    <a:srgbClr val="C4C4C4"/>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nvGrpSpPr>
                  <p:cNvPr id="825" name="Group"/>
                  <p:cNvGrpSpPr/>
                  <p:nvPr/>
                </p:nvGrpSpPr>
                <p:grpSpPr>
                  <a:xfrm>
                    <a:off x="24488" y="187531"/>
                    <a:ext cx="113148" cy="105313"/>
                    <a:chOff x="0" y="0"/>
                    <a:chExt cx="113146" cy="105311"/>
                  </a:xfrm>
                </p:grpSpPr>
                <p:sp>
                  <p:nvSpPr>
                    <p:cNvPr id="818" name="Line"/>
                    <p:cNvSpPr/>
                    <p:nvPr/>
                  </p:nvSpPr>
                  <p:spPr>
                    <a:xfrm>
                      <a:off x="0" y="37214"/>
                      <a:ext cx="84270" cy="680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EBB20"/>
                    </a:solidFill>
                    <a:ln w="25400" cap="flat">
                      <a:solidFill>
                        <a:srgbClr val="0A5C0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819" name="Line"/>
                    <p:cNvSpPr/>
                    <p:nvPr/>
                  </p:nvSpPr>
                  <p:spPr>
                    <a:xfrm flipV="1">
                      <a:off x="4054" y="47722"/>
                      <a:ext cx="55175" cy="55175"/>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820" name="Line"/>
                    <p:cNvSpPr/>
                    <p:nvPr/>
                  </p:nvSpPr>
                  <p:spPr>
                    <a:xfrm flipV="1">
                      <a:off x="41454" y="53356"/>
                      <a:ext cx="25099" cy="25099"/>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821" name="Line"/>
                    <p:cNvSpPr/>
                    <p:nvPr/>
                  </p:nvSpPr>
                  <p:spPr>
                    <a:xfrm flipV="1">
                      <a:off x="3647" y="46257"/>
                      <a:ext cx="54117" cy="54117"/>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822" name="Line"/>
                    <p:cNvSpPr/>
                    <p:nvPr/>
                  </p:nvSpPr>
                  <p:spPr>
                    <a:xfrm flipV="1">
                      <a:off x="39124" y="53581"/>
                      <a:ext cx="24500" cy="24499"/>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823" name="Circle"/>
                    <p:cNvSpPr/>
                    <p:nvPr/>
                  </p:nvSpPr>
                  <p:spPr>
                    <a:xfrm>
                      <a:off x="51039" y="0"/>
                      <a:ext cx="62108" cy="62107"/>
                    </a:xfrm>
                    <a:prstGeom prst="ellipse">
                      <a:avLst/>
                    </a:prstGeom>
                    <a:solidFill>
                      <a:srgbClr val="06BC00"/>
                    </a:solidFill>
                    <a:ln w="38100" cap="flat">
                      <a:solidFill>
                        <a:srgbClr val="015400"/>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824" name="Circle"/>
                    <p:cNvSpPr/>
                    <p:nvPr/>
                  </p:nvSpPr>
                  <p:spPr>
                    <a:xfrm>
                      <a:off x="83255" y="9142"/>
                      <a:ext cx="20075" cy="20074"/>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pic>
                <p:nvPicPr>
                  <p:cNvPr id="826" name="250px-VRSNlogoAug2012.png" descr="250px-VRSNlogoAug2012.png"/>
                  <p:cNvPicPr>
                    <a:picLocks noChangeAspect="1"/>
                  </p:cNvPicPr>
                  <p:nvPr/>
                </p:nvPicPr>
                <p:blipFill>
                  <a:blip r:embed="rId4">
                    <a:extLst/>
                  </a:blip>
                  <a:srcRect l="0" t="0" r="12951" b="33387"/>
                  <a:stretch>
                    <a:fillRect/>
                  </a:stretch>
                </p:blipFill>
                <p:spPr>
                  <a:xfrm>
                    <a:off x="270465" y="154464"/>
                    <a:ext cx="180835" cy="138382"/>
                  </a:xfrm>
                  <a:prstGeom prst="rect">
                    <a:avLst/>
                  </a:prstGeom>
                  <a:ln w="12700" cap="flat">
                    <a:noFill/>
                    <a:miter lim="400000"/>
                  </a:ln>
                  <a:effectLst/>
                </p:spPr>
              </p:pic>
              <p:pic>
                <p:nvPicPr>
                  <p:cNvPr id="827" name="strategic_bofa500_1.png" descr="strategic_bofa500_1.png"/>
                  <p:cNvPicPr>
                    <a:picLocks noChangeAspect="1"/>
                  </p:cNvPicPr>
                  <p:nvPr/>
                </p:nvPicPr>
                <p:blipFill>
                  <a:blip r:embed="rId5">
                    <a:extLst/>
                  </a:blip>
                  <a:srcRect l="35082" t="39675" r="28418" b="0"/>
                  <a:stretch>
                    <a:fillRect/>
                  </a:stretch>
                </p:blipFill>
                <p:spPr>
                  <a:xfrm>
                    <a:off x="137930" y="187531"/>
                    <a:ext cx="188860" cy="105349"/>
                  </a:xfrm>
                  <a:prstGeom prst="rect">
                    <a:avLst/>
                  </a:prstGeom>
                  <a:ln w="12700" cap="flat">
                    <a:noFill/>
                    <a:miter lim="400000"/>
                  </a:ln>
                  <a:effectLst/>
                </p:spPr>
              </p:pic>
            </p:grpSp>
            <p:sp>
              <p:nvSpPr>
                <p:cNvPr id="829" name="Certificate"/>
                <p:cNvSpPr txBox="1"/>
                <p:nvPr/>
              </p:nvSpPr>
              <p:spPr>
                <a:xfrm>
                  <a:off x="0" y="0"/>
                  <a:ext cx="533210" cy="241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900">
                      <a:solidFill>
                        <a:srgbClr val="000000"/>
                      </a:solidFill>
                      <a:latin typeface="Snell Roundhand"/>
                      <a:ea typeface="Snell Roundhand"/>
                      <a:cs typeface="Snell Roundhand"/>
                      <a:sym typeface="Snell Roundhand"/>
                    </a:defRPr>
                  </a:lvl1pPr>
                </a:lstStyle>
                <a:p>
                  <a:pPr/>
                  <a:r>
                    <a:t>Certificate</a:t>
                  </a:r>
                </a:p>
              </p:txBody>
            </p:sp>
          </p:grpSp>
          <p:sp>
            <p:nvSpPr>
              <p:cNvPr id="831" name="✗"/>
              <p:cNvSpPr txBox="1"/>
              <p:nvPr/>
            </p:nvSpPr>
            <p:spPr>
              <a:xfrm>
                <a:off x="64471" y="0"/>
                <a:ext cx="404268" cy="609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4000">
                    <a:solidFill>
                      <a:srgbClr val="C82506"/>
                    </a:solidFill>
                    <a:latin typeface="Gill Sans"/>
                    <a:ea typeface="Gill Sans"/>
                    <a:cs typeface="Gill Sans"/>
                    <a:sym typeface="Gill Sans"/>
                  </a:defRPr>
                </a:lvl1pPr>
              </a:lstStyle>
              <a:p>
                <a:pPr/>
                <a:r>
                  <a:t>✗</a:t>
                </a:r>
              </a:p>
            </p:txBody>
          </p:sp>
        </p:grpSp>
      </p:grpSp>
      <p:sp>
        <p:nvSpPr>
          <p:cNvPr id="834" name="What happens when a certificate is no longer valid?"/>
          <p:cNvSpPr txBox="1"/>
          <p:nvPr/>
        </p:nvSpPr>
        <p:spPr>
          <a:xfrm>
            <a:off x="1813976" y="1350064"/>
            <a:ext cx="9389548" cy="609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3500">
                <a:latin typeface="Gill Sans"/>
                <a:ea typeface="Gill Sans"/>
                <a:cs typeface="Gill Sans"/>
                <a:sym typeface="Gill Sans"/>
              </a:defRPr>
            </a:lvl1pPr>
          </a:lstStyle>
          <a:p>
            <a:pPr/>
            <a:r>
              <a:t>What happens when a certificate is no longer valid?</a:t>
            </a:r>
          </a:p>
        </p:txBody>
      </p:sp>
      <p:grpSp>
        <p:nvGrpSpPr>
          <p:cNvPr id="849" name="Group"/>
          <p:cNvGrpSpPr/>
          <p:nvPr/>
        </p:nvGrpSpPr>
        <p:grpSpPr>
          <a:xfrm>
            <a:off x="5241519" y="7163298"/>
            <a:ext cx="1194275" cy="1435101"/>
            <a:chOff x="0" y="0"/>
            <a:chExt cx="1194273" cy="1435100"/>
          </a:xfrm>
        </p:grpSpPr>
        <p:grpSp>
          <p:nvGrpSpPr>
            <p:cNvPr id="847" name="Group"/>
            <p:cNvGrpSpPr/>
            <p:nvPr/>
          </p:nvGrpSpPr>
          <p:grpSpPr>
            <a:xfrm>
              <a:off x="0" y="268827"/>
              <a:ext cx="1194274" cy="896230"/>
              <a:chOff x="0" y="0"/>
              <a:chExt cx="1194273" cy="896228"/>
            </a:xfrm>
          </p:grpSpPr>
          <p:sp>
            <p:nvSpPr>
              <p:cNvPr id="835" name="Rectangle"/>
              <p:cNvSpPr/>
              <p:nvPr/>
            </p:nvSpPr>
            <p:spPr>
              <a:xfrm>
                <a:off x="0" y="46231"/>
                <a:ext cx="1194274" cy="849998"/>
              </a:xfrm>
              <a:prstGeom prst="rect">
                <a:avLst/>
              </a:prstGeom>
              <a:solidFill>
                <a:srgbClr val="C4C4C4"/>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836" name="Certificate"/>
              <p:cNvSpPr txBox="1"/>
              <p:nvPr/>
            </p:nvSpPr>
            <p:spPr>
              <a:xfrm>
                <a:off x="27986" y="-1"/>
                <a:ext cx="1138302" cy="45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2200">
                    <a:solidFill>
                      <a:srgbClr val="000000"/>
                    </a:solidFill>
                    <a:latin typeface="Snell Roundhand"/>
                    <a:ea typeface="Snell Roundhand"/>
                    <a:cs typeface="Snell Roundhand"/>
                    <a:sym typeface="Snell Roundhand"/>
                  </a:defRPr>
                </a:lvl1pPr>
              </a:lstStyle>
              <a:p>
                <a:pPr/>
                <a:r>
                  <a:t>Certificate</a:t>
                </a:r>
              </a:p>
            </p:txBody>
          </p:sp>
          <p:grpSp>
            <p:nvGrpSpPr>
              <p:cNvPr id="844" name="Group"/>
              <p:cNvGrpSpPr/>
              <p:nvPr/>
            </p:nvGrpSpPr>
            <p:grpSpPr>
              <a:xfrm>
                <a:off x="62930" y="528144"/>
                <a:ext cx="290761" cy="270627"/>
                <a:chOff x="0" y="0"/>
                <a:chExt cx="290759" cy="270626"/>
              </a:xfrm>
            </p:grpSpPr>
            <p:sp>
              <p:nvSpPr>
                <p:cNvPr id="837" name="Line"/>
                <p:cNvSpPr/>
                <p:nvPr/>
              </p:nvSpPr>
              <p:spPr>
                <a:xfrm>
                  <a:off x="0" y="95631"/>
                  <a:ext cx="216552" cy="17499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EBB20"/>
                </a:solidFill>
                <a:ln w="25400" cap="flat">
                  <a:solidFill>
                    <a:srgbClr val="0A5C0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838" name="Line"/>
                <p:cNvSpPr/>
                <p:nvPr/>
              </p:nvSpPr>
              <p:spPr>
                <a:xfrm flipV="1">
                  <a:off x="10418" y="122634"/>
                  <a:ext cx="141786" cy="141785"/>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839" name="Line"/>
                <p:cNvSpPr/>
                <p:nvPr/>
              </p:nvSpPr>
              <p:spPr>
                <a:xfrm flipV="1">
                  <a:off x="106529" y="137114"/>
                  <a:ext cx="64496" cy="64496"/>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840" name="Line"/>
                <p:cNvSpPr/>
                <p:nvPr/>
              </p:nvSpPr>
              <p:spPr>
                <a:xfrm flipV="1">
                  <a:off x="9372" y="118869"/>
                  <a:ext cx="139067" cy="139068"/>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841" name="Line"/>
                <p:cNvSpPr/>
                <p:nvPr/>
              </p:nvSpPr>
              <p:spPr>
                <a:xfrm flipV="1">
                  <a:off x="100541" y="137692"/>
                  <a:ext cx="62956" cy="62955"/>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842" name="Circle"/>
                <p:cNvSpPr/>
                <p:nvPr/>
              </p:nvSpPr>
              <p:spPr>
                <a:xfrm>
                  <a:off x="131160" y="0"/>
                  <a:ext cx="159600" cy="159600"/>
                </a:xfrm>
                <a:prstGeom prst="ellipse">
                  <a:avLst/>
                </a:prstGeom>
                <a:solidFill>
                  <a:srgbClr val="06BC00"/>
                </a:solidFill>
                <a:ln w="38100" cap="flat">
                  <a:solidFill>
                    <a:srgbClr val="015400"/>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843" name="Circle"/>
                <p:cNvSpPr/>
                <p:nvPr/>
              </p:nvSpPr>
              <p:spPr>
                <a:xfrm>
                  <a:off x="213947" y="23493"/>
                  <a:ext cx="51585" cy="51585"/>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pic>
            <p:nvPicPr>
              <p:cNvPr id="845" name="250px-VRSNlogoAug2012.png" descr="250px-VRSNlogoAug2012.png"/>
              <p:cNvPicPr>
                <a:picLocks noChangeAspect="1"/>
              </p:cNvPicPr>
              <p:nvPr/>
            </p:nvPicPr>
            <p:blipFill>
              <a:blip r:embed="rId4">
                <a:extLst/>
              </a:blip>
              <a:srcRect l="0" t="0" r="12951" b="33387"/>
              <a:stretch>
                <a:fillRect/>
              </a:stretch>
            </p:blipFill>
            <p:spPr>
              <a:xfrm>
                <a:off x="695032" y="443170"/>
                <a:ext cx="464702" cy="355605"/>
              </a:xfrm>
              <a:prstGeom prst="rect">
                <a:avLst/>
              </a:prstGeom>
              <a:ln w="12700" cap="flat">
                <a:noFill/>
                <a:miter lim="400000"/>
              </a:ln>
              <a:effectLst/>
            </p:spPr>
          </p:pic>
          <p:pic>
            <p:nvPicPr>
              <p:cNvPr id="846" name="strategic_bofa500_1.png" descr="strategic_bofa500_1.png"/>
              <p:cNvPicPr>
                <a:picLocks noChangeAspect="1"/>
              </p:cNvPicPr>
              <p:nvPr/>
            </p:nvPicPr>
            <p:blipFill>
              <a:blip r:embed="rId5">
                <a:extLst/>
              </a:blip>
              <a:srcRect l="35082" t="39675" r="28418" b="0"/>
              <a:stretch>
                <a:fillRect/>
              </a:stretch>
            </p:blipFill>
            <p:spPr>
              <a:xfrm>
                <a:off x="354447" y="528144"/>
                <a:ext cx="485326" cy="270720"/>
              </a:xfrm>
              <a:prstGeom prst="rect">
                <a:avLst/>
              </a:prstGeom>
              <a:ln w="12700" cap="flat">
                <a:noFill/>
                <a:miter lim="400000"/>
              </a:ln>
              <a:effectLst/>
            </p:spPr>
          </p:pic>
        </p:grpSp>
        <p:sp>
          <p:nvSpPr>
            <p:cNvPr id="848" name="✗"/>
            <p:cNvSpPr txBox="1"/>
            <p:nvPr/>
          </p:nvSpPr>
          <p:spPr>
            <a:xfrm>
              <a:off x="155780" y="0"/>
              <a:ext cx="882713" cy="14351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10600">
                  <a:solidFill>
                    <a:srgbClr val="C82506"/>
                  </a:solidFill>
                  <a:latin typeface="Gill Sans"/>
                  <a:ea typeface="Gill Sans"/>
                  <a:cs typeface="Gill Sans"/>
                  <a:sym typeface="Gill Sans"/>
                </a:defRPr>
              </a:lvl1pPr>
            </a:lstStyle>
            <a:p>
              <a:pPr/>
              <a:r>
                <a:t>✗</a:t>
              </a:r>
            </a:p>
          </p:txBody>
        </p:sp>
      </p:grpSp>
      <p:sp>
        <p:nvSpPr>
          <p:cNvPr id="850" name="Rectangle"/>
          <p:cNvSpPr/>
          <p:nvPr/>
        </p:nvSpPr>
        <p:spPr>
          <a:xfrm>
            <a:off x="3214171" y="5872519"/>
            <a:ext cx="6543306" cy="3236570"/>
          </a:xfrm>
          <a:prstGeom prst="rect">
            <a:avLst/>
          </a:prstGeom>
          <a:solidFill>
            <a:srgbClr val="000000">
              <a:alpha val="70000"/>
            </a:srgbClr>
          </a:solidFill>
          <a:ln w="12700">
            <a:miter lim="400000"/>
          </a:ln>
        </p:spPr>
        <p:txBody>
          <a:bodyPr lIns="50800" tIns="50800" rIns="50800" bIns="50800" anchor="ct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nvGrpSpPr>
          <p:cNvPr id="873" name="Group"/>
          <p:cNvGrpSpPr/>
          <p:nvPr/>
        </p:nvGrpSpPr>
        <p:grpSpPr>
          <a:xfrm>
            <a:off x="8327897" y="5276506"/>
            <a:ext cx="2674129" cy="1736798"/>
            <a:chOff x="0" y="0"/>
            <a:chExt cx="2674128" cy="1736796"/>
          </a:xfrm>
        </p:grpSpPr>
        <p:sp>
          <p:nvSpPr>
            <p:cNvPr id="851" name="Attacker"/>
            <p:cNvSpPr/>
            <p:nvPr/>
          </p:nvSpPr>
          <p:spPr>
            <a:xfrm>
              <a:off x="0" y="0"/>
              <a:ext cx="2674129" cy="1736797"/>
            </a:xfrm>
            <a:prstGeom prst="roundRect">
              <a:avLst>
                <a:gd name="adj" fmla="val 10968"/>
              </a:avLst>
            </a:prstGeom>
            <a:noFill/>
            <a:ln w="76200" cap="flat">
              <a:solidFill>
                <a:srgbClr val="C82506"/>
              </a:solidFill>
              <a:prstDash val="solid"/>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lvl1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Attacker</a:t>
              </a:r>
            </a:p>
          </p:txBody>
        </p:sp>
        <p:grpSp>
          <p:nvGrpSpPr>
            <p:cNvPr id="864" name="Group"/>
            <p:cNvGrpSpPr/>
            <p:nvPr/>
          </p:nvGrpSpPr>
          <p:grpSpPr>
            <a:xfrm>
              <a:off x="1342352" y="607210"/>
              <a:ext cx="1194275" cy="896230"/>
              <a:chOff x="0" y="0"/>
              <a:chExt cx="1194273" cy="896228"/>
            </a:xfrm>
          </p:grpSpPr>
          <p:sp>
            <p:nvSpPr>
              <p:cNvPr id="852" name="Rectangle"/>
              <p:cNvSpPr/>
              <p:nvPr/>
            </p:nvSpPr>
            <p:spPr>
              <a:xfrm>
                <a:off x="0" y="46231"/>
                <a:ext cx="1194274" cy="849998"/>
              </a:xfrm>
              <a:prstGeom prst="rect">
                <a:avLst/>
              </a:prstGeom>
              <a:solidFill>
                <a:srgbClr val="C4C4C4"/>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853" name="Certificate"/>
              <p:cNvSpPr txBox="1"/>
              <p:nvPr/>
            </p:nvSpPr>
            <p:spPr>
              <a:xfrm>
                <a:off x="27986" y="-1"/>
                <a:ext cx="1138302" cy="45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2200">
                    <a:solidFill>
                      <a:srgbClr val="000000"/>
                    </a:solidFill>
                    <a:latin typeface="Snell Roundhand"/>
                    <a:ea typeface="Snell Roundhand"/>
                    <a:cs typeface="Snell Roundhand"/>
                    <a:sym typeface="Snell Roundhand"/>
                  </a:defRPr>
                </a:lvl1pPr>
              </a:lstStyle>
              <a:p>
                <a:pPr/>
                <a:r>
                  <a:t>Certificate</a:t>
                </a:r>
              </a:p>
            </p:txBody>
          </p:sp>
          <p:grpSp>
            <p:nvGrpSpPr>
              <p:cNvPr id="861" name="Group"/>
              <p:cNvGrpSpPr/>
              <p:nvPr/>
            </p:nvGrpSpPr>
            <p:grpSpPr>
              <a:xfrm>
                <a:off x="62930" y="528144"/>
                <a:ext cx="290761" cy="270627"/>
                <a:chOff x="0" y="0"/>
                <a:chExt cx="290759" cy="270626"/>
              </a:xfrm>
            </p:grpSpPr>
            <p:sp>
              <p:nvSpPr>
                <p:cNvPr id="854" name="Line"/>
                <p:cNvSpPr/>
                <p:nvPr/>
              </p:nvSpPr>
              <p:spPr>
                <a:xfrm>
                  <a:off x="0" y="95631"/>
                  <a:ext cx="216552" cy="17499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EBB20"/>
                </a:solidFill>
                <a:ln w="25400" cap="flat">
                  <a:solidFill>
                    <a:srgbClr val="0A5C0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855" name="Line"/>
                <p:cNvSpPr/>
                <p:nvPr/>
              </p:nvSpPr>
              <p:spPr>
                <a:xfrm flipV="1">
                  <a:off x="10418" y="122634"/>
                  <a:ext cx="141786" cy="141785"/>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856" name="Line"/>
                <p:cNvSpPr/>
                <p:nvPr/>
              </p:nvSpPr>
              <p:spPr>
                <a:xfrm flipV="1">
                  <a:off x="106529" y="137114"/>
                  <a:ext cx="64496" cy="64496"/>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857" name="Line"/>
                <p:cNvSpPr/>
                <p:nvPr/>
              </p:nvSpPr>
              <p:spPr>
                <a:xfrm flipV="1">
                  <a:off x="9372" y="118869"/>
                  <a:ext cx="139067" cy="139068"/>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858" name="Line"/>
                <p:cNvSpPr/>
                <p:nvPr/>
              </p:nvSpPr>
              <p:spPr>
                <a:xfrm flipV="1">
                  <a:off x="100541" y="137692"/>
                  <a:ext cx="62956" cy="62955"/>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859" name="Circle"/>
                <p:cNvSpPr/>
                <p:nvPr/>
              </p:nvSpPr>
              <p:spPr>
                <a:xfrm>
                  <a:off x="131160" y="0"/>
                  <a:ext cx="159600" cy="159600"/>
                </a:xfrm>
                <a:prstGeom prst="ellipse">
                  <a:avLst/>
                </a:prstGeom>
                <a:solidFill>
                  <a:srgbClr val="06BC00"/>
                </a:solidFill>
                <a:ln w="38100" cap="flat">
                  <a:solidFill>
                    <a:srgbClr val="015400"/>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860" name="Circle"/>
                <p:cNvSpPr/>
                <p:nvPr/>
              </p:nvSpPr>
              <p:spPr>
                <a:xfrm>
                  <a:off x="213947" y="23493"/>
                  <a:ext cx="51585" cy="51585"/>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pic>
            <p:nvPicPr>
              <p:cNvPr id="862" name="250px-VRSNlogoAug2012.png" descr="250px-VRSNlogoAug2012.png"/>
              <p:cNvPicPr>
                <a:picLocks noChangeAspect="1"/>
              </p:cNvPicPr>
              <p:nvPr/>
            </p:nvPicPr>
            <p:blipFill>
              <a:blip r:embed="rId4">
                <a:extLst/>
              </a:blip>
              <a:srcRect l="0" t="0" r="12951" b="33387"/>
              <a:stretch>
                <a:fillRect/>
              </a:stretch>
            </p:blipFill>
            <p:spPr>
              <a:xfrm>
                <a:off x="695032" y="443170"/>
                <a:ext cx="464702" cy="355605"/>
              </a:xfrm>
              <a:prstGeom prst="rect">
                <a:avLst/>
              </a:prstGeom>
              <a:ln w="12700" cap="flat">
                <a:noFill/>
                <a:miter lim="400000"/>
              </a:ln>
              <a:effectLst/>
            </p:spPr>
          </p:pic>
          <p:pic>
            <p:nvPicPr>
              <p:cNvPr id="863" name="strategic_bofa500_1.png" descr="strategic_bofa500_1.png"/>
              <p:cNvPicPr>
                <a:picLocks noChangeAspect="1"/>
              </p:cNvPicPr>
              <p:nvPr/>
            </p:nvPicPr>
            <p:blipFill>
              <a:blip r:embed="rId5">
                <a:extLst/>
              </a:blip>
              <a:srcRect l="35082" t="39675" r="28418" b="0"/>
              <a:stretch>
                <a:fillRect/>
              </a:stretch>
            </p:blipFill>
            <p:spPr>
              <a:xfrm>
                <a:off x="354447" y="528144"/>
                <a:ext cx="485326" cy="270720"/>
              </a:xfrm>
              <a:prstGeom prst="rect">
                <a:avLst/>
              </a:prstGeom>
              <a:ln w="12700" cap="flat">
                <a:noFill/>
                <a:miter lim="400000"/>
              </a:ln>
              <a:effectLst/>
            </p:spPr>
          </p:pic>
        </p:grpSp>
        <p:grpSp>
          <p:nvGrpSpPr>
            <p:cNvPr id="872" name="Group"/>
            <p:cNvGrpSpPr/>
            <p:nvPr/>
          </p:nvGrpSpPr>
          <p:grpSpPr>
            <a:xfrm>
              <a:off x="134325" y="766514"/>
              <a:ext cx="620594" cy="577621"/>
              <a:chOff x="0" y="0"/>
              <a:chExt cx="620592" cy="577619"/>
            </a:xfrm>
          </p:grpSpPr>
          <p:sp>
            <p:nvSpPr>
              <p:cNvPr id="865" name="Line"/>
              <p:cNvSpPr/>
              <p:nvPr/>
            </p:nvSpPr>
            <p:spPr>
              <a:xfrm>
                <a:off x="0" y="204114"/>
                <a:ext cx="462204" cy="37350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EBB20"/>
              </a:solidFill>
              <a:ln w="25400" cap="flat">
                <a:solidFill>
                  <a:srgbClr val="0A5C0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866" name="Line"/>
              <p:cNvSpPr/>
              <p:nvPr/>
            </p:nvSpPr>
            <p:spPr>
              <a:xfrm flipV="1">
                <a:off x="22237" y="261748"/>
                <a:ext cx="302623" cy="302623"/>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867" name="Line"/>
              <p:cNvSpPr/>
              <p:nvPr/>
            </p:nvSpPr>
            <p:spPr>
              <a:xfrm flipV="1">
                <a:off x="227374" y="292653"/>
                <a:ext cx="137658" cy="137658"/>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868" name="Line"/>
              <p:cNvSpPr/>
              <p:nvPr/>
            </p:nvSpPr>
            <p:spPr>
              <a:xfrm flipV="1">
                <a:off x="20004" y="253713"/>
                <a:ext cx="296822" cy="296822"/>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869" name="Line"/>
              <p:cNvSpPr/>
              <p:nvPr/>
            </p:nvSpPr>
            <p:spPr>
              <a:xfrm flipV="1">
                <a:off x="214594" y="293887"/>
                <a:ext cx="134370" cy="134370"/>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870" name="Circle"/>
              <p:cNvSpPr/>
              <p:nvPr/>
            </p:nvSpPr>
            <p:spPr>
              <a:xfrm>
                <a:off x="279946" y="0"/>
                <a:ext cx="340647" cy="340646"/>
              </a:xfrm>
              <a:prstGeom prst="ellipse">
                <a:avLst/>
              </a:prstGeom>
              <a:solidFill>
                <a:srgbClr val="06BC00"/>
              </a:solidFill>
              <a:ln w="38100" cap="flat">
                <a:solidFill>
                  <a:srgbClr val="015400"/>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871" name="Circle"/>
              <p:cNvSpPr/>
              <p:nvPr/>
            </p:nvSpPr>
            <p:spPr>
              <a:xfrm>
                <a:off x="456644" y="50144"/>
                <a:ext cx="110102" cy="110102"/>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grpSp>
        <p:nvGrpSpPr>
          <p:cNvPr id="881" name="Group"/>
          <p:cNvGrpSpPr/>
          <p:nvPr/>
        </p:nvGrpSpPr>
        <p:grpSpPr>
          <a:xfrm>
            <a:off x="8939527" y="3996502"/>
            <a:ext cx="627663" cy="584201"/>
            <a:chOff x="0" y="0"/>
            <a:chExt cx="627662" cy="584200"/>
          </a:xfrm>
        </p:grpSpPr>
        <p:sp>
          <p:nvSpPr>
            <p:cNvPr id="874" name="Line"/>
            <p:cNvSpPr/>
            <p:nvPr/>
          </p:nvSpPr>
          <p:spPr>
            <a:xfrm>
              <a:off x="0" y="206440"/>
              <a:ext cx="467470" cy="37776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C82506"/>
            </a:solidFill>
            <a:ln w="25400" cap="flat">
              <a:solidFill>
                <a:srgbClr val="5C0C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875" name="Line"/>
            <p:cNvSpPr/>
            <p:nvPr/>
          </p:nvSpPr>
          <p:spPr>
            <a:xfrm flipV="1">
              <a:off x="22490" y="264730"/>
              <a:ext cx="306071" cy="306071"/>
            </a:xfrm>
            <a:prstGeom prst="line">
              <a:avLst/>
            </a:prstGeom>
            <a:noFill/>
            <a:ln w="25400" cap="flat">
              <a:solidFill>
                <a:srgbClr val="5C0C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876" name="Line"/>
            <p:cNvSpPr/>
            <p:nvPr/>
          </p:nvSpPr>
          <p:spPr>
            <a:xfrm flipV="1">
              <a:off x="229964" y="295987"/>
              <a:ext cx="139227" cy="139227"/>
            </a:xfrm>
            <a:prstGeom prst="line">
              <a:avLst/>
            </a:prstGeom>
            <a:noFill/>
            <a:ln w="25400" cap="flat">
              <a:solidFill>
                <a:srgbClr val="5109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877" name="Line"/>
            <p:cNvSpPr/>
            <p:nvPr/>
          </p:nvSpPr>
          <p:spPr>
            <a:xfrm flipV="1">
              <a:off x="20232" y="256604"/>
              <a:ext cx="300203" cy="300203"/>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878" name="Line"/>
            <p:cNvSpPr/>
            <p:nvPr/>
          </p:nvSpPr>
          <p:spPr>
            <a:xfrm flipV="1">
              <a:off x="217039" y="297235"/>
              <a:ext cx="135901" cy="135901"/>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879" name="Circle"/>
            <p:cNvSpPr/>
            <p:nvPr/>
          </p:nvSpPr>
          <p:spPr>
            <a:xfrm>
              <a:off x="283136" y="0"/>
              <a:ext cx="344527" cy="344527"/>
            </a:xfrm>
            <a:prstGeom prst="ellipse">
              <a:avLst/>
            </a:prstGeom>
            <a:solidFill>
              <a:srgbClr val="C82506"/>
            </a:solidFill>
            <a:ln w="38100" cap="flat">
              <a:solidFill>
                <a:srgbClr val="580B01"/>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880" name="Circle"/>
            <p:cNvSpPr/>
            <p:nvPr/>
          </p:nvSpPr>
          <p:spPr>
            <a:xfrm>
              <a:off x="461847" y="50715"/>
              <a:ext cx="111356" cy="111356"/>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sp>
        <p:nvSpPr>
          <p:cNvPr id="882" name="Rectangle"/>
          <p:cNvSpPr/>
          <p:nvPr/>
        </p:nvSpPr>
        <p:spPr>
          <a:xfrm>
            <a:off x="326595" y="2647462"/>
            <a:ext cx="7453118" cy="3172260"/>
          </a:xfrm>
          <a:prstGeom prst="rect">
            <a:avLst/>
          </a:prstGeom>
          <a:solidFill>
            <a:srgbClr val="000000">
              <a:alpha val="70000"/>
            </a:srgbClr>
          </a:solidFill>
          <a:ln w="12700">
            <a:miter lim="400000"/>
          </a:ln>
        </p:spPr>
        <p:txBody>
          <a:bodyPr lIns="50800" tIns="50800" rIns="50800" bIns="50800" anchor="ct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nvGrpSpPr>
          <p:cNvPr id="895" name="Group"/>
          <p:cNvGrpSpPr/>
          <p:nvPr/>
        </p:nvGrpSpPr>
        <p:grpSpPr>
          <a:xfrm>
            <a:off x="9674781" y="3840488"/>
            <a:ext cx="1194275" cy="896229"/>
            <a:chOff x="0" y="0"/>
            <a:chExt cx="1194273" cy="896228"/>
          </a:xfrm>
        </p:grpSpPr>
        <p:sp>
          <p:nvSpPr>
            <p:cNvPr id="883" name="Rectangle"/>
            <p:cNvSpPr/>
            <p:nvPr/>
          </p:nvSpPr>
          <p:spPr>
            <a:xfrm>
              <a:off x="0" y="46231"/>
              <a:ext cx="1194274" cy="849998"/>
            </a:xfrm>
            <a:prstGeom prst="rect">
              <a:avLst/>
            </a:prstGeom>
            <a:solidFill>
              <a:srgbClr val="C4C4C4"/>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884" name="Certificate"/>
            <p:cNvSpPr txBox="1"/>
            <p:nvPr/>
          </p:nvSpPr>
          <p:spPr>
            <a:xfrm>
              <a:off x="27986" y="-1"/>
              <a:ext cx="1138302" cy="45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2200">
                  <a:solidFill>
                    <a:srgbClr val="000000"/>
                  </a:solidFill>
                  <a:latin typeface="Snell Roundhand"/>
                  <a:ea typeface="Snell Roundhand"/>
                  <a:cs typeface="Snell Roundhand"/>
                  <a:sym typeface="Snell Roundhand"/>
                </a:defRPr>
              </a:lvl1pPr>
            </a:lstStyle>
            <a:p>
              <a:pPr/>
              <a:r>
                <a:t>Certificate</a:t>
              </a:r>
            </a:p>
          </p:txBody>
        </p:sp>
        <p:grpSp>
          <p:nvGrpSpPr>
            <p:cNvPr id="892" name="Group"/>
            <p:cNvGrpSpPr/>
            <p:nvPr/>
          </p:nvGrpSpPr>
          <p:grpSpPr>
            <a:xfrm>
              <a:off x="62930" y="528144"/>
              <a:ext cx="290761" cy="270627"/>
              <a:chOff x="0" y="0"/>
              <a:chExt cx="290759" cy="270626"/>
            </a:xfrm>
          </p:grpSpPr>
          <p:sp>
            <p:nvSpPr>
              <p:cNvPr id="885" name="Line"/>
              <p:cNvSpPr/>
              <p:nvPr/>
            </p:nvSpPr>
            <p:spPr>
              <a:xfrm>
                <a:off x="0" y="95631"/>
                <a:ext cx="216552" cy="17499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EBB20"/>
              </a:solidFill>
              <a:ln w="25400" cap="flat">
                <a:solidFill>
                  <a:srgbClr val="0A5C0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886" name="Line"/>
              <p:cNvSpPr/>
              <p:nvPr/>
            </p:nvSpPr>
            <p:spPr>
              <a:xfrm flipV="1">
                <a:off x="10418" y="122634"/>
                <a:ext cx="141786" cy="141785"/>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887" name="Line"/>
              <p:cNvSpPr/>
              <p:nvPr/>
            </p:nvSpPr>
            <p:spPr>
              <a:xfrm flipV="1">
                <a:off x="106529" y="137114"/>
                <a:ext cx="64496" cy="64496"/>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888" name="Line"/>
              <p:cNvSpPr/>
              <p:nvPr/>
            </p:nvSpPr>
            <p:spPr>
              <a:xfrm flipV="1">
                <a:off x="9372" y="118869"/>
                <a:ext cx="139067" cy="139068"/>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889" name="Line"/>
              <p:cNvSpPr/>
              <p:nvPr/>
            </p:nvSpPr>
            <p:spPr>
              <a:xfrm flipV="1">
                <a:off x="100541" y="137692"/>
                <a:ext cx="62956" cy="62955"/>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890" name="Circle"/>
              <p:cNvSpPr/>
              <p:nvPr/>
            </p:nvSpPr>
            <p:spPr>
              <a:xfrm>
                <a:off x="131160" y="0"/>
                <a:ext cx="159600" cy="159600"/>
              </a:xfrm>
              <a:prstGeom prst="ellipse">
                <a:avLst/>
              </a:prstGeom>
              <a:solidFill>
                <a:srgbClr val="06BC00"/>
              </a:solidFill>
              <a:ln w="38100" cap="flat">
                <a:solidFill>
                  <a:srgbClr val="015400"/>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891" name="Circle"/>
              <p:cNvSpPr/>
              <p:nvPr/>
            </p:nvSpPr>
            <p:spPr>
              <a:xfrm>
                <a:off x="213947" y="23493"/>
                <a:ext cx="51585" cy="51585"/>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pic>
          <p:nvPicPr>
            <p:cNvPr id="893" name="250px-VRSNlogoAug2012.png" descr="250px-VRSNlogoAug2012.png"/>
            <p:cNvPicPr>
              <a:picLocks noChangeAspect="1"/>
            </p:cNvPicPr>
            <p:nvPr/>
          </p:nvPicPr>
          <p:blipFill>
            <a:blip r:embed="rId4">
              <a:extLst/>
            </a:blip>
            <a:srcRect l="0" t="0" r="12951" b="33387"/>
            <a:stretch>
              <a:fillRect/>
            </a:stretch>
          </p:blipFill>
          <p:spPr>
            <a:xfrm>
              <a:off x="695032" y="443170"/>
              <a:ext cx="464702" cy="355605"/>
            </a:xfrm>
            <a:prstGeom prst="rect">
              <a:avLst/>
            </a:prstGeom>
            <a:ln w="12700" cap="flat">
              <a:noFill/>
              <a:miter lim="400000"/>
            </a:ln>
            <a:effectLst/>
          </p:spPr>
        </p:pic>
        <p:pic>
          <p:nvPicPr>
            <p:cNvPr id="894" name="strategic_bofa500_1.png" descr="strategic_bofa500_1.png"/>
            <p:cNvPicPr>
              <a:picLocks noChangeAspect="1"/>
            </p:cNvPicPr>
            <p:nvPr/>
          </p:nvPicPr>
          <p:blipFill>
            <a:blip r:embed="rId5">
              <a:extLst/>
            </a:blip>
            <a:srcRect l="35082" t="39675" r="28418" b="0"/>
            <a:stretch>
              <a:fillRect/>
            </a:stretch>
          </p:blipFill>
          <p:spPr>
            <a:xfrm>
              <a:off x="354447" y="528144"/>
              <a:ext cx="485326" cy="270720"/>
            </a:xfrm>
            <a:prstGeom prst="rect">
              <a:avLst/>
            </a:prstGeom>
            <a:ln w="12700" cap="flat">
              <a:noFill/>
              <a:miter lim="400000"/>
            </a:ln>
            <a:effectLst/>
          </p:spPr>
        </p:pic>
      </p:grpSp>
      <p:grpSp>
        <p:nvGrpSpPr>
          <p:cNvPr id="903" name="Group"/>
          <p:cNvGrpSpPr/>
          <p:nvPr/>
        </p:nvGrpSpPr>
        <p:grpSpPr>
          <a:xfrm>
            <a:off x="8461774" y="3999792"/>
            <a:ext cx="620593" cy="577621"/>
            <a:chOff x="0" y="0"/>
            <a:chExt cx="620592" cy="577619"/>
          </a:xfrm>
        </p:grpSpPr>
        <p:sp>
          <p:nvSpPr>
            <p:cNvPr id="896" name="Line"/>
            <p:cNvSpPr/>
            <p:nvPr/>
          </p:nvSpPr>
          <p:spPr>
            <a:xfrm>
              <a:off x="0" y="204114"/>
              <a:ext cx="462204" cy="37350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EBB20"/>
            </a:solidFill>
            <a:ln w="25400" cap="flat">
              <a:solidFill>
                <a:srgbClr val="0A5C0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897" name="Line"/>
            <p:cNvSpPr/>
            <p:nvPr/>
          </p:nvSpPr>
          <p:spPr>
            <a:xfrm flipV="1">
              <a:off x="22237" y="261748"/>
              <a:ext cx="302623" cy="302623"/>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898" name="Line"/>
            <p:cNvSpPr/>
            <p:nvPr/>
          </p:nvSpPr>
          <p:spPr>
            <a:xfrm flipV="1">
              <a:off x="227374" y="292653"/>
              <a:ext cx="137658" cy="137658"/>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899" name="Line"/>
            <p:cNvSpPr/>
            <p:nvPr/>
          </p:nvSpPr>
          <p:spPr>
            <a:xfrm flipV="1">
              <a:off x="20004" y="253713"/>
              <a:ext cx="296822" cy="296822"/>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900" name="Line"/>
            <p:cNvSpPr/>
            <p:nvPr/>
          </p:nvSpPr>
          <p:spPr>
            <a:xfrm flipV="1">
              <a:off x="214594" y="293887"/>
              <a:ext cx="134370" cy="134370"/>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901" name="Circle"/>
            <p:cNvSpPr/>
            <p:nvPr/>
          </p:nvSpPr>
          <p:spPr>
            <a:xfrm>
              <a:off x="279946" y="0"/>
              <a:ext cx="340647" cy="340646"/>
            </a:xfrm>
            <a:prstGeom prst="ellipse">
              <a:avLst/>
            </a:prstGeom>
            <a:solidFill>
              <a:srgbClr val="06BC00"/>
            </a:solidFill>
            <a:ln w="38100" cap="flat">
              <a:solidFill>
                <a:srgbClr val="015400"/>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902" name="Circle"/>
            <p:cNvSpPr/>
            <p:nvPr/>
          </p:nvSpPr>
          <p:spPr>
            <a:xfrm>
              <a:off x="456644" y="50144"/>
              <a:ext cx="110102" cy="110102"/>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pic>
        <p:nvPicPr>
          <p:cNvPr id="904" name="strategic_bofa500_1.png" descr="strategic_bofa500_1.png"/>
          <p:cNvPicPr>
            <a:picLocks noChangeAspect="1"/>
          </p:cNvPicPr>
          <p:nvPr/>
        </p:nvPicPr>
        <p:blipFill>
          <a:blip r:embed="rId5">
            <a:extLst/>
          </a:blip>
          <a:srcRect l="28418" t="39675" r="28418" b="0"/>
          <a:stretch>
            <a:fillRect/>
          </a:stretch>
        </p:blipFill>
        <p:spPr>
          <a:xfrm>
            <a:off x="10907853" y="7411640"/>
            <a:ext cx="1466959" cy="691941"/>
          </a:xfrm>
          <a:prstGeom prst="rect">
            <a:avLst/>
          </a:prstGeom>
          <a:ln w="12700">
            <a:miter lim="400000"/>
          </a:ln>
        </p:spPr>
      </p:pic>
      <p:grpSp>
        <p:nvGrpSpPr>
          <p:cNvPr id="907" name="Group"/>
          <p:cNvGrpSpPr/>
          <p:nvPr/>
        </p:nvGrpSpPr>
        <p:grpSpPr>
          <a:xfrm>
            <a:off x="8714262" y="7087722"/>
            <a:ext cx="2405830" cy="1270001"/>
            <a:chOff x="0" y="542290"/>
            <a:chExt cx="2405829" cy="1270000"/>
          </a:xfrm>
        </p:grpSpPr>
        <p:sp>
          <p:nvSpPr>
            <p:cNvPr id="905" name="Line"/>
            <p:cNvSpPr/>
            <p:nvPr/>
          </p:nvSpPr>
          <p:spPr>
            <a:xfrm>
              <a:off x="0" y="1188620"/>
              <a:ext cx="2328089" cy="1"/>
            </a:xfrm>
            <a:prstGeom prst="line">
              <a:avLst/>
            </a:prstGeom>
            <a:noFill/>
            <a:ln w="63500" cap="flat">
              <a:solidFill>
                <a:srgbClr val="FFFFFF"/>
              </a:solidFill>
              <a:prstDash val="sysDot"/>
              <a:miter lim="400000"/>
              <a:headEnd type="triangle" w="med" len="med"/>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906" name="Please revoke"/>
            <p:cNvSpPr/>
            <p:nvPr/>
          </p:nvSpPr>
          <p:spPr>
            <a:xfrm>
              <a:off x="1135829" y="542290"/>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lnSpc>
                  <a:spcPct val="80000"/>
                </a:lnSpc>
                <a:defRPr b="0" sz="3700">
                  <a:latin typeface="Gill Sans"/>
                  <a:ea typeface="Gill Sans"/>
                  <a:cs typeface="Gill Sans"/>
                  <a:sym typeface="Gill Sans"/>
                </a:defRPr>
              </a:pPr>
              <a:r>
                <a:t>Please</a:t>
              </a:r>
              <a:br/>
              <a:r>
                <a:t>revoke</a:t>
              </a:r>
            </a:p>
          </p:txBody>
        </p:sp>
      </p:grpSp>
      <p:sp>
        <p:nvSpPr>
          <p:cNvPr id="908" name="Rectangle"/>
          <p:cNvSpPr/>
          <p:nvPr/>
        </p:nvSpPr>
        <p:spPr>
          <a:xfrm>
            <a:off x="72103" y="2399248"/>
            <a:ext cx="11553927" cy="3172260"/>
          </a:xfrm>
          <a:prstGeom prst="rect">
            <a:avLst/>
          </a:prstGeom>
          <a:solidFill>
            <a:srgbClr val="000000">
              <a:alpha val="71000"/>
            </a:srgbClr>
          </a:solidFill>
          <a:ln w="12700">
            <a:miter lim="400000"/>
          </a:ln>
        </p:spPr>
        <p:txBody>
          <a:bodyPr lIns="50800" tIns="50800" rIns="50800" bIns="50800" anchor="ct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909" name="Certificate Revocation"/>
          <p:cNvSpPr txBox="1"/>
          <p:nvPr/>
        </p:nvSpPr>
        <p:spPr>
          <a:xfrm>
            <a:off x="4837201" y="8483909"/>
            <a:ext cx="2002911" cy="9702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nSpc>
                <a:spcPct val="80000"/>
              </a:lnSpc>
              <a:defRPr b="0" sz="3300">
                <a:solidFill>
                  <a:srgbClr val="F5D328"/>
                </a:solidFill>
                <a:latin typeface="Gill Sans"/>
                <a:ea typeface="Gill Sans"/>
                <a:cs typeface="Gill Sans"/>
                <a:sym typeface="Gill Sans"/>
              </a:defRPr>
            </a:pPr>
            <a:r>
              <a:t>Certificate</a:t>
            </a:r>
            <a:br/>
            <a:r>
              <a:t>Revocation</a:t>
            </a:r>
          </a:p>
        </p:txBody>
      </p:sp>
      <p:grpSp>
        <p:nvGrpSpPr>
          <p:cNvPr id="912" name="Group"/>
          <p:cNvGrpSpPr/>
          <p:nvPr/>
        </p:nvGrpSpPr>
        <p:grpSpPr>
          <a:xfrm>
            <a:off x="2065637" y="5065851"/>
            <a:ext cx="2780763" cy="3008284"/>
            <a:chOff x="1230039" y="0"/>
            <a:chExt cx="2780761" cy="3008282"/>
          </a:xfrm>
        </p:grpSpPr>
        <p:sp>
          <p:nvSpPr>
            <p:cNvPr id="910" name="Periodically…"/>
            <p:cNvSpPr/>
            <p:nvPr/>
          </p:nvSpPr>
          <p:spPr>
            <a:xfrm>
              <a:off x="1230039" y="1738282"/>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lnSpc>
                  <a:spcPct val="80000"/>
                </a:lnSpc>
                <a:defRPr b="0" sz="4000">
                  <a:solidFill>
                    <a:srgbClr val="F4D23E"/>
                  </a:solidFill>
                  <a:latin typeface="Gill Sans"/>
                  <a:ea typeface="Gill Sans"/>
                  <a:cs typeface="Gill Sans"/>
                  <a:sym typeface="Gill Sans"/>
                </a:defRPr>
              </a:pPr>
              <a:r>
                <a:t>Periodically</a:t>
              </a:r>
            </a:p>
            <a:p>
              <a:pPr>
                <a:defRPr b="0" sz="4000">
                  <a:latin typeface="Gill Sans"/>
                  <a:ea typeface="Gill Sans"/>
                  <a:cs typeface="Gill Sans"/>
                  <a:sym typeface="Gill Sans"/>
                </a:defRPr>
              </a:pPr>
              <a:r>
                <a:t>pull / query</a:t>
              </a:r>
            </a:p>
            <a:p>
              <a:pPr algn="l">
                <a:lnSpc>
                  <a:spcPct val="80000"/>
                </a:lnSpc>
                <a:defRPr b="0" sz="2100">
                  <a:latin typeface="Gill Sans"/>
                  <a:ea typeface="Gill Sans"/>
                  <a:cs typeface="Gill Sans"/>
                  <a:sym typeface="Gill Sans"/>
                </a:defRPr>
              </a:pPr>
              <a:r>
                <a:t>   (CRL)        (OCSP)</a:t>
              </a:r>
            </a:p>
          </p:txBody>
        </p:sp>
        <p:sp>
          <p:nvSpPr>
            <p:cNvPr id="915" name="Connection Line"/>
            <p:cNvSpPr/>
            <p:nvPr/>
          </p:nvSpPr>
          <p:spPr>
            <a:xfrm>
              <a:off x="2416012" y="0"/>
              <a:ext cx="1594790" cy="2668970"/>
            </a:xfrm>
            <a:custGeom>
              <a:avLst/>
              <a:gdLst/>
              <a:ahLst/>
              <a:cxnLst>
                <a:cxn ang="0">
                  <a:pos x="wd2" y="hd2"/>
                </a:cxn>
                <a:cxn ang="5400000">
                  <a:pos x="wd2" y="hd2"/>
                </a:cxn>
                <a:cxn ang="10800000">
                  <a:pos x="wd2" y="hd2"/>
                </a:cxn>
                <a:cxn ang="16200000">
                  <a:pos x="wd2" y="hd2"/>
                </a:cxn>
              </a:cxnLst>
              <a:rect l="0" t="0" r="r" b="b"/>
              <a:pathLst>
                <a:path w="20730" h="21600" fill="norm" stroke="1" extrusionOk="0">
                  <a:moveTo>
                    <a:pt x="87" y="0"/>
                  </a:moveTo>
                  <a:cubicBezTo>
                    <a:pt x="-870" y="9223"/>
                    <a:pt x="6011" y="16423"/>
                    <a:pt x="20730" y="21600"/>
                  </a:cubicBezTo>
                </a:path>
              </a:pathLst>
            </a:custGeom>
            <a:noFill/>
            <a:ln w="63500" cap="flat">
              <a:solidFill>
                <a:srgbClr val="FFFFFF"/>
              </a:solidFill>
              <a:prstDash val="sysDot"/>
              <a:miter lim="400000"/>
              <a:headEnd type="triangle" w="med" len="med"/>
            </a:ln>
            <a:effectLst/>
          </p:spPr>
          <p:txBody>
            <a:bodyPr/>
            <a:lstStyle/>
            <a:p>
              <a:pPr/>
            </a:p>
          </p:txBody>
        </p:sp>
      </p:grpSp>
      <p:sp>
        <p:nvSpPr>
          <p:cNvPr id="913" name="✗"/>
          <p:cNvSpPr txBox="1"/>
          <p:nvPr/>
        </p:nvSpPr>
        <p:spPr>
          <a:xfrm>
            <a:off x="3039169" y="3571063"/>
            <a:ext cx="882713" cy="1435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10600">
                <a:solidFill>
                  <a:srgbClr val="C82506"/>
                </a:solidFill>
                <a:latin typeface="Gill Sans"/>
                <a:ea typeface="Gill Sans"/>
                <a:cs typeface="Gill Sans"/>
                <a:sym typeface="Gill Sans"/>
              </a:defRPr>
            </a:lvl1pPr>
          </a:lstStyle>
          <a:p>
            <a:pPr/>
            <a:r>
              <a:t>✗</a:t>
            </a:r>
          </a:p>
        </p:txBody>
      </p:sp>
      <p:sp>
        <p:nvSpPr>
          <p:cNvPr id="914" name="✗"/>
          <p:cNvSpPr txBox="1"/>
          <p:nvPr/>
        </p:nvSpPr>
        <p:spPr>
          <a:xfrm>
            <a:off x="6297743" y="3271694"/>
            <a:ext cx="614494" cy="965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6900">
                <a:solidFill>
                  <a:srgbClr val="C82506"/>
                </a:solidFill>
                <a:latin typeface="Gill Sans"/>
                <a:ea typeface="Gill Sans"/>
                <a:cs typeface="Gill Sans"/>
                <a:sym typeface="Gill Sans"/>
              </a:defRPr>
            </a:lvl1pPr>
          </a:lstStyle>
          <a:p>
            <a:pPr/>
            <a:r>
              <a:t>✗</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873"/>
                                        </p:tgtEl>
                                        <p:attrNameLst>
                                          <p:attrName>style.visibility</p:attrName>
                                        </p:attrNameLst>
                                      </p:cBhvr>
                                      <p:to>
                                        <p:strVal val="visible"/>
                                      </p:to>
                                    </p:set>
                                    <p:animEffect filter="dissolve" transition="in">
                                      <p:cBhvr>
                                        <p:cTn id="7" dur="400"/>
                                        <p:tgtEl>
                                          <p:spTgt spid="873"/>
                                        </p:tgtEl>
                                      </p:cBhvr>
                                    </p:animEffect>
                                  </p:childTnLst>
                                </p:cTn>
                              </p:par>
                            </p:childTnLst>
                          </p:cTn>
                        </p:par>
                      </p:childTnLst>
                    </p:cTn>
                  </p:par>
                  <p:par>
                    <p:cTn id="8" fill="hold">
                      <p:stCondLst>
                        <p:cond delay="indefinite"/>
                      </p:stCondLst>
                      <p:childTnLst>
                        <p:par>
                          <p:cTn id="9" fill="hold">
                            <p:stCondLst>
                              <p:cond delay="0"/>
                            </p:stCondLst>
                            <p:childTnLst>
                              <p:par>
                                <p:cTn id="10" presetClass="path" nodeType="clickEffect" presetSubtype="0" presetID="-1" grpId="2" accel="50000" decel="50000" fill="hold">
                                  <p:stCondLst>
                                    <p:cond delay="0"/>
                                  </p:stCondLst>
                                  <p:childTnLst>
                                    <p:animMotion path="M 0.000000 0.000000 L 0.002052 0.206149" origin="layout" pathEditMode="relative">
                                      <p:cBhvr>
                                        <p:cTn id="11" dur="500" fill="hold"/>
                                        <p:tgtEl>
                                          <p:spTgt spid="881"/>
                                        </p:tgtEl>
                                        <p:attrNameLst>
                                          <p:attrName>ppt_x</p:attrName>
                                          <p:attrName>ppt_y</p:attrName>
                                        </p:attrNameLst>
                                      </p:cBhvr>
                                    </p:animMotion>
                                  </p:childTnLst>
                                </p:cTn>
                              </p:par>
                            </p:childTnLst>
                          </p:cTn>
                        </p:par>
                      </p:childTnLst>
                    </p:cTn>
                  </p:par>
                  <p:par>
                    <p:cTn id="12" fill="hold">
                      <p:stCondLst>
                        <p:cond delay="indefinite"/>
                      </p:stCondLst>
                      <p:childTnLst>
                        <p:par>
                          <p:cTn id="13" fill="hold">
                            <p:stCondLst>
                              <p:cond delay="0"/>
                            </p:stCondLst>
                            <p:childTnLst>
                              <p:par>
                                <p:cTn id="14" presetClass="exit" nodeType="clickEffect" presetID="9" grpId="3" fill="hold">
                                  <p:stCondLst>
                                    <p:cond delay="0"/>
                                  </p:stCondLst>
                                  <p:iterate type="el" backwards="0">
                                    <p:tmAbs val="0"/>
                                  </p:iterate>
                                  <p:childTnLst>
                                    <p:animEffect filter="dissolve" transition="out">
                                      <p:cBhvr>
                                        <p:cTn id="15" dur="400" fill="hold"/>
                                        <p:tgtEl>
                                          <p:spTgt spid="736"/>
                                        </p:tgtEl>
                                      </p:cBhvr>
                                    </p:animEffect>
                                    <p:set>
                                      <p:cBhvr>
                                        <p:cTn id="16" fill="hold">
                                          <p:stCondLst>
                                            <p:cond delay="399"/>
                                          </p:stCondLst>
                                        </p:cTn>
                                        <p:tgtEl>
                                          <p:spTgt spid="736"/>
                                        </p:tgtEl>
                                        <p:attrNameLst>
                                          <p:attrName>style.visibility</p:attrName>
                                        </p:attrNameLst>
                                      </p:cBhvr>
                                      <p:to>
                                        <p:strVal val="hidden"/>
                                      </p:to>
                                    </p:set>
                                  </p:childTnLst>
                                </p:cTn>
                              </p:par>
                            </p:childTnLst>
                          </p:cTn>
                        </p:par>
                        <p:par>
                          <p:cTn id="17" fill="hold">
                            <p:stCondLst>
                              <p:cond delay="0"/>
                            </p:stCondLst>
                            <p:childTnLst>
                              <p:par>
                                <p:cTn id="18" presetClass="path" nodeType="withEffect" presetSubtype="0" presetID="-1" grpId="4" accel="50000" decel="50000" fill="hold">
                                  <p:stCondLst>
                                    <p:cond delay="0"/>
                                  </p:stCondLst>
                                  <p:childTnLst>
                                    <p:animMotion path="M 0.002052 0.206149 L -0.000575 -0.000220" origin="layout" pathEditMode="relative">
                                      <p:cBhvr>
                                        <p:cTn id="19" dur="500" fill="hold"/>
                                        <p:tgtEl>
                                          <p:spTgt spid="881"/>
                                        </p:tgtEl>
                                        <p:attrNameLst>
                                          <p:attrName>ppt_x</p:attrName>
                                          <p:attrName>ppt_y</p:attrName>
                                        </p:attrNameLst>
                                      </p:cBhvr>
                                    </p:animMotion>
                                  </p:childTnLst>
                                </p:cTn>
                              </p:par>
                            </p:childTnLst>
                          </p:cTn>
                        </p:par>
                        <p:par>
                          <p:cTn id="20" fill="hold">
                            <p:stCondLst>
                              <p:cond delay="0"/>
                            </p:stCondLst>
                            <p:childTnLst>
                              <p:par>
                                <p:cTn id="21" presetClass="path" nodeType="withEffect" presetSubtype="0" presetID="-1" grpId="5" accel="50000" decel="50000" fill="hold">
                                  <p:stCondLst>
                                    <p:cond delay="0"/>
                                  </p:stCondLst>
                                  <p:childTnLst>
                                    <p:animMotion path="M 0.000000 0.000000 L 0.000511 -0.209101" origin="layout" pathEditMode="relative">
                                      <p:cBhvr>
                                        <p:cTn id="22" dur="500" fill="hold"/>
                                        <p:tgtEl>
                                          <p:spTgt spid="873"/>
                                        </p:tgtEl>
                                        <p:attrNameLst>
                                          <p:attrName>ppt_x</p:attrName>
                                          <p:attrName>ppt_y</p:attrName>
                                        </p:attrNameLst>
                                      </p:cBhvr>
                                    </p:animMotion>
                                  </p:childTnLst>
                                </p:cTn>
                              </p:par>
                            </p:childTnLst>
                          </p:cTn>
                        </p:par>
                      </p:childTnLst>
                    </p:cTn>
                  </p:par>
                  <p:par>
                    <p:cTn id="23" fill="hold">
                      <p:stCondLst>
                        <p:cond delay="indefinite"/>
                      </p:stCondLst>
                      <p:childTnLst>
                        <p:par>
                          <p:cTn id="24" fill="hold">
                            <p:stCondLst>
                              <p:cond delay="0"/>
                            </p:stCondLst>
                            <p:childTnLst>
                              <p:par>
                                <p:cTn id="25" presetClass="exit" nodeType="clickEffect" presetID="9" grpId="6" fill="hold">
                                  <p:stCondLst>
                                    <p:cond delay="0"/>
                                  </p:stCondLst>
                                  <p:iterate type="el" backwards="0">
                                    <p:tmAbs val="0"/>
                                  </p:iterate>
                                  <p:childTnLst>
                                    <p:animEffect filter="dissolve" transition="out">
                                      <p:cBhvr>
                                        <p:cTn id="26" dur="400" fill="hold"/>
                                        <p:tgtEl>
                                          <p:spTgt spid="882"/>
                                        </p:tgtEl>
                                      </p:cBhvr>
                                    </p:animEffect>
                                    <p:set>
                                      <p:cBhvr>
                                        <p:cTn id="27" fill="hold">
                                          <p:stCondLst>
                                            <p:cond delay="399"/>
                                          </p:stCondLst>
                                        </p:cTn>
                                        <p:tgtEl>
                                          <p:spTgt spid="882"/>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Class="entr" nodeType="clickEffect" presetSubtype="0" presetID="1" grpId="7" fill="hold">
                                  <p:stCondLst>
                                    <p:cond delay="0"/>
                                  </p:stCondLst>
                                  <p:iterate type="el" backwards="0">
                                    <p:tmAbs val="0"/>
                                  </p:iterate>
                                  <p:childTnLst>
                                    <p:set>
                                      <p:cBhvr>
                                        <p:cTn id="31" fill="hold"/>
                                        <p:tgtEl>
                                          <p:spTgt spid="895"/>
                                        </p:tgtEl>
                                        <p:attrNameLst>
                                          <p:attrName>style.visibility</p:attrName>
                                        </p:attrNameLst>
                                      </p:cBhvr>
                                      <p:to>
                                        <p:strVal val="visible"/>
                                      </p:to>
                                    </p:set>
                                  </p:childTnLst>
                                </p:cTn>
                              </p:par>
                            </p:childTnLst>
                          </p:cTn>
                        </p:par>
                        <p:par>
                          <p:cTn id="32" fill="hold">
                            <p:stCondLst>
                              <p:cond delay="0"/>
                            </p:stCondLst>
                            <p:childTnLst>
                              <p:par>
                                <p:cTn id="33" presetClass="entr" nodeType="afterEffect" presetSubtype="0" presetID="1" grpId="8" fill="hold">
                                  <p:stCondLst>
                                    <p:cond delay="0"/>
                                  </p:stCondLst>
                                  <p:iterate type="el" backwards="0">
                                    <p:tmAbs val="0"/>
                                  </p:iterate>
                                  <p:childTnLst>
                                    <p:set>
                                      <p:cBhvr>
                                        <p:cTn id="34" fill="hold"/>
                                        <p:tgtEl>
                                          <p:spTgt spid="903"/>
                                        </p:tgtEl>
                                        <p:attrNameLst>
                                          <p:attrName>style.visibility</p:attrName>
                                        </p:attrNameLst>
                                      </p:cBhvr>
                                      <p:to>
                                        <p:strVal val="visible"/>
                                      </p:to>
                                    </p:set>
                                  </p:childTnLst>
                                </p:cTn>
                              </p:par>
                            </p:childTnLst>
                          </p:cTn>
                        </p:par>
                        <p:par>
                          <p:cTn id="35" fill="hold">
                            <p:stCondLst>
                              <p:cond delay="0"/>
                            </p:stCondLst>
                            <p:childTnLst>
                              <p:par>
                                <p:cTn id="36" presetClass="path" nodeType="afterEffect" presetSubtype="0" presetID="-1" grpId="9" accel="50000" decel="50000" fill="hold">
                                  <p:stCondLst>
                                    <p:cond delay="0"/>
                                  </p:stCondLst>
                                  <p:childTnLst>
                                    <p:animMotion path="M 0.000000 0.000000 L -0.255680 -0.000000" origin="layout" pathEditMode="relative">
                                      <p:cBhvr>
                                        <p:cTn id="37" dur="500" fill="hold"/>
                                        <p:tgtEl>
                                          <p:spTgt spid="895"/>
                                        </p:tgtEl>
                                        <p:attrNameLst>
                                          <p:attrName>ppt_x</p:attrName>
                                          <p:attrName>ppt_y</p:attrName>
                                        </p:attrNameLst>
                                      </p:cBhvr>
                                    </p:animMotion>
                                  </p:childTnLst>
                                </p:cTn>
                              </p:par>
                            </p:childTnLst>
                          </p:cTn>
                        </p:par>
                        <p:par>
                          <p:cTn id="38" fill="hold">
                            <p:stCondLst>
                              <p:cond delay="0"/>
                            </p:stCondLst>
                            <p:childTnLst>
                              <p:par>
                                <p:cTn id="39" presetClass="path" nodeType="withEffect" presetSubtype="0" presetID="-1" grpId="10" accel="50000" decel="50000" fill="hold">
                                  <p:stCondLst>
                                    <p:cond delay="0"/>
                                  </p:stCondLst>
                                  <p:childTnLst>
                                    <p:animMotion path="M 0.000000 0.000000 L -0.217665 -0.000511" origin="layout" pathEditMode="relative">
                                      <p:cBhvr>
                                        <p:cTn id="40" dur="500" fill="hold"/>
                                        <p:tgtEl>
                                          <p:spTgt spid="903"/>
                                        </p:tgtEl>
                                        <p:attrNameLst>
                                          <p:attrName>ppt_x</p:attrName>
                                          <p:attrName>ppt_y</p:attrName>
                                        </p:attrNameLst>
                                      </p:cBhvr>
                                    </p:animMotion>
                                  </p:childTnLst>
                                </p:cTn>
                              </p:par>
                            </p:childTnLst>
                          </p:cTn>
                        </p:par>
                      </p:childTnLst>
                    </p:cTn>
                  </p:par>
                  <p:par>
                    <p:cTn id="41" fill="hold">
                      <p:stCondLst>
                        <p:cond delay="indefinite"/>
                      </p:stCondLst>
                      <p:childTnLst>
                        <p:par>
                          <p:cTn id="42" fill="hold">
                            <p:stCondLst>
                              <p:cond delay="0"/>
                            </p:stCondLst>
                            <p:childTnLst>
                              <p:par>
                                <p:cTn id="43" presetClass="entr" nodeType="clickEffect" presetID="9" grpId="11" fill="hold">
                                  <p:stCondLst>
                                    <p:cond delay="0"/>
                                  </p:stCondLst>
                                  <p:iterate type="el" backwards="0">
                                    <p:tmAbs val="0"/>
                                  </p:iterate>
                                  <p:childTnLst>
                                    <p:set>
                                      <p:cBhvr>
                                        <p:cTn id="44" fill="hold"/>
                                        <p:tgtEl>
                                          <p:spTgt spid="908"/>
                                        </p:tgtEl>
                                        <p:attrNameLst>
                                          <p:attrName>style.visibility</p:attrName>
                                        </p:attrNameLst>
                                      </p:cBhvr>
                                      <p:to>
                                        <p:strVal val="visible"/>
                                      </p:to>
                                    </p:set>
                                    <p:animEffect filter="dissolve" transition="in">
                                      <p:cBhvr>
                                        <p:cTn id="45" dur="400"/>
                                        <p:tgtEl>
                                          <p:spTgt spid="908"/>
                                        </p:tgtEl>
                                      </p:cBhvr>
                                    </p:animEffect>
                                  </p:childTnLst>
                                </p:cTn>
                              </p:par>
                            </p:childTnLst>
                          </p:cTn>
                        </p:par>
                        <p:par>
                          <p:cTn id="46" fill="hold">
                            <p:stCondLst>
                              <p:cond delay="400"/>
                            </p:stCondLst>
                            <p:childTnLst>
                              <p:par>
                                <p:cTn id="47" presetClass="exit" nodeType="afterEffect" presetID="9" grpId="12" fill="hold">
                                  <p:stCondLst>
                                    <p:cond delay="0"/>
                                  </p:stCondLst>
                                  <p:iterate type="el" backwards="0">
                                    <p:tmAbs val="0"/>
                                  </p:iterate>
                                  <p:childTnLst>
                                    <p:animEffect filter="dissolve" transition="out">
                                      <p:cBhvr>
                                        <p:cTn id="48" dur="400" fill="hold"/>
                                        <p:tgtEl>
                                          <p:spTgt spid="850"/>
                                        </p:tgtEl>
                                      </p:cBhvr>
                                    </p:animEffect>
                                    <p:set>
                                      <p:cBhvr>
                                        <p:cTn id="49" fill="hold">
                                          <p:stCondLst>
                                            <p:cond delay="399"/>
                                          </p:stCondLst>
                                        </p:cTn>
                                        <p:tgtEl>
                                          <p:spTgt spid="850"/>
                                        </p:tgtEl>
                                        <p:attrNameLst>
                                          <p:attrName>style.visibility</p:attrName>
                                        </p:attrNameLst>
                                      </p:cBhvr>
                                      <p:to>
                                        <p:strVal val="hidden"/>
                                      </p:to>
                                    </p:set>
                                  </p:childTnLst>
                                </p:cTn>
                              </p:par>
                            </p:childTnLst>
                          </p:cTn>
                        </p:par>
                        <p:par>
                          <p:cTn id="50" fill="hold">
                            <p:stCondLst>
                              <p:cond delay="800"/>
                            </p:stCondLst>
                            <p:childTnLst>
                              <p:par>
                                <p:cTn id="51" presetClass="entr" nodeType="afterEffect" presetID="9" grpId="13" fill="hold">
                                  <p:stCondLst>
                                    <p:cond delay="0"/>
                                  </p:stCondLst>
                                  <p:iterate type="el" backwards="0">
                                    <p:tmAbs val="0"/>
                                  </p:iterate>
                                  <p:childTnLst>
                                    <p:set>
                                      <p:cBhvr>
                                        <p:cTn id="52" fill="hold"/>
                                        <p:tgtEl>
                                          <p:spTgt spid="904"/>
                                        </p:tgtEl>
                                        <p:attrNameLst>
                                          <p:attrName>style.visibility</p:attrName>
                                        </p:attrNameLst>
                                      </p:cBhvr>
                                      <p:to>
                                        <p:strVal val="visible"/>
                                      </p:to>
                                    </p:set>
                                    <p:animEffect filter="dissolve" transition="in">
                                      <p:cBhvr>
                                        <p:cTn id="53" dur="400"/>
                                        <p:tgtEl>
                                          <p:spTgt spid="904"/>
                                        </p:tgtEl>
                                      </p:cBhvr>
                                    </p:animEffect>
                                  </p:childTnLst>
                                </p:cTn>
                              </p:par>
                            </p:childTnLst>
                          </p:cTn>
                        </p:par>
                        <p:par>
                          <p:cTn id="54" fill="hold">
                            <p:stCondLst>
                              <p:cond delay="1200"/>
                            </p:stCondLst>
                            <p:childTnLst>
                              <p:par>
                                <p:cTn id="55" presetClass="entr" nodeType="afterEffect" presetID="9" grpId="14" fill="hold">
                                  <p:stCondLst>
                                    <p:cond delay="0"/>
                                  </p:stCondLst>
                                  <p:iterate type="el" backwards="0">
                                    <p:tmAbs val="0"/>
                                  </p:iterate>
                                  <p:childTnLst>
                                    <p:set>
                                      <p:cBhvr>
                                        <p:cTn id="56" fill="hold"/>
                                        <p:tgtEl>
                                          <p:spTgt spid="907"/>
                                        </p:tgtEl>
                                        <p:attrNameLst>
                                          <p:attrName>style.visibility</p:attrName>
                                        </p:attrNameLst>
                                      </p:cBhvr>
                                      <p:to>
                                        <p:strVal val="visible"/>
                                      </p:to>
                                    </p:set>
                                    <p:animEffect filter="dissolve" transition="in">
                                      <p:cBhvr>
                                        <p:cTn id="57" dur="500"/>
                                        <p:tgtEl>
                                          <p:spTgt spid="907"/>
                                        </p:tgtEl>
                                      </p:cBhvr>
                                    </p:animEffect>
                                  </p:childTnLst>
                                </p:cTn>
                              </p:par>
                            </p:childTnLst>
                          </p:cTn>
                        </p:par>
                      </p:childTnLst>
                    </p:cTn>
                  </p:par>
                  <p:par>
                    <p:cTn id="58" fill="hold">
                      <p:stCondLst>
                        <p:cond delay="indefinite"/>
                      </p:stCondLst>
                      <p:childTnLst>
                        <p:par>
                          <p:cTn id="59" fill="hold">
                            <p:stCondLst>
                              <p:cond delay="0"/>
                            </p:stCondLst>
                            <p:childTnLst>
                              <p:par>
                                <p:cTn id="60" presetClass="entr" nodeType="clickEffect" presetID="9" grpId="15" fill="hold">
                                  <p:stCondLst>
                                    <p:cond delay="0"/>
                                  </p:stCondLst>
                                  <p:iterate type="el" backwards="0">
                                    <p:tmAbs val="0"/>
                                  </p:iterate>
                                  <p:childTnLst>
                                    <p:set>
                                      <p:cBhvr>
                                        <p:cTn id="61" fill="hold"/>
                                        <p:tgtEl>
                                          <p:spTgt spid="909"/>
                                        </p:tgtEl>
                                        <p:attrNameLst>
                                          <p:attrName>style.visibility</p:attrName>
                                        </p:attrNameLst>
                                      </p:cBhvr>
                                      <p:to>
                                        <p:strVal val="visible"/>
                                      </p:to>
                                    </p:set>
                                    <p:animEffect filter="dissolve" transition="in">
                                      <p:cBhvr>
                                        <p:cTn id="62" dur="400"/>
                                        <p:tgtEl>
                                          <p:spTgt spid="909"/>
                                        </p:tgtEl>
                                      </p:cBhvr>
                                    </p:animEffect>
                                  </p:childTnLst>
                                </p:cTn>
                              </p:par>
                            </p:childTnLst>
                          </p:cTn>
                        </p:par>
                        <p:par>
                          <p:cTn id="63" fill="hold">
                            <p:stCondLst>
                              <p:cond delay="400"/>
                            </p:stCondLst>
                            <p:childTnLst>
                              <p:par>
                                <p:cTn id="64" presetClass="entr" nodeType="afterEffect" presetID="9" grpId="16" fill="hold">
                                  <p:stCondLst>
                                    <p:cond delay="0"/>
                                  </p:stCondLst>
                                  <p:iterate type="el" backwards="0">
                                    <p:tmAbs val="0"/>
                                  </p:iterate>
                                  <p:childTnLst>
                                    <p:set>
                                      <p:cBhvr>
                                        <p:cTn id="65" fill="hold"/>
                                        <p:tgtEl>
                                          <p:spTgt spid="849"/>
                                        </p:tgtEl>
                                        <p:attrNameLst>
                                          <p:attrName>style.visibility</p:attrName>
                                        </p:attrNameLst>
                                      </p:cBhvr>
                                      <p:to>
                                        <p:strVal val="visible"/>
                                      </p:to>
                                    </p:set>
                                    <p:animEffect filter="dissolve" transition="in">
                                      <p:cBhvr>
                                        <p:cTn id="66" dur="400"/>
                                        <p:tgtEl>
                                          <p:spTgt spid="849"/>
                                        </p:tgtEl>
                                      </p:cBhvr>
                                    </p:animEffect>
                                  </p:childTnLst>
                                </p:cTn>
                              </p:par>
                            </p:childTnLst>
                          </p:cTn>
                        </p:par>
                      </p:childTnLst>
                    </p:cTn>
                  </p:par>
                  <p:par>
                    <p:cTn id="67" fill="hold">
                      <p:stCondLst>
                        <p:cond delay="indefinite"/>
                      </p:stCondLst>
                      <p:childTnLst>
                        <p:par>
                          <p:cTn id="68" fill="hold">
                            <p:stCondLst>
                              <p:cond delay="0"/>
                            </p:stCondLst>
                            <p:childTnLst>
                              <p:par>
                                <p:cTn id="69" presetClass="exit" nodeType="clickEffect" presetID="9" grpId="17" fill="hold">
                                  <p:stCondLst>
                                    <p:cond delay="0"/>
                                  </p:stCondLst>
                                  <p:iterate type="el" backwards="0">
                                    <p:tmAbs val="0"/>
                                  </p:iterate>
                                  <p:childTnLst>
                                    <p:animEffect filter="dissolve" transition="out">
                                      <p:cBhvr>
                                        <p:cTn id="70" dur="500" fill="hold"/>
                                        <p:tgtEl>
                                          <p:spTgt spid="909"/>
                                        </p:tgtEl>
                                      </p:cBhvr>
                                    </p:animEffect>
                                    <p:set>
                                      <p:cBhvr>
                                        <p:cTn id="71" fill="hold">
                                          <p:stCondLst>
                                            <p:cond delay="499"/>
                                          </p:stCondLst>
                                        </p:cTn>
                                        <p:tgtEl>
                                          <p:spTgt spid="909"/>
                                        </p:tgtEl>
                                        <p:attrNameLst>
                                          <p:attrName>style.visibility</p:attrName>
                                        </p:attrNameLst>
                                      </p:cBhvr>
                                      <p:to>
                                        <p:strVal val="hidden"/>
                                      </p:to>
                                    </p:set>
                                  </p:childTnLst>
                                </p:cTn>
                              </p:par>
                            </p:childTnLst>
                          </p:cTn>
                        </p:par>
                        <p:par>
                          <p:cTn id="72" fill="hold">
                            <p:stCondLst>
                              <p:cond delay="500"/>
                            </p:stCondLst>
                            <p:childTnLst>
                              <p:par>
                                <p:cTn id="73" presetClass="exit" nodeType="afterEffect" presetID="9" grpId="18" fill="hold">
                                  <p:stCondLst>
                                    <p:cond delay="0"/>
                                  </p:stCondLst>
                                  <p:iterate type="el" backwards="0">
                                    <p:tmAbs val="0"/>
                                  </p:iterate>
                                  <p:childTnLst>
                                    <p:animEffect filter="dissolve" transition="out">
                                      <p:cBhvr>
                                        <p:cTn id="74" dur="400" fill="hold"/>
                                        <p:tgtEl>
                                          <p:spTgt spid="849"/>
                                        </p:tgtEl>
                                      </p:cBhvr>
                                    </p:animEffect>
                                    <p:set>
                                      <p:cBhvr>
                                        <p:cTn id="75" fill="hold">
                                          <p:stCondLst>
                                            <p:cond delay="399"/>
                                          </p:stCondLst>
                                        </p:cTn>
                                        <p:tgtEl>
                                          <p:spTgt spid="849"/>
                                        </p:tgtEl>
                                        <p:attrNameLst>
                                          <p:attrName>style.visibility</p:attrName>
                                        </p:attrNameLst>
                                      </p:cBhvr>
                                      <p:to>
                                        <p:strVal val="hidden"/>
                                      </p:to>
                                    </p:set>
                                  </p:childTnLst>
                                </p:cTn>
                              </p:par>
                            </p:childTnLst>
                          </p:cTn>
                        </p:par>
                        <p:par>
                          <p:cTn id="76" fill="hold">
                            <p:stCondLst>
                              <p:cond delay="900"/>
                            </p:stCondLst>
                            <p:childTnLst>
                              <p:par>
                                <p:cTn id="77" presetClass="entr" nodeType="afterEffect" presetID="9" grpId="19" fill="hold">
                                  <p:stCondLst>
                                    <p:cond delay="0"/>
                                  </p:stCondLst>
                                  <p:iterate type="el" backwards="0">
                                    <p:tmAbs val="0"/>
                                  </p:iterate>
                                  <p:childTnLst>
                                    <p:set>
                                      <p:cBhvr>
                                        <p:cTn id="78" fill="hold"/>
                                        <p:tgtEl>
                                          <p:spTgt spid="833"/>
                                        </p:tgtEl>
                                        <p:attrNameLst>
                                          <p:attrName>style.visibility</p:attrName>
                                        </p:attrNameLst>
                                      </p:cBhvr>
                                      <p:to>
                                        <p:strVal val="visible"/>
                                      </p:to>
                                    </p:set>
                                    <p:animEffect filter="dissolve" transition="in">
                                      <p:cBhvr>
                                        <p:cTn id="79" dur="400"/>
                                        <p:tgtEl>
                                          <p:spTgt spid="833"/>
                                        </p:tgtEl>
                                      </p:cBhvr>
                                    </p:animEffect>
                                  </p:childTnLst>
                                </p:cTn>
                              </p:par>
                            </p:childTnLst>
                          </p:cTn>
                        </p:par>
                      </p:childTnLst>
                    </p:cTn>
                  </p:par>
                  <p:par>
                    <p:cTn id="80" fill="hold">
                      <p:stCondLst>
                        <p:cond delay="indefinite"/>
                      </p:stCondLst>
                      <p:childTnLst>
                        <p:par>
                          <p:cTn id="81" fill="hold">
                            <p:stCondLst>
                              <p:cond delay="0"/>
                            </p:stCondLst>
                            <p:childTnLst>
                              <p:par>
                                <p:cTn id="82" presetClass="exit" nodeType="clickEffect" presetID="9" grpId="20" fill="hold">
                                  <p:stCondLst>
                                    <p:cond delay="0"/>
                                  </p:stCondLst>
                                  <p:iterate type="el" backwards="0">
                                    <p:tmAbs val="0"/>
                                  </p:iterate>
                                  <p:childTnLst>
                                    <p:animEffect filter="dissolve" transition="out">
                                      <p:cBhvr>
                                        <p:cTn id="83" dur="400" fill="hold"/>
                                        <p:tgtEl>
                                          <p:spTgt spid="908"/>
                                        </p:tgtEl>
                                      </p:cBhvr>
                                    </p:animEffect>
                                    <p:set>
                                      <p:cBhvr>
                                        <p:cTn id="84" fill="hold">
                                          <p:stCondLst>
                                            <p:cond delay="399"/>
                                          </p:stCondLst>
                                        </p:cTn>
                                        <p:tgtEl>
                                          <p:spTgt spid="908"/>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Class="entr" nodeType="clickEffect" presetID="9" grpId="21" fill="hold">
                                  <p:stCondLst>
                                    <p:cond delay="0"/>
                                  </p:stCondLst>
                                  <p:iterate type="el" backwards="0">
                                    <p:tmAbs val="0"/>
                                  </p:iterate>
                                  <p:childTnLst>
                                    <p:set>
                                      <p:cBhvr>
                                        <p:cTn id="88" fill="hold"/>
                                        <p:tgtEl>
                                          <p:spTgt spid="912"/>
                                        </p:tgtEl>
                                        <p:attrNameLst>
                                          <p:attrName>style.visibility</p:attrName>
                                        </p:attrNameLst>
                                      </p:cBhvr>
                                      <p:to>
                                        <p:strVal val="visible"/>
                                      </p:to>
                                    </p:set>
                                    <p:animEffect filter="dissolve" transition="in">
                                      <p:cBhvr>
                                        <p:cTn id="89" dur="400"/>
                                        <p:tgtEl>
                                          <p:spTgt spid="912"/>
                                        </p:tgtEl>
                                      </p:cBhvr>
                                    </p:animEffect>
                                  </p:childTnLst>
                                </p:cTn>
                              </p:par>
                            </p:childTnLst>
                          </p:cTn>
                        </p:par>
                      </p:childTnLst>
                    </p:cTn>
                  </p:par>
                  <p:par>
                    <p:cTn id="90" fill="hold">
                      <p:stCondLst>
                        <p:cond delay="indefinite"/>
                      </p:stCondLst>
                      <p:childTnLst>
                        <p:par>
                          <p:cTn id="91" fill="hold">
                            <p:stCondLst>
                              <p:cond delay="0"/>
                            </p:stCondLst>
                            <p:childTnLst>
                              <p:par>
                                <p:cTn id="92" presetClass="entr" nodeType="clickEffect" presetID="9" grpId="22" fill="hold">
                                  <p:stCondLst>
                                    <p:cond delay="0"/>
                                  </p:stCondLst>
                                  <p:iterate type="el" backwards="0">
                                    <p:tmAbs val="0"/>
                                  </p:iterate>
                                  <p:childTnLst>
                                    <p:set>
                                      <p:cBhvr>
                                        <p:cTn id="93" fill="hold"/>
                                        <p:tgtEl>
                                          <p:spTgt spid="913"/>
                                        </p:tgtEl>
                                        <p:attrNameLst>
                                          <p:attrName>style.visibility</p:attrName>
                                        </p:attrNameLst>
                                      </p:cBhvr>
                                      <p:to>
                                        <p:strVal val="visible"/>
                                      </p:to>
                                    </p:set>
                                    <p:animEffect filter="dissolve" transition="in">
                                      <p:cBhvr>
                                        <p:cTn id="94" dur="400"/>
                                        <p:tgtEl>
                                          <p:spTgt spid="913"/>
                                        </p:tgtEl>
                                      </p:cBhvr>
                                    </p:animEffect>
                                  </p:childTnLst>
                                </p:cTn>
                              </p:par>
                            </p:childTnLst>
                          </p:cTn>
                        </p:par>
                        <p:par>
                          <p:cTn id="95" fill="hold">
                            <p:stCondLst>
                              <p:cond delay="400"/>
                            </p:stCondLst>
                            <p:childTnLst>
                              <p:par>
                                <p:cTn id="96" presetClass="entr" nodeType="afterEffect" presetID="9" grpId="23" fill="hold">
                                  <p:stCondLst>
                                    <p:cond delay="0"/>
                                  </p:stCondLst>
                                  <p:iterate type="el" backwards="0">
                                    <p:tmAbs val="0"/>
                                  </p:iterate>
                                  <p:childTnLst>
                                    <p:set>
                                      <p:cBhvr>
                                        <p:cTn id="97" fill="hold"/>
                                        <p:tgtEl>
                                          <p:spTgt spid="700"/>
                                        </p:tgtEl>
                                        <p:attrNameLst>
                                          <p:attrName>style.visibility</p:attrName>
                                        </p:attrNameLst>
                                      </p:cBhvr>
                                      <p:to>
                                        <p:strVal val="visible"/>
                                      </p:to>
                                    </p:set>
                                    <p:animEffect filter="dissolve" transition="in">
                                      <p:cBhvr>
                                        <p:cTn id="98" dur="400"/>
                                        <p:tgtEl>
                                          <p:spTgt spid="700"/>
                                        </p:tgtEl>
                                      </p:cBhvr>
                                    </p:animEffect>
                                  </p:childTnLst>
                                </p:cTn>
                              </p:par>
                            </p:childTnLst>
                          </p:cTn>
                        </p:par>
                      </p:childTnLst>
                    </p:cTn>
                  </p:par>
                  <p:par>
                    <p:cTn id="99" fill="hold">
                      <p:stCondLst>
                        <p:cond delay="indefinite"/>
                      </p:stCondLst>
                      <p:childTnLst>
                        <p:par>
                          <p:cTn id="100" fill="hold">
                            <p:stCondLst>
                              <p:cond delay="0"/>
                            </p:stCondLst>
                            <p:childTnLst>
                              <p:par>
                                <p:cTn id="101" presetClass="entr" nodeType="clickEffect" presetID="9" grpId="24" fill="hold">
                                  <p:stCondLst>
                                    <p:cond delay="0"/>
                                  </p:stCondLst>
                                  <p:iterate type="el" backwards="0">
                                    <p:tmAbs val="0"/>
                                  </p:iterate>
                                  <p:childTnLst>
                                    <p:set>
                                      <p:cBhvr>
                                        <p:cTn id="102" fill="hold"/>
                                        <p:tgtEl>
                                          <p:spTgt spid="914"/>
                                        </p:tgtEl>
                                        <p:attrNameLst>
                                          <p:attrName>style.visibility</p:attrName>
                                        </p:attrNameLst>
                                      </p:cBhvr>
                                      <p:to>
                                        <p:strVal val="visible"/>
                                      </p:to>
                                    </p:set>
                                    <p:animEffect filter="dissolve" transition="in">
                                      <p:cBhvr>
                                        <p:cTn id="103" dur="400"/>
                                        <p:tgtEl>
                                          <p:spTgt spid="9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49" grpId="18"/>
      <p:bldP build="whole" bldLvl="1" animBg="1" rev="0" advAuto="0" spid="908" grpId="11"/>
      <p:bldP build="whole" bldLvl="1" animBg="1" rev="0" advAuto="0" spid="700" grpId="23"/>
      <p:bldP build="whole" bldLvl="1" animBg="1" rev="0" advAuto="0" spid="912" grpId="21"/>
      <p:bldP build="whole" bldLvl="1" animBg="1" rev="0" advAuto="0" spid="904" grpId="13"/>
      <p:bldP build="whole" bldLvl="1" animBg="1" rev="0" advAuto="0" spid="913" grpId="22"/>
      <p:bldP build="whole" bldLvl="1" animBg="1" rev="0" advAuto="0" spid="833" grpId="19"/>
      <p:bldP build="whole" bldLvl="1" animBg="1" rev="0" advAuto="0" spid="873" grpId="1"/>
      <p:bldP build="whole" bldLvl="1" animBg="1" rev="0" advAuto="0" spid="908" grpId="20"/>
      <p:bldP build="whole" bldLvl="1" animBg="1" rev="0" advAuto="0" spid="903" grpId="8"/>
      <p:bldP build="whole" bldLvl="1" animBg="1" rev="0" advAuto="0" spid="907" grpId="14"/>
      <p:bldP build="whole" bldLvl="1" animBg="1" rev="0" advAuto="0" spid="736" grpId="3"/>
      <p:bldP build="whole" bldLvl="1" animBg="1" rev="0" advAuto="0" spid="914" grpId="24"/>
      <p:bldP build="whole" bldLvl="1" animBg="1" rev="0" advAuto="0" spid="849" grpId="16"/>
      <p:bldP build="whole" bldLvl="1" animBg="1" rev="0" advAuto="0" spid="850" grpId="12"/>
      <p:bldP build="whole" bldLvl="1" animBg="1" rev="0" advAuto="0" spid="895" grpId="7"/>
      <p:bldP build="whole" bldLvl="1" animBg="1" rev="0" advAuto="0" spid="909" grpId="17"/>
      <p:bldP build="whole" bldLvl="1" animBg="1" rev="0" advAuto="0" spid="909" grpId="15"/>
      <p:bldP build="whole" bldLvl="1" animBg="1" rev="0" advAuto="0" spid="882" grpId="6"/>
    </p:bldLst>
  </p:timing>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19" name="Triangle"/>
          <p:cNvSpPr/>
          <p:nvPr/>
        </p:nvSpPr>
        <p:spPr>
          <a:xfrm flipH="1" rot="16200000">
            <a:off x="3923335" y="6092980"/>
            <a:ext cx="2065286" cy="350028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21600"/>
                </a:moveTo>
                <a:lnTo>
                  <a:pt x="0" y="0"/>
                </a:lnTo>
                <a:lnTo>
                  <a:pt x="21600" y="0"/>
                </a:lnTo>
                <a:close/>
              </a:path>
            </a:pathLst>
          </a:custGeom>
          <a:solidFill>
            <a:srgbClr val="434343">
              <a:alpha val="83830"/>
            </a:srgbClr>
          </a:solidFill>
          <a:ln w="12700">
            <a:miter lim="400000"/>
          </a:ln>
        </p:spPr>
        <p:txBody>
          <a:bodyPr lIns="50800" tIns="50800" rIns="50800" bIns="50800" anchor="ctr"/>
          <a:lstStyle/>
          <a:p>
            <a:pPr>
              <a:defRPr b="0" sz="2200">
                <a:latin typeface="+mn-lt"/>
                <a:ea typeface="+mn-ea"/>
                <a:cs typeface="+mn-cs"/>
                <a:sym typeface="Helvetica Neue Medium"/>
              </a:defRPr>
            </a:pPr>
          </a:p>
        </p:txBody>
      </p:sp>
      <p:sp>
        <p:nvSpPr>
          <p:cNvPr id="920" name="Rectangle"/>
          <p:cNvSpPr/>
          <p:nvPr/>
        </p:nvSpPr>
        <p:spPr>
          <a:xfrm>
            <a:off x="4953608" y="7360537"/>
            <a:ext cx="1790917" cy="991134"/>
          </a:xfrm>
          <a:prstGeom prst="rect">
            <a:avLst/>
          </a:prstGeom>
          <a:solidFill>
            <a:srgbClr val="000000"/>
          </a:solidFill>
          <a:ln w="25400">
            <a:solidFill>
              <a:srgbClr val="FFFFFF"/>
            </a:solidFill>
            <a:prstDash val="sysDot"/>
            <a:miter lim="400000"/>
          </a:ln>
        </p:spPr>
        <p:txBody>
          <a:bodyPr lIns="50800" tIns="50800" rIns="50800" bIns="50800" anchor="ctr"/>
          <a:lstStyle/>
          <a:p>
            <a:pPr>
              <a:defRPr b="0" sz="2200">
                <a:latin typeface="+mn-lt"/>
                <a:ea typeface="+mn-ea"/>
                <a:cs typeface="+mn-cs"/>
                <a:sym typeface="Helvetica Neue Medium"/>
              </a:defRPr>
            </a:pPr>
          </a:p>
        </p:txBody>
      </p:sp>
      <p:sp>
        <p:nvSpPr>
          <p:cNvPr id="921" name="Revocation Check (1)…"/>
          <p:cNvSpPr txBox="1"/>
          <p:nvPr>
            <p:ph type="title"/>
          </p:nvPr>
        </p:nvSpPr>
        <p:spPr>
          <a:prstGeom prst="rect">
            <a:avLst/>
          </a:prstGeom>
        </p:spPr>
        <p:txBody>
          <a:bodyPr/>
          <a:lstStyle/>
          <a:p>
            <a:pPr/>
            <a:r>
              <a:t>Revocation Check (1)</a:t>
            </a:r>
          </a:p>
          <a:p>
            <a:pPr/>
            <a:r>
              <a:t>Certificate Revocation List</a:t>
            </a:r>
          </a:p>
        </p:txBody>
      </p:sp>
      <p:sp>
        <p:nvSpPr>
          <p:cNvPr id="922"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lvl1pPr>
              <a:defRPr>
                <a:solidFill>
                  <a:srgbClr val="FFF61C"/>
                </a:solidFill>
              </a:defRPr>
            </a:lvl1pPr>
          </a:lstStyle>
          <a:p>
            <a:pPr/>
            <a:fld id="{86CB4B4D-7CA3-9044-876B-883B54F8677D}" type="slidenum"/>
          </a:p>
        </p:txBody>
      </p:sp>
      <p:sp>
        <p:nvSpPr>
          <p:cNvPr id="923" name="Text"/>
          <p:cNvSpPr txBox="1"/>
          <p:nvPr/>
        </p:nvSpPr>
        <p:spPr>
          <a:xfrm>
            <a:off x="11956950" y="9296400"/>
            <a:ext cx="355800" cy="3429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defRPr sz="1600">
                <a:solidFill>
                  <a:srgbClr val="FFFB00"/>
                </a:solidFill>
                <a:latin typeface="Gill Sans"/>
                <a:ea typeface="Gill Sans"/>
                <a:cs typeface="Gill Sans"/>
                <a:sym typeface="Gill Sans"/>
              </a:defRPr>
            </a:lvl1pPr>
          </a:lstStyle>
          <a:p>
            <a:pPr/>
            <a:fld id="{86CB4B4D-7CA3-9044-876B-883B54F8677D}" type="slidenum"/>
          </a:p>
        </p:txBody>
      </p:sp>
      <p:grpSp>
        <p:nvGrpSpPr>
          <p:cNvPr id="940" name="Group"/>
          <p:cNvGrpSpPr/>
          <p:nvPr/>
        </p:nvGrpSpPr>
        <p:grpSpPr>
          <a:xfrm>
            <a:off x="7061379" y="7526142"/>
            <a:ext cx="1217021" cy="659924"/>
            <a:chOff x="0" y="0"/>
            <a:chExt cx="1217019" cy="659923"/>
          </a:xfrm>
        </p:grpSpPr>
        <p:grpSp>
          <p:nvGrpSpPr>
            <p:cNvPr id="931" name="Group"/>
            <p:cNvGrpSpPr/>
            <p:nvPr/>
          </p:nvGrpSpPr>
          <p:grpSpPr>
            <a:xfrm>
              <a:off x="0" y="-1"/>
              <a:ext cx="709020" cy="659925"/>
              <a:chOff x="0" y="0"/>
              <a:chExt cx="709019" cy="659923"/>
            </a:xfrm>
          </p:grpSpPr>
          <p:sp>
            <p:nvSpPr>
              <p:cNvPr id="924" name="Line"/>
              <p:cNvSpPr/>
              <p:nvPr/>
            </p:nvSpPr>
            <p:spPr>
              <a:xfrm>
                <a:off x="0" y="233198"/>
                <a:ext cx="528063" cy="4267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333FF"/>
              </a:solidFill>
              <a:ln w="25400" cap="flat">
                <a:solidFill>
                  <a:srgbClr val="02084B"/>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925" name="Line"/>
              <p:cNvSpPr/>
              <p:nvPr/>
            </p:nvSpPr>
            <p:spPr>
              <a:xfrm flipV="1">
                <a:off x="25406" y="299044"/>
                <a:ext cx="345743" cy="345743"/>
              </a:xfrm>
              <a:prstGeom prst="line">
                <a:avLst/>
              </a:prstGeom>
              <a:noFill/>
              <a:ln w="25400" cap="flat">
                <a:solidFill>
                  <a:srgbClr val="030B5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926" name="Line"/>
              <p:cNvSpPr/>
              <p:nvPr/>
            </p:nvSpPr>
            <p:spPr>
              <a:xfrm flipV="1">
                <a:off x="259772" y="334353"/>
                <a:ext cx="157273" cy="157272"/>
              </a:xfrm>
              <a:prstGeom prst="line">
                <a:avLst/>
              </a:prstGeom>
              <a:noFill/>
              <a:ln w="25400" cap="flat">
                <a:solidFill>
                  <a:srgbClr val="030952"/>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927" name="Line"/>
              <p:cNvSpPr/>
              <p:nvPr/>
            </p:nvSpPr>
            <p:spPr>
              <a:xfrm flipV="1">
                <a:off x="22854" y="289865"/>
                <a:ext cx="339115" cy="339114"/>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928" name="Line"/>
              <p:cNvSpPr/>
              <p:nvPr/>
            </p:nvSpPr>
            <p:spPr>
              <a:xfrm flipV="1">
                <a:off x="245171" y="335763"/>
                <a:ext cx="153517" cy="153516"/>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929" name="Circle"/>
              <p:cNvSpPr/>
              <p:nvPr/>
            </p:nvSpPr>
            <p:spPr>
              <a:xfrm>
                <a:off x="319836" y="0"/>
                <a:ext cx="389184" cy="389184"/>
              </a:xfrm>
              <a:prstGeom prst="ellipse">
                <a:avLst/>
              </a:prstGeom>
              <a:solidFill>
                <a:srgbClr val="1333FF"/>
              </a:solidFill>
              <a:ln w="38100" cap="flat">
                <a:solidFill>
                  <a:srgbClr val="02084F"/>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930" name="Circle"/>
              <p:cNvSpPr/>
              <p:nvPr/>
            </p:nvSpPr>
            <p:spPr>
              <a:xfrm>
                <a:off x="521711" y="57289"/>
                <a:ext cx="125790" cy="125790"/>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939" name="Group"/>
            <p:cNvGrpSpPr/>
            <p:nvPr/>
          </p:nvGrpSpPr>
          <p:grpSpPr>
            <a:xfrm>
              <a:off x="507999" y="0"/>
              <a:ext cx="709021" cy="659924"/>
              <a:chOff x="0" y="0"/>
              <a:chExt cx="709019" cy="659923"/>
            </a:xfrm>
          </p:grpSpPr>
          <p:sp>
            <p:nvSpPr>
              <p:cNvPr id="932" name="Line"/>
              <p:cNvSpPr/>
              <p:nvPr/>
            </p:nvSpPr>
            <p:spPr>
              <a:xfrm>
                <a:off x="0" y="233198"/>
                <a:ext cx="528063" cy="4267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773F9B"/>
              </a:solidFill>
              <a:ln w="25400" cap="flat">
                <a:solidFill>
                  <a:srgbClr val="02084B"/>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933" name="Line"/>
              <p:cNvSpPr/>
              <p:nvPr/>
            </p:nvSpPr>
            <p:spPr>
              <a:xfrm flipV="1">
                <a:off x="25406" y="299044"/>
                <a:ext cx="345743" cy="345743"/>
              </a:xfrm>
              <a:prstGeom prst="line">
                <a:avLst/>
              </a:prstGeom>
              <a:noFill/>
              <a:ln w="25400" cap="flat">
                <a:solidFill>
                  <a:srgbClr val="030B5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934" name="Line"/>
              <p:cNvSpPr/>
              <p:nvPr/>
            </p:nvSpPr>
            <p:spPr>
              <a:xfrm flipV="1">
                <a:off x="259772" y="334353"/>
                <a:ext cx="157273" cy="157272"/>
              </a:xfrm>
              <a:prstGeom prst="line">
                <a:avLst/>
              </a:prstGeom>
              <a:noFill/>
              <a:ln w="25400" cap="flat">
                <a:solidFill>
                  <a:srgbClr val="030952"/>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935" name="Line"/>
              <p:cNvSpPr/>
              <p:nvPr/>
            </p:nvSpPr>
            <p:spPr>
              <a:xfrm flipV="1">
                <a:off x="22854" y="289865"/>
                <a:ext cx="339115" cy="339114"/>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936" name="Line"/>
              <p:cNvSpPr/>
              <p:nvPr/>
            </p:nvSpPr>
            <p:spPr>
              <a:xfrm flipV="1">
                <a:off x="245171" y="335763"/>
                <a:ext cx="153517" cy="153516"/>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937" name="Circle"/>
              <p:cNvSpPr/>
              <p:nvPr/>
            </p:nvSpPr>
            <p:spPr>
              <a:xfrm>
                <a:off x="319836" y="0"/>
                <a:ext cx="389184" cy="389184"/>
              </a:xfrm>
              <a:prstGeom prst="ellipse">
                <a:avLst/>
              </a:prstGeom>
              <a:solidFill>
                <a:srgbClr val="773F9B"/>
              </a:solidFill>
              <a:ln w="38100" cap="flat">
                <a:solidFill>
                  <a:srgbClr val="02084F"/>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938" name="Circle"/>
              <p:cNvSpPr/>
              <p:nvPr/>
            </p:nvSpPr>
            <p:spPr>
              <a:xfrm>
                <a:off x="521711" y="57289"/>
                <a:ext cx="125790" cy="125790"/>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sp>
        <p:nvSpPr>
          <p:cNvPr id="941" name="Browser"/>
          <p:cNvSpPr/>
          <p:nvPr/>
        </p:nvSpPr>
        <p:spPr>
          <a:xfrm>
            <a:off x="2149621" y="3244506"/>
            <a:ext cx="2674129" cy="1736798"/>
          </a:xfrm>
          <a:prstGeom prst="roundRect">
            <a:avLst>
              <a:gd name="adj" fmla="val 10968"/>
            </a:avLst>
          </a:prstGeom>
          <a:ln w="76200">
            <a:solidFill>
              <a:srgbClr val="0365C0"/>
            </a:solid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lstStyle>
            <a:lvl1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Browser</a:t>
            </a:r>
          </a:p>
        </p:txBody>
      </p:sp>
      <p:pic>
        <p:nvPicPr>
          <p:cNvPr id="942" name="Chrome-logo.png" descr="Chrome-logo.png"/>
          <p:cNvPicPr>
            <a:picLocks noChangeAspect="1"/>
          </p:cNvPicPr>
          <p:nvPr/>
        </p:nvPicPr>
        <p:blipFill>
          <a:blip r:embed="rId3">
            <a:extLst/>
          </a:blip>
          <a:stretch>
            <a:fillRect/>
          </a:stretch>
        </p:blipFill>
        <p:spPr>
          <a:xfrm>
            <a:off x="1841634" y="2992428"/>
            <a:ext cx="685801" cy="685801"/>
          </a:xfrm>
          <a:prstGeom prst="rect">
            <a:avLst/>
          </a:prstGeom>
          <a:ln w="12700">
            <a:miter lim="400000"/>
          </a:ln>
        </p:spPr>
      </p:pic>
      <p:grpSp>
        <p:nvGrpSpPr>
          <p:cNvPr id="945" name="Group"/>
          <p:cNvGrpSpPr/>
          <p:nvPr/>
        </p:nvGrpSpPr>
        <p:grpSpPr>
          <a:xfrm>
            <a:off x="4497093" y="6524009"/>
            <a:ext cx="3959814" cy="1984873"/>
            <a:chOff x="0" y="0"/>
            <a:chExt cx="3959813" cy="1984872"/>
          </a:xfrm>
        </p:grpSpPr>
        <p:sp>
          <p:nvSpPr>
            <p:cNvPr id="943" name="Certificate Authority"/>
            <p:cNvSpPr/>
            <p:nvPr/>
          </p:nvSpPr>
          <p:spPr>
            <a:xfrm>
              <a:off x="311762" y="248075"/>
              <a:ext cx="3648052" cy="1736798"/>
            </a:xfrm>
            <a:prstGeom prst="roundRect">
              <a:avLst>
                <a:gd name="adj" fmla="val 10968"/>
              </a:avLst>
            </a:prstGeom>
            <a:noFill/>
            <a:ln w="76200" cap="flat">
              <a:solidFill>
                <a:srgbClr val="0365C0"/>
              </a:solidFill>
              <a:prstDash val="solid"/>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lvl1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Certificate Authority</a:t>
              </a:r>
            </a:p>
          </p:txBody>
        </p:sp>
        <p:pic>
          <p:nvPicPr>
            <p:cNvPr id="944" name="250px-VRSNlogoAug2012.png" descr="250px-VRSNlogoAug2012.png"/>
            <p:cNvPicPr>
              <a:picLocks noChangeAspect="1"/>
            </p:cNvPicPr>
            <p:nvPr/>
          </p:nvPicPr>
          <p:blipFill>
            <a:blip r:embed="rId4">
              <a:extLst/>
            </a:blip>
            <a:srcRect l="18183" t="9604" r="18183" b="29836"/>
            <a:stretch>
              <a:fillRect/>
            </a:stretch>
          </p:blipFill>
          <p:spPr>
            <a:xfrm>
              <a:off x="0" y="0"/>
              <a:ext cx="720731" cy="685909"/>
            </a:xfrm>
            <a:prstGeom prst="rect">
              <a:avLst/>
            </a:prstGeom>
            <a:ln w="12700" cap="flat">
              <a:noFill/>
              <a:miter lim="400000"/>
            </a:ln>
            <a:effectLst/>
          </p:spPr>
        </p:pic>
      </p:grpSp>
      <p:grpSp>
        <p:nvGrpSpPr>
          <p:cNvPr id="1042" name="Group"/>
          <p:cNvGrpSpPr/>
          <p:nvPr/>
        </p:nvGrpSpPr>
        <p:grpSpPr>
          <a:xfrm>
            <a:off x="4992918" y="7342671"/>
            <a:ext cx="1712297" cy="1028701"/>
            <a:chOff x="0" y="0"/>
            <a:chExt cx="1712295" cy="1028699"/>
          </a:xfrm>
        </p:grpSpPr>
        <p:grpSp>
          <p:nvGrpSpPr>
            <p:cNvPr id="961" name="Group"/>
            <p:cNvGrpSpPr/>
            <p:nvPr/>
          </p:nvGrpSpPr>
          <p:grpSpPr>
            <a:xfrm>
              <a:off x="0" y="0"/>
              <a:ext cx="533210" cy="609601"/>
              <a:chOff x="0" y="0"/>
              <a:chExt cx="533209" cy="609600"/>
            </a:xfrm>
          </p:grpSpPr>
          <p:grpSp>
            <p:nvGrpSpPr>
              <p:cNvPr id="959" name="Group"/>
              <p:cNvGrpSpPr/>
              <p:nvPr/>
            </p:nvGrpSpPr>
            <p:grpSpPr>
              <a:xfrm>
                <a:off x="0" y="118381"/>
                <a:ext cx="533210" cy="372838"/>
                <a:chOff x="0" y="0"/>
                <a:chExt cx="533209" cy="372836"/>
              </a:xfrm>
            </p:grpSpPr>
            <p:grpSp>
              <p:nvGrpSpPr>
                <p:cNvPr id="957" name="Group"/>
                <p:cNvGrpSpPr/>
                <p:nvPr/>
              </p:nvGrpSpPr>
              <p:grpSpPr>
                <a:xfrm>
                  <a:off x="34234" y="42068"/>
                  <a:ext cx="464742" cy="330769"/>
                  <a:chOff x="0" y="0"/>
                  <a:chExt cx="464740" cy="330768"/>
                </a:xfrm>
              </p:grpSpPr>
              <p:sp>
                <p:nvSpPr>
                  <p:cNvPr id="946" name="Rectangle"/>
                  <p:cNvSpPr/>
                  <p:nvPr/>
                </p:nvSpPr>
                <p:spPr>
                  <a:xfrm>
                    <a:off x="0" y="0"/>
                    <a:ext cx="464741" cy="330769"/>
                  </a:xfrm>
                  <a:prstGeom prst="rect">
                    <a:avLst/>
                  </a:prstGeom>
                  <a:solidFill>
                    <a:srgbClr val="C4C4C4"/>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nvGrpSpPr>
                  <p:cNvPr id="954" name="Group"/>
                  <p:cNvGrpSpPr/>
                  <p:nvPr/>
                </p:nvGrpSpPr>
                <p:grpSpPr>
                  <a:xfrm>
                    <a:off x="24488" y="187531"/>
                    <a:ext cx="113148" cy="105313"/>
                    <a:chOff x="0" y="0"/>
                    <a:chExt cx="113146" cy="105311"/>
                  </a:xfrm>
                </p:grpSpPr>
                <p:sp>
                  <p:nvSpPr>
                    <p:cNvPr id="947" name="Line"/>
                    <p:cNvSpPr/>
                    <p:nvPr/>
                  </p:nvSpPr>
                  <p:spPr>
                    <a:xfrm>
                      <a:off x="0" y="37214"/>
                      <a:ext cx="84270" cy="680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EBB20"/>
                    </a:solidFill>
                    <a:ln w="25400" cap="flat">
                      <a:solidFill>
                        <a:srgbClr val="0A5C0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948" name="Line"/>
                    <p:cNvSpPr/>
                    <p:nvPr/>
                  </p:nvSpPr>
                  <p:spPr>
                    <a:xfrm flipV="1">
                      <a:off x="4054" y="47722"/>
                      <a:ext cx="55175" cy="55175"/>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949" name="Line"/>
                    <p:cNvSpPr/>
                    <p:nvPr/>
                  </p:nvSpPr>
                  <p:spPr>
                    <a:xfrm flipV="1">
                      <a:off x="41454" y="53356"/>
                      <a:ext cx="25099" cy="25099"/>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950" name="Line"/>
                    <p:cNvSpPr/>
                    <p:nvPr/>
                  </p:nvSpPr>
                  <p:spPr>
                    <a:xfrm flipV="1">
                      <a:off x="3647" y="46257"/>
                      <a:ext cx="54117" cy="54117"/>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951" name="Line"/>
                    <p:cNvSpPr/>
                    <p:nvPr/>
                  </p:nvSpPr>
                  <p:spPr>
                    <a:xfrm flipV="1">
                      <a:off x="39124" y="53581"/>
                      <a:ext cx="24500" cy="24499"/>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952" name="Circle"/>
                    <p:cNvSpPr/>
                    <p:nvPr/>
                  </p:nvSpPr>
                  <p:spPr>
                    <a:xfrm>
                      <a:off x="51039" y="0"/>
                      <a:ext cx="62108" cy="62107"/>
                    </a:xfrm>
                    <a:prstGeom prst="ellipse">
                      <a:avLst/>
                    </a:prstGeom>
                    <a:solidFill>
                      <a:srgbClr val="06BC00"/>
                    </a:solidFill>
                    <a:ln w="38100" cap="flat">
                      <a:solidFill>
                        <a:srgbClr val="015400"/>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953" name="Circle"/>
                    <p:cNvSpPr/>
                    <p:nvPr/>
                  </p:nvSpPr>
                  <p:spPr>
                    <a:xfrm>
                      <a:off x="83255" y="9142"/>
                      <a:ext cx="20075" cy="20074"/>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pic>
                <p:nvPicPr>
                  <p:cNvPr id="955" name="250px-VRSNlogoAug2012.png" descr="250px-VRSNlogoAug2012.png"/>
                  <p:cNvPicPr>
                    <a:picLocks noChangeAspect="1"/>
                  </p:cNvPicPr>
                  <p:nvPr/>
                </p:nvPicPr>
                <p:blipFill>
                  <a:blip r:embed="rId4">
                    <a:extLst/>
                  </a:blip>
                  <a:srcRect l="0" t="0" r="12951" b="33387"/>
                  <a:stretch>
                    <a:fillRect/>
                  </a:stretch>
                </p:blipFill>
                <p:spPr>
                  <a:xfrm>
                    <a:off x="270465" y="154464"/>
                    <a:ext cx="180835" cy="138382"/>
                  </a:xfrm>
                  <a:prstGeom prst="rect">
                    <a:avLst/>
                  </a:prstGeom>
                  <a:ln w="12700" cap="flat">
                    <a:noFill/>
                    <a:miter lim="400000"/>
                  </a:ln>
                  <a:effectLst/>
                </p:spPr>
              </p:pic>
              <p:pic>
                <p:nvPicPr>
                  <p:cNvPr id="956" name="strategic_bofa500_1.png" descr="strategic_bofa500_1.png"/>
                  <p:cNvPicPr>
                    <a:picLocks noChangeAspect="1"/>
                  </p:cNvPicPr>
                  <p:nvPr/>
                </p:nvPicPr>
                <p:blipFill>
                  <a:blip r:embed="rId5">
                    <a:extLst/>
                  </a:blip>
                  <a:srcRect l="35082" t="39675" r="28418" b="0"/>
                  <a:stretch>
                    <a:fillRect/>
                  </a:stretch>
                </p:blipFill>
                <p:spPr>
                  <a:xfrm>
                    <a:off x="137930" y="187531"/>
                    <a:ext cx="188860" cy="105349"/>
                  </a:xfrm>
                  <a:prstGeom prst="rect">
                    <a:avLst/>
                  </a:prstGeom>
                  <a:ln w="12700" cap="flat">
                    <a:noFill/>
                    <a:miter lim="400000"/>
                  </a:ln>
                  <a:effectLst/>
                </p:spPr>
              </p:pic>
            </p:grpSp>
            <p:sp>
              <p:nvSpPr>
                <p:cNvPr id="958" name="Certificate"/>
                <p:cNvSpPr txBox="1"/>
                <p:nvPr/>
              </p:nvSpPr>
              <p:spPr>
                <a:xfrm>
                  <a:off x="0" y="0"/>
                  <a:ext cx="533210" cy="241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900">
                      <a:solidFill>
                        <a:srgbClr val="000000"/>
                      </a:solidFill>
                      <a:latin typeface="Snell Roundhand"/>
                      <a:ea typeface="Snell Roundhand"/>
                      <a:cs typeface="Snell Roundhand"/>
                      <a:sym typeface="Snell Roundhand"/>
                    </a:defRPr>
                  </a:lvl1pPr>
                </a:lstStyle>
                <a:p>
                  <a:pPr/>
                  <a:r>
                    <a:t>Certificate</a:t>
                  </a:r>
                </a:p>
              </p:txBody>
            </p:sp>
          </p:grpSp>
          <p:sp>
            <p:nvSpPr>
              <p:cNvPr id="960" name="✗"/>
              <p:cNvSpPr txBox="1"/>
              <p:nvPr/>
            </p:nvSpPr>
            <p:spPr>
              <a:xfrm>
                <a:off x="64471" y="0"/>
                <a:ext cx="404268" cy="609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4000">
                    <a:solidFill>
                      <a:srgbClr val="C82506"/>
                    </a:solidFill>
                    <a:latin typeface="Gill Sans"/>
                    <a:ea typeface="Gill Sans"/>
                    <a:cs typeface="Gill Sans"/>
                    <a:sym typeface="Gill Sans"/>
                  </a:defRPr>
                </a:lvl1pPr>
              </a:lstStyle>
              <a:p>
                <a:pPr/>
                <a:r>
                  <a:t>✗</a:t>
                </a:r>
              </a:p>
            </p:txBody>
          </p:sp>
        </p:grpSp>
        <p:grpSp>
          <p:nvGrpSpPr>
            <p:cNvPr id="977" name="Group"/>
            <p:cNvGrpSpPr/>
            <p:nvPr/>
          </p:nvGrpSpPr>
          <p:grpSpPr>
            <a:xfrm>
              <a:off x="589542" y="0"/>
              <a:ext cx="533211" cy="609601"/>
              <a:chOff x="0" y="0"/>
              <a:chExt cx="533209" cy="609600"/>
            </a:xfrm>
          </p:grpSpPr>
          <p:grpSp>
            <p:nvGrpSpPr>
              <p:cNvPr id="975" name="Group"/>
              <p:cNvGrpSpPr/>
              <p:nvPr/>
            </p:nvGrpSpPr>
            <p:grpSpPr>
              <a:xfrm>
                <a:off x="-1" y="118381"/>
                <a:ext cx="533211" cy="372838"/>
                <a:chOff x="0" y="0"/>
                <a:chExt cx="533209" cy="372836"/>
              </a:xfrm>
            </p:grpSpPr>
            <p:grpSp>
              <p:nvGrpSpPr>
                <p:cNvPr id="973" name="Group"/>
                <p:cNvGrpSpPr/>
                <p:nvPr/>
              </p:nvGrpSpPr>
              <p:grpSpPr>
                <a:xfrm>
                  <a:off x="34234" y="42068"/>
                  <a:ext cx="464742" cy="330769"/>
                  <a:chOff x="0" y="0"/>
                  <a:chExt cx="464740" cy="330768"/>
                </a:xfrm>
              </p:grpSpPr>
              <p:sp>
                <p:nvSpPr>
                  <p:cNvPr id="962" name="Rectangle"/>
                  <p:cNvSpPr/>
                  <p:nvPr/>
                </p:nvSpPr>
                <p:spPr>
                  <a:xfrm>
                    <a:off x="0" y="0"/>
                    <a:ext cx="464741" cy="330769"/>
                  </a:xfrm>
                  <a:prstGeom prst="rect">
                    <a:avLst/>
                  </a:prstGeom>
                  <a:solidFill>
                    <a:srgbClr val="C4C4C4"/>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nvGrpSpPr>
                  <p:cNvPr id="970" name="Group"/>
                  <p:cNvGrpSpPr/>
                  <p:nvPr/>
                </p:nvGrpSpPr>
                <p:grpSpPr>
                  <a:xfrm>
                    <a:off x="24488" y="187531"/>
                    <a:ext cx="113148" cy="105313"/>
                    <a:chOff x="0" y="0"/>
                    <a:chExt cx="113146" cy="105311"/>
                  </a:xfrm>
                </p:grpSpPr>
                <p:sp>
                  <p:nvSpPr>
                    <p:cNvPr id="963" name="Line"/>
                    <p:cNvSpPr/>
                    <p:nvPr/>
                  </p:nvSpPr>
                  <p:spPr>
                    <a:xfrm>
                      <a:off x="0" y="37214"/>
                      <a:ext cx="84270" cy="680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EBB20"/>
                    </a:solidFill>
                    <a:ln w="25400" cap="flat">
                      <a:solidFill>
                        <a:srgbClr val="0A5C0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964" name="Line"/>
                    <p:cNvSpPr/>
                    <p:nvPr/>
                  </p:nvSpPr>
                  <p:spPr>
                    <a:xfrm flipV="1">
                      <a:off x="4054" y="47722"/>
                      <a:ext cx="55175" cy="55175"/>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965" name="Line"/>
                    <p:cNvSpPr/>
                    <p:nvPr/>
                  </p:nvSpPr>
                  <p:spPr>
                    <a:xfrm flipV="1">
                      <a:off x="41454" y="53356"/>
                      <a:ext cx="25099" cy="25099"/>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966" name="Line"/>
                    <p:cNvSpPr/>
                    <p:nvPr/>
                  </p:nvSpPr>
                  <p:spPr>
                    <a:xfrm flipV="1">
                      <a:off x="3647" y="46257"/>
                      <a:ext cx="54117" cy="54117"/>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967" name="Line"/>
                    <p:cNvSpPr/>
                    <p:nvPr/>
                  </p:nvSpPr>
                  <p:spPr>
                    <a:xfrm flipV="1">
                      <a:off x="39124" y="53581"/>
                      <a:ext cx="24500" cy="24499"/>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968" name="Circle"/>
                    <p:cNvSpPr/>
                    <p:nvPr/>
                  </p:nvSpPr>
                  <p:spPr>
                    <a:xfrm>
                      <a:off x="51039" y="0"/>
                      <a:ext cx="62108" cy="62107"/>
                    </a:xfrm>
                    <a:prstGeom prst="ellipse">
                      <a:avLst/>
                    </a:prstGeom>
                    <a:solidFill>
                      <a:srgbClr val="06BC00"/>
                    </a:solidFill>
                    <a:ln w="38100" cap="flat">
                      <a:solidFill>
                        <a:srgbClr val="015400"/>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969" name="Circle"/>
                    <p:cNvSpPr/>
                    <p:nvPr/>
                  </p:nvSpPr>
                  <p:spPr>
                    <a:xfrm>
                      <a:off x="83255" y="9142"/>
                      <a:ext cx="20075" cy="20074"/>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pic>
                <p:nvPicPr>
                  <p:cNvPr id="971" name="250px-VRSNlogoAug2012.png" descr="250px-VRSNlogoAug2012.png"/>
                  <p:cNvPicPr>
                    <a:picLocks noChangeAspect="1"/>
                  </p:cNvPicPr>
                  <p:nvPr/>
                </p:nvPicPr>
                <p:blipFill>
                  <a:blip r:embed="rId4">
                    <a:extLst/>
                  </a:blip>
                  <a:srcRect l="0" t="0" r="12951" b="33387"/>
                  <a:stretch>
                    <a:fillRect/>
                  </a:stretch>
                </p:blipFill>
                <p:spPr>
                  <a:xfrm>
                    <a:off x="270465" y="154464"/>
                    <a:ext cx="180835" cy="138382"/>
                  </a:xfrm>
                  <a:prstGeom prst="rect">
                    <a:avLst/>
                  </a:prstGeom>
                  <a:ln w="12700" cap="flat">
                    <a:noFill/>
                    <a:miter lim="400000"/>
                  </a:ln>
                  <a:effectLst/>
                </p:spPr>
              </p:pic>
              <p:pic>
                <p:nvPicPr>
                  <p:cNvPr id="972" name="strategic_bofa500_1.png" descr="strategic_bofa500_1.png"/>
                  <p:cNvPicPr>
                    <a:picLocks noChangeAspect="1"/>
                  </p:cNvPicPr>
                  <p:nvPr/>
                </p:nvPicPr>
                <p:blipFill>
                  <a:blip r:embed="rId5">
                    <a:extLst/>
                  </a:blip>
                  <a:srcRect l="35082" t="39675" r="28418" b="0"/>
                  <a:stretch>
                    <a:fillRect/>
                  </a:stretch>
                </p:blipFill>
                <p:spPr>
                  <a:xfrm>
                    <a:off x="137930" y="187531"/>
                    <a:ext cx="188860" cy="105349"/>
                  </a:xfrm>
                  <a:prstGeom prst="rect">
                    <a:avLst/>
                  </a:prstGeom>
                  <a:ln w="12700" cap="flat">
                    <a:noFill/>
                    <a:miter lim="400000"/>
                  </a:ln>
                  <a:effectLst/>
                </p:spPr>
              </p:pic>
            </p:grpSp>
            <p:sp>
              <p:nvSpPr>
                <p:cNvPr id="974" name="Certificate"/>
                <p:cNvSpPr txBox="1"/>
                <p:nvPr/>
              </p:nvSpPr>
              <p:spPr>
                <a:xfrm>
                  <a:off x="0" y="0"/>
                  <a:ext cx="533210" cy="241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900">
                      <a:solidFill>
                        <a:srgbClr val="000000"/>
                      </a:solidFill>
                      <a:latin typeface="Snell Roundhand"/>
                      <a:ea typeface="Snell Roundhand"/>
                      <a:cs typeface="Snell Roundhand"/>
                      <a:sym typeface="Snell Roundhand"/>
                    </a:defRPr>
                  </a:lvl1pPr>
                </a:lstStyle>
                <a:p>
                  <a:pPr/>
                  <a:r>
                    <a:t>Certificate</a:t>
                  </a:r>
                </a:p>
              </p:txBody>
            </p:sp>
          </p:grpSp>
          <p:sp>
            <p:nvSpPr>
              <p:cNvPr id="976" name="✗"/>
              <p:cNvSpPr txBox="1"/>
              <p:nvPr/>
            </p:nvSpPr>
            <p:spPr>
              <a:xfrm>
                <a:off x="64471" y="0"/>
                <a:ext cx="404268" cy="609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4000">
                    <a:solidFill>
                      <a:srgbClr val="C82506"/>
                    </a:solidFill>
                    <a:latin typeface="Gill Sans"/>
                    <a:ea typeface="Gill Sans"/>
                    <a:cs typeface="Gill Sans"/>
                    <a:sym typeface="Gill Sans"/>
                  </a:defRPr>
                </a:lvl1pPr>
              </a:lstStyle>
              <a:p>
                <a:pPr/>
                <a:r>
                  <a:t>✗</a:t>
                </a:r>
              </a:p>
            </p:txBody>
          </p:sp>
        </p:grpSp>
        <p:grpSp>
          <p:nvGrpSpPr>
            <p:cNvPr id="993" name="Group"/>
            <p:cNvGrpSpPr/>
            <p:nvPr/>
          </p:nvGrpSpPr>
          <p:grpSpPr>
            <a:xfrm>
              <a:off x="-1" y="419099"/>
              <a:ext cx="533211" cy="609601"/>
              <a:chOff x="0" y="0"/>
              <a:chExt cx="533209" cy="609600"/>
            </a:xfrm>
          </p:grpSpPr>
          <p:grpSp>
            <p:nvGrpSpPr>
              <p:cNvPr id="991" name="Group"/>
              <p:cNvGrpSpPr/>
              <p:nvPr/>
            </p:nvGrpSpPr>
            <p:grpSpPr>
              <a:xfrm>
                <a:off x="-1" y="118381"/>
                <a:ext cx="533211" cy="372838"/>
                <a:chOff x="0" y="0"/>
                <a:chExt cx="533209" cy="372836"/>
              </a:xfrm>
            </p:grpSpPr>
            <p:grpSp>
              <p:nvGrpSpPr>
                <p:cNvPr id="989" name="Group"/>
                <p:cNvGrpSpPr/>
                <p:nvPr/>
              </p:nvGrpSpPr>
              <p:grpSpPr>
                <a:xfrm>
                  <a:off x="34234" y="42068"/>
                  <a:ext cx="464742" cy="330769"/>
                  <a:chOff x="0" y="0"/>
                  <a:chExt cx="464740" cy="330768"/>
                </a:xfrm>
              </p:grpSpPr>
              <p:sp>
                <p:nvSpPr>
                  <p:cNvPr id="978" name="Rectangle"/>
                  <p:cNvSpPr/>
                  <p:nvPr/>
                </p:nvSpPr>
                <p:spPr>
                  <a:xfrm>
                    <a:off x="0" y="0"/>
                    <a:ext cx="464741" cy="330769"/>
                  </a:xfrm>
                  <a:prstGeom prst="rect">
                    <a:avLst/>
                  </a:prstGeom>
                  <a:solidFill>
                    <a:srgbClr val="C4C4C4"/>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nvGrpSpPr>
                  <p:cNvPr id="986" name="Group"/>
                  <p:cNvGrpSpPr/>
                  <p:nvPr/>
                </p:nvGrpSpPr>
                <p:grpSpPr>
                  <a:xfrm>
                    <a:off x="24488" y="187531"/>
                    <a:ext cx="113148" cy="105313"/>
                    <a:chOff x="0" y="0"/>
                    <a:chExt cx="113146" cy="105311"/>
                  </a:xfrm>
                </p:grpSpPr>
                <p:sp>
                  <p:nvSpPr>
                    <p:cNvPr id="979" name="Line"/>
                    <p:cNvSpPr/>
                    <p:nvPr/>
                  </p:nvSpPr>
                  <p:spPr>
                    <a:xfrm>
                      <a:off x="0" y="37214"/>
                      <a:ext cx="84270" cy="680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EBB20"/>
                    </a:solidFill>
                    <a:ln w="25400" cap="flat">
                      <a:solidFill>
                        <a:srgbClr val="0A5C0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980" name="Line"/>
                    <p:cNvSpPr/>
                    <p:nvPr/>
                  </p:nvSpPr>
                  <p:spPr>
                    <a:xfrm flipV="1">
                      <a:off x="4054" y="47722"/>
                      <a:ext cx="55175" cy="55175"/>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981" name="Line"/>
                    <p:cNvSpPr/>
                    <p:nvPr/>
                  </p:nvSpPr>
                  <p:spPr>
                    <a:xfrm flipV="1">
                      <a:off x="41454" y="53356"/>
                      <a:ext cx="25099" cy="25099"/>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982" name="Line"/>
                    <p:cNvSpPr/>
                    <p:nvPr/>
                  </p:nvSpPr>
                  <p:spPr>
                    <a:xfrm flipV="1">
                      <a:off x="3647" y="46257"/>
                      <a:ext cx="54117" cy="54117"/>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983" name="Line"/>
                    <p:cNvSpPr/>
                    <p:nvPr/>
                  </p:nvSpPr>
                  <p:spPr>
                    <a:xfrm flipV="1">
                      <a:off x="39124" y="53581"/>
                      <a:ext cx="24500" cy="24499"/>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984" name="Circle"/>
                    <p:cNvSpPr/>
                    <p:nvPr/>
                  </p:nvSpPr>
                  <p:spPr>
                    <a:xfrm>
                      <a:off x="51039" y="0"/>
                      <a:ext cx="62108" cy="62107"/>
                    </a:xfrm>
                    <a:prstGeom prst="ellipse">
                      <a:avLst/>
                    </a:prstGeom>
                    <a:solidFill>
                      <a:srgbClr val="06BC00"/>
                    </a:solidFill>
                    <a:ln w="38100" cap="flat">
                      <a:solidFill>
                        <a:srgbClr val="015400"/>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985" name="Circle"/>
                    <p:cNvSpPr/>
                    <p:nvPr/>
                  </p:nvSpPr>
                  <p:spPr>
                    <a:xfrm>
                      <a:off x="83255" y="9142"/>
                      <a:ext cx="20075" cy="20074"/>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pic>
                <p:nvPicPr>
                  <p:cNvPr id="987" name="250px-VRSNlogoAug2012.png" descr="250px-VRSNlogoAug2012.png"/>
                  <p:cNvPicPr>
                    <a:picLocks noChangeAspect="1"/>
                  </p:cNvPicPr>
                  <p:nvPr/>
                </p:nvPicPr>
                <p:blipFill>
                  <a:blip r:embed="rId4">
                    <a:extLst/>
                  </a:blip>
                  <a:srcRect l="0" t="0" r="12951" b="33387"/>
                  <a:stretch>
                    <a:fillRect/>
                  </a:stretch>
                </p:blipFill>
                <p:spPr>
                  <a:xfrm>
                    <a:off x="270465" y="154464"/>
                    <a:ext cx="180835" cy="138382"/>
                  </a:xfrm>
                  <a:prstGeom prst="rect">
                    <a:avLst/>
                  </a:prstGeom>
                  <a:ln w="12700" cap="flat">
                    <a:noFill/>
                    <a:miter lim="400000"/>
                  </a:ln>
                  <a:effectLst/>
                </p:spPr>
              </p:pic>
              <p:pic>
                <p:nvPicPr>
                  <p:cNvPr id="988" name="strategic_bofa500_1.png" descr="strategic_bofa500_1.png"/>
                  <p:cNvPicPr>
                    <a:picLocks noChangeAspect="1"/>
                  </p:cNvPicPr>
                  <p:nvPr/>
                </p:nvPicPr>
                <p:blipFill>
                  <a:blip r:embed="rId5">
                    <a:extLst/>
                  </a:blip>
                  <a:srcRect l="35082" t="39675" r="28418" b="0"/>
                  <a:stretch>
                    <a:fillRect/>
                  </a:stretch>
                </p:blipFill>
                <p:spPr>
                  <a:xfrm>
                    <a:off x="137930" y="187531"/>
                    <a:ext cx="188860" cy="105349"/>
                  </a:xfrm>
                  <a:prstGeom prst="rect">
                    <a:avLst/>
                  </a:prstGeom>
                  <a:ln w="12700" cap="flat">
                    <a:noFill/>
                    <a:miter lim="400000"/>
                  </a:ln>
                  <a:effectLst/>
                </p:spPr>
              </p:pic>
            </p:grpSp>
            <p:sp>
              <p:nvSpPr>
                <p:cNvPr id="990" name="Certificate"/>
                <p:cNvSpPr txBox="1"/>
                <p:nvPr/>
              </p:nvSpPr>
              <p:spPr>
                <a:xfrm>
                  <a:off x="0" y="0"/>
                  <a:ext cx="533210" cy="241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900">
                      <a:solidFill>
                        <a:srgbClr val="000000"/>
                      </a:solidFill>
                      <a:latin typeface="Snell Roundhand"/>
                      <a:ea typeface="Snell Roundhand"/>
                      <a:cs typeface="Snell Roundhand"/>
                      <a:sym typeface="Snell Roundhand"/>
                    </a:defRPr>
                  </a:lvl1pPr>
                </a:lstStyle>
                <a:p>
                  <a:pPr/>
                  <a:r>
                    <a:t>Certificate</a:t>
                  </a:r>
                </a:p>
              </p:txBody>
            </p:sp>
          </p:grpSp>
          <p:sp>
            <p:nvSpPr>
              <p:cNvPr id="992" name="✗"/>
              <p:cNvSpPr txBox="1"/>
              <p:nvPr/>
            </p:nvSpPr>
            <p:spPr>
              <a:xfrm>
                <a:off x="64471" y="0"/>
                <a:ext cx="404268" cy="609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4000">
                    <a:solidFill>
                      <a:srgbClr val="C82506"/>
                    </a:solidFill>
                    <a:latin typeface="Gill Sans"/>
                    <a:ea typeface="Gill Sans"/>
                    <a:cs typeface="Gill Sans"/>
                    <a:sym typeface="Gill Sans"/>
                  </a:defRPr>
                </a:lvl1pPr>
              </a:lstStyle>
              <a:p>
                <a:pPr/>
                <a:r>
                  <a:t>✗</a:t>
                </a:r>
              </a:p>
            </p:txBody>
          </p:sp>
        </p:grpSp>
        <p:grpSp>
          <p:nvGrpSpPr>
            <p:cNvPr id="1009" name="Group"/>
            <p:cNvGrpSpPr/>
            <p:nvPr/>
          </p:nvGrpSpPr>
          <p:grpSpPr>
            <a:xfrm>
              <a:off x="589542" y="419099"/>
              <a:ext cx="533211" cy="609601"/>
              <a:chOff x="0" y="0"/>
              <a:chExt cx="533209" cy="609600"/>
            </a:xfrm>
          </p:grpSpPr>
          <p:grpSp>
            <p:nvGrpSpPr>
              <p:cNvPr id="1007" name="Group"/>
              <p:cNvGrpSpPr/>
              <p:nvPr/>
            </p:nvGrpSpPr>
            <p:grpSpPr>
              <a:xfrm>
                <a:off x="-1" y="118381"/>
                <a:ext cx="533211" cy="372838"/>
                <a:chOff x="0" y="0"/>
                <a:chExt cx="533209" cy="372836"/>
              </a:xfrm>
            </p:grpSpPr>
            <p:grpSp>
              <p:nvGrpSpPr>
                <p:cNvPr id="1005" name="Group"/>
                <p:cNvGrpSpPr/>
                <p:nvPr/>
              </p:nvGrpSpPr>
              <p:grpSpPr>
                <a:xfrm>
                  <a:off x="34234" y="42068"/>
                  <a:ext cx="464742" cy="330769"/>
                  <a:chOff x="0" y="0"/>
                  <a:chExt cx="464740" cy="330768"/>
                </a:xfrm>
              </p:grpSpPr>
              <p:sp>
                <p:nvSpPr>
                  <p:cNvPr id="994" name="Rectangle"/>
                  <p:cNvSpPr/>
                  <p:nvPr/>
                </p:nvSpPr>
                <p:spPr>
                  <a:xfrm>
                    <a:off x="0" y="0"/>
                    <a:ext cx="464741" cy="330769"/>
                  </a:xfrm>
                  <a:prstGeom prst="rect">
                    <a:avLst/>
                  </a:prstGeom>
                  <a:solidFill>
                    <a:srgbClr val="C4C4C4"/>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nvGrpSpPr>
                  <p:cNvPr id="1002" name="Group"/>
                  <p:cNvGrpSpPr/>
                  <p:nvPr/>
                </p:nvGrpSpPr>
                <p:grpSpPr>
                  <a:xfrm>
                    <a:off x="24488" y="187531"/>
                    <a:ext cx="113148" cy="105313"/>
                    <a:chOff x="0" y="0"/>
                    <a:chExt cx="113146" cy="105311"/>
                  </a:xfrm>
                </p:grpSpPr>
                <p:sp>
                  <p:nvSpPr>
                    <p:cNvPr id="995" name="Line"/>
                    <p:cNvSpPr/>
                    <p:nvPr/>
                  </p:nvSpPr>
                  <p:spPr>
                    <a:xfrm>
                      <a:off x="0" y="37214"/>
                      <a:ext cx="84270" cy="680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EBB20"/>
                    </a:solidFill>
                    <a:ln w="25400" cap="flat">
                      <a:solidFill>
                        <a:srgbClr val="0A5C0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996" name="Line"/>
                    <p:cNvSpPr/>
                    <p:nvPr/>
                  </p:nvSpPr>
                  <p:spPr>
                    <a:xfrm flipV="1">
                      <a:off x="4054" y="47722"/>
                      <a:ext cx="55175" cy="55175"/>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997" name="Line"/>
                    <p:cNvSpPr/>
                    <p:nvPr/>
                  </p:nvSpPr>
                  <p:spPr>
                    <a:xfrm flipV="1">
                      <a:off x="41454" y="53356"/>
                      <a:ext cx="25099" cy="25099"/>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998" name="Line"/>
                    <p:cNvSpPr/>
                    <p:nvPr/>
                  </p:nvSpPr>
                  <p:spPr>
                    <a:xfrm flipV="1">
                      <a:off x="3647" y="46257"/>
                      <a:ext cx="54117" cy="54117"/>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999" name="Line"/>
                    <p:cNvSpPr/>
                    <p:nvPr/>
                  </p:nvSpPr>
                  <p:spPr>
                    <a:xfrm flipV="1">
                      <a:off x="39124" y="53581"/>
                      <a:ext cx="24500" cy="24499"/>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000" name="Circle"/>
                    <p:cNvSpPr/>
                    <p:nvPr/>
                  </p:nvSpPr>
                  <p:spPr>
                    <a:xfrm>
                      <a:off x="51039" y="0"/>
                      <a:ext cx="62108" cy="62107"/>
                    </a:xfrm>
                    <a:prstGeom prst="ellipse">
                      <a:avLst/>
                    </a:prstGeom>
                    <a:solidFill>
                      <a:srgbClr val="06BC00"/>
                    </a:solidFill>
                    <a:ln w="38100" cap="flat">
                      <a:solidFill>
                        <a:srgbClr val="015400"/>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001" name="Circle"/>
                    <p:cNvSpPr/>
                    <p:nvPr/>
                  </p:nvSpPr>
                  <p:spPr>
                    <a:xfrm>
                      <a:off x="83255" y="9142"/>
                      <a:ext cx="20075" cy="20074"/>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pic>
                <p:nvPicPr>
                  <p:cNvPr id="1003" name="250px-VRSNlogoAug2012.png" descr="250px-VRSNlogoAug2012.png"/>
                  <p:cNvPicPr>
                    <a:picLocks noChangeAspect="1"/>
                  </p:cNvPicPr>
                  <p:nvPr/>
                </p:nvPicPr>
                <p:blipFill>
                  <a:blip r:embed="rId4">
                    <a:extLst/>
                  </a:blip>
                  <a:srcRect l="0" t="0" r="12951" b="33387"/>
                  <a:stretch>
                    <a:fillRect/>
                  </a:stretch>
                </p:blipFill>
                <p:spPr>
                  <a:xfrm>
                    <a:off x="270465" y="154464"/>
                    <a:ext cx="180835" cy="138382"/>
                  </a:xfrm>
                  <a:prstGeom prst="rect">
                    <a:avLst/>
                  </a:prstGeom>
                  <a:ln w="12700" cap="flat">
                    <a:noFill/>
                    <a:miter lim="400000"/>
                  </a:ln>
                  <a:effectLst/>
                </p:spPr>
              </p:pic>
              <p:pic>
                <p:nvPicPr>
                  <p:cNvPr id="1004" name="strategic_bofa500_1.png" descr="strategic_bofa500_1.png"/>
                  <p:cNvPicPr>
                    <a:picLocks noChangeAspect="1"/>
                  </p:cNvPicPr>
                  <p:nvPr/>
                </p:nvPicPr>
                <p:blipFill>
                  <a:blip r:embed="rId5">
                    <a:extLst/>
                  </a:blip>
                  <a:srcRect l="35082" t="39675" r="28418" b="0"/>
                  <a:stretch>
                    <a:fillRect/>
                  </a:stretch>
                </p:blipFill>
                <p:spPr>
                  <a:xfrm>
                    <a:off x="137930" y="187531"/>
                    <a:ext cx="188860" cy="105349"/>
                  </a:xfrm>
                  <a:prstGeom prst="rect">
                    <a:avLst/>
                  </a:prstGeom>
                  <a:ln w="12700" cap="flat">
                    <a:noFill/>
                    <a:miter lim="400000"/>
                  </a:ln>
                  <a:effectLst/>
                </p:spPr>
              </p:pic>
            </p:grpSp>
            <p:sp>
              <p:nvSpPr>
                <p:cNvPr id="1006" name="Certificate"/>
                <p:cNvSpPr txBox="1"/>
                <p:nvPr/>
              </p:nvSpPr>
              <p:spPr>
                <a:xfrm>
                  <a:off x="0" y="0"/>
                  <a:ext cx="533210" cy="241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900">
                      <a:solidFill>
                        <a:srgbClr val="000000"/>
                      </a:solidFill>
                      <a:latin typeface="Snell Roundhand"/>
                      <a:ea typeface="Snell Roundhand"/>
                      <a:cs typeface="Snell Roundhand"/>
                      <a:sym typeface="Snell Roundhand"/>
                    </a:defRPr>
                  </a:lvl1pPr>
                </a:lstStyle>
                <a:p>
                  <a:pPr/>
                  <a:r>
                    <a:t>Certificate</a:t>
                  </a:r>
                </a:p>
              </p:txBody>
            </p:sp>
          </p:grpSp>
          <p:sp>
            <p:nvSpPr>
              <p:cNvPr id="1008" name="✗"/>
              <p:cNvSpPr txBox="1"/>
              <p:nvPr/>
            </p:nvSpPr>
            <p:spPr>
              <a:xfrm>
                <a:off x="64471" y="0"/>
                <a:ext cx="404268" cy="609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4000">
                    <a:solidFill>
                      <a:srgbClr val="C82506"/>
                    </a:solidFill>
                    <a:latin typeface="Gill Sans"/>
                    <a:ea typeface="Gill Sans"/>
                    <a:cs typeface="Gill Sans"/>
                    <a:sym typeface="Gill Sans"/>
                  </a:defRPr>
                </a:lvl1pPr>
              </a:lstStyle>
              <a:p>
                <a:pPr/>
                <a:r>
                  <a:t>✗</a:t>
                </a:r>
              </a:p>
            </p:txBody>
          </p:sp>
        </p:grpSp>
        <p:grpSp>
          <p:nvGrpSpPr>
            <p:cNvPr id="1025" name="Group"/>
            <p:cNvGrpSpPr/>
            <p:nvPr/>
          </p:nvGrpSpPr>
          <p:grpSpPr>
            <a:xfrm>
              <a:off x="1179085" y="0"/>
              <a:ext cx="533211" cy="609601"/>
              <a:chOff x="0" y="0"/>
              <a:chExt cx="533209" cy="609600"/>
            </a:xfrm>
          </p:grpSpPr>
          <p:grpSp>
            <p:nvGrpSpPr>
              <p:cNvPr id="1023" name="Group"/>
              <p:cNvGrpSpPr/>
              <p:nvPr/>
            </p:nvGrpSpPr>
            <p:grpSpPr>
              <a:xfrm>
                <a:off x="-1" y="118381"/>
                <a:ext cx="533211" cy="372838"/>
                <a:chOff x="0" y="0"/>
                <a:chExt cx="533209" cy="372836"/>
              </a:xfrm>
            </p:grpSpPr>
            <p:grpSp>
              <p:nvGrpSpPr>
                <p:cNvPr id="1021" name="Group"/>
                <p:cNvGrpSpPr/>
                <p:nvPr/>
              </p:nvGrpSpPr>
              <p:grpSpPr>
                <a:xfrm>
                  <a:off x="34234" y="42068"/>
                  <a:ext cx="464742" cy="330769"/>
                  <a:chOff x="0" y="0"/>
                  <a:chExt cx="464740" cy="330768"/>
                </a:xfrm>
              </p:grpSpPr>
              <p:sp>
                <p:nvSpPr>
                  <p:cNvPr id="1010" name="Rectangle"/>
                  <p:cNvSpPr/>
                  <p:nvPr/>
                </p:nvSpPr>
                <p:spPr>
                  <a:xfrm>
                    <a:off x="0" y="0"/>
                    <a:ext cx="464741" cy="330769"/>
                  </a:xfrm>
                  <a:prstGeom prst="rect">
                    <a:avLst/>
                  </a:prstGeom>
                  <a:solidFill>
                    <a:srgbClr val="C4C4C4"/>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nvGrpSpPr>
                  <p:cNvPr id="1018" name="Group"/>
                  <p:cNvGrpSpPr/>
                  <p:nvPr/>
                </p:nvGrpSpPr>
                <p:grpSpPr>
                  <a:xfrm>
                    <a:off x="24488" y="187531"/>
                    <a:ext cx="113148" cy="105313"/>
                    <a:chOff x="0" y="0"/>
                    <a:chExt cx="113146" cy="105311"/>
                  </a:xfrm>
                </p:grpSpPr>
                <p:sp>
                  <p:nvSpPr>
                    <p:cNvPr id="1011" name="Line"/>
                    <p:cNvSpPr/>
                    <p:nvPr/>
                  </p:nvSpPr>
                  <p:spPr>
                    <a:xfrm>
                      <a:off x="0" y="37214"/>
                      <a:ext cx="84270" cy="680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EBB20"/>
                    </a:solidFill>
                    <a:ln w="25400" cap="flat">
                      <a:solidFill>
                        <a:srgbClr val="0A5C0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012" name="Line"/>
                    <p:cNvSpPr/>
                    <p:nvPr/>
                  </p:nvSpPr>
                  <p:spPr>
                    <a:xfrm flipV="1">
                      <a:off x="4054" y="47722"/>
                      <a:ext cx="55175" cy="55175"/>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013" name="Line"/>
                    <p:cNvSpPr/>
                    <p:nvPr/>
                  </p:nvSpPr>
                  <p:spPr>
                    <a:xfrm flipV="1">
                      <a:off x="41454" y="53356"/>
                      <a:ext cx="25099" cy="25099"/>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014" name="Line"/>
                    <p:cNvSpPr/>
                    <p:nvPr/>
                  </p:nvSpPr>
                  <p:spPr>
                    <a:xfrm flipV="1">
                      <a:off x="3647" y="46257"/>
                      <a:ext cx="54117" cy="54117"/>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015" name="Line"/>
                    <p:cNvSpPr/>
                    <p:nvPr/>
                  </p:nvSpPr>
                  <p:spPr>
                    <a:xfrm flipV="1">
                      <a:off x="39124" y="53581"/>
                      <a:ext cx="24500" cy="24499"/>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016" name="Circle"/>
                    <p:cNvSpPr/>
                    <p:nvPr/>
                  </p:nvSpPr>
                  <p:spPr>
                    <a:xfrm>
                      <a:off x="51039" y="0"/>
                      <a:ext cx="62108" cy="62107"/>
                    </a:xfrm>
                    <a:prstGeom prst="ellipse">
                      <a:avLst/>
                    </a:prstGeom>
                    <a:solidFill>
                      <a:srgbClr val="06BC00"/>
                    </a:solidFill>
                    <a:ln w="38100" cap="flat">
                      <a:solidFill>
                        <a:srgbClr val="015400"/>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017" name="Circle"/>
                    <p:cNvSpPr/>
                    <p:nvPr/>
                  </p:nvSpPr>
                  <p:spPr>
                    <a:xfrm>
                      <a:off x="83255" y="9142"/>
                      <a:ext cx="20075" cy="20074"/>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pic>
                <p:nvPicPr>
                  <p:cNvPr id="1019" name="250px-VRSNlogoAug2012.png" descr="250px-VRSNlogoAug2012.png"/>
                  <p:cNvPicPr>
                    <a:picLocks noChangeAspect="1"/>
                  </p:cNvPicPr>
                  <p:nvPr/>
                </p:nvPicPr>
                <p:blipFill>
                  <a:blip r:embed="rId4">
                    <a:extLst/>
                  </a:blip>
                  <a:srcRect l="0" t="0" r="12951" b="33387"/>
                  <a:stretch>
                    <a:fillRect/>
                  </a:stretch>
                </p:blipFill>
                <p:spPr>
                  <a:xfrm>
                    <a:off x="270465" y="154464"/>
                    <a:ext cx="180835" cy="138382"/>
                  </a:xfrm>
                  <a:prstGeom prst="rect">
                    <a:avLst/>
                  </a:prstGeom>
                  <a:ln w="12700" cap="flat">
                    <a:noFill/>
                    <a:miter lim="400000"/>
                  </a:ln>
                  <a:effectLst/>
                </p:spPr>
              </p:pic>
              <p:pic>
                <p:nvPicPr>
                  <p:cNvPr id="1020" name="strategic_bofa500_1.png" descr="strategic_bofa500_1.png"/>
                  <p:cNvPicPr>
                    <a:picLocks noChangeAspect="1"/>
                  </p:cNvPicPr>
                  <p:nvPr/>
                </p:nvPicPr>
                <p:blipFill>
                  <a:blip r:embed="rId5">
                    <a:extLst/>
                  </a:blip>
                  <a:srcRect l="35082" t="39675" r="28418" b="0"/>
                  <a:stretch>
                    <a:fillRect/>
                  </a:stretch>
                </p:blipFill>
                <p:spPr>
                  <a:xfrm>
                    <a:off x="137930" y="187531"/>
                    <a:ext cx="188860" cy="105349"/>
                  </a:xfrm>
                  <a:prstGeom prst="rect">
                    <a:avLst/>
                  </a:prstGeom>
                  <a:ln w="12700" cap="flat">
                    <a:noFill/>
                    <a:miter lim="400000"/>
                  </a:ln>
                  <a:effectLst/>
                </p:spPr>
              </p:pic>
            </p:grpSp>
            <p:sp>
              <p:nvSpPr>
                <p:cNvPr id="1022" name="Certificate"/>
                <p:cNvSpPr txBox="1"/>
                <p:nvPr/>
              </p:nvSpPr>
              <p:spPr>
                <a:xfrm>
                  <a:off x="0" y="0"/>
                  <a:ext cx="533210" cy="241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900">
                      <a:solidFill>
                        <a:srgbClr val="000000"/>
                      </a:solidFill>
                      <a:latin typeface="Snell Roundhand"/>
                      <a:ea typeface="Snell Roundhand"/>
                      <a:cs typeface="Snell Roundhand"/>
                      <a:sym typeface="Snell Roundhand"/>
                    </a:defRPr>
                  </a:lvl1pPr>
                </a:lstStyle>
                <a:p>
                  <a:pPr/>
                  <a:r>
                    <a:t>Certificate</a:t>
                  </a:r>
                </a:p>
              </p:txBody>
            </p:sp>
          </p:grpSp>
          <p:sp>
            <p:nvSpPr>
              <p:cNvPr id="1024" name="✗"/>
              <p:cNvSpPr txBox="1"/>
              <p:nvPr/>
            </p:nvSpPr>
            <p:spPr>
              <a:xfrm>
                <a:off x="64471" y="0"/>
                <a:ext cx="404268" cy="609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4000">
                    <a:solidFill>
                      <a:srgbClr val="C82506"/>
                    </a:solidFill>
                    <a:latin typeface="Gill Sans"/>
                    <a:ea typeface="Gill Sans"/>
                    <a:cs typeface="Gill Sans"/>
                    <a:sym typeface="Gill Sans"/>
                  </a:defRPr>
                </a:lvl1pPr>
              </a:lstStyle>
              <a:p>
                <a:pPr/>
                <a:r>
                  <a:t>✗</a:t>
                </a:r>
              </a:p>
            </p:txBody>
          </p:sp>
        </p:grpSp>
        <p:grpSp>
          <p:nvGrpSpPr>
            <p:cNvPr id="1041" name="Group"/>
            <p:cNvGrpSpPr/>
            <p:nvPr/>
          </p:nvGrpSpPr>
          <p:grpSpPr>
            <a:xfrm>
              <a:off x="1179085" y="419099"/>
              <a:ext cx="533211" cy="609601"/>
              <a:chOff x="0" y="0"/>
              <a:chExt cx="533209" cy="609600"/>
            </a:xfrm>
          </p:grpSpPr>
          <p:grpSp>
            <p:nvGrpSpPr>
              <p:cNvPr id="1039" name="Group"/>
              <p:cNvGrpSpPr/>
              <p:nvPr/>
            </p:nvGrpSpPr>
            <p:grpSpPr>
              <a:xfrm>
                <a:off x="-1" y="118381"/>
                <a:ext cx="533211" cy="372838"/>
                <a:chOff x="0" y="0"/>
                <a:chExt cx="533209" cy="372836"/>
              </a:xfrm>
            </p:grpSpPr>
            <p:grpSp>
              <p:nvGrpSpPr>
                <p:cNvPr id="1037" name="Group"/>
                <p:cNvGrpSpPr/>
                <p:nvPr/>
              </p:nvGrpSpPr>
              <p:grpSpPr>
                <a:xfrm>
                  <a:off x="34234" y="42068"/>
                  <a:ext cx="464742" cy="330769"/>
                  <a:chOff x="0" y="0"/>
                  <a:chExt cx="464740" cy="330768"/>
                </a:xfrm>
              </p:grpSpPr>
              <p:sp>
                <p:nvSpPr>
                  <p:cNvPr id="1026" name="Rectangle"/>
                  <p:cNvSpPr/>
                  <p:nvPr/>
                </p:nvSpPr>
                <p:spPr>
                  <a:xfrm>
                    <a:off x="0" y="0"/>
                    <a:ext cx="464741" cy="330769"/>
                  </a:xfrm>
                  <a:prstGeom prst="rect">
                    <a:avLst/>
                  </a:prstGeom>
                  <a:solidFill>
                    <a:srgbClr val="C4C4C4"/>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nvGrpSpPr>
                  <p:cNvPr id="1034" name="Group"/>
                  <p:cNvGrpSpPr/>
                  <p:nvPr/>
                </p:nvGrpSpPr>
                <p:grpSpPr>
                  <a:xfrm>
                    <a:off x="24488" y="187531"/>
                    <a:ext cx="113148" cy="105313"/>
                    <a:chOff x="0" y="0"/>
                    <a:chExt cx="113146" cy="105311"/>
                  </a:xfrm>
                </p:grpSpPr>
                <p:sp>
                  <p:nvSpPr>
                    <p:cNvPr id="1027" name="Line"/>
                    <p:cNvSpPr/>
                    <p:nvPr/>
                  </p:nvSpPr>
                  <p:spPr>
                    <a:xfrm>
                      <a:off x="0" y="37214"/>
                      <a:ext cx="84270" cy="680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EBB20"/>
                    </a:solidFill>
                    <a:ln w="25400" cap="flat">
                      <a:solidFill>
                        <a:srgbClr val="0A5C0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028" name="Line"/>
                    <p:cNvSpPr/>
                    <p:nvPr/>
                  </p:nvSpPr>
                  <p:spPr>
                    <a:xfrm flipV="1">
                      <a:off x="4054" y="47722"/>
                      <a:ext cx="55175" cy="55175"/>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029" name="Line"/>
                    <p:cNvSpPr/>
                    <p:nvPr/>
                  </p:nvSpPr>
                  <p:spPr>
                    <a:xfrm flipV="1">
                      <a:off x="41454" y="53356"/>
                      <a:ext cx="25099" cy="25099"/>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030" name="Line"/>
                    <p:cNvSpPr/>
                    <p:nvPr/>
                  </p:nvSpPr>
                  <p:spPr>
                    <a:xfrm flipV="1">
                      <a:off x="3647" y="46257"/>
                      <a:ext cx="54117" cy="54117"/>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031" name="Line"/>
                    <p:cNvSpPr/>
                    <p:nvPr/>
                  </p:nvSpPr>
                  <p:spPr>
                    <a:xfrm flipV="1">
                      <a:off x="39124" y="53581"/>
                      <a:ext cx="24500" cy="24499"/>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032" name="Circle"/>
                    <p:cNvSpPr/>
                    <p:nvPr/>
                  </p:nvSpPr>
                  <p:spPr>
                    <a:xfrm>
                      <a:off x="51039" y="0"/>
                      <a:ext cx="62108" cy="62107"/>
                    </a:xfrm>
                    <a:prstGeom prst="ellipse">
                      <a:avLst/>
                    </a:prstGeom>
                    <a:solidFill>
                      <a:srgbClr val="06BC00"/>
                    </a:solidFill>
                    <a:ln w="38100" cap="flat">
                      <a:solidFill>
                        <a:srgbClr val="015400"/>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033" name="Circle"/>
                    <p:cNvSpPr/>
                    <p:nvPr/>
                  </p:nvSpPr>
                  <p:spPr>
                    <a:xfrm>
                      <a:off x="83255" y="9142"/>
                      <a:ext cx="20075" cy="20074"/>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pic>
                <p:nvPicPr>
                  <p:cNvPr id="1035" name="250px-VRSNlogoAug2012.png" descr="250px-VRSNlogoAug2012.png"/>
                  <p:cNvPicPr>
                    <a:picLocks noChangeAspect="1"/>
                  </p:cNvPicPr>
                  <p:nvPr/>
                </p:nvPicPr>
                <p:blipFill>
                  <a:blip r:embed="rId4">
                    <a:extLst/>
                  </a:blip>
                  <a:srcRect l="0" t="0" r="12951" b="33387"/>
                  <a:stretch>
                    <a:fillRect/>
                  </a:stretch>
                </p:blipFill>
                <p:spPr>
                  <a:xfrm>
                    <a:off x="270465" y="154464"/>
                    <a:ext cx="180835" cy="138382"/>
                  </a:xfrm>
                  <a:prstGeom prst="rect">
                    <a:avLst/>
                  </a:prstGeom>
                  <a:ln w="12700" cap="flat">
                    <a:noFill/>
                    <a:miter lim="400000"/>
                  </a:ln>
                  <a:effectLst/>
                </p:spPr>
              </p:pic>
              <p:pic>
                <p:nvPicPr>
                  <p:cNvPr id="1036" name="strategic_bofa500_1.png" descr="strategic_bofa500_1.png"/>
                  <p:cNvPicPr>
                    <a:picLocks noChangeAspect="1"/>
                  </p:cNvPicPr>
                  <p:nvPr/>
                </p:nvPicPr>
                <p:blipFill>
                  <a:blip r:embed="rId5">
                    <a:extLst/>
                  </a:blip>
                  <a:srcRect l="35082" t="39675" r="28418" b="0"/>
                  <a:stretch>
                    <a:fillRect/>
                  </a:stretch>
                </p:blipFill>
                <p:spPr>
                  <a:xfrm>
                    <a:off x="137930" y="187531"/>
                    <a:ext cx="188860" cy="105349"/>
                  </a:xfrm>
                  <a:prstGeom prst="rect">
                    <a:avLst/>
                  </a:prstGeom>
                  <a:ln w="12700" cap="flat">
                    <a:noFill/>
                    <a:miter lim="400000"/>
                  </a:ln>
                  <a:effectLst/>
                </p:spPr>
              </p:pic>
            </p:grpSp>
            <p:sp>
              <p:nvSpPr>
                <p:cNvPr id="1038" name="Certificate"/>
                <p:cNvSpPr txBox="1"/>
                <p:nvPr/>
              </p:nvSpPr>
              <p:spPr>
                <a:xfrm>
                  <a:off x="0" y="0"/>
                  <a:ext cx="533210" cy="241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900">
                      <a:solidFill>
                        <a:srgbClr val="000000"/>
                      </a:solidFill>
                      <a:latin typeface="Snell Roundhand"/>
                      <a:ea typeface="Snell Roundhand"/>
                      <a:cs typeface="Snell Roundhand"/>
                      <a:sym typeface="Snell Roundhand"/>
                    </a:defRPr>
                  </a:lvl1pPr>
                </a:lstStyle>
                <a:p>
                  <a:pPr/>
                  <a:r>
                    <a:t>Certificate</a:t>
                  </a:r>
                </a:p>
              </p:txBody>
            </p:sp>
          </p:grpSp>
          <p:sp>
            <p:nvSpPr>
              <p:cNvPr id="1040" name="✗"/>
              <p:cNvSpPr txBox="1"/>
              <p:nvPr/>
            </p:nvSpPr>
            <p:spPr>
              <a:xfrm>
                <a:off x="64471" y="0"/>
                <a:ext cx="404268" cy="609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4000">
                    <a:solidFill>
                      <a:srgbClr val="C82506"/>
                    </a:solidFill>
                    <a:latin typeface="Gill Sans"/>
                    <a:ea typeface="Gill Sans"/>
                    <a:cs typeface="Gill Sans"/>
                    <a:sym typeface="Gill Sans"/>
                  </a:defRPr>
                </a:lvl1pPr>
              </a:lstStyle>
              <a:p>
                <a:pPr/>
                <a:r>
                  <a:t>✗</a:t>
                </a:r>
              </a:p>
            </p:txBody>
          </p:sp>
        </p:grpSp>
      </p:grpSp>
      <p:sp>
        <p:nvSpPr>
          <p:cNvPr id="1043" name="Certificate Revocation"/>
          <p:cNvSpPr txBox="1"/>
          <p:nvPr/>
        </p:nvSpPr>
        <p:spPr>
          <a:xfrm>
            <a:off x="4837201" y="8483909"/>
            <a:ext cx="2002911" cy="9702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nSpc>
                <a:spcPct val="80000"/>
              </a:lnSpc>
              <a:defRPr b="0" sz="3300">
                <a:solidFill>
                  <a:srgbClr val="F5D328"/>
                </a:solidFill>
                <a:latin typeface="Gill Sans"/>
                <a:ea typeface="Gill Sans"/>
                <a:cs typeface="Gill Sans"/>
                <a:sym typeface="Gill Sans"/>
              </a:defRPr>
            </a:pPr>
            <a:r>
              <a:t>Certificate</a:t>
            </a:r>
            <a:br/>
            <a:r>
              <a:t>Revocation</a:t>
            </a:r>
          </a:p>
        </p:txBody>
      </p:sp>
      <p:grpSp>
        <p:nvGrpSpPr>
          <p:cNvPr id="1056" name="Group"/>
          <p:cNvGrpSpPr/>
          <p:nvPr/>
        </p:nvGrpSpPr>
        <p:grpSpPr>
          <a:xfrm>
            <a:off x="2889549" y="3840499"/>
            <a:ext cx="1194274" cy="896229"/>
            <a:chOff x="0" y="0"/>
            <a:chExt cx="1194273" cy="896228"/>
          </a:xfrm>
        </p:grpSpPr>
        <p:sp>
          <p:nvSpPr>
            <p:cNvPr id="1044" name="Rectangle"/>
            <p:cNvSpPr/>
            <p:nvPr/>
          </p:nvSpPr>
          <p:spPr>
            <a:xfrm>
              <a:off x="0" y="46231"/>
              <a:ext cx="1194274" cy="849998"/>
            </a:xfrm>
            <a:prstGeom prst="rect">
              <a:avLst/>
            </a:prstGeom>
            <a:solidFill>
              <a:srgbClr val="C4C4C4"/>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045" name="Certificate"/>
            <p:cNvSpPr txBox="1"/>
            <p:nvPr/>
          </p:nvSpPr>
          <p:spPr>
            <a:xfrm>
              <a:off x="27986" y="-1"/>
              <a:ext cx="1138302" cy="45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2200">
                  <a:solidFill>
                    <a:srgbClr val="000000"/>
                  </a:solidFill>
                  <a:latin typeface="Snell Roundhand"/>
                  <a:ea typeface="Snell Roundhand"/>
                  <a:cs typeface="Snell Roundhand"/>
                  <a:sym typeface="Snell Roundhand"/>
                </a:defRPr>
              </a:lvl1pPr>
            </a:lstStyle>
            <a:p>
              <a:pPr/>
              <a:r>
                <a:t>Certificate</a:t>
              </a:r>
            </a:p>
          </p:txBody>
        </p:sp>
        <p:grpSp>
          <p:nvGrpSpPr>
            <p:cNvPr id="1053" name="Group"/>
            <p:cNvGrpSpPr/>
            <p:nvPr/>
          </p:nvGrpSpPr>
          <p:grpSpPr>
            <a:xfrm>
              <a:off x="62930" y="528144"/>
              <a:ext cx="290761" cy="270627"/>
              <a:chOff x="0" y="0"/>
              <a:chExt cx="290759" cy="270626"/>
            </a:xfrm>
          </p:grpSpPr>
          <p:sp>
            <p:nvSpPr>
              <p:cNvPr id="1046" name="Line"/>
              <p:cNvSpPr/>
              <p:nvPr/>
            </p:nvSpPr>
            <p:spPr>
              <a:xfrm>
                <a:off x="0" y="95631"/>
                <a:ext cx="216552" cy="17499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EBB20"/>
              </a:solidFill>
              <a:ln w="25400" cap="flat">
                <a:solidFill>
                  <a:srgbClr val="0A5C0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047" name="Line"/>
              <p:cNvSpPr/>
              <p:nvPr/>
            </p:nvSpPr>
            <p:spPr>
              <a:xfrm flipV="1">
                <a:off x="10418" y="122634"/>
                <a:ext cx="141786" cy="141785"/>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048" name="Line"/>
              <p:cNvSpPr/>
              <p:nvPr/>
            </p:nvSpPr>
            <p:spPr>
              <a:xfrm flipV="1">
                <a:off x="106529" y="137114"/>
                <a:ext cx="64496" cy="64496"/>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049" name="Line"/>
              <p:cNvSpPr/>
              <p:nvPr/>
            </p:nvSpPr>
            <p:spPr>
              <a:xfrm flipV="1">
                <a:off x="9372" y="118869"/>
                <a:ext cx="139067" cy="139068"/>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050" name="Line"/>
              <p:cNvSpPr/>
              <p:nvPr/>
            </p:nvSpPr>
            <p:spPr>
              <a:xfrm flipV="1">
                <a:off x="100541" y="137692"/>
                <a:ext cx="62956" cy="62955"/>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051" name="Circle"/>
              <p:cNvSpPr/>
              <p:nvPr/>
            </p:nvSpPr>
            <p:spPr>
              <a:xfrm>
                <a:off x="131160" y="0"/>
                <a:ext cx="159600" cy="159600"/>
              </a:xfrm>
              <a:prstGeom prst="ellipse">
                <a:avLst/>
              </a:prstGeom>
              <a:solidFill>
                <a:srgbClr val="06BC00"/>
              </a:solidFill>
              <a:ln w="38100" cap="flat">
                <a:solidFill>
                  <a:srgbClr val="015400"/>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052" name="Circle"/>
              <p:cNvSpPr/>
              <p:nvPr/>
            </p:nvSpPr>
            <p:spPr>
              <a:xfrm>
                <a:off x="213947" y="23493"/>
                <a:ext cx="51585" cy="51585"/>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pic>
          <p:nvPicPr>
            <p:cNvPr id="1054" name="250px-VRSNlogoAug2012.png" descr="250px-VRSNlogoAug2012.png"/>
            <p:cNvPicPr>
              <a:picLocks noChangeAspect="1"/>
            </p:cNvPicPr>
            <p:nvPr/>
          </p:nvPicPr>
          <p:blipFill>
            <a:blip r:embed="rId4">
              <a:extLst/>
            </a:blip>
            <a:srcRect l="0" t="0" r="12951" b="33387"/>
            <a:stretch>
              <a:fillRect/>
            </a:stretch>
          </p:blipFill>
          <p:spPr>
            <a:xfrm>
              <a:off x="695032" y="443170"/>
              <a:ext cx="464702" cy="355605"/>
            </a:xfrm>
            <a:prstGeom prst="rect">
              <a:avLst/>
            </a:prstGeom>
            <a:ln w="12700" cap="flat">
              <a:noFill/>
              <a:miter lim="400000"/>
            </a:ln>
            <a:effectLst/>
          </p:spPr>
        </p:pic>
        <p:pic>
          <p:nvPicPr>
            <p:cNvPr id="1055" name="strategic_bofa500_1.png" descr="strategic_bofa500_1.png"/>
            <p:cNvPicPr>
              <a:picLocks noChangeAspect="1"/>
            </p:cNvPicPr>
            <p:nvPr/>
          </p:nvPicPr>
          <p:blipFill>
            <a:blip r:embed="rId5">
              <a:extLst/>
            </a:blip>
            <a:srcRect l="35082" t="39675" r="28418" b="0"/>
            <a:stretch>
              <a:fillRect/>
            </a:stretch>
          </p:blipFill>
          <p:spPr>
            <a:xfrm>
              <a:off x="354447" y="528144"/>
              <a:ext cx="485326" cy="270720"/>
            </a:xfrm>
            <a:prstGeom prst="rect">
              <a:avLst/>
            </a:prstGeom>
            <a:ln w="12700" cap="flat">
              <a:noFill/>
              <a:miter lim="400000"/>
            </a:ln>
            <a:effectLst/>
          </p:spPr>
        </p:pic>
      </p:grpSp>
      <p:sp>
        <p:nvSpPr>
          <p:cNvPr id="1057" name="✗"/>
          <p:cNvSpPr txBox="1"/>
          <p:nvPr/>
        </p:nvSpPr>
        <p:spPr>
          <a:xfrm>
            <a:off x="3039169" y="3571063"/>
            <a:ext cx="882713" cy="1435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10600">
                <a:solidFill>
                  <a:srgbClr val="C82506"/>
                </a:solidFill>
                <a:latin typeface="Gill Sans"/>
                <a:ea typeface="Gill Sans"/>
                <a:cs typeface="Gill Sans"/>
                <a:sym typeface="Gill Sans"/>
              </a:defRPr>
            </a:lvl1pPr>
          </a:lstStyle>
          <a:p>
            <a:pPr/>
            <a:r>
              <a:t>✗</a:t>
            </a:r>
          </a:p>
        </p:txBody>
      </p:sp>
      <p:sp>
        <p:nvSpPr>
          <p:cNvPr id="1058" name="Line"/>
          <p:cNvSpPr/>
          <p:nvPr/>
        </p:nvSpPr>
        <p:spPr>
          <a:xfrm>
            <a:off x="5392054" y="3723659"/>
            <a:ext cx="2367539" cy="1"/>
          </a:xfrm>
          <a:prstGeom prst="line">
            <a:avLst/>
          </a:prstGeom>
          <a:ln w="50800">
            <a:solidFill>
              <a:srgbClr val="FFFFFF"/>
            </a:solidFill>
            <a:miter lim="400000"/>
            <a:headEnd type="triangle"/>
            <a:tailEnd type="triangle"/>
          </a:ln>
        </p:spPr>
        <p:txBody>
          <a:bodyPr lIns="0" tIns="0" rIns="0" bIns="0"/>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nvGrpSpPr>
          <p:cNvPr id="1089" name="Group"/>
          <p:cNvGrpSpPr/>
          <p:nvPr/>
        </p:nvGrpSpPr>
        <p:grpSpPr>
          <a:xfrm>
            <a:off x="8327897" y="3244506"/>
            <a:ext cx="3214022" cy="2094583"/>
            <a:chOff x="0" y="0"/>
            <a:chExt cx="3214021" cy="2094581"/>
          </a:xfrm>
        </p:grpSpPr>
        <p:sp>
          <p:nvSpPr>
            <p:cNvPr id="1059" name="Group"/>
            <p:cNvSpPr/>
            <p:nvPr/>
          </p:nvSpPr>
          <p:spPr>
            <a:xfrm>
              <a:off x="0" y="0"/>
              <a:ext cx="2674129" cy="1736797"/>
            </a:xfrm>
            <a:prstGeom prst="roundRect">
              <a:avLst>
                <a:gd name="adj" fmla="val 10968"/>
              </a:avLst>
            </a:prstGeom>
            <a:noFill/>
            <a:ln w="76200" cap="flat">
              <a:solidFill>
                <a:schemeClr val="accent5"/>
              </a:solidFill>
              <a:prstDash val="solid"/>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lvl1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Attacker</a:t>
              </a:r>
            </a:p>
          </p:txBody>
        </p:sp>
        <p:grpSp>
          <p:nvGrpSpPr>
            <p:cNvPr id="1067" name="Group"/>
            <p:cNvGrpSpPr/>
            <p:nvPr/>
          </p:nvGrpSpPr>
          <p:grpSpPr>
            <a:xfrm>
              <a:off x="611630" y="751996"/>
              <a:ext cx="627663" cy="584201"/>
              <a:chOff x="0" y="0"/>
              <a:chExt cx="627662" cy="584200"/>
            </a:xfrm>
          </p:grpSpPr>
          <p:sp>
            <p:nvSpPr>
              <p:cNvPr id="1060" name="Line"/>
              <p:cNvSpPr/>
              <p:nvPr/>
            </p:nvSpPr>
            <p:spPr>
              <a:xfrm>
                <a:off x="0" y="206440"/>
                <a:ext cx="467470" cy="37776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C82506"/>
              </a:solidFill>
              <a:ln w="25400" cap="flat">
                <a:solidFill>
                  <a:srgbClr val="5C0C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061" name="Line"/>
              <p:cNvSpPr/>
              <p:nvPr/>
            </p:nvSpPr>
            <p:spPr>
              <a:xfrm flipV="1">
                <a:off x="22490" y="264730"/>
                <a:ext cx="306071" cy="306071"/>
              </a:xfrm>
              <a:prstGeom prst="line">
                <a:avLst/>
              </a:prstGeom>
              <a:noFill/>
              <a:ln w="25400" cap="flat">
                <a:solidFill>
                  <a:srgbClr val="5C0C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062" name="Line"/>
              <p:cNvSpPr/>
              <p:nvPr/>
            </p:nvSpPr>
            <p:spPr>
              <a:xfrm flipV="1">
                <a:off x="229964" y="295987"/>
                <a:ext cx="139227" cy="139227"/>
              </a:xfrm>
              <a:prstGeom prst="line">
                <a:avLst/>
              </a:prstGeom>
              <a:noFill/>
              <a:ln w="25400" cap="flat">
                <a:solidFill>
                  <a:srgbClr val="5109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063" name="Line"/>
              <p:cNvSpPr/>
              <p:nvPr/>
            </p:nvSpPr>
            <p:spPr>
              <a:xfrm flipV="1">
                <a:off x="20232" y="256604"/>
                <a:ext cx="300203" cy="300203"/>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064" name="Line"/>
              <p:cNvSpPr/>
              <p:nvPr/>
            </p:nvSpPr>
            <p:spPr>
              <a:xfrm flipV="1">
                <a:off x="217039" y="297235"/>
                <a:ext cx="135901" cy="135901"/>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065" name="Circle"/>
              <p:cNvSpPr/>
              <p:nvPr/>
            </p:nvSpPr>
            <p:spPr>
              <a:xfrm>
                <a:off x="283136" y="0"/>
                <a:ext cx="344527" cy="344527"/>
              </a:xfrm>
              <a:prstGeom prst="ellipse">
                <a:avLst/>
              </a:prstGeom>
              <a:solidFill>
                <a:srgbClr val="C82506"/>
              </a:solidFill>
              <a:ln w="38100" cap="flat">
                <a:solidFill>
                  <a:srgbClr val="580B01"/>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066" name="Circle"/>
              <p:cNvSpPr/>
              <p:nvPr/>
            </p:nvSpPr>
            <p:spPr>
              <a:xfrm>
                <a:off x="461847" y="50715"/>
                <a:ext cx="111356" cy="111356"/>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080" name="Group"/>
            <p:cNvGrpSpPr/>
            <p:nvPr/>
          </p:nvGrpSpPr>
          <p:grpSpPr>
            <a:xfrm>
              <a:off x="1346884" y="642213"/>
              <a:ext cx="1867138" cy="1452369"/>
              <a:chOff x="0" y="46231"/>
              <a:chExt cx="1867136" cy="1452368"/>
            </a:xfrm>
          </p:grpSpPr>
          <p:sp>
            <p:nvSpPr>
              <p:cNvPr id="1068" name="Rectangle"/>
              <p:cNvSpPr/>
              <p:nvPr/>
            </p:nvSpPr>
            <p:spPr>
              <a:xfrm>
                <a:off x="0" y="46231"/>
                <a:ext cx="1194274" cy="849998"/>
              </a:xfrm>
              <a:prstGeom prst="rect">
                <a:avLst/>
              </a:prstGeom>
              <a:solidFill>
                <a:srgbClr val="C4C4C4"/>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069" name="Certificate"/>
              <p:cNvSpPr/>
              <p:nvPr/>
            </p:nvSpPr>
            <p:spPr>
              <a:xfrm>
                <a:off x="597136" y="228600"/>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2200">
                    <a:solidFill>
                      <a:srgbClr val="000000"/>
                    </a:solidFill>
                    <a:latin typeface="Snell Roundhand"/>
                    <a:ea typeface="Snell Roundhand"/>
                    <a:cs typeface="Snell Roundhand"/>
                    <a:sym typeface="Snell Roundhand"/>
                  </a:defRPr>
                </a:lvl1pPr>
              </a:lstStyle>
              <a:p>
                <a:pPr/>
                <a:r>
                  <a:t>Certificate</a:t>
                </a:r>
              </a:p>
            </p:txBody>
          </p:sp>
          <p:grpSp>
            <p:nvGrpSpPr>
              <p:cNvPr id="1077" name="Group"/>
              <p:cNvGrpSpPr/>
              <p:nvPr/>
            </p:nvGrpSpPr>
            <p:grpSpPr>
              <a:xfrm>
                <a:off x="62930" y="528144"/>
                <a:ext cx="290761" cy="270627"/>
                <a:chOff x="0" y="0"/>
                <a:chExt cx="290759" cy="270626"/>
              </a:xfrm>
            </p:grpSpPr>
            <p:sp>
              <p:nvSpPr>
                <p:cNvPr id="1070" name="Line"/>
                <p:cNvSpPr/>
                <p:nvPr/>
              </p:nvSpPr>
              <p:spPr>
                <a:xfrm>
                  <a:off x="0" y="95631"/>
                  <a:ext cx="216552" cy="17499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EBB20"/>
                </a:solidFill>
                <a:ln w="25400" cap="flat">
                  <a:solidFill>
                    <a:srgbClr val="0A5C0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071" name="Line"/>
                <p:cNvSpPr/>
                <p:nvPr/>
              </p:nvSpPr>
              <p:spPr>
                <a:xfrm flipV="1">
                  <a:off x="10418" y="122634"/>
                  <a:ext cx="141786" cy="141785"/>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072" name="Line"/>
                <p:cNvSpPr/>
                <p:nvPr/>
              </p:nvSpPr>
              <p:spPr>
                <a:xfrm flipV="1">
                  <a:off x="106529" y="137114"/>
                  <a:ext cx="64496" cy="64496"/>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073" name="Line"/>
                <p:cNvSpPr/>
                <p:nvPr/>
              </p:nvSpPr>
              <p:spPr>
                <a:xfrm flipV="1">
                  <a:off x="9372" y="118869"/>
                  <a:ext cx="139067" cy="139068"/>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074" name="Line"/>
                <p:cNvSpPr/>
                <p:nvPr/>
              </p:nvSpPr>
              <p:spPr>
                <a:xfrm flipV="1">
                  <a:off x="100541" y="137692"/>
                  <a:ext cx="62956" cy="62955"/>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075" name="Circle"/>
                <p:cNvSpPr/>
                <p:nvPr/>
              </p:nvSpPr>
              <p:spPr>
                <a:xfrm>
                  <a:off x="131160" y="0"/>
                  <a:ext cx="159600" cy="159600"/>
                </a:xfrm>
                <a:prstGeom prst="ellipse">
                  <a:avLst/>
                </a:prstGeom>
                <a:solidFill>
                  <a:srgbClr val="06BC00"/>
                </a:solidFill>
                <a:ln w="38100" cap="flat">
                  <a:solidFill>
                    <a:srgbClr val="015400"/>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076" name="Circle"/>
                <p:cNvSpPr/>
                <p:nvPr/>
              </p:nvSpPr>
              <p:spPr>
                <a:xfrm>
                  <a:off x="213947" y="23493"/>
                  <a:ext cx="51585" cy="51585"/>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pic>
            <p:nvPicPr>
              <p:cNvPr id="1078" name="250px-VRSNlogoAug2012.png" descr="250px-VRSNlogoAug2012.png"/>
              <p:cNvPicPr>
                <a:picLocks noChangeAspect="1"/>
              </p:cNvPicPr>
              <p:nvPr/>
            </p:nvPicPr>
            <p:blipFill>
              <a:blip r:embed="rId4">
                <a:extLst/>
              </a:blip>
              <a:srcRect l="0" t="0" r="12951" b="33387"/>
              <a:stretch>
                <a:fillRect/>
              </a:stretch>
            </p:blipFill>
            <p:spPr>
              <a:xfrm>
                <a:off x="695032" y="443170"/>
                <a:ext cx="464702" cy="355605"/>
              </a:xfrm>
              <a:prstGeom prst="rect">
                <a:avLst/>
              </a:prstGeom>
              <a:ln w="12700" cap="flat">
                <a:noFill/>
                <a:miter lim="400000"/>
              </a:ln>
              <a:effectLst/>
            </p:spPr>
          </p:pic>
          <p:pic>
            <p:nvPicPr>
              <p:cNvPr id="1079" name="strategic_bofa500_1.png" descr="strategic_bofa500_1.png"/>
              <p:cNvPicPr>
                <a:picLocks noChangeAspect="1"/>
              </p:cNvPicPr>
              <p:nvPr/>
            </p:nvPicPr>
            <p:blipFill>
              <a:blip r:embed="rId5">
                <a:extLst/>
              </a:blip>
              <a:srcRect l="35082" t="39675" r="28418" b="0"/>
              <a:stretch>
                <a:fillRect/>
              </a:stretch>
            </p:blipFill>
            <p:spPr>
              <a:xfrm>
                <a:off x="354447" y="528144"/>
                <a:ext cx="485326" cy="270720"/>
              </a:xfrm>
              <a:prstGeom prst="rect">
                <a:avLst/>
              </a:prstGeom>
              <a:ln w="12700" cap="flat">
                <a:noFill/>
                <a:miter lim="400000"/>
              </a:ln>
              <a:effectLst/>
            </p:spPr>
          </p:pic>
        </p:grpSp>
        <p:grpSp>
          <p:nvGrpSpPr>
            <p:cNvPr id="1088" name="Group"/>
            <p:cNvGrpSpPr/>
            <p:nvPr/>
          </p:nvGrpSpPr>
          <p:grpSpPr>
            <a:xfrm>
              <a:off x="133877" y="755286"/>
              <a:ext cx="620593" cy="577620"/>
              <a:chOff x="0" y="0"/>
              <a:chExt cx="620592" cy="577619"/>
            </a:xfrm>
          </p:grpSpPr>
          <p:sp>
            <p:nvSpPr>
              <p:cNvPr id="1081" name="Line"/>
              <p:cNvSpPr/>
              <p:nvPr/>
            </p:nvSpPr>
            <p:spPr>
              <a:xfrm>
                <a:off x="0" y="204114"/>
                <a:ext cx="462204" cy="37350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EBB20"/>
              </a:solidFill>
              <a:ln w="25400" cap="flat">
                <a:solidFill>
                  <a:srgbClr val="0A5C0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082" name="Line"/>
              <p:cNvSpPr/>
              <p:nvPr/>
            </p:nvSpPr>
            <p:spPr>
              <a:xfrm flipV="1">
                <a:off x="22237" y="261748"/>
                <a:ext cx="302623" cy="302623"/>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083" name="Line"/>
              <p:cNvSpPr/>
              <p:nvPr/>
            </p:nvSpPr>
            <p:spPr>
              <a:xfrm flipV="1">
                <a:off x="227374" y="292653"/>
                <a:ext cx="137658" cy="137658"/>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084" name="Line"/>
              <p:cNvSpPr/>
              <p:nvPr/>
            </p:nvSpPr>
            <p:spPr>
              <a:xfrm flipV="1">
                <a:off x="20004" y="253713"/>
                <a:ext cx="296822" cy="296822"/>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085" name="Line"/>
              <p:cNvSpPr/>
              <p:nvPr/>
            </p:nvSpPr>
            <p:spPr>
              <a:xfrm flipV="1">
                <a:off x="214594" y="293887"/>
                <a:ext cx="134370" cy="134370"/>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086" name="Circle"/>
              <p:cNvSpPr/>
              <p:nvPr/>
            </p:nvSpPr>
            <p:spPr>
              <a:xfrm>
                <a:off x="279946" y="0"/>
                <a:ext cx="340647" cy="340646"/>
              </a:xfrm>
              <a:prstGeom prst="ellipse">
                <a:avLst/>
              </a:prstGeom>
              <a:solidFill>
                <a:srgbClr val="06BC00"/>
              </a:solidFill>
              <a:ln w="38100" cap="flat">
                <a:solidFill>
                  <a:srgbClr val="015400"/>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087" name="Circle"/>
              <p:cNvSpPr/>
              <p:nvPr/>
            </p:nvSpPr>
            <p:spPr>
              <a:xfrm>
                <a:off x="456644" y="50144"/>
                <a:ext cx="110102" cy="110102"/>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grpSp>
        <p:nvGrpSpPr>
          <p:cNvPr id="1097" name="Group"/>
          <p:cNvGrpSpPr/>
          <p:nvPr/>
        </p:nvGrpSpPr>
        <p:grpSpPr>
          <a:xfrm>
            <a:off x="8939527" y="3996502"/>
            <a:ext cx="627663" cy="584201"/>
            <a:chOff x="0" y="0"/>
            <a:chExt cx="627662" cy="584200"/>
          </a:xfrm>
        </p:grpSpPr>
        <p:sp>
          <p:nvSpPr>
            <p:cNvPr id="1090" name="Line"/>
            <p:cNvSpPr/>
            <p:nvPr/>
          </p:nvSpPr>
          <p:spPr>
            <a:xfrm>
              <a:off x="0" y="206440"/>
              <a:ext cx="467470" cy="37776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C82506"/>
            </a:solidFill>
            <a:ln w="25400" cap="flat">
              <a:solidFill>
                <a:srgbClr val="5C0C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091" name="Line"/>
            <p:cNvSpPr/>
            <p:nvPr/>
          </p:nvSpPr>
          <p:spPr>
            <a:xfrm flipV="1">
              <a:off x="22490" y="264730"/>
              <a:ext cx="306071" cy="306071"/>
            </a:xfrm>
            <a:prstGeom prst="line">
              <a:avLst/>
            </a:prstGeom>
            <a:noFill/>
            <a:ln w="25400" cap="flat">
              <a:solidFill>
                <a:srgbClr val="5C0C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092" name="Line"/>
            <p:cNvSpPr/>
            <p:nvPr/>
          </p:nvSpPr>
          <p:spPr>
            <a:xfrm flipV="1">
              <a:off x="229964" y="295987"/>
              <a:ext cx="139227" cy="139227"/>
            </a:xfrm>
            <a:prstGeom prst="line">
              <a:avLst/>
            </a:prstGeom>
            <a:noFill/>
            <a:ln w="25400" cap="flat">
              <a:solidFill>
                <a:srgbClr val="5109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093" name="Line"/>
            <p:cNvSpPr/>
            <p:nvPr/>
          </p:nvSpPr>
          <p:spPr>
            <a:xfrm flipV="1">
              <a:off x="20232" y="256604"/>
              <a:ext cx="300203" cy="300203"/>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094" name="Line"/>
            <p:cNvSpPr/>
            <p:nvPr/>
          </p:nvSpPr>
          <p:spPr>
            <a:xfrm flipV="1">
              <a:off x="217039" y="297235"/>
              <a:ext cx="135901" cy="135901"/>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095" name="Circle"/>
            <p:cNvSpPr/>
            <p:nvPr/>
          </p:nvSpPr>
          <p:spPr>
            <a:xfrm>
              <a:off x="283136" y="0"/>
              <a:ext cx="344527" cy="344527"/>
            </a:xfrm>
            <a:prstGeom prst="ellipse">
              <a:avLst/>
            </a:prstGeom>
            <a:solidFill>
              <a:srgbClr val="C82506"/>
            </a:solidFill>
            <a:ln w="38100" cap="flat">
              <a:solidFill>
                <a:srgbClr val="580B01"/>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096" name="Circle"/>
            <p:cNvSpPr/>
            <p:nvPr/>
          </p:nvSpPr>
          <p:spPr>
            <a:xfrm>
              <a:off x="461847" y="50715"/>
              <a:ext cx="111356" cy="111356"/>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110" name="Group"/>
          <p:cNvGrpSpPr/>
          <p:nvPr/>
        </p:nvGrpSpPr>
        <p:grpSpPr>
          <a:xfrm>
            <a:off x="9674781" y="3840488"/>
            <a:ext cx="1194275" cy="896229"/>
            <a:chOff x="0" y="0"/>
            <a:chExt cx="1194273" cy="896228"/>
          </a:xfrm>
        </p:grpSpPr>
        <p:sp>
          <p:nvSpPr>
            <p:cNvPr id="1098" name="Rectangle"/>
            <p:cNvSpPr/>
            <p:nvPr/>
          </p:nvSpPr>
          <p:spPr>
            <a:xfrm>
              <a:off x="0" y="46231"/>
              <a:ext cx="1194274" cy="849998"/>
            </a:xfrm>
            <a:prstGeom prst="rect">
              <a:avLst/>
            </a:prstGeom>
            <a:solidFill>
              <a:srgbClr val="C4C4C4"/>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099" name="Certificate"/>
            <p:cNvSpPr txBox="1"/>
            <p:nvPr/>
          </p:nvSpPr>
          <p:spPr>
            <a:xfrm>
              <a:off x="27986" y="-1"/>
              <a:ext cx="1138302" cy="45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2200">
                  <a:solidFill>
                    <a:srgbClr val="000000"/>
                  </a:solidFill>
                  <a:latin typeface="Snell Roundhand"/>
                  <a:ea typeface="Snell Roundhand"/>
                  <a:cs typeface="Snell Roundhand"/>
                  <a:sym typeface="Snell Roundhand"/>
                </a:defRPr>
              </a:lvl1pPr>
            </a:lstStyle>
            <a:p>
              <a:pPr/>
              <a:r>
                <a:t>Certificate</a:t>
              </a:r>
            </a:p>
          </p:txBody>
        </p:sp>
        <p:grpSp>
          <p:nvGrpSpPr>
            <p:cNvPr id="1107" name="Group"/>
            <p:cNvGrpSpPr/>
            <p:nvPr/>
          </p:nvGrpSpPr>
          <p:grpSpPr>
            <a:xfrm>
              <a:off x="62930" y="528144"/>
              <a:ext cx="290761" cy="270627"/>
              <a:chOff x="0" y="0"/>
              <a:chExt cx="290759" cy="270626"/>
            </a:xfrm>
          </p:grpSpPr>
          <p:sp>
            <p:nvSpPr>
              <p:cNvPr id="1100" name="Line"/>
              <p:cNvSpPr/>
              <p:nvPr/>
            </p:nvSpPr>
            <p:spPr>
              <a:xfrm>
                <a:off x="0" y="95631"/>
                <a:ext cx="216552" cy="17499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EBB20"/>
              </a:solidFill>
              <a:ln w="25400" cap="flat">
                <a:solidFill>
                  <a:srgbClr val="0A5C0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101" name="Line"/>
              <p:cNvSpPr/>
              <p:nvPr/>
            </p:nvSpPr>
            <p:spPr>
              <a:xfrm flipV="1">
                <a:off x="10418" y="122634"/>
                <a:ext cx="141786" cy="141785"/>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102" name="Line"/>
              <p:cNvSpPr/>
              <p:nvPr/>
            </p:nvSpPr>
            <p:spPr>
              <a:xfrm flipV="1">
                <a:off x="106529" y="137114"/>
                <a:ext cx="64496" cy="64496"/>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103" name="Line"/>
              <p:cNvSpPr/>
              <p:nvPr/>
            </p:nvSpPr>
            <p:spPr>
              <a:xfrm flipV="1">
                <a:off x="9372" y="118869"/>
                <a:ext cx="139067" cy="139068"/>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104" name="Line"/>
              <p:cNvSpPr/>
              <p:nvPr/>
            </p:nvSpPr>
            <p:spPr>
              <a:xfrm flipV="1">
                <a:off x="100541" y="137692"/>
                <a:ext cx="62956" cy="62955"/>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105" name="Circle"/>
              <p:cNvSpPr/>
              <p:nvPr/>
            </p:nvSpPr>
            <p:spPr>
              <a:xfrm>
                <a:off x="131160" y="0"/>
                <a:ext cx="159600" cy="159600"/>
              </a:xfrm>
              <a:prstGeom prst="ellipse">
                <a:avLst/>
              </a:prstGeom>
              <a:solidFill>
                <a:srgbClr val="06BC00"/>
              </a:solidFill>
              <a:ln w="38100" cap="flat">
                <a:solidFill>
                  <a:srgbClr val="015400"/>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106" name="Circle"/>
              <p:cNvSpPr/>
              <p:nvPr/>
            </p:nvSpPr>
            <p:spPr>
              <a:xfrm>
                <a:off x="213947" y="23493"/>
                <a:ext cx="51585" cy="51585"/>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pic>
          <p:nvPicPr>
            <p:cNvPr id="1108" name="250px-VRSNlogoAug2012.png" descr="250px-VRSNlogoAug2012.png"/>
            <p:cNvPicPr>
              <a:picLocks noChangeAspect="1"/>
            </p:cNvPicPr>
            <p:nvPr/>
          </p:nvPicPr>
          <p:blipFill>
            <a:blip r:embed="rId4">
              <a:extLst/>
            </a:blip>
            <a:srcRect l="0" t="0" r="12951" b="33387"/>
            <a:stretch>
              <a:fillRect/>
            </a:stretch>
          </p:blipFill>
          <p:spPr>
            <a:xfrm>
              <a:off x="695032" y="443170"/>
              <a:ext cx="464702" cy="355605"/>
            </a:xfrm>
            <a:prstGeom prst="rect">
              <a:avLst/>
            </a:prstGeom>
            <a:ln w="12700" cap="flat">
              <a:noFill/>
              <a:miter lim="400000"/>
            </a:ln>
            <a:effectLst/>
          </p:spPr>
        </p:pic>
        <p:pic>
          <p:nvPicPr>
            <p:cNvPr id="1109" name="strategic_bofa500_1.png" descr="strategic_bofa500_1.png"/>
            <p:cNvPicPr>
              <a:picLocks noChangeAspect="1"/>
            </p:cNvPicPr>
            <p:nvPr/>
          </p:nvPicPr>
          <p:blipFill>
            <a:blip r:embed="rId5">
              <a:extLst/>
            </a:blip>
            <a:srcRect l="35082" t="39675" r="28418" b="0"/>
            <a:stretch>
              <a:fillRect/>
            </a:stretch>
          </p:blipFill>
          <p:spPr>
            <a:xfrm>
              <a:off x="354447" y="528144"/>
              <a:ext cx="485326" cy="270720"/>
            </a:xfrm>
            <a:prstGeom prst="rect">
              <a:avLst/>
            </a:prstGeom>
            <a:ln w="12700" cap="flat">
              <a:noFill/>
              <a:miter lim="400000"/>
            </a:ln>
            <a:effectLst/>
          </p:spPr>
        </p:pic>
      </p:grpSp>
      <p:grpSp>
        <p:nvGrpSpPr>
          <p:cNvPr id="1118" name="Group"/>
          <p:cNvGrpSpPr/>
          <p:nvPr/>
        </p:nvGrpSpPr>
        <p:grpSpPr>
          <a:xfrm>
            <a:off x="8461774" y="3999792"/>
            <a:ext cx="620593" cy="577621"/>
            <a:chOff x="0" y="0"/>
            <a:chExt cx="620592" cy="577619"/>
          </a:xfrm>
        </p:grpSpPr>
        <p:sp>
          <p:nvSpPr>
            <p:cNvPr id="1111" name="Line"/>
            <p:cNvSpPr/>
            <p:nvPr/>
          </p:nvSpPr>
          <p:spPr>
            <a:xfrm>
              <a:off x="0" y="204114"/>
              <a:ext cx="462204" cy="37350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EBB20"/>
            </a:solidFill>
            <a:ln w="25400" cap="flat">
              <a:solidFill>
                <a:srgbClr val="0A5C0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112" name="Line"/>
            <p:cNvSpPr/>
            <p:nvPr/>
          </p:nvSpPr>
          <p:spPr>
            <a:xfrm flipV="1">
              <a:off x="22237" y="261748"/>
              <a:ext cx="302623" cy="302623"/>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113" name="Line"/>
            <p:cNvSpPr/>
            <p:nvPr/>
          </p:nvSpPr>
          <p:spPr>
            <a:xfrm flipV="1">
              <a:off x="227374" y="292653"/>
              <a:ext cx="137658" cy="137658"/>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114" name="Line"/>
            <p:cNvSpPr/>
            <p:nvPr/>
          </p:nvSpPr>
          <p:spPr>
            <a:xfrm flipV="1">
              <a:off x="20004" y="253713"/>
              <a:ext cx="296822" cy="296822"/>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115" name="Line"/>
            <p:cNvSpPr/>
            <p:nvPr/>
          </p:nvSpPr>
          <p:spPr>
            <a:xfrm flipV="1">
              <a:off x="214594" y="293887"/>
              <a:ext cx="134370" cy="134370"/>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116" name="Circle"/>
            <p:cNvSpPr/>
            <p:nvPr/>
          </p:nvSpPr>
          <p:spPr>
            <a:xfrm>
              <a:off x="279946" y="0"/>
              <a:ext cx="340647" cy="340646"/>
            </a:xfrm>
            <a:prstGeom prst="ellipse">
              <a:avLst/>
            </a:prstGeom>
            <a:solidFill>
              <a:srgbClr val="06BC00"/>
            </a:solidFill>
            <a:ln w="38100" cap="flat">
              <a:solidFill>
                <a:srgbClr val="015400"/>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117" name="Circle"/>
            <p:cNvSpPr/>
            <p:nvPr/>
          </p:nvSpPr>
          <p:spPr>
            <a:xfrm>
              <a:off x="456644" y="50144"/>
              <a:ext cx="110102" cy="110102"/>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sp>
        <p:nvSpPr>
          <p:cNvPr id="1119" name="✗"/>
          <p:cNvSpPr txBox="1"/>
          <p:nvPr/>
        </p:nvSpPr>
        <p:spPr>
          <a:xfrm>
            <a:off x="6297743" y="3271694"/>
            <a:ext cx="614494" cy="965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6900">
                <a:solidFill>
                  <a:srgbClr val="C82506"/>
                </a:solidFill>
                <a:latin typeface="Gill Sans"/>
                <a:ea typeface="Gill Sans"/>
                <a:cs typeface="Gill Sans"/>
                <a:sym typeface="Gill Sans"/>
              </a:defRPr>
            </a:lvl1pPr>
          </a:lstStyle>
          <a:p>
            <a:pPr/>
            <a:r>
              <a:t>✗</a:t>
            </a:r>
          </a:p>
        </p:txBody>
      </p:sp>
      <p:grpSp>
        <p:nvGrpSpPr>
          <p:cNvPr id="1122" name="Group"/>
          <p:cNvGrpSpPr/>
          <p:nvPr/>
        </p:nvGrpSpPr>
        <p:grpSpPr>
          <a:xfrm>
            <a:off x="599929" y="4704454"/>
            <a:ext cx="2332873" cy="3147040"/>
            <a:chOff x="0" y="0"/>
            <a:chExt cx="2332871" cy="3147038"/>
          </a:xfrm>
        </p:grpSpPr>
        <p:sp>
          <p:nvSpPr>
            <p:cNvPr id="1162" name="Connection Line"/>
            <p:cNvSpPr/>
            <p:nvPr/>
          </p:nvSpPr>
          <p:spPr>
            <a:xfrm>
              <a:off x="0" y="0"/>
              <a:ext cx="1451926" cy="3147039"/>
            </a:xfrm>
            <a:custGeom>
              <a:avLst/>
              <a:gdLst/>
              <a:ahLst/>
              <a:cxnLst>
                <a:cxn ang="0">
                  <a:pos x="wd2" y="hd2"/>
                </a:cxn>
                <a:cxn ang="5400000">
                  <a:pos x="wd2" y="hd2"/>
                </a:cxn>
                <a:cxn ang="10800000">
                  <a:pos x="wd2" y="hd2"/>
                </a:cxn>
                <a:cxn ang="16200000">
                  <a:pos x="wd2" y="hd2"/>
                </a:cxn>
              </a:cxnLst>
              <a:rect l="0" t="0" r="r" b="b"/>
              <a:pathLst>
                <a:path w="16200" h="21600" fill="norm" stroke="1" extrusionOk="0">
                  <a:moveTo>
                    <a:pt x="16200" y="0"/>
                  </a:moveTo>
                  <a:cubicBezTo>
                    <a:pt x="-5361" y="9835"/>
                    <a:pt x="-5400" y="17035"/>
                    <a:pt x="16082" y="21600"/>
                  </a:cubicBezTo>
                </a:path>
              </a:pathLst>
            </a:custGeom>
            <a:noFill/>
            <a:ln w="63500" cap="flat">
              <a:solidFill>
                <a:srgbClr val="FFFFFF"/>
              </a:solidFill>
              <a:prstDash val="sysDot"/>
              <a:miter lim="400000"/>
              <a:headEnd type="triangle" w="med" len="med"/>
            </a:ln>
            <a:effectLst/>
          </p:spPr>
          <p:txBody>
            <a:bodyPr/>
            <a:lstStyle/>
            <a:p>
              <a:pPr/>
            </a:p>
          </p:txBody>
        </p:sp>
        <p:sp>
          <p:nvSpPr>
            <p:cNvPr id="1121" name="Download"/>
            <p:cNvSpPr/>
            <p:nvPr/>
          </p:nvSpPr>
          <p:spPr>
            <a:xfrm>
              <a:off x="1062871" y="1269208"/>
              <a:ext cx="1270001" cy="1270001"/>
            </a:xfrm>
            <a:prstGeom prst="line">
              <a:avLst/>
            </a:prstGeom>
            <a:solidFill>
              <a:srgbClr val="000000"/>
            </a:solid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a:latin typeface="Gill Sans"/>
                  <a:ea typeface="Gill Sans"/>
                  <a:cs typeface="Gill Sans"/>
                  <a:sym typeface="Gill Sans"/>
                </a:defRPr>
              </a:lvl1pPr>
            </a:lstStyle>
            <a:p>
              <a:pPr/>
              <a:r>
                <a:t>Download</a:t>
              </a:r>
            </a:p>
          </p:txBody>
        </p:sp>
      </p:grpSp>
      <p:grpSp>
        <p:nvGrpSpPr>
          <p:cNvPr id="1140" name="Group"/>
          <p:cNvGrpSpPr/>
          <p:nvPr/>
        </p:nvGrpSpPr>
        <p:grpSpPr>
          <a:xfrm>
            <a:off x="2102702" y="6477263"/>
            <a:ext cx="1929859" cy="4025753"/>
            <a:chOff x="1036633" y="228600"/>
            <a:chExt cx="1929858" cy="4025752"/>
          </a:xfrm>
        </p:grpSpPr>
        <p:sp>
          <p:nvSpPr>
            <p:cNvPr id="1123" name="List of revoked certificates"/>
            <p:cNvSpPr/>
            <p:nvPr/>
          </p:nvSpPr>
          <p:spPr>
            <a:xfrm>
              <a:off x="1696491" y="2984352"/>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a:latin typeface="Gill Sans"/>
                  <a:ea typeface="Gill Sans"/>
                  <a:cs typeface="Gill Sans"/>
                  <a:sym typeface="Gill Sans"/>
                </a:defRPr>
              </a:lvl1pPr>
            </a:lstStyle>
            <a:p>
              <a:pPr/>
              <a:r>
                <a:t>List of revoked certificates</a:t>
              </a:r>
            </a:p>
          </p:txBody>
        </p:sp>
        <p:grpSp>
          <p:nvGrpSpPr>
            <p:cNvPr id="1133" name="Group"/>
            <p:cNvGrpSpPr/>
            <p:nvPr/>
          </p:nvGrpSpPr>
          <p:grpSpPr>
            <a:xfrm>
              <a:off x="1036633" y="228600"/>
              <a:ext cx="1811138" cy="2400289"/>
              <a:chOff x="0" y="228600"/>
              <a:chExt cx="1811136" cy="2400288"/>
            </a:xfrm>
          </p:grpSpPr>
          <p:grpSp>
            <p:nvGrpSpPr>
              <p:cNvPr id="1131" name="Group"/>
              <p:cNvGrpSpPr/>
              <p:nvPr/>
            </p:nvGrpSpPr>
            <p:grpSpPr>
              <a:xfrm>
                <a:off x="0" y="582134"/>
                <a:ext cx="1082274" cy="2046755"/>
                <a:chOff x="0" y="0"/>
                <a:chExt cx="1082273" cy="2046753"/>
              </a:xfrm>
            </p:grpSpPr>
            <p:sp>
              <p:nvSpPr>
                <p:cNvPr id="1124" name="Rectangle"/>
                <p:cNvSpPr/>
                <p:nvPr/>
              </p:nvSpPr>
              <p:spPr>
                <a:xfrm>
                  <a:off x="0" y="0"/>
                  <a:ext cx="1082274" cy="2046754"/>
                </a:xfrm>
                <a:prstGeom prst="rect">
                  <a:avLst/>
                </a:prstGeom>
                <a:noFill/>
                <a:ln w="25400" cap="flat">
                  <a:solidFill>
                    <a:srgbClr val="FFFFFF">
                      <a:alpha val="68332"/>
                    </a:srgbClr>
                  </a:solidFill>
                  <a:prstDash val="solid"/>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sp>
              <p:nvSpPr>
                <p:cNvPr id="1125" name="Rectangle"/>
                <p:cNvSpPr/>
                <p:nvPr/>
              </p:nvSpPr>
              <p:spPr>
                <a:xfrm>
                  <a:off x="56617" y="127000"/>
                  <a:ext cx="962202" cy="233428"/>
                </a:xfrm>
                <a:prstGeom prst="rect">
                  <a:avLst/>
                </a:prstGeom>
                <a:solidFill>
                  <a:srgbClr val="A9A9A9"/>
                </a:solidFill>
                <a:ln w="12700" cap="flat">
                  <a:noFill/>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sp>
              <p:nvSpPr>
                <p:cNvPr id="1126" name="Rectangle"/>
                <p:cNvSpPr/>
                <p:nvPr/>
              </p:nvSpPr>
              <p:spPr>
                <a:xfrm>
                  <a:off x="56617" y="438247"/>
                  <a:ext cx="962202" cy="233429"/>
                </a:xfrm>
                <a:prstGeom prst="rect">
                  <a:avLst/>
                </a:prstGeom>
                <a:solidFill>
                  <a:srgbClr val="A9A9A9"/>
                </a:solidFill>
                <a:ln w="12700" cap="flat">
                  <a:noFill/>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sp>
              <p:nvSpPr>
                <p:cNvPr id="1127" name="Rectangle"/>
                <p:cNvSpPr/>
                <p:nvPr/>
              </p:nvSpPr>
              <p:spPr>
                <a:xfrm>
                  <a:off x="56617" y="749494"/>
                  <a:ext cx="962202" cy="233429"/>
                </a:xfrm>
                <a:prstGeom prst="rect">
                  <a:avLst/>
                </a:prstGeom>
                <a:solidFill>
                  <a:srgbClr val="A9A9A9"/>
                </a:solidFill>
                <a:ln w="12700" cap="flat">
                  <a:noFill/>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sp>
              <p:nvSpPr>
                <p:cNvPr id="1128" name="Rectangle"/>
                <p:cNvSpPr/>
                <p:nvPr/>
              </p:nvSpPr>
              <p:spPr>
                <a:xfrm>
                  <a:off x="56617" y="1050186"/>
                  <a:ext cx="962202" cy="233429"/>
                </a:xfrm>
                <a:prstGeom prst="rect">
                  <a:avLst/>
                </a:prstGeom>
                <a:solidFill>
                  <a:srgbClr val="A9A9A9"/>
                </a:solidFill>
                <a:ln w="12700" cap="flat">
                  <a:noFill/>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sp>
              <p:nvSpPr>
                <p:cNvPr id="1129" name="Rectangle"/>
                <p:cNvSpPr/>
                <p:nvPr/>
              </p:nvSpPr>
              <p:spPr>
                <a:xfrm>
                  <a:off x="56617" y="1361434"/>
                  <a:ext cx="962202" cy="233429"/>
                </a:xfrm>
                <a:prstGeom prst="rect">
                  <a:avLst/>
                </a:prstGeom>
                <a:solidFill>
                  <a:srgbClr val="A9A9A9"/>
                </a:solidFill>
                <a:ln w="12700" cap="flat">
                  <a:noFill/>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sp>
              <p:nvSpPr>
                <p:cNvPr id="1130" name="Rectangle"/>
                <p:cNvSpPr/>
                <p:nvPr/>
              </p:nvSpPr>
              <p:spPr>
                <a:xfrm>
                  <a:off x="56617" y="1672681"/>
                  <a:ext cx="962202" cy="233429"/>
                </a:xfrm>
                <a:prstGeom prst="rect">
                  <a:avLst/>
                </a:prstGeom>
                <a:solidFill>
                  <a:srgbClr val="A9A9A9"/>
                </a:solidFill>
                <a:ln w="12700" cap="flat">
                  <a:noFill/>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grpSp>
          <p:sp>
            <p:nvSpPr>
              <p:cNvPr id="1132" name="CRL"/>
              <p:cNvSpPr/>
              <p:nvPr/>
            </p:nvSpPr>
            <p:spPr>
              <a:xfrm>
                <a:off x="541136" y="228600"/>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a:latin typeface="Gill Sans"/>
                    <a:ea typeface="Gill Sans"/>
                    <a:cs typeface="Gill Sans"/>
                    <a:sym typeface="Gill Sans"/>
                  </a:defRPr>
                </a:lvl1pPr>
              </a:lstStyle>
              <a:p>
                <a:pPr/>
                <a:r>
                  <a:t>CRL</a:t>
                </a:r>
              </a:p>
            </p:txBody>
          </p:sp>
        </p:grpSp>
        <p:sp>
          <p:nvSpPr>
            <p:cNvPr id="1134" name="✗"/>
            <p:cNvSpPr/>
            <p:nvPr/>
          </p:nvSpPr>
          <p:spPr>
            <a:xfrm>
              <a:off x="1379336" y="1147757"/>
              <a:ext cx="404267"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b="0" sz="3100">
                  <a:solidFill>
                    <a:srgbClr val="C82506"/>
                  </a:solidFill>
                  <a:latin typeface="Gill Sans"/>
                  <a:ea typeface="Gill Sans"/>
                  <a:cs typeface="Gill Sans"/>
                  <a:sym typeface="Gill Sans"/>
                </a:defRPr>
              </a:lvl1pPr>
            </a:lstStyle>
            <a:p>
              <a:pPr/>
              <a:r>
                <a:t>✗</a:t>
              </a:r>
            </a:p>
          </p:txBody>
        </p:sp>
        <p:sp>
          <p:nvSpPr>
            <p:cNvPr id="1135" name="✗"/>
            <p:cNvSpPr/>
            <p:nvPr/>
          </p:nvSpPr>
          <p:spPr>
            <a:xfrm>
              <a:off x="1379336" y="855555"/>
              <a:ext cx="404267"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b="0" sz="3100">
                  <a:solidFill>
                    <a:srgbClr val="C82506"/>
                  </a:solidFill>
                  <a:latin typeface="Gill Sans"/>
                  <a:ea typeface="Gill Sans"/>
                  <a:cs typeface="Gill Sans"/>
                  <a:sym typeface="Gill Sans"/>
                </a:defRPr>
              </a:lvl1pPr>
            </a:lstStyle>
            <a:p>
              <a:pPr/>
              <a:r>
                <a:t>✗</a:t>
              </a:r>
            </a:p>
          </p:txBody>
        </p:sp>
        <p:sp>
          <p:nvSpPr>
            <p:cNvPr id="1136" name="✗"/>
            <p:cNvSpPr/>
            <p:nvPr/>
          </p:nvSpPr>
          <p:spPr>
            <a:xfrm>
              <a:off x="1379336" y="1477976"/>
              <a:ext cx="404267"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b="0" sz="3100">
                  <a:solidFill>
                    <a:srgbClr val="C82506"/>
                  </a:solidFill>
                  <a:latin typeface="Gill Sans"/>
                  <a:ea typeface="Gill Sans"/>
                  <a:cs typeface="Gill Sans"/>
                  <a:sym typeface="Gill Sans"/>
                </a:defRPr>
              </a:lvl1pPr>
            </a:lstStyle>
            <a:p>
              <a:pPr/>
              <a:r>
                <a:t>✗</a:t>
              </a:r>
            </a:p>
          </p:txBody>
        </p:sp>
        <p:sp>
          <p:nvSpPr>
            <p:cNvPr id="1137" name="✗"/>
            <p:cNvSpPr/>
            <p:nvPr/>
          </p:nvSpPr>
          <p:spPr>
            <a:xfrm>
              <a:off x="1379336" y="1776467"/>
              <a:ext cx="404267"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b="0" sz="3100">
                  <a:solidFill>
                    <a:srgbClr val="C82506"/>
                  </a:solidFill>
                  <a:latin typeface="Gill Sans"/>
                  <a:ea typeface="Gill Sans"/>
                  <a:cs typeface="Gill Sans"/>
                  <a:sym typeface="Gill Sans"/>
                </a:defRPr>
              </a:lvl1pPr>
            </a:lstStyle>
            <a:p>
              <a:pPr/>
              <a:r>
                <a:t>✗</a:t>
              </a:r>
            </a:p>
          </p:txBody>
        </p:sp>
        <p:sp>
          <p:nvSpPr>
            <p:cNvPr id="1138" name="✗"/>
            <p:cNvSpPr/>
            <p:nvPr/>
          </p:nvSpPr>
          <p:spPr>
            <a:xfrm>
              <a:off x="1379336" y="2100396"/>
              <a:ext cx="404267"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b="0" sz="3100">
                  <a:solidFill>
                    <a:srgbClr val="C82506"/>
                  </a:solidFill>
                  <a:latin typeface="Gill Sans"/>
                  <a:ea typeface="Gill Sans"/>
                  <a:cs typeface="Gill Sans"/>
                  <a:sym typeface="Gill Sans"/>
                </a:defRPr>
              </a:lvl1pPr>
            </a:lstStyle>
            <a:p>
              <a:pPr/>
              <a:r>
                <a:t>✗</a:t>
              </a:r>
            </a:p>
          </p:txBody>
        </p:sp>
        <p:sp>
          <p:nvSpPr>
            <p:cNvPr id="1139" name="✗"/>
            <p:cNvSpPr/>
            <p:nvPr/>
          </p:nvSpPr>
          <p:spPr>
            <a:xfrm>
              <a:off x="1379336" y="2405178"/>
              <a:ext cx="404267"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b="0" sz="3100">
                  <a:solidFill>
                    <a:srgbClr val="C82506"/>
                  </a:solidFill>
                  <a:latin typeface="Gill Sans"/>
                  <a:ea typeface="Gill Sans"/>
                  <a:cs typeface="Gill Sans"/>
                  <a:sym typeface="Gill Sans"/>
                </a:defRPr>
              </a:lvl1pPr>
            </a:lstStyle>
            <a:p>
              <a:pPr/>
              <a:r>
                <a:t>✗</a:t>
              </a:r>
            </a:p>
          </p:txBody>
        </p:sp>
      </p:grpSp>
      <p:grpSp>
        <p:nvGrpSpPr>
          <p:cNvPr id="1143" name="Group"/>
          <p:cNvGrpSpPr/>
          <p:nvPr/>
        </p:nvGrpSpPr>
        <p:grpSpPr>
          <a:xfrm>
            <a:off x="808443" y="3831033"/>
            <a:ext cx="1373657" cy="1551872"/>
            <a:chOff x="730542" y="32497"/>
            <a:chExt cx="1373655" cy="1551870"/>
          </a:xfrm>
        </p:grpSpPr>
        <p:sp>
          <p:nvSpPr>
            <p:cNvPr id="1163" name="Connection Line"/>
            <p:cNvSpPr/>
            <p:nvPr/>
          </p:nvSpPr>
          <p:spPr>
            <a:xfrm>
              <a:off x="1511418" y="32497"/>
              <a:ext cx="592780" cy="645627"/>
            </a:xfrm>
            <a:custGeom>
              <a:avLst/>
              <a:gdLst/>
              <a:ahLst/>
              <a:cxnLst>
                <a:cxn ang="0">
                  <a:pos x="wd2" y="hd2"/>
                </a:cxn>
                <a:cxn ang="5400000">
                  <a:pos x="wd2" y="hd2"/>
                </a:cxn>
                <a:cxn ang="10800000">
                  <a:pos x="wd2" y="hd2"/>
                </a:cxn>
                <a:cxn ang="16200000">
                  <a:pos x="wd2" y="hd2"/>
                </a:cxn>
              </a:cxnLst>
              <a:rect l="0" t="0" r="r" b="b"/>
              <a:pathLst>
                <a:path w="16249" h="21600" fill="norm" stroke="1" extrusionOk="0">
                  <a:moveTo>
                    <a:pt x="12863" y="21600"/>
                  </a:moveTo>
                  <a:cubicBezTo>
                    <a:pt x="-5351" y="9883"/>
                    <a:pt x="-4222" y="2683"/>
                    <a:pt x="16249" y="0"/>
                  </a:cubicBezTo>
                </a:path>
              </a:pathLst>
            </a:custGeom>
            <a:noFill/>
            <a:ln w="50800" cap="flat">
              <a:solidFill>
                <a:srgbClr val="FFFFFF"/>
              </a:solidFill>
              <a:prstDash val="sysDot"/>
              <a:miter lim="400000"/>
              <a:tailEnd type="triangle" w="med" len="med"/>
            </a:ln>
            <a:effectLst/>
          </p:spPr>
          <p:txBody>
            <a:bodyPr/>
            <a:lstStyle/>
            <a:p>
              <a:pPr/>
            </a:p>
          </p:txBody>
        </p:sp>
        <p:sp>
          <p:nvSpPr>
            <p:cNvPr id="1142" name="Membership…"/>
            <p:cNvSpPr/>
            <p:nvPr/>
          </p:nvSpPr>
          <p:spPr>
            <a:xfrm>
              <a:off x="730542" y="314368"/>
              <a:ext cx="1270001" cy="1270001"/>
            </a:xfrm>
            <a:prstGeom prst="line">
              <a:avLst/>
            </a:prstGeom>
            <a:solidFill>
              <a:srgbClr val="000000"/>
            </a:solid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defRPr sz="1700">
                  <a:solidFill>
                    <a:schemeClr val="accent4">
                      <a:hueOff val="468000"/>
                      <a:satOff val="-4761"/>
                      <a:lumOff val="10196"/>
                    </a:schemeClr>
                  </a:solidFill>
                </a:defRPr>
              </a:pPr>
              <a:r>
                <a:t>Membership </a:t>
              </a:r>
            </a:p>
            <a:p>
              <a:pPr>
                <a:defRPr sz="1700">
                  <a:solidFill>
                    <a:schemeClr val="accent4">
                      <a:hueOff val="468000"/>
                      <a:satOff val="-4761"/>
                      <a:lumOff val="10196"/>
                    </a:schemeClr>
                  </a:solidFill>
                </a:defRPr>
              </a:pPr>
              <a:r>
                <a:t>Check</a:t>
              </a:r>
            </a:p>
          </p:txBody>
        </p:sp>
      </p:grpSp>
      <p:sp>
        <p:nvSpPr>
          <p:cNvPr id="1144" name="Not efficient…"/>
          <p:cNvSpPr txBox="1"/>
          <p:nvPr/>
        </p:nvSpPr>
        <p:spPr>
          <a:xfrm>
            <a:off x="4390528" y="5170240"/>
            <a:ext cx="4172944" cy="1016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0" sz="3200">
                <a:solidFill>
                  <a:schemeClr val="accent5">
                    <a:hueOff val="89162"/>
                    <a:satOff val="9554"/>
                    <a:lumOff val="16296"/>
                  </a:schemeClr>
                </a:solidFill>
                <a:latin typeface="Gill Sans"/>
                <a:ea typeface="Gill Sans"/>
                <a:cs typeface="Gill Sans"/>
                <a:sym typeface="Gill Sans"/>
              </a:defRPr>
            </a:pPr>
            <a:r>
              <a:t>Not efficient</a:t>
            </a:r>
          </a:p>
          <a:p>
            <a:pPr>
              <a:defRPr b="0" sz="3200">
                <a:solidFill>
                  <a:schemeClr val="accent5">
                    <a:hueOff val="89162"/>
                    <a:satOff val="9554"/>
                    <a:lumOff val="16296"/>
                  </a:schemeClr>
                </a:solidFill>
                <a:latin typeface="Gill Sans"/>
                <a:ea typeface="Gill Sans"/>
                <a:cs typeface="Gill Sans"/>
                <a:sym typeface="Gill Sans"/>
              </a:defRPr>
            </a:pPr>
            <a:r>
              <a:t> (it can be up to 76 MB!)</a:t>
            </a:r>
          </a:p>
        </p:txBody>
      </p:sp>
      <p:grpSp>
        <p:nvGrpSpPr>
          <p:cNvPr id="1161" name="Group"/>
          <p:cNvGrpSpPr/>
          <p:nvPr/>
        </p:nvGrpSpPr>
        <p:grpSpPr>
          <a:xfrm>
            <a:off x="2105847" y="6477263"/>
            <a:ext cx="1811137" cy="2417879"/>
            <a:chOff x="0" y="228600"/>
            <a:chExt cx="1811136" cy="2417878"/>
          </a:xfrm>
        </p:grpSpPr>
        <p:grpSp>
          <p:nvGrpSpPr>
            <p:cNvPr id="1154" name="Group"/>
            <p:cNvGrpSpPr/>
            <p:nvPr/>
          </p:nvGrpSpPr>
          <p:grpSpPr>
            <a:xfrm>
              <a:off x="0" y="228600"/>
              <a:ext cx="1811137" cy="2400289"/>
              <a:chOff x="0" y="228600"/>
              <a:chExt cx="1811136" cy="2400288"/>
            </a:xfrm>
          </p:grpSpPr>
          <p:grpSp>
            <p:nvGrpSpPr>
              <p:cNvPr id="1152" name="Group"/>
              <p:cNvGrpSpPr/>
              <p:nvPr/>
            </p:nvGrpSpPr>
            <p:grpSpPr>
              <a:xfrm>
                <a:off x="0" y="582134"/>
                <a:ext cx="1082274" cy="2046755"/>
                <a:chOff x="0" y="0"/>
                <a:chExt cx="1082273" cy="2046753"/>
              </a:xfrm>
            </p:grpSpPr>
            <p:sp>
              <p:nvSpPr>
                <p:cNvPr id="1145" name="Rectangle"/>
                <p:cNvSpPr/>
                <p:nvPr/>
              </p:nvSpPr>
              <p:spPr>
                <a:xfrm>
                  <a:off x="0" y="0"/>
                  <a:ext cx="1082274" cy="2046754"/>
                </a:xfrm>
                <a:prstGeom prst="rect">
                  <a:avLst/>
                </a:prstGeom>
                <a:noFill/>
                <a:ln w="25400" cap="flat">
                  <a:solidFill>
                    <a:srgbClr val="FFFFFF">
                      <a:alpha val="68332"/>
                    </a:srgbClr>
                  </a:solidFill>
                  <a:prstDash val="solid"/>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sp>
              <p:nvSpPr>
                <p:cNvPr id="1146" name="Rectangle"/>
                <p:cNvSpPr/>
                <p:nvPr/>
              </p:nvSpPr>
              <p:spPr>
                <a:xfrm>
                  <a:off x="56617" y="127000"/>
                  <a:ext cx="962202" cy="233428"/>
                </a:xfrm>
                <a:prstGeom prst="rect">
                  <a:avLst/>
                </a:prstGeom>
                <a:solidFill>
                  <a:srgbClr val="A9A9A9"/>
                </a:solidFill>
                <a:ln w="12700" cap="flat">
                  <a:noFill/>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sp>
              <p:nvSpPr>
                <p:cNvPr id="1147" name="Rectangle"/>
                <p:cNvSpPr/>
                <p:nvPr/>
              </p:nvSpPr>
              <p:spPr>
                <a:xfrm>
                  <a:off x="56617" y="438247"/>
                  <a:ext cx="962202" cy="233429"/>
                </a:xfrm>
                <a:prstGeom prst="rect">
                  <a:avLst/>
                </a:prstGeom>
                <a:solidFill>
                  <a:srgbClr val="A9A9A9"/>
                </a:solidFill>
                <a:ln w="12700" cap="flat">
                  <a:noFill/>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sp>
              <p:nvSpPr>
                <p:cNvPr id="1148" name="Rectangle"/>
                <p:cNvSpPr/>
                <p:nvPr/>
              </p:nvSpPr>
              <p:spPr>
                <a:xfrm>
                  <a:off x="56617" y="749494"/>
                  <a:ext cx="962202" cy="233429"/>
                </a:xfrm>
                <a:prstGeom prst="rect">
                  <a:avLst/>
                </a:prstGeom>
                <a:solidFill>
                  <a:srgbClr val="A9A9A9"/>
                </a:solidFill>
                <a:ln w="12700" cap="flat">
                  <a:noFill/>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sp>
              <p:nvSpPr>
                <p:cNvPr id="1149" name="Rectangle"/>
                <p:cNvSpPr/>
                <p:nvPr/>
              </p:nvSpPr>
              <p:spPr>
                <a:xfrm>
                  <a:off x="56617" y="1050186"/>
                  <a:ext cx="962202" cy="233429"/>
                </a:xfrm>
                <a:prstGeom prst="rect">
                  <a:avLst/>
                </a:prstGeom>
                <a:solidFill>
                  <a:srgbClr val="A9A9A9"/>
                </a:solidFill>
                <a:ln w="12700" cap="flat">
                  <a:noFill/>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sp>
              <p:nvSpPr>
                <p:cNvPr id="1150" name="Rectangle"/>
                <p:cNvSpPr/>
                <p:nvPr/>
              </p:nvSpPr>
              <p:spPr>
                <a:xfrm>
                  <a:off x="56617" y="1361434"/>
                  <a:ext cx="962202" cy="233429"/>
                </a:xfrm>
                <a:prstGeom prst="rect">
                  <a:avLst/>
                </a:prstGeom>
                <a:solidFill>
                  <a:srgbClr val="A9A9A9"/>
                </a:solidFill>
                <a:ln w="12700" cap="flat">
                  <a:noFill/>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sp>
              <p:nvSpPr>
                <p:cNvPr id="1151" name="Rectangle"/>
                <p:cNvSpPr/>
                <p:nvPr/>
              </p:nvSpPr>
              <p:spPr>
                <a:xfrm>
                  <a:off x="56617" y="1672681"/>
                  <a:ext cx="962202" cy="233429"/>
                </a:xfrm>
                <a:prstGeom prst="rect">
                  <a:avLst/>
                </a:prstGeom>
                <a:solidFill>
                  <a:srgbClr val="A9A9A9"/>
                </a:solidFill>
                <a:ln w="12700" cap="flat">
                  <a:noFill/>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grpSp>
          <p:sp>
            <p:nvSpPr>
              <p:cNvPr id="1153" name="CRL"/>
              <p:cNvSpPr/>
              <p:nvPr/>
            </p:nvSpPr>
            <p:spPr>
              <a:xfrm>
                <a:off x="541136" y="228600"/>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a:latin typeface="Gill Sans"/>
                    <a:ea typeface="Gill Sans"/>
                    <a:cs typeface="Gill Sans"/>
                    <a:sym typeface="Gill Sans"/>
                  </a:defRPr>
                </a:lvl1pPr>
              </a:lstStyle>
              <a:p>
                <a:pPr/>
                <a:r>
                  <a:t>CRL</a:t>
                </a:r>
              </a:p>
            </p:txBody>
          </p:sp>
        </p:grpSp>
        <p:sp>
          <p:nvSpPr>
            <p:cNvPr id="1155" name="✗"/>
            <p:cNvSpPr txBox="1"/>
            <p:nvPr/>
          </p:nvSpPr>
          <p:spPr>
            <a:xfrm>
              <a:off x="342703" y="906457"/>
              <a:ext cx="404267" cy="482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b="0" sz="3100">
                  <a:solidFill>
                    <a:srgbClr val="C82506"/>
                  </a:solidFill>
                  <a:latin typeface="Gill Sans"/>
                  <a:ea typeface="Gill Sans"/>
                  <a:cs typeface="Gill Sans"/>
                  <a:sym typeface="Gill Sans"/>
                </a:defRPr>
              </a:lvl1pPr>
            </a:lstStyle>
            <a:p>
              <a:pPr/>
              <a:r>
                <a:t>✗</a:t>
              </a:r>
            </a:p>
          </p:txBody>
        </p:sp>
        <p:sp>
          <p:nvSpPr>
            <p:cNvPr id="1156" name="✗"/>
            <p:cNvSpPr txBox="1"/>
            <p:nvPr/>
          </p:nvSpPr>
          <p:spPr>
            <a:xfrm>
              <a:off x="342703" y="614255"/>
              <a:ext cx="404267" cy="482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b="0" sz="3100">
                  <a:solidFill>
                    <a:srgbClr val="C82506"/>
                  </a:solidFill>
                  <a:latin typeface="Gill Sans"/>
                  <a:ea typeface="Gill Sans"/>
                  <a:cs typeface="Gill Sans"/>
                  <a:sym typeface="Gill Sans"/>
                </a:defRPr>
              </a:lvl1pPr>
            </a:lstStyle>
            <a:p>
              <a:pPr/>
              <a:r>
                <a:t>✗</a:t>
              </a:r>
            </a:p>
          </p:txBody>
        </p:sp>
        <p:sp>
          <p:nvSpPr>
            <p:cNvPr id="1157" name="✗"/>
            <p:cNvSpPr txBox="1"/>
            <p:nvPr/>
          </p:nvSpPr>
          <p:spPr>
            <a:xfrm>
              <a:off x="342703" y="1236676"/>
              <a:ext cx="404267" cy="482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b="0" sz="3100">
                  <a:solidFill>
                    <a:srgbClr val="C82506"/>
                  </a:solidFill>
                  <a:latin typeface="Gill Sans"/>
                  <a:ea typeface="Gill Sans"/>
                  <a:cs typeface="Gill Sans"/>
                  <a:sym typeface="Gill Sans"/>
                </a:defRPr>
              </a:lvl1pPr>
            </a:lstStyle>
            <a:p>
              <a:pPr/>
              <a:r>
                <a:t>✗</a:t>
              </a:r>
            </a:p>
          </p:txBody>
        </p:sp>
        <p:sp>
          <p:nvSpPr>
            <p:cNvPr id="1158" name="✗"/>
            <p:cNvSpPr txBox="1"/>
            <p:nvPr/>
          </p:nvSpPr>
          <p:spPr>
            <a:xfrm>
              <a:off x="342703" y="1535167"/>
              <a:ext cx="404267" cy="482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b="0" sz="3100">
                  <a:solidFill>
                    <a:srgbClr val="C82506"/>
                  </a:solidFill>
                  <a:latin typeface="Gill Sans"/>
                  <a:ea typeface="Gill Sans"/>
                  <a:cs typeface="Gill Sans"/>
                  <a:sym typeface="Gill Sans"/>
                </a:defRPr>
              </a:lvl1pPr>
            </a:lstStyle>
            <a:p>
              <a:pPr/>
              <a:r>
                <a:t>✗</a:t>
              </a:r>
            </a:p>
          </p:txBody>
        </p:sp>
        <p:sp>
          <p:nvSpPr>
            <p:cNvPr id="1159" name="✗"/>
            <p:cNvSpPr txBox="1"/>
            <p:nvPr/>
          </p:nvSpPr>
          <p:spPr>
            <a:xfrm>
              <a:off x="342703" y="1859096"/>
              <a:ext cx="404267" cy="482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b="0" sz="3100">
                  <a:solidFill>
                    <a:srgbClr val="C82506"/>
                  </a:solidFill>
                  <a:latin typeface="Gill Sans"/>
                  <a:ea typeface="Gill Sans"/>
                  <a:cs typeface="Gill Sans"/>
                  <a:sym typeface="Gill Sans"/>
                </a:defRPr>
              </a:lvl1pPr>
            </a:lstStyle>
            <a:p>
              <a:pPr/>
              <a:r>
                <a:t>✗</a:t>
              </a:r>
            </a:p>
          </p:txBody>
        </p:sp>
        <p:sp>
          <p:nvSpPr>
            <p:cNvPr id="1160" name="✗"/>
            <p:cNvSpPr txBox="1"/>
            <p:nvPr/>
          </p:nvSpPr>
          <p:spPr>
            <a:xfrm>
              <a:off x="342703" y="2163878"/>
              <a:ext cx="404267" cy="482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b="0" sz="3100">
                  <a:solidFill>
                    <a:srgbClr val="C82506"/>
                  </a:solidFill>
                  <a:latin typeface="Gill Sans"/>
                  <a:ea typeface="Gill Sans"/>
                  <a:cs typeface="Gill Sans"/>
                  <a:sym typeface="Gill Sans"/>
                </a:defRPr>
              </a:lvl1pPr>
            </a:lstStyle>
            <a:p>
              <a:pPr/>
              <a:r>
                <a:t>✗</a:t>
              </a:r>
            </a:p>
          </p:txBody>
        </p:sp>
      </p:grpSp>
    </p:spTree>
  </p:cSld>
  <p:clrMapOvr>
    <a:masterClrMapping/>
  </p:clrMapOvr>
  <mc:AlternateContent xmlns:mc="http://schemas.openxmlformats.org/markup-compatibility/2006">
    <mc:Choice xmlns:p14="http://schemas.microsoft.com/office/powerpoint/2010/main" Requires="p14">
      <p:transition spd="fast" advClick="1" p14:dur="600">
        <p:dissolve/>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2" presetID="22" grpId="1" fill="hold">
                                  <p:stCondLst>
                                    <p:cond delay="0"/>
                                  </p:stCondLst>
                                  <p:iterate type="el" backwards="0">
                                    <p:tmAbs val="0"/>
                                  </p:iterate>
                                  <p:childTnLst>
                                    <p:set>
                                      <p:cBhvr>
                                        <p:cTn id="6" fill="hold"/>
                                        <p:tgtEl>
                                          <p:spTgt spid="919"/>
                                        </p:tgtEl>
                                        <p:attrNameLst>
                                          <p:attrName>style.visibility</p:attrName>
                                        </p:attrNameLst>
                                      </p:cBhvr>
                                      <p:to>
                                        <p:strVal val="visible"/>
                                      </p:to>
                                    </p:set>
                                    <p:animEffect filter="wipe(right)" transition="in">
                                      <p:cBhvr>
                                        <p:cTn id="7" dur="300"/>
                                        <p:tgtEl>
                                          <p:spTgt spid="919"/>
                                        </p:tgtEl>
                                      </p:cBhvr>
                                    </p:animEffect>
                                  </p:childTnLst>
                                </p:cTn>
                              </p:par>
                            </p:childTnLst>
                          </p:cTn>
                        </p:par>
                        <p:par>
                          <p:cTn id="8" fill="hold">
                            <p:stCondLst>
                              <p:cond delay="300"/>
                            </p:stCondLst>
                            <p:childTnLst>
                              <p:par>
                                <p:cTn id="9" presetClass="entr" nodeType="afterEffect" presetID="9" grpId="2" fill="hold">
                                  <p:stCondLst>
                                    <p:cond delay="0"/>
                                  </p:stCondLst>
                                  <p:iterate type="el" backwards="0">
                                    <p:tmAbs val="0"/>
                                  </p:iterate>
                                  <p:childTnLst>
                                    <p:set>
                                      <p:cBhvr>
                                        <p:cTn id="10" fill="hold"/>
                                        <p:tgtEl>
                                          <p:spTgt spid="1140"/>
                                        </p:tgtEl>
                                        <p:attrNameLst>
                                          <p:attrName>style.visibility</p:attrName>
                                        </p:attrNameLst>
                                      </p:cBhvr>
                                      <p:to>
                                        <p:strVal val="visible"/>
                                      </p:to>
                                    </p:set>
                                    <p:animEffect filter="dissolve" transition="in">
                                      <p:cBhvr>
                                        <p:cTn id="11" dur="300"/>
                                        <p:tgtEl>
                                          <p:spTgt spid="1140"/>
                                        </p:tgtEl>
                                      </p:cBhvr>
                                    </p:animEffect>
                                  </p:childTnLst>
                                </p:cTn>
                              </p:par>
                            </p:childTnLst>
                          </p:cTn>
                        </p:par>
                        <p:par>
                          <p:cTn id="12" fill="hold">
                            <p:stCondLst>
                              <p:cond delay="600"/>
                            </p:stCondLst>
                            <p:childTnLst>
                              <p:par>
                                <p:cTn id="13" presetClass="entr" nodeType="afterEffect" presetSubtype="0" presetID="1" grpId="3" fill="hold">
                                  <p:stCondLst>
                                    <p:cond delay="0"/>
                                  </p:stCondLst>
                                  <p:iterate type="el" backwards="0">
                                    <p:tmAbs val="0"/>
                                  </p:iterate>
                                  <p:childTnLst>
                                    <p:set>
                                      <p:cBhvr>
                                        <p:cTn id="14" fill="hold"/>
                                        <p:tgtEl>
                                          <p:spTgt spid="116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4" presetID="22" grpId="4" fill="hold">
                                  <p:stCondLst>
                                    <p:cond delay="0"/>
                                  </p:stCondLst>
                                  <p:iterate type="el" backwards="0">
                                    <p:tmAbs val="0"/>
                                  </p:iterate>
                                  <p:childTnLst>
                                    <p:set>
                                      <p:cBhvr>
                                        <p:cTn id="18" fill="hold"/>
                                        <p:tgtEl>
                                          <p:spTgt spid="1122"/>
                                        </p:tgtEl>
                                        <p:attrNameLst>
                                          <p:attrName>style.visibility</p:attrName>
                                        </p:attrNameLst>
                                      </p:cBhvr>
                                      <p:to>
                                        <p:strVal val="visible"/>
                                      </p:to>
                                    </p:set>
                                    <p:animEffect filter="wipe(down)" transition="in">
                                      <p:cBhvr>
                                        <p:cTn id="19" dur="300"/>
                                        <p:tgtEl>
                                          <p:spTgt spid="1122"/>
                                        </p:tgtEl>
                                      </p:cBhvr>
                                    </p:animEffect>
                                  </p:childTnLst>
                                </p:cTn>
                              </p:par>
                            </p:childTnLst>
                          </p:cTn>
                        </p:par>
                        <p:par>
                          <p:cTn id="20" fill="hold">
                            <p:stCondLst>
                              <p:cond delay="0"/>
                            </p:stCondLst>
                            <p:childTnLst>
                              <p:par>
                                <p:cTn id="21" presetClass="path" nodeType="withEffect" presetSubtype="0" presetID="-1" grpId="5" accel="50000" decel="50000" fill="hold">
                                  <p:stCondLst>
                                    <p:cond delay="0"/>
                                  </p:stCondLst>
                                  <p:childTnLst>
                                    <p:animMotion path="M 0.000000 0.000000 L 0.000000 -0.325138" origin="layout" pathEditMode="relative">
                                      <p:cBhvr>
                                        <p:cTn id="22" dur="1000" fill="hold"/>
                                        <p:tgtEl>
                                          <p:spTgt spid="1161"/>
                                        </p:tgtEl>
                                        <p:attrNameLst>
                                          <p:attrName>ppt_x</p:attrName>
                                          <p:attrName>ppt_y</p:attrName>
                                        </p:attrNameLst>
                                      </p:cBhvr>
                                    </p:animMotion>
                                  </p:childTnLst>
                                </p:cTn>
                              </p:par>
                            </p:childTnLst>
                          </p:cTn>
                        </p:par>
                        <p:par>
                          <p:cTn id="23" fill="hold">
                            <p:stCondLst>
                              <p:cond delay="0"/>
                            </p:stCondLst>
                            <p:childTnLst>
                              <p:par>
                                <p:cTn id="24" presetClass="emph" nodeType="withEffect" presetSubtype="0" presetID="6" grpId="6" accel="50000" decel="50000" fill="hold">
                                  <p:stCondLst>
                                    <p:cond delay="0"/>
                                  </p:stCondLst>
                                  <p:childTnLst>
                                    <p:animScale>
                                      <p:cBhvr>
                                        <p:cTn id="25" dur="1000" fill="hold"/>
                                        <p:tgtEl>
                                          <p:spTgt spid="1161"/>
                                        </p:tgtEl>
                                      </p:cBhvr>
                                      <p:by x="46704" y="46704"/>
                                    </p:animScale>
                                  </p:childTnLst>
                                </p:cTn>
                              </p:par>
                            </p:childTnLst>
                          </p:cTn>
                        </p:par>
                      </p:childTnLst>
                    </p:cTn>
                  </p:par>
                  <p:par>
                    <p:cTn id="26" fill="hold">
                      <p:stCondLst>
                        <p:cond delay="indefinite"/>
                      </p:stCondLst>
                      <p:childTnLst>
                        <p:par>
                          <p:cTn id="27" fill="hold">
                            <p:stCondLst>
                              <p:cond delay="0"/>
                            </p:stCondLst>
                            <p:childTnLst>
                              <p:par>
                                <p:cTn id="28" presetClass="entr" nodeType="clickEffect" presetSubtype="0" presetID="1" grpId="7" fill="hold">
                                  <p:stCondLst>
                                    <p:cond delay="0"/>
                                  </p:stCondLst>
                                  <p:iterate type="el" backwards="0">
                                    <p:tmAbs val="0"/>
                                  </p:iterate>
                                  <p:childTnLst>
                                    <p:set>
                                      <p:cBhvr>
                                        <p:cTn id="29" fill="hold"/>
                                        <p:tgtEl>
                                          <p:spTgt spid="1110"/>
                                        </p:tgtEl>
                                        <p:attrNameLst>
                                          <p:attrName>style.visibility</p:attrName>
                                        </p:attrNameLst>
                                      </p:cBhvr>
                                      <p:to>
                                        <p:strVal val="visible"/>
                                      </p:to>
                                    </p:set>
                                  </p:childTnLst>
                                </p:cTn>
                              </p:par>
                            </p:childTnLst>
                          </p:cTn>
                        </p:par>
                        <p:par>
                          <p:cTn id="30" fill="hold">
                            <p:stCondLst>
                              <p:cond delay="0"/>
                            </p:stCondLst>
                            <p:childTnLst>
                              <p:par>
                                <p:cTn id="31" presetClass="entr" nodeType="afterEffect" presetSubtype="0" presetID="1" grpId="8" fill="hold">
                                  <p:stCondLst>
                                    <p:cond delay="0"/>
                                  </p:stCondLst>
                                  <p:iterate type="el" backwards="0">
                                    <p:tmAbs val="0"/>
                                  </p:iterate>
                                  <p:childTnLst>
                                    <p:set>
                                      <p:cBhvr>
                                        <p:cTn id="32" fill="hold"/>
                                        <p:tgtEl>
                                          <p:spTgt spid="1118"/>
                                        </p:tgtEl>
                                        <p:attrNameLst>
                                          <p:attrName>style.visibility</p:attrName>
                                        </p:attrNameLst>
                                      </p:cBhvr>
                                      <p:to>
                                        <p:strVal val="visible"/>
                                      </p:to>
                                    </p:set>
                                  </p:childTnLst>
                                </p:cTn>
                              </p:par>
                            </p:childTnLst>
                          </p:cTn>
                        </p:par>
                        <p:par>
                          <p:cTn id="33" fill="hold">
                            <p:stCondLst>
                              <p:cond delay="0"/>
                            </p:stCondLst>
                            <p:childTnLst>
                              <p:par>
                                <p:cTn id="34" presetClass="path" nodeType="afterEffect" presetSubtype="0" presetID="-1" grpId="9" accel="50000" decel="50000" fill="hold">
                                  <p:stCondLst>
                                    <p:cond delay="0"/>
                                  </p:stCondLst>
                                  <p:childTnLst>
                                    <p:animMotion path="M 0.000000 0.000000 L -0.255680 -0.000000" origin="layout" pathEditMode="relative">
                                      <p:cBhvr>
                                        <p:cTn id="35" dur="500" fill="hold"/>
                                        <p:tgtEl>
                                          <p:spTgt spid="1110"/>
                                        </p:tgtEl>
                                        <p:attrNameLst>
                                          <p:attrName>ppt_x</p:attrName>
                                          <p:attrName>ppt_y</p:attrName>
                                        </p:attrNameLst>
                                      </p:cBhvr>
                                    </p:animMotion>
                                  </p:childTnLst>
                                </p:cTn>
                              </p:par>
                            </p:childTnLst>
                          </p:cTn>
                        </p:par>
                        <p:par>
                          <p:cTn id="36" fill="hold">
                            <p:stCondLst>
                              <p:cond delay="0"/>
                            </p:stCondLst>
                            <p:childTnLst>
                              <p:par>
                                <p:cTn id="37" presetClass="path" nodeType="withEffect" presetSubtype="0" presetID="-1" grpId="10" accel="50000" decel="50000" fill="hold">
                                  <p:stCondLst>
                                    <p:cond delay="0"/>
                                  </p:stCondLst>
                                  <p:childTnLst>
                                    <p:animMotion path="M 0.000000 0.000000 L -0.217665 -0.000511" origin="layout" pathEditMode="relative">
                                      <p:cBhvr>
                                        <p:cTn id="38" dur="500" fill="hold"/>
                                        <p:tgtEl>
                                          <p:spTgt spid="1118"/>
                                        </p:tgtEl>
                                        <p:attrNameLst>
                                          <p:attrName>ppt_x</p:attrName>
                                          <p:attrName>ppt_y</p:attrName>
                                        </p:attrNameLst>
                                      </p:cBhvr>
                                    </p:animMotion>
                                  </p:childTnLst>
                                </p:cTn>
                              </p:par>
                            </p:childTnLst>
                          </p:cTn>
                        </p:par>
                        <p:par>
                          <p:cTn id="39" fill="hold">
                            <p:stCondLst>
                              <p:cond delay="500"/>
                            </p:stCondLst>
                            <p:childTnLst>
                              <p:par>
                                <p:cTn id="40" presetClass="entr" nodeType="afterEffect" presetSubtype="0" presetID="1" grpId="11" fill="hold">
                                  <p:stCondLst>
                                    <p:cond delay="0"/>
                                  </p:stCondLst>
                                  <p:iterate type="el" backwards="0">
                                    <p:tmAbs val="0"/>
                                  </p:iterate>
                                  <p:childTnLst>
                                    <p:set>
                                      <p:cBhvr>
                                        <p:cTn id="41" fill="hold"/>
                                        <p:tgtEl>
                                          <p:spTgt spid="1056"/>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Class="entr" nodeType="clickEffect" presetSubtype="4" presetID="22" grpId="12" fill="hold">
                                  <p:stCondLst>
                                    <p:cond delay="0"/>
                                  </p:stCondLst>
                                  <p:iterate type="el" backwards="0">
                                    <p:tmAbs val="0"/>
                                  </p:iterate>
                                  <p:childTnLst>
                                    <p:set>
                                      <p:cBhvr>
                                        <p:cTn id="45" fill="hold"/>
                                        <p:tgtEl>
                                          <p:spTgt spid="1143"/>
                                        </p:tgtEl>
                                        <p:attrNameLst>
                                          <p:attrName>style.visibility</p:attrName>
                                        </p:attrNameLst>
                                      </p:cBhvr>
                                      <p:to>
                                        <p:strVal val="visible"/>
                                      </p:to>
                                    </p:set>
                                    <p:animEffect filter="wipe(down)" transition="in">
                                      <p:cBhvr>
                                        <p:cTn id="46" dur="200"/>
                                        <p:tgtEl>
                                          <p:spTgt spid="1143"/>
                                        </p:tgtEl>
                                      </p:cBhvr>
                                    </p:animEffect>
                                  </p:childTnLst>
                                </p:cTn>
                              </p:par>
                            </p:childTnLst>
                          </p:cTn>
                        </p:par>
                      </p:childTnLst>
                    </p:cTn>
                  </p:par>
                  <p:par>
                    <p:cTn id="47" fill="hold">
                      <p:stCondLst>
                        <p:cond delay="indefinite"/>
                      </p:stCondLst>
                      <p:childTnLst>
                        <p:par>
                          <p:cTn id="48" fill="hold">
                            <p:stCondLst>
                              <p:cond delay="0"/>
                            </p:stCondLst>
                            <p:childTnLst>
                              <p:par>
                                <p:cTn id="49" presetClass="entr" nodeType="clickEffect" presetSubtype="0" presetID="1" grpId="13" fill="hold">
                                  <p:stCondLst>
                                    <p:cond delay="0"/>
                                  </p:stCondLst>
                                  <p:iterate type="el" backwards="0">
                                    <p:tmAbs val="0"/>
                                  </p:iterate>
                                  <p:childTnLst>
                                    <p:set>
                                      <p:cBhvr>
                                        <p:cTn id="50" fill="hold"/>
                                        <p:tgtEl>
                                          <p:spTgt spid="1057"/>
                                        </p:tgtEl>
                                        <p:attrNameLst>
                                          <p:attrName>style.visibility</p:attrName>
                                        </p:attrNameLst>
                                      </p:cBhvr>
                                      <p:to>
                                        <p:strVal val="visible"/>
                                      </p:to>
                                    </p:set>
                                  </p:childTnLst>
                                </p:cTn>
                              </p:par>
                            </p:childTnLst>
                          </p:cTn>
                        </p:par>
                        <p:par>
                          <p:cTn id="51" fill="hold">
                            <p:stCondLst>
                              <p:cond delay="0"/>
                            </p:stCondLst>
                            <p:childTnLst>
                              <p:par>
                                <p:cTn id="52" presetClass="entr" nodeType="afterEffect" presetID="9" grpId="14" fill="hold">
                                  <p:stCondLst>
                                    <p:cond delay="0"/>
                                  </p:stCondLst>
                                  <p:iterate type="el" backwards="0">
                                    <p:tmAbs val="0"/>
                                  </p:iterate>
                                  <p:childTnLst>
                                    <p:set>
                                      <p:cBhvr>
                                        <p:cTn id="53" fill="hold"/>
                                        <p:tgtEl>
                                          <p:spTgt spid="1119"/>
                                        </p:tgtEl>
                                        <p:attrNameLst>
                                          <p:attrName>style.visibility</p:attrName>
                                        </p:attrNameLst>
                                      </p:cBhvr>
                                      <p:to>
                                        <p:strVal val="visible"/>
                                      </p:to>
                                    </p:set>
                                    <p:animEffect filter="dissolve" transition="in">
                                      <p:cBhvr>
                                        <p:cTn id="54" dur="400"/>
                                        <p:tgtEl>
                                          <p:spTgt spid="1119"/>
                                        </p:tgtEl>
                                      </p:cBhvr>
                                    </p:animEffect>
                                  </p:childTnLst>
                                </p:cTn>
                              </p:par>
                            </p:childTnLst>
                          </p:cTn>
                        </p:par>
                      </p:childTnLst>
                    </p:cTn>
                  </p:par>
                  <p:par>
                    <p:cTn id="55" fill="hold">
                      <p:stCondLst>
                        <p:cond delay="indefinite"/>
                      </p:stCondLst>
                      <p:childTnLst>
                        <p:par>
                          <p:cTn id="56" fill="hold">
                            <p:stCondLst>
                              <p:cond delay="0"/>
                            </p:stCondLst>
                            <p:childTnLst>
                              <p:par>
                                <p:cTn id="57" presetClass="entr" nodeType="clickEffect" presetSubtype="0" presetID="1" grpId="15" fill="hold">
                                  <p:stCondLst>
                                    <p:cond delay="0"/>
                                  </p:stCondLst>
                                  <p:iterate type="el" backwards="0">
                                    <p:tmAbs val="0"/>
                                  </p:iterate>
                                  <p:childTnLst>
                                    <p:set>
                                      <p:cBhvr>
                                        <p:cTn id="58" fill="hold"/>
                                        <p:tgtEl>
                                          <p:spTgt spid="114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161" grpId="6"/>
      <p:bldP build="whole" bldLvl="1" animBg="1" rev="0" advAuto="0" spid="1056" grpId="11"/>
      <p:bldP build="whole" bldLvl="1" animBg="1" rev="0" advAuto="0" spid="1057" grpId="13"/>
      <p:bldP build="whole" bldLvl="1" animBg="1" rev="0" advAuto="0" spid="1118" grpId="8"/>
      <p:bldP build="whole" bldLvl="1" animBg="1" rev="0" advAuto="0" spid="1122" grpId="4"/>
      <p:bldP build="whole" bldLvl="1" animBg="1" rev="0" advAuto="0" spid="919" grpId="1"/>
      <p:bldP build="whole" bldLvl="1" animBg="1" rev="0" advAuto="0" spid="1119" grpId="14"/>
      <p:bldP build="whole" bldLvl="1" animBg="1" rev="0" advAuto="0" spid="1144" grpId="15"/>
      <p:bldP build="whole" bldLvl="1" animBg="1" rev="0" advAuto="0" spid="1143" grpId="12"/>
      <p:bldP build="whole" bldLvl="1" animBg="1" rev="0" advAuto="0" spid="1140" grpId="2"/>
      <p:bldP build="whole" bldLvl="1" animBg="1" rev="0" advAuto="0" spid="1110" grpId="7"/>
      <p:bldP build="whole" bldLvl="1" animBg="1" rev="0" advAuto="0" spid="1161" grpId="3"/>
    </p:bldLst>
  </p:timing>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67" name="Revocation Check (1)…"/>
          <p:cNvSpPr txBox="1"/>
          <p:nvPr>
            <p:ph type="title"/>
          </p:nvPr>
        </p:nvSpPr>
        <p:spPr>
          <a:prstGeom prst="rect">
            <a:avLst/>
          </a:prstGeom>
        </p:spPr>
        <p:txBody>
          <a:bodyPr/>
          <a:lstStyle/>
          <a:p>
            <a:pPr/>
            <a:r>
              <a:t>Revocation Check (1)</a:t>
            </a:r>
          </a:p>
          <a:p>
            <a:pPr/>
            <a:r>
              <a:t>Certificate Revocation List</a:t>
            </a:r>
          </a:p>
        </p:txBody>
      </p:sp>
      <p:sp>
        <p:nvSpPr>
          <p:cNvPr id="1168"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169" name="Image" descr="Image"/>
          <p:cNvPicPr>
            <a:picLocks noChangeAspect="1"/>
          </p:cNvPicPr>
          <p:nvPr/>
        </p:nvPicPr>
        <p:blipFill>
          <a:blip r:embed="rId2">
            <a:extLst/>
          </a:blip>
          <a:stretch>
            <a:fillRect/>
          </a:stretch>
        </p:blipFill>
        <p:spPr>
          <a:xfrm>
            <a:off x="317500" y="1943100"/>
            <a:ext cx="7188200" cy="6807200"/>
          </a:xfrm>
          <a:prstGeom prst="rect">
            <a:avLst/>
          </a:prstGeom>
          <a:ln w="12700">
            <a:miter lim="400000"/>
          </a:ln>
        </p:spPr>
      </p:pic>
      <p:sp>
        <p:nvSpPr>
          <p:cNvPr id="1170" name="Rectangle"/>
          <p:cNvSpPr/>
          <p:nvPr/>
        </p:nvSpPr>
        <p:spPr>
          <a:xfrm>
            <a:off x="1739900" y="6731000"/>
            <a:ext cx="4746477" cy="342900"/>
          </a:xfrm>
          <a:prstGeom prst="rect">
            <a:avLst/>
          </a:prstGeom>
          <a:ln w="63500">
            <a:solidFill>
              <a:schemeClr val="accent5">
                <a:hueOff val="89162"/>
                <a:satOff val="9554"/>
                <a:lumOff val="16296"/>
              </a:schemeClr>
            </a:solidFill>
            <a:prstDash val="sysDot"/>
            <a:miter lim="400000"/>
          </a:ln>
        </p:spPr>
        <p:txBody>
          <a:bodyPr lIns="50800" tIns="50800" rIns="50800" bIns="50800" anchor="ctr"/>
          <a:lstStyle/>
          <a:p>
            <a:pPr>
              <a:defRPr b="0" sz="2200">
                <a:latin typeface="+mn-lt"/>
                <a:ea typeface="+mn-ea"/>
                <a:cs typeface="+mn-cs"/>
                <a:sym typeface="Helvetica Neue Medium"/>
              </a:defRPr>
            </a:pPr>
          </a:p>
        </p:txBody>
      </p:sp>
      <p:sp>
        <p:nvSpPr>
          <p:cNvPr id="1171" name="$ openssl crl -inform DER -text -noout -in InCommonRSAServerCA.crl"/>
          <p:cNvSpPr txBox="1"/>
          <p:nvPr/>
        </p:nvSpPr>
        <p:spPr>
          <a:xfrm>
            <a:off x="287982" y="8851899"/>
            <a:ext cx="12225636"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Menlo"/>
                <a:ea typeface="Menlo"/>
                <a:cs typeface="Menlo"/>
                <a:sym typeface="Menlo"/>
              </a:defRPr>
            </a:lvl1pPr>
          </a:lstStyle>
          <a:p>
            <a:pPr/>
            <a:r>
              <a:t>$ openssl crl -inform DER -text -noout -in InCommonRSAServerCA.crl</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73" name="Triangle"/>
          <p:cNvSpPr/>
          <p:nvPr/>
        </p:nvSpPr>
        <p:spPr>
          <a:xfrm flipH="1" rot="16200000">
            <a:off x="4628713" y="6570286"/>
            <a:ext cx="1246246" cy="275032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21600"/>
                </a:moveTo>
                <a:lnTo>
                  <a:pt x="0" y="0"/>
                </a:lnTo>
                <a:lnTo>
                  <a:pt x="21600" y="0"/>
                </a:lnTo>
                <a:close/>
              </a:path>
            </a:pathLst>
          </a:custGeom>
          <a:solidFill>
            <a:srgbClr val="434343">
              <a:alpha val="83830"/>
            </a:srgbClr>
          </a:solidFill>
          <a:ln w="12700">
            <a:miter lim="400000"/>
          </a:ln>
        </p:spPr>
        <p:txBody>
          <a:bodyPr lIns="50800" tIns="50800" rIns="50800" bIns="50800" anchor="ctr"/>
          <a:lstStyle/>
          <a:p>
            <a:pPr>
              <a:defRPr b="0" sz="2200">
                <a:latin typeface="+mn-lt"/>
                <a:ea typeface="+mn-ea"/>
                <a:cs typeface="+mn-cs"/>
                <a:sym typeface="Helvetica Neue Medium"/>
              </a:defRPr>
            </a:pPr>
          </a:p>
        </p:txBody>
      </p:sp>
      <p:sp>
        <p:nvSpPr>
          <p:cNvPr id="1174" name="Rectangle"/>
          <p:cNvSpPr/>
          <p:nvPr/>
        </p:nvSpPr>
        <p:spPr>
          <a:xfrm>
            <a:off x="4953608" y="7360537"/>
            <a:ext cx="1790917" cy="991134"/>
          </a:xfrm>
          <a:prstGeom prst="rect">
            <a:avLst/>
          </a:prstGeom>
          <a:solidFill>
            <a:srgbClr val="000000"/>
          </a:solidFill>
          <a:ln w="25400">
            <a:solidFill>
              <a:srgbClr val="FFFFFF"/>
            </a:solidFill>
            <a:prstDash val="sysDot"/>
            <a:miter lim="400000"/>
          </a:ln>
        </p:spPr>
        <p:txBody>
          <a:bodyPr lIns="50800" tIns="50800" rIns="50800" bIns="50800" anchor="ctr"/>
          <a:lstStyle/>
          <a:p>
            <a:pPr>
              <a:defRPr b="0" sz="2200">
                <a:latin typeface="+mn-lt"/>
                <a:ea typeface="+mn-ea"/>
                <a:cs typeface="+mn-cs"/>
                <a:sym typeface="Helvetica Neue Medium"/>
              </a:defRPr>
            </a:pPr>
          </a:p>
        </p:txBody>
      </p:sp>
      <p:sp>
        <p:nvSpPr>
          <p:cNvPr id="1175" name="Revocation Check (2)…"/>
          <p:cNvSpPr txBox="1"/>
          <p:nvPr>
            <p:ph type="title"/>
          </p:nvPr>
        </p:nvSpPr>
        <p:spPr>
          <a:prstGeom prst="rect">
            <a:avLst/>
          </a:prstGeom>
        </p:spPr>
        <p:txBody>
          <a:bodyPr/>
          <a:lstStyle/>
          <a:p>
            <a:pPr/>
            <a:r>
              <a:t>Revocation Check (2)</a:t>
            </a:r>
          </a:p>
          <a:p>
            <a:pPr/>
            <a:r>
              <a:t>Online Certificate Status Protocol </a:t>
            </a:r>
          </a:p>
        </p:txBody>
      </p:sp>
      <p:sp>
        <p:nvSpPr>
          <p:cNvPr id="1176"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lvl1pPr>
              <a:defRPr>
                <a:solidFill>
                  <a:srgbClr val="FFF61C"/>
                </a:solidFill>
              </a:defRPr>
            </a:lvl1pPr>
          </a:lstStyle>
          <a:p>
            <a:pPr/>
            <a:fld id="{86CB4B4D-7CA3-9044-876B-883B54F8677D}" type="slidenum"/>
          </a:p>
        </p:txBody>
      </p:sp>
      <p:sp>
        <p:nvSpPr>
          <p:cNvPr id="1177" name="Text"/>
          <p:cNvSpPr txBox="1"/>
          <p:nvPr/>
        </p:nvSpPr>
        <p:spPr>
          <a:xfrm>
            <a:off x="11956950" y="9296400"/>
            <a:ext cx="355800" cy="3429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defRPr sz="1600">
                <a:solidFill>
                  <a:srgbClr val="FFFB00"/>
                </a:solidFill>
                <a:latin typeface="Gill Sans"/>
                <a:ea typeface="Gill Sans"/>
                <a:cs typeface="Gill Sans"/>
                <a:sym typeface="Gill Sans"/>
              </a:defRPr>
            </a:lvl1pPr>
          </a:lstStyle>
          <a:p>
            <a:pPr/>
            <a:fld id="{86CB4B4D-7CA3-9044-876B-883B54F8677D}" type="slidenum"/>
          </a:p>
        </p:txBody>
      </p:sp>
      <p:grpSp>
        <p:nvGrpSpPr>
          <p:cNvPr id="1194" name="Group"/>
          <p:cNvGrpSpPr/>
          <p:nvPr/>
        </p:nvGrpSpPr>
        <p:grpSpPr>
          <a:xfrm>
            <a:off x="7061379" y="7526142"/>
            <a:ext cx="1217021" cy="659924"/>
            <a:chOff x="0" y="0"/>
            <a:chExt cx="1217019" cy="659923"/>
          </a:xfrm>
        </p:grpSpPr>
        <p:grpSp>
          <p:nvGrpSpPr>
            <p:cNvPr id="1185" name="Group"/>
            <p:cNvGrpSpPr/>
            <p:nvPr/>
          </p:nvGrpSpPr>
          <p:grpSpPr>
            <a:xfrm>
              <a:off x="0" y="-1"/>
              <a:ext cx="709020" cy="659925"/>
              <a:chOff x="0" y="0"/>
              <a:chExt cx="709019" cy="659923"/>
            </a:xfrm>
          </p:grpSpPr>
          <p:sp>
            <p:nvSpPr>
              <p:cNvPr id="1178" name="Line"/>
              <p:cNvSpPr/>
              <p:nvPr/>
            </p:nvSpPr>
            <p:spPr>
              <a:xfrm>
                <a:off x="0" y="233198"/>
                <a:ext cx="528063" cy="4267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333FF"/>
              </a:solidFill>
              <a:ln w="25400" cap="flat">
                <a:solidFill>
                  <a:srgbClr val="02084B"/>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179" name="Line"/>
              <p:cNvSpPr/>
              <p:nvPr/>
            </p:nvSpPr>
            <p:spPr>
              <a:xfrm flipV="1">
                <a:off x="25406" y="299044"/>
                <a:ext cx="345743" cy="345743"/>
              </a:xfrm>
              <a:prstGeom prst="line">
                <a:avLst/>
              </a:prstGeom>
              <a:noFill/>
              <a:ln w="25400" cap="flat">
                <a:solidFill>
                  <a:srgbClr val="030B5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180" name="Line"/>
              <p:cNvSpPr/>
              <p:nvPr/>
            </p:nvSpPr>
            <p:spPr>
              <a:xfrm flipV="1">
                <a:off x="259772" y="334353"/>
                <a:ext cx="157273" cy="157272"/>
              </a:xfrm>
              <a:prstGeom prst="line">
                <a:avLst/>
              </a:prstGeom>
              <a:noFill/>
              <a:ln w="25400" cap="flat">
                <a:solidFill>
                  <a:srgbClr val="030952"/>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181" name="Line"/>
              <p:cNvSpPr/>
              <p:nvPr/>
            </p:nvSpPr>
            <p:spPr>
              <a:xfrm flipV="1">
                <a:off x="22854" y="289865"/>
                <a:ext cx="339115" cy="339114"/>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182" name="Line"/>
              <p:cNvSpPr/>
              <p:nvPr/>
            </p:nvSpPr>
            <p:spPr>
              <a:xfrm flipV="1">
                <a:off x="245171" y="335763"/>
                <a:ext cx="153517" cy="153516"/>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183" name="Circle"/>
              <p:cNvSpPr/>
              <p:nvPr/>
            </p:nvSpPr>
            <p:spPr>
              <a:xfrm>
                <a:off x="319836" y="0"/>
                <a:ext cx="389184" cy="389184"/>
              </a:xfrm>
              <a:prstGeom prst="ellipse">
                <a:avLst/>
              </a:prstGeom>
              <a:solidFill>
                <a:srgbClr val="1333FF"/>
              </a:solidFill>
              <a:ln w="38100" cap="flat">
                <a:solidFill>
                  <a:srgbClr val="02084F"/>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184" name="Circle"/>
              <p:cNvSpPr/>
              <p:nvPr/>
            </p:nvSpPr>
            <p:spPr>
              <a:xfrm>
                <a:off x="521711" y="57289"/>
                <a:ext cx="125790" cy="125790"/>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193" name="Group"/>
            <p:cNvGrpSpPr/>
            <p:nvPr/>
          </p:nvGrpSpPr>
          <p:grpSpPr>
            <a:xfrm>
              <a:off x="507999" y="0"/>
              <a:ext cx="709021" cy="659924"/>
              <a:chOff x="0" y="0"/>
              <a:chExt cx="709019" cy="659923"/>
            </a:xfrm>
          </p:grpSpPr>
          <p:sp>
            <p:nvSpPr>
              <p:cNvPr id="1186" name="Line"/>
              <p:cNvSpPr/>
              <p:nvPr/>
            </p:nvSpPr>
            <p:spPr>
              <a:xfrm>
                <a:off x="0" y="233198"/>
                <a:ext cx="528063" cy="4267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773F9B"/>
              </a:solidFill>
              <a:ln w="25400" cap="flat">
                <a:solidFill>
                  <a:srgbClr val="02084B"/>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187" name="Line"/>
              <p:cNvSpPr/>
              <p:nvPr/>
            </p:nvSpPr>
            <p:spPr>
              <a:xfrm flipV="1">
                <a:off x="25406" y="299044"/>
                <a:ext cx="345743" cy="345743"/>
              </a:xfrm>
              <a:prstGeom prst="line">
                <a:avLst/>
              </a:prstGeom>
              <a:noFill/>
              <a:ln w="25400" cap="flat">
                <a:solidFill>
                  <a:srgbClr val="030B5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188" name="Line"/>
              <p:cNvSpPr/>
              <p:nvPr/>
            </p:nvSpPr>
            <p:spPr>
              <a:xfrm flipV="1">
                <a:off x="259772" y="334353"/>
                <a:ext cx="157273" cy="157272"/>
              </a:xfrm>
              <a:prstGeom prst="line">
                <a:avLst/>
              </a:prstGeom>
              <a:noFill/>
              <a:ln w="25400" cap="flat">
                <a:solidFill>
                  <a:srgbClr val="030952"/>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189" name="Line"/>
              <p:cNvSpPr/>
              <p:nvPr/>
            </p:nvSpPr>
            <p:spPr>
              <a:xfrm flipV="1">
                <a:off x="22854" y="289865"/>
                <a:ext cx="339115" cy="339114"/>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190" name="Line"/>
              <p:cNvSpPr/>
              <p:nvPr/>
            </p:nvSpPr>
            <p:spPr>
              <a:xfrm flipV="1">
                <a:off x="245171" y="335763"/>
                <a:ext cx="153517" cy="153516"/>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191" name="Circle"/>
              <p:cNvSpPr/>
              <p:nvPr/>
            </p:nvSpPr>
            <p:spPr>
              <a:xfrm>
                <a:off x="319836" y="0"/>
                <a:ext cx="389184" cy="389184"/>
              </a:xfrm>
              <a:prstGeom prst="ellipse">
                <a:avLst/>
              </a:prstGeom>
              <a:solidFill>
                <a:srgbClr val="773F9B"/>
              </a:solidFill>
              <a:ln w="38100" cap="flat">
                <a:solidFill>
                  <a:srgbClr val="02084F"/>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192" name="Circle"/>
              <p:cNvSpPr/>
              <p:nvPr/>
            </p:nvSpPr>
            <p:spPr>
              <a:xfrm>
                <a:off x="521711" y="57289"/>
                <a:ext cx="125790" cy="125790"/>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sp>
        <p:nvSpPr>
          <p:cNvPr id="1195" name="Browser"/>
          <p:cNvSpPr/>
          <p:nvPr/>
        </p:nvSpPr>
        <p:spPr>
          <a:xfrm>
            <a:off x="2149621" y="3244506"/>
            <a:ext cx="2674129" cy="1736798"/>
          </a:xfrm>
          <a:prstGeom prst="roundRect">
            <a:avLst>
              <a:gd name="adj" fmla="val 10968"/>
            </a:avLst>
          </a:prstGeom>
          <a:ln w="76200">
            <a:solidFill>
              <a:srgbClr val="0365C0"/>
            </a:solid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lstStyle>
            <a:lvl1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Browser</a:t>
            </a:r>
          </a:p>
        </p:txBody>
      </p:sp>
      <p:pic>
        <p:nvPicPr>
          <p:cNvPr id="1196" name="Chrome-logo.png" descr="Chrome-logo.png"/>
          <p:cNvPicPr>
            <a:picLocks noChangeAspect="1"/>
          </p:cNvPicPr>
          <p:nvPr/>
        </p:nvPicPr>
        <p:blipFill>
          <a:blip r:embed="rId3">
            <a:extLst/>
          </a:blip>
          <a:stretch>
            <a:fillRect/>
          </a:stretch>
        </p:blipFill>
        <p:spPr>
          <a:xfrm>
            <a:off x="1841634" y="2992428"/>
            <a:ext cx="685801" cy="685801"/>
          </a:xfrm>
          <a:prstGeom prst="rect">
            <a:avLst/>
          </a:prstGeom>
          <a:ln w="12700">
            <a:miter lim="400000"/>
          </a:ln>
        </p:spPr>
      </p:pic>
      <p:grpSp>
        <p:nvGrpSpPr>
          <p:cNvPr id="1209" name="Group"/>
          <p:cNvGrpSpPr/>
          <p:nvPr/>
        </p:nvGrpSpPr>
        <p:grpSpPr>
          <a:xfrm>
            <a:off x="2889549" y="3840499"/>
            <a:ext cx="1194274" cy="896229"/>
            <a:chOff x="0" y="0"/>
            <a:chExt cx="1194273" cy="896228"/>
          </a:xfrm>
        </p:grpSpPr>
        <p:sp>
          <p:nvSpPr>
            <p:cNvPr id="1197" name="Rectangle"/>
            <p:cNvSpPr/>
            <p:nvPr/>
          </p:nvSpPr>
          <p:spPr>
            <a:xfrm>
              <a:off x="0" y="46231"/>
              <a:ext cx="1194274" cy="849998"/>
            </a:xfrm>
            <a:prstGeom prst="rect">
              <a:avLst/>
            </a:prstGeom>
            <a:solidFill>
              <a:srgbClr val="C4C4C4"/>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198" name="Certificate"/>
            <p:cNvSpPr txBox="1"/>
            <p:nvPr/>
          </p:nvSpPr>
          <p:spPr>
            <a:xfrm>
              <a:off x="27986" y="-1"/>
              <a:ext cx="1138302" cy="45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2200">
                  <a:solidFill>
                    <a:srgbClr val="000000"/>
                  </a:solidFill>
                  <a:latin typeface="Snell Roundhand"/>
                  <a:ea typeface="Snell Roundhand"/>
                  <a:cs typeface="Snell Roundhand"/>
                  <a:sym typeface="Snell Roundhand"/>
                </a:defRPr>
              </a:lvl1pPr>
            </a:lstStyle>
            <a:p>
              <a:pPr/>
              <a:r>
                <a:t>Certificate</a:t>
              </a:r>
            </a:p>
          </p:txBody>
        </p:sp>
        <p:grpSp>
          <p:nvGrpSpPr>
            <p:cNvPr id="1206" name="Group"/>
            <p:cNvGrpSpPr/>
            <p:nvPr/>
          </p:nvGrpSpPr>
          <p:grpSpPr>
            <a:xfrm>
              <a:off x="62930" y="528144"/>
              <a:ext cx="290761" cy="270627"/>
              <a:chOff x="0" y="0"/>
              <a:chExt cx="290759" cy="270626"/>
            </a:xfrm>
          </p:grpSpPr>
          <p:sp>
            <p:nvSpPr>
              <p:cNvPr id="1199" name="Line"/>
              <p:cNvSpPr/>
              <p:nvPr/>
            </p:nvSpPr>
            <p:spPr>
              <a:xfrm>
                <a:off x="0" y="95631"/>
                <a:ext cx="216552" cy="17499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EBB20"/>
              </a:solidFill>
              <a:ln w="25400" cap="flat">
                <a:solidFill>
                  <a:srgbClr val="0A5C0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200" name="Line"/>
              <p:cNvSpPr/>
              <p:nvPr/>
            </p:nvSpPr>
            <p:spPr>
              <a:xfrm flipV="1">
                <a:off x="10418" y="122634"/>
                <a:ext cx="141786" cy="141785"/>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201" name="Line"/>
              <p:cNvSpPr/>
              <p:nvPr/>
            </p:nvSpPr>
            <p:spPr>
              <a:xfrm flipV="1">
                <a:off x="106529" y="137114"/>
                <a:ext cx="64496" cy="64496"/>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202" name="Line"/>
              <p:cNvSpPr/>
              <p:nvPr/>
            </p:nvSpPr>
            <p:spPr>
              <a:xfrm flipV="1">
                <a:off x="9372" y="118869"/>
                <a:ext cx="139067" cy="139068"/>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203" name="Line"/>
              <p:cNvSpPr/>
              <p:nvPr/>
            </p:nvSpPr>
            <p:spPr>
              <a:xfrm flipV="1">
                <a:off x="100541" y="137692"/>
                <a:ext cx="62956" cy="62955"/>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204" name="Circle"/>
              <p:cNvSpPr/>
              <p:nvPr/>
            </p:nvSpPr>
            <p:spPr>
              <a:xfrm>
                <a:off x="131160" y="0"/>
                <a:ext cx="159600" cy="159600"/>
              </a:xfrm>
              <a:prstGeom prst="ellipse">
                <a:avLst/>
              </a:prstGeom>
              <a:solidFill>
                <a:srgbClr val="06BC00"/>
              </a:solidFill>
              <a:ln w="38100" cap="flat">
                <a:solidFill>
                  <a:srgbClr val="015400"/>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205" name="Circle"/>
              <p:cNvSpPr/>
              <p:nvPr/>
            </p:nvSpPr>
            <p:spPr>
              <a:xfrm>
                <a:off x="213947" y="23493"/>
                <a:ext cx="51585" cy="51585"/>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pic>
          <p:nvPicPr>
            <p:cNvPr id="1207" name="250px-VRSNlogoAug2012.png" descr="250px-VRSNlogoAug2012.png"/>
            <p:cNvPicPr>
              <a:picLocks noChangeAspect="1"/>
            </p:cNvPicPr>
            <p:nvPr/>
          </p:nvPicPr>
          <p:blipFill>
            <a:blip r:embed="rId4">
              <a:extLst/>
            </a:blip>
            <a:srcRect l="0" t="0" r="12951" b="33387"/>
            <a:stretch>
              <a:fillRect/>
            </a:stretch>
          </p:blipFill>
          <p:spPr>
            <a:xfrm>
              <a:off x="695032" y="443170"/>
              <a:ext cx="464702" cy="355605"/>
            </a:xfrm>
            <a:prstGeom prst="rect">
              <a:avLst/>
            </a:prstGeom>
            <a:ln w="12700" cap="flat">
              <a:noFill/>
              <a:miter lim="400000"/>
            </a:ln>
            <a:effectLst/>
          </p:spPr>
        </p:pic>
        <p:pic>
          <p:nvPicPr>
            <p:cNvPr id="1208" name="strategic_bofa500_1.png" descr="strategic_bofa500_1.png"/>
            <p:cNvPicPr>
              <a:picLocks noChangeAspect="1"/>
            </p:cNvPicPr>
            <p:nvPr/>
          </p:nvPicPr>
          <p:blipFill>
            <a:blip r:embed="rId5">
              <a:extLst/>
            </a:blip>
            <a:srcRect l="35082" t="39675" r="28418" b="0"/>
            <a:stretch>
              <a:fillRect/>
            </a:stretch>
          </p:blipFill>
          <p:spPr>
            <a:xfrm>
              <a:off x="354447" y="528144"/>
              <a:ext cx="485326" cy="270720"/>
            </a:xfrm>
            <a:prstGeom prst="rect">
              <a:avLst/>
            </a:prstGeom>
            <a:ln w="12700" cap="flat">
              <a:noFill/>
              <a:miter lim="400000"/>
            </a:ln>
            <a:effectLst/>
          </p:spPr>
        </p:pic>
      </p:grpSp>
      <p:grpSp>
        <p:nvGrpSpPr>
          <p:cNvPr id="1212" name="Group"/>
          <p:cNvGrpSpPr/>
          <p:nvPr/>
        </p:nvGrpSpPr>
        <p:grpSpPr>
          <a:xfrm>
            <a:off x="4505917" y="6524009"/>
            <a:ext cx="3959814" cy="1984873"/>
            <a:chOff x="0" y="0"/>
            <a:chExt cx="3959813" cy="1984872"/>
          </a:xfrm>
        </p:grpSpPr>
        <p:sp>
          <p:nvSpPr>
            <p:cNvPr id="1210" name="Certificate Authority"/>
            <p:cNvSpPr/>
            <p:nvPr/>
          </p:nvSpPr>
          <p:spPr>
            <a:xfrm>
              <a:off x="311762" y="248075"/>
              <a:ext cx="3648052" cy="1736798"/>
            </a:xfrm>
            <a:prstGeom prst="roundRect">
              <a:avLst>
                <a:gd name="adj" fmla="val 10968"/>
              </a:avLst>
            </a:prstGeom>
            <a:noFill/>
            <a:ln w="76200" cap="flat">
              <a:solidFill>
                <a:srgbClr val="0365C0"/>
              </a:solidFill>
              <a:prstDash val="solid"/>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lvl1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Certificate Authority</a:t>
              </a:r>
            </a:p>
          </p:txBody>
        </p:sp>
        <p:pic>
          <p:nvPicPr>
            <p:cNvPr id="1211" name="250px-VRSNlogoAug2012.png" descr="250px-VRSNlogoAug2012.png"/>
            <p:cNvPicPr>
              <a:picLocks noChangeAspect="1"/>
            </p:cNvPicPr>
            <p:nvPr/>
          </p:nvPicPr>
          <p:blipFill>
            <a:blip r:embed="rId4">
              <a:extLst/>
            </a:blip>
            <a:srcRect l="18183" t="9604" r="18183" b="29836"/>
            <a:stretch>
              <a:fillRect/>
            </a:stretch>
          </p:blipFill>
          <p:spPr>
            <a:xfrm>
              <a:off x="0" y="0"/>
              <a:ext cx="720731" cy="685909"/>
            </a:xfrm>
            <a:prstGeom prst="rect">
              <a:avLst/>
            </a:prstGeom>
            <a:ln w="12700" cap="flat">
              <a:noFill/>
              <a:miter lim="400000"/>
            </a:ln>
            <a:effectLst/>
          </p:spPr>
        </p:pic>
      </p:grpSp>
      <p:grpSp>
        <p:nvGrpSpPr>
          <p:cNvPr id="1309" name="Group"/>
          <p:cNvGrpSpPr/>
          <p:nvPr/>
        </p:nvGrpSpPr>
        <p:grpSpPr>
          <a:xfrm>
            <a:off x="4992918" y="7342671"/>
            <a:ext cx="1712297" cy="1028701"/>
            <a:chOff x="0" y="0"/>
            <a:chExt cx="1712295" cy="1028699"/>
          </a:xfrm>
        </p:grpSpPr>
        <p:grpSp>
          <p:nvGrpSpPr>
            <p:cNvPr id="1228" name="Group"/>
            <p:cNvGrpSpPr/>
            <p:nvPr/>
          </p:nvGrpSpPr>
          <p:grpSpPr>
            <a:xfrm>
              <a:off x="0" y="0"/>
              <a:ext cx="533210" cy="609601"/>
              <a:chOff x="0" y="0"/>
              <a:chExt cx="533209" cy="609600"/>
            </a:xfrm>
          </p:grpSpPr>
          <p:grpSp>
            <p:nvGrpSpPr>
              <p:cNvPr id="1226" name="Group"/>
              <p:cNvGrpSpPr/>
              <p:nvPr/>
            </p:nvGrpSpPr>
            <p:grpSpPr>
              <a:xfrm>
                <a:off x="0" y="118381"/>
                <a:ext cx="533210" cy="372838"/>
                <a:chOff x="0" y="0"/>
                <a:chExt cx="533209" cy="372836"/>
              </a:xfrm>
            </p:grpSpPr>
            <p:grpSp>
              <p:nvGrpSpPr>
                <p:cNvPr id="1224" name="Group"/>
                <p:cNvGrpSpPr/>
                <p:nvPr/>
              </p:nvGrpSpPr>
              <p:grpSpPr>
                <a:xfrm>
                  <a:off x="34234" y="42068"/>
                  <a:ext cx="464742" cy="330769"/>
                  <a:chOff x="0" y="0"/>
                  <a:chExt cx="464740" cy="330768"/>
                </a:xfrm>
              </p:grpSpPr>
              <p:sp>
                <p:nvSpPr>
                  <p:cNvPr id="1213" name="Rectangle"/>
                  <p:cNvSpPr/>
                  <p:nvPr/>
                </p:nvSpPr>
                <p:spPr>
                  <a:xfrm>
                    <a:off x="0" y="0"/>
                    <a:ext cx="464741" cy="330769"/>
                  </a:xfrm>
                  <a:prstGeom prst="rect">
                    <a:avLst/>
                  </a:prstGeom>
                  <a:solidFill>
                    <a:srgbClr val="C4C4C4"/>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nvGrpSpPr>
                  <p:cNvPr id="1221" name="Group"/>
                  <p:cNvGrpSpPr/>
                  <p:nvPr/>
                </p:nvGrpSpPr>
                <p:grpSpPr>
                  <a:xfrm>
                    <a:off x="24488" y="187531"/>
                    <a:ext cx="113148" cy="105313"/>
                    <a:chOff x="0" y="0"/>
                    <a:chExt cx="113146" cy="105311"/>
                  </a:xfrm>
                </p:grpSpPr>
                <p:sp>
                  <p:nvSpPr>
                    <p:cNvPr id="1214" name="Line"/>
                    <p:cNvSpPr/>
                    <p:nvPr/>
                  </p:nvSpPr>
                  <p:spPr>
                    <a:xfrm>
                      <a:off x="0" y="37214"/>
                      <a:ext cx="84270" cy="680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EBB20"/>
                    </a:solidFill>
                    <a:ln w="25400" cap="flat">
                      <a:solidFill>
                        <a:srgbClr val="0A5C0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215" name="Line"/>
                    <p:cNvSpPr/>
                    <p:nvPr/>
                  </p:nvSpPr>
                  <p:spPr>
                    <a:xfrm flipV="1">
                      <a:off x="4054" y="47722"/>
                      <a:ext cx="55175" cy="55175"/>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216" name="Line"/>
                    <p:cNvSpPr/>
                    <p:nvPr/>
                  </p:nvSpPr>
                  <p:spPr>
                    <a:xfrm flipV="1">
                      <a:off x="41454" y="53356"/>
                      <a:ext cx="25099" cy="25099"/>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217" name="Line"/>
                    <p:cNvSpPr/>
                    <p:nvPr/>
                  </p:nvSpPr>
                  <p:spPr>
                    <a:xfrm flipV="1">
                      <a:off x="3647" y="46257"/>
                      <a:ext cx="54117" cy="54117"/>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218" name="Line"/>
                    <p:cNvSpPr/>
                    <p:nvPr/>
                  </p:nvSpPr>
                  <p:spPr>
                    <a:xfrm flipV="1">
                      <a:off x="39124" y="53581"/>
                      <a:ext cx="24500" cy="24499"/>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219" name="Circle"/>
                    <p:cNvSpPr/>
                    <p:nvPr/>
                  </p:nvSpPr>
                  <p:spPr>
                    <a:xfrm>
                      <a:off x="51039" y="0"/>
                      <a:ext cx="62108" cy="62107"/>
                    </a:xfrm>
                    <a:prstGeom prst="ellipse">
                      <a:avLst/>
                    </a:prstGeom>
                    <a:solidFill>
                      <a:srgbClr val="06BC00"/>
                    </a:solidFill>
                    <a:ln w="38100" cap="flat">
                      <a:solidFill>
                        <a:srgbClr val="015400"/>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220" name="Circle"/>
                    <p:cNvSpPr/>
                    <p:nvPr/>
                  </p:nvSpPr>
                  <p:spPr>
                    <a:xfrm>
                      <a:off x="83255" y="9142"/>
                      <a:ext cx="20075" cy="20074"/>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pic>
                <p:nvPicPr>
                  <p:cNvPr id="1222" name="250px-VRSNlogoAug2012.png" descr="250px-VRSNlogoAug2012.png"/>
                  <p:cNvPicPr>
                    <a:picLocks noChangeAspect="1"/>
                  </p:cNvPicPr>
                  <p:nvPr/>
                </p:nvPicPr>
                <p:blipFill>
                  <a:blip r:embed="rId4">
                    <a:extLst/>
                  </a:blip>
                  <a:srcRect l="0" t="0" r="12951" b="33387"/>
                  <a:stretch>
                    <a:fillRect/>
                  </a:stretch>
                </p:blipFill>
                <p:spPr>
                  <a:xfrm>
                    <a:off x="270465" y="154464"/>
                    <a:ext cx="180835" cy="138382"/>
                  </a:xfrm>
                  <a:prstGeom prst="rect">
                    <a:avLst/>
                  </a:prstGeom>
                  <a:ln w="12700" cap="flat">
                    <a:noFill/>
                    <a:miter lim="400000"/>
                  </a:ln>
                  <a:effectLst/>
                </p:spPr>
              </p:pic>
              <p:pic>
                <p:nvPicPr>
                  <p:cNvPr id="1223" name="strategic_bofa500_1.png" descr="strategic_bofa500_1.png"/>
                  <p:cNvPicPr>
                    <a:picLocks noChangeAspect="1"/>
                  </p:cNvPicPr>
                  <p:nvPr/>
                </p:nvPicPr>
                <p:blipFill>
                  <a:blip r:embed="rId5">
                    <a:extLst/>
                  </a:blip>
                  <a:srcRect l="35082" t="39675" r="28418" b="0"/>
                  <a:stretch>
                    <a:fillRect/>
                  </a:stretch>
                </p:blipFill>
                <p:spPr>
                  <a:xfrm>
                    <a:off x="137930" y="187531"/>
                    <a:ext cx="188860" cy="105349"/>
                  </a:xfrm>
                  <a:prstGeom prst="rect">
                    <a:avLst/>
                  </a:prstGeom>
                  <a:ln w="12700" cap="flat">
                    <a:noFill/>
                    <a:miter lim="400000"/>
                  </a:ln>
                  <a:effectLst/>
                </p:spPr>
              </p:pic>
            </p:grpSp>
            <p:sp>
              <p:nvSpPr>
                <p:cNvPr id="1225" name="Certificate"/>
                <p:cNvSpPr txBox="1"/>
                <p:nvPr/>
              </p:nvSpPr>
              <p:spPr>
                <a:xfrm>
                  <a:off x="0" y="0"/>
                  <a:ext cx="533210" cy="241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900">
                      <a:solidFill>
                        <a:srgbClr val="000000"/>
                      </a:solidFill>
                      <a:latin typeface="Snell Roundhand"/>
                      <a:ea typeface="Snell Roundhand"/>
                      <a:cs typeface="Snell Roundhand"/>
                      <a:sym typeface="Snell Roundhand"/>
                    </a:defRPr>
                  </a:lvl1pPr>
                </a:lstStyle>
                <a:p>
                  <a:pPr/>
                  <a:r>
                    <a:t>Certificate</a:t>
                  </a:r>
                </a:p>
              </p:txBody>
            </p:sp>
          </p:grpSp>
          <p:sp>
            <p:nvSpPr>
              <p:cNvPr id="1227" name="✗"/>
              <p:cNvSpPr txBox="1"/>
              <p:nvPr/>
            </p:nvSpPr>
            <p:spPr>
              <a:xfrm>
                <a:off x="64471" y="0"/>
                <a:ext cx="404268" cy="609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4000">
                    <a:solidFill>
                      <a:srgbClr val="C82506"/>
                    </a:solidFill>
                    <a:latin typeface="Gill Sans"/>
                    <a:ea typeface="Gill Sans"/>
                    <a:cs typeface="Gill Sans"/>
                    <a:sym typeface="Gill Sans"/>
                  </a:defRPr>
                </a:lvl1pPr>
              </a:lstStyle>
              <a:p>
                <a:pPr/>
                <a:r>
                  <a:t>✗</a:t>
                </a:r>
              </a:p>
            </p:txBody>
          </p:sp>
        </p:grpSp>
        <p:grpSp>
          <p:nvGrpSpPr>
            <p:cNvPr id="1244" name="Group"/>
            <p:cNvGrpSpPr/>
            <p:nvPr/>
          </p:nvGrpSpPr>
          <p:grpSpPr>
            <a:xfrm>
              <a:off x="589542" y="0"/>
              <a:ext cx="533211" cy="609601"/>
              <a:chOff x="0" y="0"/>
              <a:chExt cx="533209" cy="609600"/>
            </a:xfrm>
          </p:grpSpPr>
          <p:grpSp>
            <p:nvGrpSpPr>
              <p:cNvPr id="1242" name="Group"/>
              <p:cNvGrpSpPr/>
              <p:nvPr/>
            </p:nvGrpSpPr>
            <p:grpSpPr>
              <a:xfrm>
                <a:off x="-1" y="118381"/>
                <a:ext cx="533211" cy="372838"/>
                <a:chOff x="0" y="0"/>
                <a:chExt cx="533209" cy="372836"/>
              </a:xfrm>
            </p:grpSpPr>
            <p:grpSp>
              <p:nvGrpSpPr>
                <p:cNvPr id="1240" name="Group"/>
                <p:cNvGrpSpPr/>
                <p:nvPr/>
              </p:nvGrpSpPr>
              <p:grpSpPr>
                <a:xfrm>
                  <a:off x="34234" y="42068"/>
                  <a:ext cx="464742" cy="330769"/>
                  <a:chOff x="0" y="0"/>
                  <a:chExt cx="464740" cy="330768"/>
                </a:xfrm>
              </p:grpSpPr>
              <p:sp>
                <p:nvSpPr>
                  <p:cNvPr id="1229" name="Rectangle"/>
                  <p:cNvSpPr/>
                  <p:nvPr/>
                </p:nvSpPr>
                <p:spPr>
                  <a:xfrm>
                    <a:off x="0" y="0"/>
                    <a:ext cx="464741" cy="330769"/>
                  </a:xfrm>
                  <a:prstGeom prst="rect">
                    <a:avLst/>
                  </a:prstGeom>
                  <a:solidFill>
                    <a:srgbClr val="C4C4C4"/>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nvGrpSpPr>
                  <p:cNvPr id="1237" name="Group"/>
                  <p:cNvGrpSpPr/>
                  <p:nvPr/>
                </p:nvGrpSpPr>
                <p:grpSpPr>
                  <a:xfrm>
                    <a:off x="24488" y="187531"/>
                    <a:ext cx="113148" cy="105313"/>
                    <a:chOff x="0" y="0"/>
                    <a:chExt cx="113146" cy="105311"/>
                  </a:xfrm>
                </p:grpSpPr>
                <p:sp>
                  <p:nvSpPr>
                    <p:cNvPr id="1230" name="Line"/>
                    <p:cNvSpPr/>
                    <p:nvPr/>
                  </p:nvSpPr>
                  <p:spPr>
                    <a:xfrm>
                      <a:off x="0" y="37214"/>
                      <a:ext cx="84270" cy="680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EBB20"/>
                    </a:solidFill>
                    <a:ln w="25400" cap="flat">
                      <a:solidFill>
                        <a:srgbClr val="0A5C0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231" name="Line"/>
                    <p:cNvSpPr/>
                    <p:nvPr/>
                  </p:nvSpPr>
                  <p:spPr>
                    <a:xfrm flipV="1">
                      <a:off x="4054" y="47722"/>
                      <a:ext cx="55175" cy="55175"/>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232" name="Line"/>
                    <p:cNvSpPr/>
                    <p:nvPr/>
                  </p:nvSpPr>
                  <p:spPr>
                    <a:xfrm flipV="1">
                      <a:off x="41454" y="53356"/>
                      <a:ext cx="25099" cy="25099"/>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233" name="Line"/>
                    <p:cNvSpPr/>
                    <p:nvPr/>
                  </p:nvSpPr>
                  <p:spPr>
                    <a:xfrm flipV="1">
                      <a:off x="3647" y="46257"/>
                      <a:ext cx="54117" cy="54117"/>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234" name="Line"/>
                    <p:cNvSpPr/>
                    <p:nvPr/>
                  </p:nvSpPr>
                  <p:spPr>
                    <a:xfrm flipV="1">
                      <a:off x="39124" y="53581"/>
                      <a:ext cx="24500" cy="24499"/>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235" name="Circle"/>
                    <p:cNvSpPr/>
                    <p:nvPr/>
                  </p:nvSpPr>
                  <p:spPr>
                    <a:xfrm>
                      <a:off x="51039" y="0"/>
                      <a:ext cx="62108" cy="62107"/>
                    </a:xfrm>
                    <a:prstGeom prst="ellipse">
                      <a:avLst/>
                    </a:prstGeom>
                    <a:solidFill>
                      <a:srgbClr val="06BC00"/>
                    </a:solidFill>
                    <a:ln w="38100" cap="flat">
                      <a:solidFill>
                        <a:srgbClr val="015400"/>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236" name="Circle"/>
                    <p:cNvSpPr/>
                    <p:nvPr/>
                  </p:nvSpPr>
                  <p:spPr>
                    <a:xfrm>
                      <a:off x="83255" y="9142"/>
                      <a:ext cx="20075" cy="20074"/>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pic>
                <p:nvPicPr>
                  <p:cNvPr id="1238" name="250px-VRSNlogoAug2012.png" descr="250px-VRSNlogoAug2012.png"/>
                  <p:cNvPicPr>
                    <a:picLocks noChangeAspect="1"/>
                  </p:cNvPicPr>
                  <p:nvPr/>
                </p:nvPicPr>
                <p:blipFill>
                  <a:blip r:embed="rId4">
                    <a:extLst/>
                  </a:blip>
                  <a:srcRect l="0" t="0" r="12951" b="33387"/>
                  <a:stretch>
                    <a:fillRect/>
                  </a:stretch>
                </p:blipFill>
                <p:spPr>
                  <a:xfrm>
                    <a:off x="270465" y="154464"/>
                    <a:ext cx="180835" cy="138382"/>
                  </a:xfrm>
                  <a:prstGeom prst="rect">
                    <a:avLst/>
                  </a:prstGeom>
                  <a:ln w="12700" cap="flat">
                    <a:noFill/>
                    <a:miter lim="400000"/>
                  </a:ln>
                  <a:effectLst/>
                </p:spPr>
              </p:pic>
              <p:pic>
                <p:nvPicPr>
                  <p:cNvPr id="1239" name="strategic_bofa500_1.png" descr="strategic_bofa500_1.png"/>
                  <p:cNvPicPr>
                    <a:picLocks noChangeAspect="1"/>
                  </p:cNvPicPr>
                  <p:nvPr/>
                </p:nvPicPr>
                <p:blipFill>
                  <a:blip r:embed="rId5">
                    <a:extLst/>
                  </a:blip>
                  <a:srcRect l="35082" t="39675" r="28418" b="0"/>
                  <a:stretch>
                    <a:fillRect/>
                  </a:stretch>
                </p:blipFill>
                <p:spPr>
                  <a:xfrm>
                    <a:off x="137930" y="187531"/>
                    <a:ext cx="188860" cy="105349"/>
                  </a:xfrm>
                  <a:prstGeom prst="rect">
                    <a:avLst/>
                  </a:prstGeom>
                  <a:ln w="12700" cap="flat">
                    <a:noFill/>
                    <a:miter lim="400000"/>
                  </a:ln>
                  <a:effectLst/>
                </p:spPr>
              </p:pic>
            </p:grpSp>
            <p:sp>
              <p:nvSpPr>
                <p:cNvPr id="1241" name="Certificate"/>
                <p:cNvSpPr txBox="1"/>
                <p:nvPr/>
              </p:nvSpPr>
              <p:spPr>
                <a:xfrm>
                  <a:off x="0" y="0"/>
                  <a:ext cx="533210" cy="241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900">
                      <a:solidFill>
                        <a:srgbClr val="000000"/>
                      </a:solidFill>
                      <a:latin typeface="Snell Roundhand"/>
                      <a:ea typeface="Snell Roundhand"/>
                      <a:cs typeface="Snell Roundhand"/>
                      <a:sym typeface="Snell Roundhand"/>
                    </a:defRPr>
                  </a:lvl1pPr>
                </a:lstStyle>
                <a:p>
                  <a:pPr/>
                  <a:r>
                    <a:t>Certificate</a:t>
                  </a:r>
                </a:p>
              </p:txBody>
            </p:sp>
          </p:grpSp>
          <p:sp>
            <p:nvSpPr>
              <p:cNvPr id="1243" name="✗"/>
              <p:cNvSpPr txBox="1"/>
              <p:nvPr/>
            </p:nvSpPr>
            <p:spPr>
              <a:xfrm>
                <a:off x="64471" y="0"/>
                <a:ext cx="404268" cy="609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4000">
                    <a:solidFill>
                      <a:srgbClr val="C82506"/>
                    </a:solidFill>
                    <a:latin typeface="Gill Sans"/>
                    <a:ea typeface="Gill Sans"/>
                    <a:cs typeface="Gill Sans"/>
                    <a:sym typeface="Gill Sans"/>
                  </a:defRPr>
                </a:lvl1pPr>
              </a:lstStyle>
              <a:p>
                <a:pPr/>
                <a:r>
                  <a:t>✗</a:t>
                </a:r>
              </a:p>
            </p:txBody>
          </p:sp>
        </p:grpSp>
        <p:grpSp>
          <p:nvGrpSpPr>
            <p:cNvPr id="1260" name="Group"/>
            <p:cNvGrpSpPr/>
            <p:nvPr/>
          </p:nvGrpSpPr>
          <p:grpSpPr>
            <a:xfrm>
              <a:off x="-1" y="419099"/>
              <a:ext cx="533211" cy="609601"/>
              <a:chOff x="0" y="0"/>
              <a:chExt cx="533209" cy="609600"/>
            </a:xfrm>
          </p:grpSpPr>
          <p:grpSp>
            <p:nvGrpSpPr>
              <p:cNvPr id="1258" name="Group"/>
              <p:cNvGrpSpPr/>
              <p:nvPr/>
            </p:nvGrpSpPr>
            <p:grpSpPr>
              <a:xfrm>
                <a:off x="-1" y="118381"/>
                <a:ext cx="533211" cy="372838"/>
                <a:chOff x="0" y="0"/>
                <a:chExt cx="533209" cy="372836"/>
              </a:xfrm>
            </p:grpSpPr>
            <p:grpSp>
              <p:nvGrpSpPr>
                <p:cNvPr id="1256" name="Group"/>
                <p:cNvGrpSpPr/>
                <p:nvPr/>
              </p:nvGrpSpPr>
              <p:grpSpPr>
                <a:xfrm>
                  <a:off x="34234" y="42068"/>
                  <a:ext cx="464742" cy="330769"/>
                  <a:chOff x="0" y="0"/>
                  <a:chExt cx="464740" cy="330768"/>
                </a:xfrm>
              </p:grpSpPr>
              <p:sp>
                <p:nvSpPr>
                  <p:cNvPr id="1245" name="Rectangle"/>
                  <p:cNvSpPr/>
                  <p:nvPr/>
                </p:nvSpPr>
                <p:spPr>
                  <a:xfrm>
                    <a:off x="0" y="0"/>
                    <a:ext cx="464741" cy="330769"/>
                  </a:xfrm>
                  <a:prstGeom prst="rect">
                    <a:avLst/>
                  </a:prstGeom>
                  <a:solidFill>
                    <a:srgbClr val="C4C4C4"/>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nvGrpSpPr>
                  <p:cNvPr id="1253" name="Group"/>
                  <p:cNvGrpSpPr/>
                  <p:nvPr/>
                </p:nvGrpSpPr>
                <p:grpSpPr>
                  <a:xfrm>
                    <a:off x="24488" y="187531"/>
                    <a:ext cx="113148" cy="105313"/>
                    <a:chOff x="0" y="0"/>
                    <a:chExt cx="113146" cy="105311"/>
                  </a:xfrm>
                </p:grpSpPr>
                <p:sp>
                  <p:nvSpPr>
                    <p:cNvPr id="1246" name="Line"/>
                    <p:cNvSpPr/>
                    <p:nvPr/>
                  </p:nvSpPr>
                  <p:spPr>
                    <a:xfrm>
                      <a:off x="0" y="37214"/>
                      <a:ext cx="84270" cy="680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EBB20"/>
                    </a:solidFill>
                    <a:ln w="25400" cap="flat">
                      <a:solidFill>
                        <a:srgbClr val="0A5C0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247" name="Line"/>
                    <p:cNvSpPr/>
                    <p:nvPr/>
                  </p:nvSpPr>
                  <p:spPr>
                    <a:xfrm flipV="1">
                      <a:off x="4054" y="47722"/>
                      <a:ext cx="55175" cy="55175"/>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248" name="Line"/>
                    <p:cNvSpPr/>
                    <p:nvPr/>
                  </p:nvSpPr>
                  <p:spPr>
                    <a:xfrm flipV="1">
                      <a:off x="41454" y="53356"/>
                      <a:ext cx="25099" cy="25099"/>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249" name="Line"/>
                    <p:cNvSpPr/>
                    <p:nvPr/>
                  </p:nvSpPr>
                  <p:spPr>
                    <a:xfrm flipV="1">
                      <a:off x="3647" y="46257"/>
                      <a:ext cx="54117" cy="54117"/>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250" name="Line"/>
                    <p:cNvSpPr/>
                    <p:nvPr/>
                  </p:nvSpPr>
                  <p:spPr>
                    <a:xfrm flipV="1">
                      <a:off x="39124" y="53581"/>
                      <a:ext cx="24500" cy="24499"/>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251" name="Circle"/>
                    <p:cNvSpPr/>
                    <p:nvPr/>
                  </p:nvSpPr>
                  <p:spPr>
                    <a:xfrm>
                      <a:off x="51039" y="0"/>
                      <a:ext cx="62108" cy="62107"/>
                    </a:xfrm>
                    <a:prstGeom prst="ellipse">
                      <a:avLst/>
                    </a:prstGeom>
                    <a:solidFill>
                      <a:srgbClr val="06BC00"/>
                    </a:solidFill>
                    <a:ln w="38100" cap="flat">
                      <a:solidFill>
                        <a:srgbClr val="015400"/>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252" name="Circle"/>
                    <p:cNvSpPr/>
                    <p:nvPr/>
                  </p:nvSpPr>
                  <p:spPr>
                    <a:xfrm>
                      <a:off x="83255" y="9142"/>
                      <a:ext cx="20075" cy="20074"/>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pic>
                <p:nvPicPr>
                  <p:cNvPr id="1254" name="250px-VRSNlogoAug2012.png" descr="250px-VRSNlogoAug2012.png"/>
                  <p:cNvPicPr>
                    <a:picLocks noChangeAspect="1"/>
                  </p:cNvPicPr>
                  <p:nvPr/>
                </p:nvPicPr>
                <p:blipFill>
                  <a:blip r:embed="rId4">
                    <a:extLst/>
                  </a:blip>
                  <a:srcRect l="0" t="0" r="12951" b="33387"/>
                  <a:stretch>
                    <a:fillRect/>
                  </a:stretch>
                </p:blipFill>
                <p:spPr>
                  <a:xfrm>
                    <a:off x="270465" y="154464"/>
                    <a:ext cx="180835" cy="138382"/>
                  </a:xfrm>
                  <a:prstGeom prst="rect">
                    <a:avLst/>
                  </a:prstGeom>
                  <a:ln w="12700" cap="flat">
                    <a:noFill/>
                    <a:miter lim="400000"/>
                  </a:ln>
                  <a:effectLst/>
                </p:spPr>
              </p:pic>
              <p:pic>
                <p:nvPicPr>
                  <p:cNvPr id="1255" name="strategic_bofa500_1.png" descr="strategic_bofa500_1.png"/>
                  <p:cNvPicPr>
                    <a:picLocks noChangeAspect="1"/>
                  </p:cNvPicPr>
                  <p:nvPr/>
                </p:nvPicPr>
                <p:blipFill>
                  <a:blip r:embed="rId5">
                    <a:extLst/>
                  </a:blip>
                  <a:srcRect l="35082" t="39675" r="28418" b="0"/>
                  <a:stretch>
                    <a:fillRect/>
                  </a:stretch>
                </p:blipFill>
                <p:spPr>
                  <a:xfrm>
                    <a:off x="137930" y="187531"/>
                    <a:ext cx="188860" cy="105349"/>
                  </a:xfrm>
                  <a:prstGeom prst="rect">
                    <a:avLst/>
                  </a:prstGeom>
                  <a:ln w="12700" cap="flat">
                    <a:noFill/>
                    <a:miter lim="400000"/>
                  </a:ln>
                  <a:effectLst/>
                </p:spPr>
              </p:pic>
            </p:grpSp>
            <p:sp>
              <p:nvSpPr>
                <p:cNvPr id="1257" name="Certificate"/>
                <p:cNvSpPr txBox="1"/>
                <p:nvPr/>
              </p:nvSpPr>
              <p:spPr>
                <a:xfrm>
                  <a:off x="0" y="0"/>
                  <a:ext cx="533210" cy="241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900">
                      <a:solidFill>
                        <a:srgbClr val="000000"/>
                      </a:solidFill>
                      <a:latin typeface="Snell Roundhand"/>
                      <a:ea typeface="Snell Roundhand"/>
                      <a:cs typeface="Snell Roundhand"/>
                      <a:sym typeface="Snell Roundhand"/>
                    </a:defRPr>
                  </a:lvl1pPr>
                </a:lstStyle>
                <a:p>
                  <a:pPr/>
                  <a:r>
                    <a:t>Certificate</a:t>
                  </a:r>
                </a:p>
              </p:txBody>
            </p:sp>
          </p:grpSp>
          <p:sp>
            <p:nvSpPr>
              <p:cNvPr id="1259" name="✗"/>
              <p:cNvSpPr txBox="1"/>
              <p:nvPr/>
            </p:nvSpPr>
            <p:spPr>
              <a:xfrm>
                <a:off x="64471" y="0"/>
                <a:ext cx="404268" cy="609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4000">
                    <a:solidFill>
                      <a:srgbClr val="C82506"/>
                    </a:solidFill>
                    <a:latin typeface="Gill Sans"/>
                    <a:ea typeface="Gill Sans"/>
                    <a:cs typeface="Gill Sans"/>
                    <a:sym typeface="Gill Sans"/>
                  </a:defRPr>
                </a:lvl1pPr>
              </a:lstStyle>
              <a:p>
                <a:pPr/>
                <a:r>
                  <a:t>✗</a:t>
                </a:r>
              </a:p>
            </p:txBody>
          </p:sp>
        </p:grpSp>
        <p:grpSp>
          <p:nvGrpSpPr>
            <p:cNvPr id="1276" name="Group"/>
            <p:cNvGrpSpPr/>
            <p:nvPr/>
          </p:nvGrpSpPr>
          <p:grpSpPr>
            <a:xfrm>
              <a:off x="589542" y="419099"/>
              <a:ext cx="533211" cy="609601"/>
              <a:chOff x="0" y="0"/>
              <a:chExt cx="533209" cy="609600"/>
            </a:xfrm>
          </p:grpSpPr>
          <p:grpSp>
            <p:nvGrpSpPr>
              <p:cNvPr id="1274" name="Group"/>
              <p:cNvGrpSpPr/>
              <p:nvPr/>
            </p:nvGrpSpPr>
            <p:grpSpPr>
              <a:xfrm>
                <a:off x="-1" y="118381"/>
                <a:ext cx="533211" cy="372838"/>
                <a:chOff x="0" y="0"/>
                <a:chExt cx="533209" cy="372836"/>
              </a:xfrm>
            </p:grpSpPr>
            <p:grpSp>
              <p:nvGrpSpPr>
                <p:cNvPr id="1272" name="Group"/>
                <p:cNvGrpSpPr/>
                <p:nvPr/>
              </p:nvGrpSpPr>
              <p:grpSpPr>
                <a:xfrm>
                  <a:off x="34234" y="42068"/>
                  <a:ext cx="464742" cy="330769"/>
                  <a:chOff x="0" y="0"/>
                  <a:chExt cx="464740" cy="330768"/>
                </a:xfrm>
              </p:grpSpPr>
              <p:sp>
                <p:nvSpPr>
                  <p:cNvPr id="1261" name="Rectangle"/>
                  <p:cNvSpPr/>
                  <p:nvPr/>
                </p:nvSpPr>
                <p:spPr>
                  <a:xfrm>
                    <a:off x="0" y="0"/>
                    <a:ext cx="464741" cy="330769"/>
                  </a:xfrm>
                  <a:prstGeom prst="rect">
                    <a:avLst/>
                  </a:prstGeom>
                  <a:solidFill>
                    <a:srgbClr val="C4C4C4"/>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nvGrpSpPr>
                  <p:cNvPr id="1269" name="Group"/>
                  <p:cNvGrpSpPr/>
                  <p:nvPr/>
                </p:nvGrpSpPr>
                <p:grpSpPr>
                  <a:xfrm>
                    <a:off x="24488" y="187531"/>
                    <a:ext cx="113148" cy="105313"/>
                    <a:chOff x="0" y="0"/>
                    <a:chExt cx="113146" cy="105311"/>
                  </a:xfrm>
                </p:grpSpPr>
                <p:sp>
                  <p:nvSpPr>
                    <p:cNvPr id="1262" name="Line"/>
                    <p:cNvSpPr/>
                    <p:nvPr/>
                  </p:nvSpPr>
                  <p:spPr>
                    <a:xfrm>
                      <a:off x="0" y="37214"/>
                      <a:ext cx="84270" cy="680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EBB20"/>
                    </a:solidFill>
                    <a:ln w="25400" cap="flat">
                      <a:solidFill>
                        <a:srgbClr val="0A5C0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263" name="Line"/>
                    <p:cNvSpPr/>
                    <p:nvPr/>
                  </p:nvSpPr>
                  <p:spPr>
                    <a:xfrm flipV="1">
                      <a:off x="4054" y="47722"/>
                      <a:ext cx="55175" cy="55175"/>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264" name="Line"/>
                    <p:cNvSpPr/>
                    <p:nvPr/>
                  </p:nvSpPr>
                  <p:spPr>
                    <a:xfrm flipV="1">
                      <a:off x="41454" y="53356"/>
                      <a:ext cx="25099" cy="25099"/>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265" name="Line"/>
                    <p:cNvSpPr/>
                    <p:nvPr/>
                  </p:nvSpPr>
                  <p:spPr>
                    <a:xfrm flipV="1">
                      <a:off x="3647" y="46257"/>
                      <a:ext cx="54117" cy="54117"/>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266" name="Line"/>
                    <p:cNvSpPr/>
                    <p:nvPr/>
                  </p:nvSpPr>
                  <p:spPr>
                    <a:xfrm flipV="1">
                      <a:off x="39124" y="53581"/>
                      <a:ext cx="24500" cy="24499"/>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267" name="Circle"/>
                    <p:cNvSpPr/>
                    <p:nvPr/>
                  </p:nvSpPr>
                  <p:spPr>
                    <a:xfrm>
                      <a:off x="51039" y="0"/>
                      <a:ext cx="62108" cy="62107"/>
                    </a:xfrm>
                    <a:prstGeom prst="ellipse">
                      <a:avLst/>
                    </a:prstGeom>
                    <a:solidFill>
                      <a:srgbClr val="06BC00"/>
                    </a:solidFill>
                    <a:ln w="38100" cap="flat">
                      <a:solidFill>
                        <a:srgbClr val="015400"/>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268" name="Circle"/>
                    <p:cNvSpPr/>
                    <p:nvPr/>
                  </p:nvSpPr>
                  <p:spPr>
                    <a:xfrm>
                      <a:off x="83255" y="9142"/>
                      <a:ext cx="20075" cy="20074"/>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pic>
                <p:nvPicPr>
                  <p:cNvPr id="1270" name="250px-VRSNlogoAug2012.png" descr="250px-VRSNlogoAug2012.png"/>
                  <p:cNvPicPr>
                    <a:picLocks noChangeAspect="1"/>
                  </p:cNvPicPr>
                  <p:nvPr/>
                </p:nvPicPr>
                <p:blipFill>
                  <a:blip r:embed="rId4">
                    <a:extLst/>
                  </a:blip>
                  <a:srcRect l="0" t="0" r="12951" b="33387"/>
                  <a:stretch>
                    <a:fillRect/>
                  </a:stretch>
                </p:blipFill>
                <p:spPr>
                  <a:xfrm>
                    <a:off x="270465" y="154464"/>
                    <a:ext cx="180835" cy="138382"/>
                  </a:xfrm>
                  <a:prstGeom prst="rect">
                    <a:avLst/>
                  </a:prstGeom>
                  <a:ln w="12700" cap="flat">
                    <a:noFill/>
                    <a:miter lim="400000"/>
                  </a:ln>
                  <a:effectLst/>
                </p:spPr>
              </p:pic>
              <p:pic>
                <p:nvPicPr>
                  <p:cNvPr id="1271" name="strategic_bofa500_1.png" descr="strategic_bofa500_1.png"/>
                  <p:cNvPicPr>
                    <a:picLocks noChangeAspect="1"/>
                  </p:cNvPicPr>
                  <p:nvPr/>
                </p:nvPicPr>
                <p:blipFill>
                  <a:blip r:embed="rId5">
                    <a:extLst/>
                  </a:blip>
                  <a:srcRect l="35082" t="39675" r="28418" b="0"/>
                  <a:stretch>
                    <a:fillRect/>
                  </a:stretch>
                </p:blipFill>
                <p:spPr>
                  <a:xfrm>
                    <a:off x="137930" y="187531"/>
                    <a:ext cx="188860" cy="105349"/>
                  </a:xfrm>
                  <a:prstGeom prst="rect">
                    <a:avLst/>
                  </a:prstGeom>
                  <a:ln w="12700" cap="flat">
                    <a:noFill/>
                    <a:miter lim="400000"/>
                  </a:ln>
                  <a:effectLst/>
                </p:spPr>
              </p:pic>
            </p:grpSp>
            <p:sp>
              <p:nvSpPr>
                <p:cNvPr id="1273" name="Certificate"/>
                <p:cNvSpPr txBox="1"/>
                <p:nvPr/>
              </p:nvSpPr>
              <p:spPr>
                <a:xfrm>
                  <a:off x="0" y="0"/>
                  <a:ext cx="533210" cy="241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900">
                      <a:solidFill>
                        <a:srgbClr val="000000"/>
                      </a:solidFill>
                      <a:latin typeface="Snell Roundhand"/>
                      <a:ea typeface="Snell Roundhand"/>
                      <a:cs typeface="Snell Roundhand"/>
                      <a:sym typeface="Snell Roundhand"/>
                    </a:defRPr>
                  </a:lvl1pPr>
                </a:lstStyle>
                <a:p>
                  <a:pPr/>
                  <a:r>
                    <a:t>Certificate</a:t>
                  </a:r>
                </a:p>
              </p:txBody>
            </p:sp>
          </p:grpSp>
          <p:sp>
            <p:nvSpPr>
              <p:cNvPr id="1275" name="✗"/>
              <p:cNvSpPr txBox="1"/>
              <p:nvPr/>
            </p:nvSpPr>
            <p:spPr>
              <a:xfrm>
                <a:off x="64471" y="0"/>
                <a:ext cx="404268" cy="609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4000">
                    <a:solidFill>
                      <a:srgbClr val="C82506"/>
                    </a:solidFill>
                    <a:latin typeface="Gill Sans"/>
                    <a:ea typeface="Gill Sans"/>
                    <a:cs typeface="Gill Sans"/>
                    <a:sym typeface="Gill Sans"/>
                  </a:defRPr>
                </a:lvl1pPr>
              </a:lstStyle>
              <a:p>
                <a:pPr/>
                <a:r>
                  <a:t>✗</a:t>
                </a:r>
              </a:p>
            </p:txBody>
          </p:sp>
        </p:grpSp>
        <p:grpSp>
          <p:nvGrpSpPr>
            <p:cNvPr id="1292" name="Group"/>
            <p:cNvGrpSpPr/>
            <p:nvPr/>
          </p:nvGrpSpPr>
          <p:grpSpPr>
            <a:xfrm>
              <a:off x="1179085" y="0"/>
              <a:ext cx="533211" cy="609601"/>
              <a:chOff x="0" y="0"/>
              <a:chExt cx="533209" cy="609600"/>
            </a:xfrm>
          </p:grpSpPr>
          <p:grpSp>
            <p:nvGrpSpPr>
              <p:cNvPr id="1290" name="Group"/>
              <p:cNvGrpSpPr/>
              <p:nvPr/>
            </p:nvGrpSpPr>
            <p:grpSpPr>
              <a:xfrm>
                <a:off x="-1" y="118381"/>
                <a:ext cx="533211" cy="372838"/>
                <a:chOff x="0" y="0"/>
                <a:chExt cx="533209" cy="372836"/>
              </a:xfrm>
            </p:grpSpPr>
            <p:grpSp>
              <p:nvGrpSpPr>
                <p:cNvPr id="1288" name="Group"/>
                <p:cNvGrpSpPr/>
                <p:nvPr/>
              </p:nvGrpSpPr>
              <p:grpSpPr>
                <a:xfrm>
                  <a:off x="34234" y="42068"/>
                  <a:ext cx="464742" cy="330769"/>
                  <a:chOff x="0" y="0"/>
                  <a:chExt cx="464740" cy="330768"/>
                </a:xfrm>
              </p:grpSpPr>
              <p:sp>
                <p:nvSpPr>
                  <p:cNvPr id="1277" name="Rectangle"/>
                  <p:cNvSpPr/>
                  <p:nvPr/>
                </p:nvSpPr>
                <p:spPr>
                  <a:xfrm>
                    <a:off x="0" y="0"/>
                    <a:ext cx="464741" cy="330769"/>
                  </a:xfrm>
                  <a:prstGeom prst="rect">
                    <a:avLst/>
                  </a:prstGeom>
                  <a:solidFill>
                    <a:srgbClr val="C4C4C4"/>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nvGrpSpPr>
                  <p:cNvPr id="1285" name="Group"/>
                  <p:cNvGrpSpPr/>
                  <p:nvPr/>
                </p:nvGrpSpPr>
                <p:grpSpPr>
                  <a:xfrm>
                    <a:off x="24488" y="187531"/>
                    <a:ext cx="113148" cy="105313"/>
                    <a:chOff x="0" y="0"/>
                    <a:chExt cx="113146" cy="105311"/>
                  </a:xfrm>
                </p:grpSpPr>
                <p:sp>
                  <p:nvSpPr>
                    <p:cNvPr id="1278" name="Line"/>
                    <p:cNvSpPr/>
                    <p:nvPr/>
                  </p:nvSpPr>
                  <p:spPr>
                    <a:xfrm>
                      <a:off x="0" y="37214"/>
                      <a:ext cx="84270" cy="680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EBB20"/>
                    </a:solidFill>
                    <a:ln w="25400" cap="flat">
                      <a:solidFill>
                        <a:srgbClr val="0A5C0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279" name="Line"/>
                    <p:cNvSpPr/>
                    <p:nvPr/>
                  </p:nvSpPr>
                  <p:spPr>
                    <a:xfrm flipV="1">
                      <a:off x="4054" y="47722"/>
                      <a:ext cx="55175" cy="55175"/>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280" name="Line"/>
                    <p:cNvSpPr/>
                    <p:nvPr/>
                  </p:nvSpPr>
                  <p:spPr>
                    <a:xfrm flipV="1">
                      <a:off x="41454" y="53356"/>
                      <a:ext cx="25099" cy="25099"/>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281" name="Line"/>
                    <p:cNvSpPr/>
                    <p:nvPr/>
                  </p:nvSpPr>
                  <p:spPr>
                    <a:xfrm flipV="1">
                      <a:off x="3647" y="46257"/>
                      <a:ext cx="54117" cy="54117"/>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282" name="Line"/>
                    <p:cNvSpPr/>
                    <p:nvPr/>
                  </p:nvSpPr>
                  <p:spPr>
                    <a:xfrm flipV="1">
                      <a:off x="39124" y="53581"/>
                      <a:ext cx="24500" cy="24499"/>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283" name="Circle"/>
                    <p:cNvSpPr/>
                    <p:nvPr/>
                  </p:nvSpPr>
                  <p:spPr>
                    <a:xfrm>
                      <a:off x="51039" y="0"/>
                      <a:ext cx="62108" cy="62107"/>
                    </a:xfrm>
                    <a:prstGeom prst="ellipse">
                      <a:avLst/>
                    </a:prstGeom>
                    <a:solidFill>
                      <a:srgbClr val="06BC00"/>
                    </a:solidFill>
                    <a:ln w="38100" cap="flat">
                      <a:solidFill>
                        <a:srgbClr val="015400"/>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284" name="Circle"/>
                    <p:cNvSpPr/>
                    <p:nvPr/>
                  </p:nvSpPr>
                  <p:spPr>
                    <a:xfrm>
                      <a:off x="83255" y="9142"/>
                      <a:ext cx="20075" cy="20074"/>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pic>
                <p:nvPicPr>
                  <p:cNvPr id="1286" name="250px-VRSNlogoAug2012.png" descr="250px-VRSNlogoAug2012.png"/>
                  <p:cNvPicPr>
                    <a:picLocks noChangeAspect="1"/>
                  </p:cNvPicPr>
                  <p:nvPr/>
                </p:nvPicPr>
                <p:blipFill>
                  <a:blip r:embed="rId4">
                    <a:extLst/>
                  </a:blip>
                  <a:srcRect l="0" t="0" r="12951" b="33387"/>
                  <a:stretch>
                    <a:fillRect/>
                  </a:stretch>
                </p:blipFill>
                <p:spPr>
                  <a:xfrm>
                    <a:off x="270465" y="154464"/>
                    <a:ext cx="180835" cy="138382"/>
                  </a:xfrm>
                  <a:prstGeom prst="rect">
                    <a:avLst/>
                  </a:prstGeom>
                  <a:ln w="12700" cap="flat">
                    <a:noFill/>
                    <a:miter lim="400000"/>
                  </a:ln>
                  <a:effectLst/>
                </p:spPr>
              </p:pic>
              <p:pic>
                <p:nvPicPr>
                  <p:cNvPr id="1287" name="strategic_bofa500_1.png" descr="strategic_bofa500_1.png"/>
                  <p:cNvPicPr>
                    <a:picLocks noChangeAspect="1"/>
                  </p:cNvPicPr>
                  <p:nvPr/>
                </p:nvPicPr>
                <p:blipFill>
                  <a:blip r:embed="rId5">
                    <a:extLst/>
                  </a:blip>
                  <a:srcRect l="35082" t="39675" r="28418" b="0"/>
                  <a:stretch>
                    <a:fillRect/>
                  </a:stretch>
                </p:blipFill>
                <p:spPr>
                  <a:xfrm>
                    <a:off x="137930" y="187531"/>
                    <a:ext cx="188860" cy="105349"/>
                  </a:xfrm>
                  <a:prstGeom prst="rect">
                    <a:avLst/>
                  </a:prstGeom>
                  <a:ln w="12700" cap="flat">
                    <a:noFill/>
                    <a:miter lim="400000"/>
                  </a:ln>
                  <a:effectLst/>
                </p:spPr>
              </p:pic>
            </p:grpSp>
            <p:sp>
              <p:nvSpPr>
                <p:cNvPr id="1289" name="Certificate"/>
                <p:cNvSpPr txBox="1"/>
                <p:nvPr/>
              </p:nvSpPr>
              <p:spPr>
                <a:xfrm>
                  <a:off x="0" y="0"/>
                  <a:ext cx="533210" cy="241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900">
                      <a:solidFill>
                        <a:srgbClr val="000000"/>
                      </a:solidFill>
                      <a:latin typeface="Snell Roundhand"/>
                      <a:ea typeface="Snell Roundhand"/>
                      <a:cs typeface="Snell Roundhand"/>
                      <a:sym typeface="Snell Roundhand"/>
                    </a:defRPr>
                  </a:lvl1pPr>
                </a:lstStyle>
                <a:p>
                  <a:pPr/>
                  <a:r>
                    <a:t>Certificate</a:t>
                  </a:r>
                </a:p>
              </p:txBody>
            </p:sp>
          </p:grpSp>
          <p:sp>
            <p:nvSpPr>
              <p:cNvPr id="1291" name="✗"/>
              <p:cNvSpPr txBox="1"/>
              <p:nvPr/>
            </p:nvSpPr>
            <p:spPr>
              <a:xfrm>
                <a:off x="64471" y="0"/>
                <a:ext cx="404268" cy="609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4000">
                    <a:solidFill>
                      <a:srgbClr val="C82506"/>
                    </a:solidFill>
                    <a:latin typeface="Gill Sans"/>
                    <a:ea typeface="Gill Sans"/>
                    <a:cs typeface="Gill Sans"/>
                    <a:sym typeface="Gill Sans"/>
                  </a:defRPr>
                </a:lvl1pPr>
              </a:lstStyle>
              <a:p>
                <a:pPr/>
                <a:r>
                  <a:t>✗</a:t>
                </a:r>
              </a:p>
            </p:txBody>
          </p:sp>
        </p:grpSp>
        <p:grpSp>
          <p:nvGrpSpPr>
            <p:cNvPr id="1308" name="Group"/>
            <p:cNvGrpSpPr/>
            <p:nvPr/>
          </p:nvGrpSpPr>
          <p:grpSpPr>
            <a:xfrm>
              <a:off x="1179085" y="419099"/>
              <a:ext cx="533211" cy="609601"/>
              <a:chOff x="0" y="0"/>
              <a:chExt cx="533209" cy="609600"/>
            </a:xfrm>
          </p:grpSpPr>
          <p:grpSp>
            <p:nvGrpSpPr>
              <p:cNvPr id="1306" name="Group"/>
              <p:cNvGrpSpPr/>
              <p:nvPr/>
            </p:nvGrpSpPr>
            <p:grpSpPr>
              <a:xfrm>
                <a:off x="-1" y="118381"/>
                <a:ext cx="533211" cy="372838"/>
                <a:chOff x="0" y="0"/>
                <a:chExt cx="533209" cy="372836"/>
              </a:xfrm>
            </p:grpSpPr>
            <p:grpSp>
              <p:nvGrpSpPr>
                <p:cNvPr id="1304" name="Group"/>
                <p:cNvGrpSpPr/>
                <p:nvPr/>
              </p:nvGrpSpPr>
              <p:grpSpPr>
                <a:xfrm>
                  <a:off x="34234" y="42068"/>
                  <a:ext cx="464742" cy="330769"/>
                  <a:chOff x="0" y="0"/>
                  <a:chExt cx="464740" cy="330768"/>
                </a:xfrm>
              </p:grpSpPr>
              <p:sp>
                <p:nvSpPr>
                  <p:cNvPr id="1293" name="Rectangle"/>
                  <p:cNvSpPr/>
                  <p:nvPr/>
                </p:nvSpPr>
                <p:spPr>
                  <a:xfrm>
                    <a:off x="0" y="0"/>
                    <a:ext cx="464741" cy="330769"/>
                  </a:xfrm>
                  <a:prstGeom prst="rect">
                    <a:avLst/>
                  </a:prstGeom>
                  <a:solidFill>
                    <a:srgbClr val="C4C4C4"/>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nvGrpSpPr>
                  <p:cNvPr id="1301" name="Group"/>
                  <p:cNvGrpSpPr/>
                  <p:nvPr/>
                </p:nvGrpSpPr>
                <p:grpSpPr>
                  <a:xfrm>
                    <a:off x="24488" y="187531"/>
                    <a:ext cx="113148" cy="105313"/>
                    <a:chOff x="0" y="0"/>
                    <a:chExt cx="113146" cy="105311"/>
                  </a:xfrm>
                </p:grpSpPr>
                <p:sp>
                  <p:nvSpPr>
                    <p:cNvPr id="1294" name="Line"/>
                    <p:cNvSpPr/>
                    <p:nvPr/>
                  </p:nvSpPr>
                  <p:spPr>
                    <a:xfrm>
                      <a:off x="0" y="37214"/>
                      <a:ext cx="84270" cy="680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EBB20"/>
                    </a:solidFill>
                    <a:ln w="25400" cap="flat">
                      <a:solidFill>
                        <a:srgbClr val="0A5C0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295" name="Line"/>
                    <p:cNvSpPr/>
                    <p:nvPr/>
                  </p:nvSpPr>
                  <p:spPr>
                    <a:xfrm flipV="1">
                      <a:off x="4054" y="47722"/>
                      <a:ext cx="55175" cy="55175"/>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296" name="Line"/>
                    <p:cNvSpPr/>
                    <p:nvPr/>
                  </p:nvSpPr>
                  <p:spPr>
                    <a:xfrm flipV="1">
                      <a:off x="41454" y="53356"/>
                      <a:ext cx="25099" cy="25099"/>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297" name="Line"/>
                    <p:cNvSpPr/>
                    <p:nvPr/>
                  </p:nvSpPr>
                  <p:spPr>
                    <a:xfrm flipV="1">
                      <a:off x="3647" y="46257"/>
                      <a:ext cx="54117" cy="54117"/>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298" name="Line"/>
                    <p:cNvSpPr/>
                    <p:nvPr/>
                  </p:nvSpPr>
                  <p:spPr>
                    <a:xfrm flipV="1">
                      <a:off x="39124" y="53581"/>
                      <a:ext cx="24500" cy="24499"/>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299" name="Circle"/>
                    <p:cNvSpPr/>
                    <p:nvPr/>
                  </p:nvSpPr>
                  <p:spPr>
                    <a:xfrm>
                      <a:off x="51039" y="0"/>
                      <a:ext cx="62108" cy="62107"/>
                    </a:xfrm>
                    <a:prstGeom prst="ellipse">
                      <a:avLst/>
                    </a:prstGeom>
                    <a:solidFill>
                      <a:srgbClr val="06BC00"/>
                    </a:solidFill>
                    <a:ln w="38100" cap="flat">
                      <a:solidFill>
                        <a:srgbClr val="015400"/>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300" name="Circle"/>
                    <p:cNvSpPr/>
                    <p:nvPr/>
                  </p:nvSpPr>
                  <p:spPr>
                    <a:xfrm>
                      <a:off x="83255" y="9142"/>
                      <a:ext cx="20075" cy="20074"/>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pic>
                <p:nvPicPr>
                  <p:cNvPr id="1302" name="250px-VRSNlogoAug2012.png" descr="250px-VRSNlogoAug2012.png"/>
                  <p:cNvPicPr>
                    <a:picLocks noChangeAspect="1"/>
                  </p:cNvPicPr>
                  <p:nvPr/>
                </p:nvPicPr>
                <p:blipFill>
                  <a:blip r:embed="rId4">
                    <a:extLst/>
                  </a:blip>
                  <a:srcRect l="0" t="0" r="12951" b="33387"/>
                  <a:stretch>
                    <a:fillRect/>
                  </a:stretch>
                </p:blipFill>
                <p:spPr>
                  <a:xfrm>
                    <a:off x="270465" y="154464"/>
                    <a:ext cx="180835" cy="138382"/>
                  </a:xfrm>
                  <a:prstGeom prst="rect">
                    <a:avLst/>
                  </a:prstGeom>
                  <a:ln w="12700" cap="flat">
                    <a:noFill/>
                    <a:miter lim="400000"/>
                  </a:ln>
                  <a:effectLst/>
                </p:spPr>
              </p:pic>
              <p:pic>
                <p:nvPicPr>
                  <p:cNvPr id="1303" name="strategic_bofa500_1.png" descr="strategic_bofa500_1.png"/>
                  <p:cNvPicPr>
                    <a:picLocks noChangeAspect="1"/>
                  </p:cNvPicPr>
                  <p:nvPr/>
                </p:nvPicPr>
                <p:blipFill>
                  <a:blip r:embed="rId5">
                    <a:extLst/>
                  </a:blip>
                  <a:srcRect l="35082" t="39675" r="28418" b="0"/>
                  <a:stretch>
                    <a:fillRect/>
                  </a:stretch>
                </p:blipFill>
                <p:spPr>
                  <a:xfrm>
                    <a:off x="137930" y="187531"/>
                    <a:ext cx="188860" cy="105349"/>
                  </a:xfrm>
                  <a:prstGeom prst="rect">
                    <a:avLst/>
                  </a:prstGeom>
                  <a:ln w="12700" cap="flat">
                    <a:noFill/>
                    <a:miter lim="400000"/>
                  </a:ln>
                  <a:effectLst/>
                </p:spPr>
              </p:pic>
            </p:grpSp>
            <p:sp>
              <p:nvSpPr>
                <p:cNvPr id="1305" name="Certificate"/>
                <p:cNvSpPr txBox="1"/>
                <p:nvPr/>
              </p:nvSpPr>
              <p:spPr>
                <a:xfrm>
                  <a:off x="0" y="0"/>
                  <a:ext cx="533210" cy="241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900">
                      <a:solidFill>
                        <a:srgbClr val="000000"/>
                      </a:solidFill>
                      <a:latin typeface="Snell Roundhand"/>
                      <a:ea typeface="Snell Roundhand"/>
                      <a:cs typeface="Snell Roundhand"/>
                      <a:sym typeface="Snell Roundhand"/>
                    </a:defRPr>
                  </a:lvl1pPr>
                </a:lstStyle>
                <a:p>
                  <a:pPr/>
                  <a:r>
                    <a:t>Certificate</a:t>
                  </a:r>
                </a:p>
              </p:txBody>
            </p:sp>
          </p:grpSp>
          <p:sp>
            <p:nvSpPr>
              <p:cNvPr id="1307" name="✗"/>
              <p:cNvSpPr txBox="1"/>
              <p:nvPr/>
            </p:nvSpPr>
            <p:spPr>
              <a:xfrm>
                <a:off x="64471" y="0"/>
                <a:ext cx="404268" cy="609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4000">
                    <a:solidFill>
                      <a:srgbClr val="C82506"/>
                    </a:solidFill>
                    <a:latin typeface="Gill Sans"/>
                    <a:ea typeface="Gill Sans"/>
                    <a:cs typeface="Gill Sans"/>
                    <a:sym typeface="Gill Sans"/>
                  </a:defRPr>
                </a:lvl1pPr>
              </a:lstStyle>
              <a:p>
                <a:pPr/>
                <a:r>
                  <a:t>✗</a:t>
                </a:r>
              </a:p>
            </p:txBody>
          </p:sp>
        </p:grpSp>
      </p:grpSp>
      <p:sp>
        <p:nvSpPr>
          <p:cNvPr id="1310" name="Certificate Revocation"/>
          <p:cNvSpPr txBox="1"/>
          <p:nvPr/>
        </p:nvSpPr>
        <p:spPr>
          <a:xfrm>
            <a:off x="4837201" y="8483909"/>
            <a:ext cx="2002911" cy="9702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nSpc>
                <a:spcPct val="80000"/>
              </a:lnSpc>
              <a:defRPr b="0" sz="3300">
                <a:solidFill>
                  <a:srgbClr val="F5D328"/>
                </a:solidFill>
                <a:latin typeface="Gill Sans"/>
                <a:ea typeface="Gill Sans"/>
                <a:cs typeface="Gill Sans"/>
                <a:sym typeface="Gill Sans"/>
              </a:defRPr>
            </a:pPr>
            <a:r>
              <a:t>Certificate</a:t>
            </a:r>
            <a:br/>
            <a:r>
              <a:t>Revocation</a:t>
            </a:r>
          </a:p>
        </p:txBody>
      </p:sp>
      <p:sp>
        <p:nvSpPr>
          <p:cNvPr id="1311" name="✗"/>
          <p:cNvSpPr txBox="1"/>
          <p:nvPr/>
        </p:nvSpPr>
        <p:spPr>
          <a:xfrm>
            <a:off x="3039169" y="3571063"/>
            <a:ext cx="882713" cy="1435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10600">
                <a:solidFill>
                  <a:srgbClr val="C82506"/>
                </a:solidFill>
                <a:latin typeface="Gill Sans"/>
                <a:ea typeface="Gill Sans"/>
                <a:cs typeface="Gill Sans"/>
                <a:sym typeface="Gill Sans"/>
              </a:defRPr>
            </a:lvl1pPr>
          </a:lstStyle>
          <a:p>
            <a:pPr/>
            <a:r>
              <a:t>✗</a:t>
            </a:r>
          </a:p>
        </p:txBody>
      </p:sp>
      <p:sp>
        <p:nvSpPr>
          <p:cNvPr id="1312" name="Line"/>
          <p:cNvSpPr/>
          <p:nvPr/>
        </p:nvSpPr>
        <p:spPr>
          <a:xfrm>
            <a:off x="5392054" y="3723659"/>
            <a:ext cx="2367539" cy="1"/>
          </a:xfrm>
          <a:prstGeom prst="line">
            <a:avLst/>
          </a:prstGeom>
          <a:ln w="50800">
            <a:solidFill>
              <a:srgbClr val="FFFFFF"/>
            </a:solidFill>
            <a:miter lim="400000"/>
            <a:headEnd type="triangle"/>
            <a:tailEnd type="triangle"/>
          </a:ln>
        </p:spPr>
        <p:txBody>
          <a:bodyPr lIns="0" tIns="0" rIns="0" bIns="0"/>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nvGrpSpPr>
          <p:cNvPr id="1343" name="Group"/>
          <p:cNvGrpSpPr/>
          <p:nvPr/>
        </p:nvGrpSpPr>
        <p:grpSpPr>
          <a:xfrm>
            <a:off x="8327897" y="3244506"/>
            <a:ext cx="3214022" cy="2094583"/>
            <a:chOff x="0" y="0"/>
            <a:chExt cx="3214021" cy="2094581"/>
          </a:xfrm>
        </p:grpSpPr>
        <p:sp>
          <p:nvSpPr>
            <p:cNvPr id="1313" name="Group"/>
            <p:cNvSpPr/>
            <p:nvPr/>
          </p:nvSpPr>
          <p:spPr>
            <a:xfrm>
              <a:off x="0" y="0"/>
              <a:ext cx="2674129" cy="1736797"/>
            </a:xfrm>
            <a:prstGeom prst="roundRect">
              <a:avLst>
                <a:gd name="adj" fmla="val 10968"/>
              </a:avLst>
            </a:prstGeom>
            <a:noFill/>
            <a:ln w="76200" cap="flat">
              <a:solidFill>
                <a:schemeClr val="accent5"/>
              </a:solidFill>
              <a:prstDash val="solid"/>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lvl1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Attacker</a:t>
              </a:r>
            </a:p>
          </p:txBody>
        </p:sp>
        <p:grpSp>
          <p:nvGrpSpPr>
            <p:cNvPr id="1321" name="Group"/>
            <p:cNvGrpSpPr/>
            <p:nvPr/>
          </p:nvGrpSpPr>
          <p:grpSpPr>
            <a:xfrm>
              <a:off x="611630" y="751996"/>
              <a:ext cx="627663" cy="584201"/>
              <a:chOff x="0" y="0"/>
              <a:chExt cx="627662" cy="584200"/>
            </a:xfrm>
          </p:grpSpPr>
          <p:sp>
            <p:nvSpPr>
              <p:cNvPr id="1314" name="Line"/>
              <p:cNvSpPr/>
              <p:nvPr/>
            </p:nvSpPr>
            <p:spPr>
              <a:xfrm>
                <a:off x="0" y="206440"/>
                <a:ext cx="467470" cy="37776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C82506"/>
              </a:solidFill>
              <a:ln w="25400" cap="flat">
                <a:solidFill>
                  <a:srgbClr val="5C0C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315" name="Line"/>
              <p:cNvSpPr/>
              <p:nvPr/>
            </p:nvSpPr>
            <p:spPr>
              <a:xfrm flipV="1">
                <a:off x="22490" y="264730"/>
                <a:ext cx="306071" cy="306071"/>
              </a:xfrm>
              <a:prstGeom prst="line">
                <a:avLst/>
              </a:prstGeom>
              <a:noFill/>
              <a:ln w="25400" cap="flat">
                <a:solidFill>
                  <a:srgbClr val="5C0C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316" name="Line"/>
              <p:cNvSpPr/>
              <p:nvPr/>
            </p:nvSpPr>
            <p:spPr>
              <a:xfrm flipV="1">
                <a:off x="229964" y="295987"/>
                <a:ext cx="139227" cy="139227"/>
              </a:xfrm>
              <a:prstGeom prst="line">
                <a:avLst/>
              </a:prstGeom>
              <a:noFill/>
              <a:ln w="25400" cap="flat">
                <a:solidFill>
                  <a:srgbClr val="5109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317" name="Line"/>
              <p:cNvSpPr/>
              <p:nvPr/>
            </p:nvSpPr>
            <p:spPr>
              <a:xfrm flipV="1">
                <a:off x="20232" y="256604"/>
                <a:ext cx="300203" cy="300203"/>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318" name="Line"/>
              <p:cNvSpPr/>
              <p:nvPr/>
            </p:nvSpPr>
            <p:spPr>
              <a:xfrm flipV="1">
                <a:off x="217039" y="297235"/>
                <a:ext cx="135901" cy="135901"/>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319" name="Circle"/>
              <p:cNvSpPr/>
              <p:nvPr/>
            </p:nvSpPr>
            <p:spPr>
              <a:xfrm>
                <a:off x="283136" y="0"/>
                <a:ext cx="344527" cy="344527"/>
              </a:xfrm>
              <a:prstGeom prst="ellipse">
                <a:avLst/>
              </a:prstGeom>
              <a:solidFill>
                <a:srgbClr val="C82506"/>
              </a:solidFill>
              <a:ln w="38100" cap="flat">
                <a:solidFill>
                  <a:srgbClr val="580B01"/>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320" name="Circle"/>
              <p:cNvSpPr/>
              <p:nvPr/>
            </p:nvSpPr>
            <p:spPr>
              <a:xfrm>
                <a:off x="461847" y="50715"/>
                <a:ext cx="111356" cy="111356"/>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334" name="Group"/>
            <p:cNvGrpSpPr/>
            <p:nvPr/>
          </p:nvGrpSpPr>
          <p:grpSpPr>
            <a:xfrm>
              <a:off x="1346884" y="642213"/>
              <a:ext cx="1867138" cy="1452369"/>
              <a:chOff x="0" y="46231"/>
              <a:chExt cx="1867136" cy="1452368"/>
            </a:xfrm>
          </p:grpSpPr>
          <p:sp>
            <p:nvSpPr>
              <p:cNvPr id="1322" name="Rectangle"/>
              <p:cNvSpPr/>
              <p:nvPr/>
            </p:nvSpPr>
            <p:spPr>
              <a:xfrm>
                <a:off x="0" y="46231"/>
                <a:ext cx="1194274" cy="849998"/>
              </a:xfrm>
              <a:prstGeom prst="rect">
                <a:avLst/>
              </a:prstGeom>
              <a:solidFill>
                <a:srgbClr val="C4C4C4"/>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323" name="Certificate"/>
              <p:cNvSpPr/>
              <p:nvPr/>
            </p:nvSpPr>
            <p:spPr>
              <a:xfrm>
                <a:off x="597136" y="228600"/>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2200">
                    <a:solidFill>
                      <a:srgbClr val="000000"/>
                    </a:solidFill>
                    <a:latin typeface="Snell Roundhand"/>
                    <a:ea typeface="Snell Roundhand"/>
                    <a:cs typeface="Snell Roundhand"/>
                    <a:sym typeface="Snell Roundhand"/>
                  </a:defRPr>
                </a:lvl1pPr>
              </a:lstStyle>
              <a:p>
                <a:pPr/>
                <a:r>
                  <a:t>Certificate</a:t>
                </a:r>
              </a:p>
            </p:txBody>
          </p:sp>
          <p:grpSp>
            <p:nvGrpSpPr>
              <p:cNvPr id="1331" name="Group"/>
              <p:cNvGrpSpPr/>
              <p:nvPr/>
            </p:nvGrpSpPr>
            <p:grpSpPr>
              <a:xfrm>
                <a:off x="62930" y="528144"/>
                <a:ext cx="290761" cy="270627"/>
                <a:chOff x="0" y="0"/>
                <a:chExt cx="290759" cy="270626"/>
              </a:xfrm>
            </p:grpSpPr>
            <p:sp>
              <p:nvSpPr>
                <p:cNvPr id="1324" name="Line"/>
                <p:cNvSpPr/>
                <p:nvPr/>
              </p:nvSpPr>
              <p:spPr>
                <a:xfrm>
                  <a:off x="0" y="95631"/>
                  <a:ext cx="216552" cy="17499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EBB20"/>
                </a:solidFill>
                <a:ln w="25400" cap="flat">
                  <a:solidFill>
                    <a:srgbClr val="0A5C0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325" name="Line"/>
                <p:cNvSpPr/>
                <p:nvPr/>
              </p:nvSpPr>
              <p:spPr>
                <a:xfrm flipV="1">
                  <a:off x="10418" y="122634"/>
                  <a:ext cx="141786" cy="141785"/>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326" name="Line"/>
                <p:cNvSpPr/>
                <p:nvPr/>
              </p:nvSpPr>
              <p:spPr>
                <a:xfrm flipV="1">
                  <a:off x="106529" y="137114"/>
                  <a:ext cx="64496" cy="64496"/>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327" name="Line"/>
                <p:cNvSpPr/>
                <p:nvPr/>
              </p:nvSpPr>
              <p:spPr>
                <a:xfrm flipV="1">
                  <a:off x="9372" y="118869"/>
                  <a:ext cx="139067" cy="139068"/>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328" name="Line"/>
                <p:cNvSpPr/>
                <p:nvPr/>
              </p:nvSpPr>
              <p:spPr>
                <a:xfrm flipV="1">
                  <a:off x="100541" y="137692"/>
                  <a:ext cx="62956" cy="62955"/>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329" name="Circle"/>
                <p:cNvSpPr/>
                <p:nvPr/>
              </p:nvSpPr>
              <p:spPr>
                <a:xfrm>
                  <a:off x="131160" y="0"/>
                  <a:ext cx="159600" cy="159600"/>
                </a:xfrm>
                <a:prstGeom prst="ellipse">
                  <a:avLst/>
                </a:prstGeom>
                <a:solidFill>
                  <a:srgbClr val="06BC00"/>
                </a:solidFill>
                <a:ln w="38100" cap="flat">
                  <a:solidFill>
                    <a:srgbClr val="015400"/>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330" name="Circle"/>
                <p:cNvSpPr/>
                <p:nvPr/>
              </p:nvSpPr>
              <p:spPr>
                <a:xfrm>
                  <a:off x="213947" y="23493"/>
                  <a:ext cx="51585" cy="51585"/>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pic>
            <p:nvPicPr>
              <p:cNvPr id="1332" name="250px-VRSNlogoAug2012.png" descr="250px-VRSNlogoAug2012.png"/>
              <p:cNvPicPr>
                <a:picLocks noChangeAspect="1"/>
              </p:cNvPicPr>
              <p:nvPr/>
            </p:nvPicPr>
            <p:blipFill>
              <a:blip r:embed="rId4">
                <a:extLst/>
              </a:blip>
              <a:srcRect l="0" t="0" r="12951" b="33387"/>
              <a:stretch>
                <a:fillRect/>
              </a:stretch>
            </p:blipFill>
            <p:spPr>
              <a:xfrm>
                <a:off x="695032" y="443170"/>
                <a:ext cx="464702" cy="355605"/>
              </a:xfrm>
              <a:prstGeom prst="rect">
                <a:avLst/>
              </a:prstGeom>
              <a:ln w="12700" cap="flat">
                <a:noFill/>
                <a:miter lim="400000"/>
              </a:ln>
              <a:effectLst/>
            </p:spPr>
          </p:pic>
          <p:pic>
            <p:nvPicPr>
              <p:cNvPr id="1333" name="strategic_bofa500_1.png" descr="strategic_bofa500_1.png"/>
              <p:cNvPicPr>
                <a:picLocks noChangeAspect="1"/>
              </p:cNvPicPr>
              <p:nvPr/>
            </p:nvPicPr>
            <p:blipFill>
              <a:blip r:embed="rId5">
                <a:extLst/>
              </a:blip>
              <a:srcRect l="35082" t="39675" r="28418" b="0"/>
              <a:stretch>
                <a:fillRect/>
              </a:stretch>
            </p:blipFill>
            <p:spPr>
              <a:xfrm>
                <a:off x="354447" y="528144"/>
                <a:ext cx="485326" cy="270720"/>
              </a:xfrm>
              <a:prstGeom prst="rect">
                <a:avLst/>
              </a:prstGeom>
              <a:ln w="12700" cap="flat">
                <a:noFill/>
                <a:miter lim="400000"/>
              </a:ln>
              <a:effectLst/>
            </p:spPr>
          </p:pic>
        </p:grpSp>
        <p:grpSp>
          <p:nvGrpSpPr>
            <p:cNvPr id="1342" name="Group"/>
            <p:cNvGrpSpPr/>
            <p:nvPr/>
          </p:nvGrpSpPr>
          <p:grpSpPr>
            <a:xfrm>
              <a:off x="133877" y="755286"/>
              <a:ext cx="620593" cy="577620"/>
              <a:chOff x="0" y="0"/>
              <a:chExt cx="620592" cy="577619"/>
            </a:xfrm>
          </p:grpSpPr>
          <p:sp>
            <p:nvSpPr>
              <p:cNvPr id="1335" name="Line"/>
              <p:cNvSpPr/>
              <p:nvPr/>
            </p:nvSpPr>
            <p:spPr>
              <a:xfrm>
                <a:off x="0" y="204114"/>
                <a:ext cx="462204" cy="37350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EBB20"/>
              </a:solidFill>
              <a:ln w="25400" cap="flat">
                <a:solidFill>
                  <a:srgbClr val="0A5C0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336" name="Line"/>
              <p:cNvSpPr/>
              <p:nvPr/>
            </p:nvSpPr>
            <p:spPr>
              <a:xfrm flipV="1">
                <a:off x="22237" y="261748"/>
                <a:ext cx="302623" cy="302623"/>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337" name="Line"/>
              <p:cNvSpPr/>
              <p:nvPr/>
            </p:nvSpPr>
            <p:spPr>
              <a:xfrm flipV="1">
                <a:off x="227374" y="292653"/>
                <a:ext cx="137658" cy="137658"/>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338" name="Line"/>
              <p:cNvSpPr/>
              <p:nvPr/>
            </p:nvSpPr>
            <p:spPr>
              <a:xfrm flipV="1">
                <a:off x="20004" y="253713"/>
                <a:ext cx="296822" cy="296822"/>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339" name="Line"/>
              <p:cNvSpPr/>
              <p:nvPr/>
            </p:nvSpPr>
            <p:spPr>
              <a:xfrm flipV="1">
                <a:off x="214594" y="293887"/>
                <a:ext cx="134370" cy="134370"/>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340" name="Circle"/>
              <p:cNvSpPr/>
              <p:nvPr/>
            </p:nvSpPr>
            <p:spPr>
              <a:xfrm>
                <a:off x="279946" y="0"/>
                <a:ext cx="340647" cy="340646"/>
              </a:xfrm>
              <a:prstGeom prst="ellipse">
                <a:avLst/>
              </a:prstGeom>
              <a:solidFill>
                <a:srgbClr val="06BC00"/>
              </a:solidFill>
              <a:ln w="38100" cap="flat">
                <a:solidFill>
                  <a:srgbClr val="015400"/>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341" name="Circle"/>
              <p:cNvSpPr/>
              <p:nvPr/>
            </p:nvSpPr>
            <p:spPr>
              <a:xfrm>
                <a:off x="456644" y="50144"/>
                <a:ext cx="110102" cy="110102"/>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grpSp>
        <p:nvGrpSpPr>
          <p:cNvPr id="1351" name="Group"/>
          <p:cNvGrpSpPr/>
          <p:nvPr/>
        </p:nvGrpSpPr>
        <p:grpSpPr>
          <a:xfrm>
            <a:off x="8939527" y="3996502"/>
            <a:ext cx="627663" cy="584201"/>
            <a:chOff x="0" y="0"/>
            <a:chExt cx="627662" cy="584200"/>
          </a:xfrm>
        </p:grpSpPr>
        <p:sp>
          <p:nvSpPr>
            <p:cNvPr id="1344" name="Line"/>
            <p:cNvSpPr/>
            <p:nvPr/>
          </p:nvSpPr>
          <p:spPr>
            <a:xfrm>
              <a:off x="0" y="206440"/>
              <a:ext cx="467470" cy="37776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C82506"/>
            </a:solidFill>
            <a:ln w="25400" cap="flat">
              <a:solidFill>
                <a:srgbClr val="5C0C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345" name="Line"/>
            <p:cNvSpPr/>
            <p:nvPr/>
          </p:nvSpPr>
          <p:spPr>
            <a:xfrm flipV="1">
              <a:off x="22490" y="264730"/>
              <a:ext cx="306071" cy="306071"/>
            </a:xfrm>
            <a:prstGeom prst="line">
              <a:avLst/>
            </a:prstGeom>
            <a:noFill/>
            <a:ln w="25400" cap="flat">
              <a:solidFill>
                <a:srgbClr val="5C0C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346" name="Line"/>
            <p:cNvSpPr/>
            <p:nvPr/>
          </p:nvSpPr>
          <p:spPr>
            <a:xfrm flipV="1">
              <a:off x="229964" y="295987"/>
              <a:ext cx="139227" cy="139227"/>
            </a:xfrm>
            <a:prstGeom prst="line">
              <a:avLst/>
            </a:prstGeom>
            <a:noFill/>
            <a:ln w="25400" cap="flat">
              <a:solidFill>
                <a:srgbClr val="5109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347" name="Line"/>
            <p:cNvSpPr/>
            <p:nvPr/>
          </p:nvSpPr>
          <p:spPr>
            <a:xfrm flipV="1">
              <a:off x="20232" y="256604"/>
              <a:ext cx="300203" cy="300203"/>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348" name="Line"/>
            <p:cNvSpPr/>
            <p:nvPr/>
          </p:nvSpPr>
          <p:spPr>
            <a:xfrm flipV="1">
              <a:off x="217039" y="297235"/>
              <a:ext cx="135901" cy="135901"/>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349" name="Circle"/>
            <p:cNvSpPr/>
            <p:nvPr/>
          </p:nvSpPr>
          <p:spPr>
            <a:xfrm>
              <a:off x="283136" y="0"/>
              <a:ext cx="344527" cy="344527"/>
            </a:xfrm>
            <a:prstGeom prst="ellipse">
              <a:avLst/>
            </a:prstGeom>
            <a:solidFill>
              <a:srgbClr val="C82506"/>
            </a:solidFill>
            <a:ln w="38100" cap="flat">
              <a:solidFill>
                <a:srgbClr val="580B01"/>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350" name="Circle"/>
            <p:cNvSpPr/>
            <p:nvPr/>
          </p:nvSpPr>
          <p:spPr>
            <a:xfrm>
              <a:off x="461847" y="50715"/>
              <a:ext cx="111356" cy="111356"/>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364" name="Group"/>
          <p:cNvGrpSpPr/>
          <p:nvPr/>
        </p:nvGrpSpPr>
        <p:grpSpPr>
          <a:xfrm>
            <a:off x="9674781" y="3840488"/>
            <a:ext cx="1194275" cy="896229"/>
            <a:chOff x="0" y="0"/>
            <a:chExt cx="1194273" cy="896228"/>
          </a:xfrm>
        </p:grpSpPr>
        <p:sp>
          <p:nvSpPr>
            <p:cNvPr id="1352" name="Rectangle"/>
            <p:cNvSpPr/>
            <p:nvPr/>
          </p:nvSpPr>
          <p:spPr>
            <a:xfrm>
              <a:off x="0" y="46231"/>
              <a:ext cx="1194274" cy="849998"/>
            </a:xfrm>
            <a:prstGeom prst="rect">
              <a:avLst/>
            </a:prstGeom>
            <a:solidFill>
              <a:srgbClr val="C4C4C4"/>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353" name="Certificate"/>
            <p:cNvSpPr txBox="1"/>
            <p:nvPr/>
          </p:nvSpPr>
          <p:spPr>
            <a:xfrm>
              <a:off x="27986" y="-1"/>
              <a:ext cx="1138302" cy="45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2200">
                  <a:solidFill>
                    <a:srgbClr val="000000"/>
                  </a:solidFill>
                  <a:latin typeface="Snell Roundhand"/>
                  <a:ea typeface="Snell Roundhand"/>
                  <a:cs typeface="Snell Roundhand"/>
                  <a:sym typeface="Snell Roundhand"/>
                </a:defRPr>
              </a:lvl1pPr>
            </a:lstStyle>
            <a:p>
              <a:pPr/>
              <a:r>
                <a:t>Certificate</a:t>
              </a:r>
            </a:p>
          </p:txBody>
        </p:sp>
        <p:grpSp>
          <p:nvGrpSpPr>
            <p:cNvPr id="1361" name="Group"/>
            <p:cNvGrpSpPr/>
            <p:nvPr/>
          </p:nvGrpSpPr>
          <p:grpSpPr>
            <a:xfrm>
              <a:off x="62930" y="528144"/>
              <a:ext cx="290761" cy="270627"/>
              <a:chOff x="0" y="0"/>
              <a:chExt cx="290759" cy="270626"/>
            </a:xfrm>
          </p:grpSpPr>
          <p:sp>
            <p:nvSpPr>
              <p:cNvPr id="1354" name="Line"/>
              <p:cNvSpPr/>
              <p:nvPr/>
            </p:nvSpPr>
            <p:spPr>
              <a:xfrm>
                <a:off x="0" y="95631"/>
                <a:ext cx="216552" cy="17499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EBB20"/>
              </a:solidFill>
              <a:ln w="25400" cap="flat">
                <a:solidFill>
                  <a:srgbClr val="0A5C0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355" name="Line"/>
              <p:cNvSpPr/>
              <p:nvPr/>
            </p:nvSpPr>
            <p:spPr>
              <a:xfrm flipV="1">
                <a:off x="10418" y="122634"/>
                <a:ext cx="141786" cy="141785"/>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356" name="Line"/>
              <p:cNvSpPr/>
              <p:nvPr/>
            </p:nvSpPr>
            <p:spPr>
              <a:xfrm flipV="1">
                <a:off x="106529" y="137114"/>
                <a:ext cx="64496" cy="64496"/>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357" name="Line"/>
              <p:cNvSpPr/>
              <p:nvPr/>
            </p:nvSpPr>
            <p:spPr>
              <a:xfrm flipV="1">
                <a:off x="9372" y="118869"/>
                <a:ext cx="139067" cy="139068"/>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358" name="Line"/>
              <p:cNvSpPr/>
              <p:nvPr/>
            </p:nvSpPr>
            <p:spPr>
              <a:xfrm flipV="1">
                <a:off x="100541" y="137692"/>
                <a:ext cx="62956" cy="62955"/>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359" name="Circle"/>
              <p:cNvSpPr/>
              <p:nvPr/>
            </p:nvSpPr>
            <p:spPr>
              <a:xfrm>
                <a:off x="131160" y="0"/>
                <a:ext cx="159600" cy="159600"/>
              </a:xfrm>
              <a:prstGeom prst="ellipse">
                <a:avLst/>
              </a:prstGeom>
              <a:solidFill>
                <a:srgbClr val="06BC00"/>
              </a:solidFill>
              <a:ln w="38100" cap="flat">
                <a:solidFill>
                  <a:srgbClr val="015400"/>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360" name="Circle"/>
              <p:cNvSpPr/>
              <p:nvPr/>
            </p:nvSpPr>
            <p:spPr>
              <a:xfrm>
                <a:off x="213947" y="23493"/>
                <a:ext cx="51585" cy="51585"/>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pic>
          <p:nvPicPr>
            <p:cNvPr id="1362" name="250px-VRSNlogoAug2012.png" descr="250px-VRSNlogoAug2012.png"/>
            <p:cNvPicPr>
              <a:picLocks noChangeAspect="1"/>
            </p:cNvPicPr>
            <p:nvPr/>
          </p:nvPicPr>
          <p:blipFill>
            <a:blip r:embed="rId4">
              <a:extLst/>
            </a:blip>
            <a:srcRect l="0" t="0" r="12951" b="33387"/>
            <a:stretch>
              <a:fillRect/>
            </a:stretch>
          </p:blipFill>
          <p:spPr>
            <a:xfrm>
              <a:off x="695032" y="443170"/>
              <a:ext cx="464702" cy="355605"/>
            </a:xfrm>
            <a:prstGeom prst="rect">
              <a:avLst/>
            </a:prstGeom>
            <a:ln w="12700" cap="flat">
              <a:noFill/>
              <a:miter lim="400000"/>
            </a:ln>
            <a:effectLst/>
          </p:spPr>
        </p:pic>
        <p:pic>
          <p:nvPicPr>
            <p:cNvPr id="1363" name="strategic_bofa500_1.png" descr="strategic_bofa500_1.png"/>
            <p:cNvPicPr>
              <a:picLocks noChangeAspect="1"/>
            </p:cNvPicPr>
            <p:nvPr/>
          </p:nvPicPr>
          <p:blipFill>
            <a:blip r:embed="rId5">
              <a:extLst/>
            </a:blip>
            <a:srcRect l="35082" t="39675" r="28418" b="0"/>
            <a:stretch>
              <a:fillRect/>
            </a:stretch>
          </p:blipFill>
          <p:spPr>
            <a:xfrm>
              <a:off x="354447" y="528144"/>
              <a:ext cx="485326" cy="270720"/>
            </a:xfrm>
            <a:prstGeom prst="rect">
              <a:avLst/>
            </a:prstGeom>
            <a:ln w="12700" cap="flat">
              <a:noFill/>
              <a:miter lim="400000"/>
            </a:ln>
            <a:effectLst/>
          </p:spPr>
        </p:pic>
      </p:grpSp>
      <p:grpSp>
        <p:nvGrpSpPr>
          <p:cNvPr id="1372" name="Group"/>
          <p:cNvGrpSpPr/>
          <p:nvPr/>
        </p:nvGrpSpPr>
        <p:grpSpPr>
          <a:xfrm>
            <a:off x="8461774" y="3999792"/>
            <a:ext cx="620593" cy="577621"/>
            <a:chOff x="0" y="0"/>
            <a:chExt cx="620592" cy="577619"/>
          </a:xfrm>
        </p:grpSpPr>
        <p:sp>
          <p:nvSpPr>
            <p:cNvPr id="1365" name="Line"/>
            <p:cNvSpPr/>
            <p:nvPr/>
          </p:nvSpPr>
          <p:spPr>
            <a:xfrm>
              <a:off x="0" y="204114"/>
              <a:ext cx="462204" cy="37350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EBB20"/>
            </a:solidFill>
            <a:ln w="25400" cap="flat">
              <a:solidFill>
                <a:srgbClr val="0A5C0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366" name="Line"/>
            <p:cNvSpPr/>
            <p:nvPr/>
          </p:nvSpPr>
          <p:spPr>
            <a:xfrm flipV="1">
              <a:off x="22237" y="261748"/>
              <a:ext cx="302623" cy="302623"/>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367" name="Line"/>
            <p:cNvSpPr/>
            <p:nvPr/>
          </p:nvSpPr>
          <p:spPr>
            <a:xfrm flipV="1">
              <a:off x="227374" y="292653"/>
              <a:ext cx="137658" cy="137658"/>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368" name="Line"/>
            <p:cNvSpPr/>
            <p:nvPr/>
          </p:nvSpPr>
          <p:spPr>
            <a:xfrm flipV="1">
              <a:off x="20004" y="253713"/>
              <a:ext cx="296822" cy="296822"/>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369" name="Line"/>
            <p:cNvSpPr/>
            <p:nvPr/>
          </p:nvSpPr>
          <p:spPr>
            <a:xfrm flipV="1">
              <a:off x="214594" y="293887"/>
              <a:ext cx="134370" cy="134370"/>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370" name="Circle"/>
            <p:cNvSpPr/>
            <p:nvPr/>
          </p:nvSpPr>
          <p:spPr>
            <a:xfrm>
              <a:off x="279946" y="0"/>
              <a:ext cx="340647" cy="340646"/>
            </a:xfrm>
            <a:prstGeom prst="ellipse">
              <a:avLst/>
            </a:prstGeom>
            <a:solidFill>
              <a:srgbClr val="06BC00"/>
            </a:solidFill>
            <a:ln w="38100" cap="flat">
              <a:solidFill>
                <a:srgbClr val="015400"/>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371" name="Circle"/>
            <p:cNvSpPr/>
            <p:nvPr/>
          </p:nvSpPr>
          <p:spPr>
            <a:xfrm>
              <a:off x="456644" y="50144"/>
              <a:ext cx="110102" cy="110102"/>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sp>
        <p:nvSpPr>
          <p:cNvPr id="1373" name="✗"/>
          <p:cNvSpPr txBox="1"/>
          <p:nvPr/>
        </p:nvSpPr>
        <p:spPr>
          <a:xfrm>
            <a:off x="6297743" y="3271694"/>
            <a:ext cx="614494" cy="965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6900">
                <a:solidFill>
                  <a:srgbClr val="C82506"/>
                </a:solidFill>
                <a:latin typeface="Gill Sans"/>
                <a:ea typeface="Gill Sans"/>
                <a:cs typeface="Gill Sans"/>
                <a:sym typeface="Gill Sans"/>
              </a:defRPr>
            </a:lvl1pPr>
          </a:lstStyle>
          <a:p>
            <a:pPr/>
            <a:r>
              <a:t>✗</a:t>
            </a:r>
          </a:p>
        </p:txBody>
      </p:sp>
      <p:grpSp>
        <p:nvGrpSpPr>
          <p:cNvPr id="1376" name="Group"/>
          <p:cNvGrpSpPr/>
          <p:nvPr/>
        </p:nvGrpSpPr>
        <p:grpSpPr>
          <a:xfrm>
            <a:off x="1330413" y="5084755"/>
            <a:ext cx="1688746" cy="2796159"/>
            <a:chOff x="637579" y="0"/>
            <a:chExt cx="1688745" cy="2796158"/>
          </a:xfrm>
        </p:grpSpPr>
        <p:sp>
          <p:nvSpPr>
            <p:cNvPr id="1384" name="Connection Line"/>
            <p:cNvSpPr/>
            <p:nvPr/>
          </p:nvSpPr>
          <p:spPr>
            <a:xfrm>
              <a:off x="1591364" y="0"/>
              <a:ext cx="734961" cy="2796159"/>
            </a:xfrm>
            <a:custGeom>
              <a:avLst/>
              <a:gdLst/>
              <a:ahLst/>
              <a:cxnLst>
                <a:cxn ang="0">
                  <a:pos x="wd2" y="hd2"/>
                </a:cxn>
                <a:cxn ang="5400000">
                  <a:pos x="wd2" y="hd2"/>
                </a:cxn>
                <a:cxn ang="10800000">
                  <a:pos x="wd2" y="hd2"/>
                </a:cxn>
                <a:cxn ang="16200000">
                  <a:pos x="wd2" y="hd2"/>
                </a:cxn>
              </a:cxnLst>
              <a:rect l="0" t="0" r="r" b="b"/>
              <a:pathLst>
                <a:path w="16558" h="21600" fill="norm" stroke="1" extrusionOk="0">
                  <a:moveTo>
                    <a:pt x="16558" y="21600"/>
                  </a:moveTo>
                  <a:cubicBezTo>
                    <a:pt x="-2274" y="13799"/>
                    <a:pt x="-5042" y="6599"/>
                    <a:pt x="8254" y="0"/>
                  </a:cubicBezTo>
                </a:path>
              </a:pathLst>
            </a:custGeom>
            <a:noFill/>
            <a:ln w="63500" cap="flat">
              <a:solidFill>
                <a:srgbClr val="FFFFFF"/>
              </a:solidFill>
              <a:prstDash val="sysDot"/>
              <a:miter lim="400000"/>
              <a:headEnd type="triangle" w="med" len="med"/>
            </a:ln>
            <a:effectLst/>
          </p:spPr>
          <p:txBody>
            <a:bodyPr/>
            <a:lstStyle/>
            <a:p>
              <a:pPr/>
            </a:p>
          </p:txBody>
        </p:sp>
        <p:sp>
          <p:nvSpPr>
            <p:cNvPr id="1375" name="OCSP…"/>
            <p:cNvSpPr/>
            <p:nvPr/>
          </p:nvSpPr>
          <p:spPr>
            <a:xfrm>
              <a:off x="637579" y="1223714"/>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defRPr b="0">
                  <a:latin typeface="Gill Sans"/>
                  <a:ea typeface="Gill Sans"/>
                  <a:cs typeface="Gill Sans"/>
                  <a:sym typeface="Gill Sans"/>
                </a:defRPr>
              </a:pPr>
              <a:r>
                <a:t>OCSP </a:t>
              </a:r>
            </a:p>
            <a:p>
              <a:pPr>
                <a:defRPr b="0">
                  <a:latin typeface="Gill Sans"/>
                  <a:ea typeface="Gill Sans"/>
                  <a:cs typeface="Gill Sans"/>
                  <a:sym typeface="Gill Sans"/>
                </a:defRPr>
              </a:pPr>
              <a:r>
                <a:t>Request</a:t>
              </a:r>
            </a:p>
            <a:p>
              <a:pPr>
                <a:defRPr b="0">
                  <a:latin typeface="Gill Sans"/>
                  <a:ea typeface="Gill Sans"/>
                  <a:cs typeface="Gill Sans"/>
                  <a:sym typeface="Gill Sans"/>
                </a:defRPr>
              </a:pPr>
              <a:r>
                <a:t>via HTTP</a:t>
              </a:r>
            </a:p>
          </p:txBody>
        </p:sp>
      </p:grpSp>
      <p:grpSp>
        <p:nvGrpSpPr>
          <p:cNvPr id="1380" name="Group"/>
          <p:cNvGrpSpPr/>
          <p:nvPr/>
        </p:nvGrpSpPr>
        <p:grpSpPr>
          <a:xfrm>
            <a:off x="2836279" y="7205697"/>
            <a:ext cx="1914247" cy="3033353"/>
            <a:chOff x="565949" y="0"/>
            <a:chExt cx="1914246" cy="3033352"/>
          </a:xfrm>
        </p:grpSpPr>
        <p:sp>
          <p:nvSpPr>
            <p:cNvPr id="1377" name="OCSP Responders"/>
            <p:cNvSpPr/>
            <p:nvPr/>
          </p:nvSpPr>
          <p:spPr>
            <a:xfrm>
              <a:off x="1210195" y="1763352"/>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a:latin typeface="Gill Sans"/>
                  <a:ea typeface="Gill Sans"/>
                  <a:cs typeface="Gill Sans"/>
                  <a:sym typeface="Gill Sans"/>
                </a:defRPr>
              </a:lvl1pPr>
            </a:lstStyle>
            <a:p>
              <a:pPr/>
              <a:r>
                <a:t>OCSP Responders</a:t>
              </a:r>
            </a:p>
          </p:txBody>
        </p:sp>
        <p:pic>
          <p:nvPicPr>
            <p:cNvPr id="1378" name="Image" descr="Image"/>
            <p:cNvPicPr>
              <a:picLocks noChangeAspect="1"/>
            </p:cNvPicPr>
            <p:nvPr/>
          </p:nvPicPr>
          <p:blipFill>
            <a:blip r:embed="rId6">
              <a:extLst/>
            </a:blip>
            <a:stretch>
              <a:fillRect/>
            </a:stretch>
          </p:blipFill>
          <p:spPr>
            <a:xfrm>
              <a:off x="565949" y="0"/>
              <a:ext cx="1300815" cy="1300814"/>
            </a:xfrm>
            <a:prstGeom prst="rect">
              <a:avLst/>
            </a:prstGeom>
            <a:ln w="12700" cap="flat">
              <a:noFill/>
              <a:miter lim="400000"/>
            </a:ln>
            <a:effectLst/>
          </p:spPr>
        </p:pic>
        <p:sp>
          <p:nvSpPr>
            <p:cNvPr id="1379" name="Coins"/>
            <p:cNvSpPr/>
            <p:nvPr/>
          </p:nvSpPr>
          <p:spPr>
            <a:xfrm>
              <a:off x="1456325" y="795097"/>
              <a:ext cx="575890" cy="57762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1" y="0"/>
                  </a:moveTo>
                  <a:cubicBezTo>
                    <a:pt x="7949" y="0"/>
                    <a:pt x="5266" y="392"/>
                    <a:pt x="3255" y="1111"/>
                  </a:cubicBezTo>
                  <a:cubicBezTo>
                    <a:pt x="1360" y="1787"/>
                    <a:pt x="273" y="2685"/>
                    <a:pt x="273" y="3572"/>
                  </a:cubicBezTo>
                  <a:cubicBezTo>
                    <a:pt x="273" y="4460"/>
                    <a:pt x="1360" y="5360"/>
                    <a:pt x="3255" y="6035"/>
                  </a:cubicBezTo>
                  <a:cubicBezTo>
                    <a:pt x="5266" y="6749"/>
                    <a:pt x="7949" y="7147"/>
                    <a:pt x="10801" y="7147"/>
                  </a:cubicBezTo>
                  <a:cubicBezTo>
                    <a:pt x="13652" y="7147"/>
                    <a:pt x="16334" y="6754"/>
                    <a:pt x="18345" y="6035"/>
                  </a:cubicBezTo>
                  <a:cubicBezTo>
                    <a:pt x="20240" y="5360"/>
                    <a:pt x="21327" y="4460"/>
                    <a:pt x="21327" y="3572"/>
                  </a:cubicBezTo>
                  <a:cubicBezTo>
                    <a:pt x="21327" y="2685"/>
                    <a:pt x="20240" y="1787"/>
                    <a:pt x="18345" y="1111"/>
                  </a:cubicBezTo>
                  <a:cubicBezTo>
                    <a:pt x="16334" y="398"/>
                    <a:pt x="13652" y="0"/>
                    <a:pt x="10801" y="0"/>
                  </a:cubicBezTo>
                  <a:close/>
                  <a:moveTo>
                    <a:pt x="12" y="4505"/>
                  </a:moveTo>
                  <a:lnTo>
                    <a:pt x="12" y="5914"/>
                  </a:lnTo>
                  <a:cubicBezTo>
                    <a:pt x="12" y="8033"/>
                    <a:pt x="4846" y="9754"/>
                    <a:pt x="10811" y="9754"/>
                  </a:cubicBezTo>
                  <a:cubicBezTo>
                    <a:pt x="16776" y="9754"/>
                    <a:pt x="21600" y="8039"/>
                    <a:pt x="21600" y="5914"/>
                  </a:cubicBezTo>
                  <a:lnTo>
                    <a:pt x="21600" y="4505"/>
                  </a:lnTo>
                  <a:cubicBezTo>
                    <a:pt x="21136" y="5284"/>
                    <a:pt x="20088" y="5991"/>
                    <a:pt x="18531" y="6541"/>
                  </a:cubicBezTo>
                  <a:cubicBezTo>
                    <a:pt x="16460" y="7276"/>
                    <a:pt x="13718" y="7679"/>
                    <a:pt x="10806" y="7679"/>
                  </a:cubicBezTo>
                  <a:cubicBezTo>
                    <a:pt x="7894" y="7679"/>
                    <a:pt x="5146" y="7276"/>
                    <a:pt x="3081" y="6541"/>
                  </a:cubicBezTo>
                  <a:cubicBezTo>
                    <a:pt x="1524" y="5985"/>
                    <a:pt x="476" y="5284"/>
                    <a:pt x="12" y="4505"/>
                  </a:cubicBezTo>
                  <a:close/>
                  <a:moveTo>
                    <a:pt x="0" y="7320"/>
                  </a:moveTo>
                  <a:lnTo>
                    <a:pt x="0" y="8284"/>
                  </a:lnTo>
                  <a:cubicBezTo>
                    <a:pt x="0" y="10402"/>
                    <a:pt x="4836" y="12123"/>
                    <a:pt x="10801" y="12123"/>
                  </a:cubicBezTo>
                  <a:cubicBezTo>
                    <a:pt x="16766" y="12123"/>
                    <a:pt x="21600" y="10408"/>
                    <a:pt x="21600" y="8284"/>
                  </a:cubicBezTo>
                  <a:lnTo>
                    <a:pt x="21600" y="7320"/>
                  </a:lnTo>
                  <a:cubicBezTo>
                    <a:pt x="21458" y="7495"/>
                    <a:pt x="21295" y="7664"/>
                    <a:pt x="21098" y="7827"/>
                  </a:cubicBezTo>
                  <a:cubicBezTo>
                    <a:pt x="20508" y="8329"/>
                    <a:pt x="19672" y="8769"/>
                    <a:pt x="18618" y="9145"/>
                  </a:cubicBezTo>
                  <a:cubicBezTo>
                    <a:pt x="16520" y="9891"/>
                    <a:pt x="13745" y="10299"/>
                    <a:pt x="10801" y="10299"/>
                  </a:cubicBezTo>
                  <a:cubicBezTo>
                    <a:pt x="7856" y="10299"/>
                    <a:pt x="5080" y="9891"/>
                    <a:pt x="2982" y="9145"/>
                  </a:cubicBezTo>
                  <a:cubicBezTo>
                    <a:pt x="1928" y="8769"/>
                    <a:pt x="1099" y="8329"/>
                    <a:pt x="504" y="7827"/>
                  </a:cubicBezTo>
                  <a:cubicBezTo>
                    <a:pt x="307" y="7664"/>
                    <a:pt x="142" y="7495"/>
                    <a:pt x="0" y="7320"/>
                  </a:cubicBezTo>
                  <a:close/>
                  <a:moveTo>
                    <a:pt x="0" y="9689"/>
                  </a:moveTo>
                  <a:lnTo>
                    <a:pt x="0" y="10653"/>
                  </a:lnTo>
                  <a:cubicBezTo>
                    <a:pt x="0" y="12771"/>
                    <a:pt x="4836" y="14492"/>
                    <a:pt x="10801" y="14492"/>
                  </a:cubicBezTo>
                  <a:cubicBezTo>
                    <a:pt x="16766" y="14492"/>
                    <a:pt x="21600" y="12777"/>
                    <a:pt x="21600" y="10653"/>
                  </a:cubicBezTo>
                  <a:lnTo>
                    <a:pt x="21600" y="9689"/>
                  </a:lnTo>
                  <a:cubicBezTo>
                    <a:pt x="21458" y="9864"/>
                    <a:pt x="21295" y="10033"/>
                    <a:pt x="21098" y="10197"/>
                  </a:cubicBezTo>
                  <a:cubicBezTo>
                    <a:pt x="20508" y="10698"/>
                    <a:pt x="19672" y="11138"/>
                    <a:pt x="18618" y="11514"/>
                  </a:cubicBezTo>
                  <a:cubicBezTo>
                    <a:pt x="16520" y="12260"/>
                    <a:pt x="13745" y="12668"/>
                    <a:pt x="10801" y="12668"/>
                  </a:cubicBezTo>
                  <a:cubicBezTo>
                    <a:pt x="7856" y="12668"/>
                    <a:pt x="5080" y="12260"/>
                    <a:pt x="2982" y="11514"/>
                  </a:cubicBezTo>
                  <a:cubicBezTo>
                    <a:pt x="1928" y="11138"/>
                    <a:pt x="1099" y="10698"/>
                    <a:pt x="504" y="10197"/>
                  </a:cubicBezTo>
                  <a:cubicBezTo>
                    <a:pt x="307" y="10033"/>
                    <a:pt x="142" y="9864"/>
                    <a:pt x="0" y="9689"/>
                  </a:cubicBezTo>
                  <a:close/>
                  <a:moveTo>
                    <a:pt x="0" y="12059"/>
                  </a:moveTo>
                  <a:lnTo>
                    <a:pt x="0" y="13022"/>
                  </a:lnTo>
                  <a:cubicBezTo>
                    <a:pt x="0" y="15141"/>
                    <a:pt x="4836" y="16862"/>
                    <a:pt x="10801" y="16862"/>
                  </a:cubicBezTo>
                  <a:cubicBezTo>
                    <a:pt x="16766" y="16862"/>
                    <a:pt x="21600" y="15146"/>
                    <a:pt x="21600" y="13022"/>
                  </a:cubicBezTo>
                  <a:lnTo>
                    <a:pt x="21600" y="12059"/>
                  </a:lnTo>
                  <a:cubicBezTo>
                    <a:pt x="21458" y="12233"/>
                    <a:pt x="21295" y="12402"/>
                    <a:pt x="21098" y="12566"/>
                  </a:cubicBezTo>
                  <a:cubicBezTo>
                    <a:pt x="20508" y="13067"/>
                    <a:pt x="19672" y="13507"/>
                    <a:pt x="18618" y="13883"/>
                  </a:cubicBezTo>
                  <a:cubicBezTo>
                    <a:pt x="16520" y="14629"/>
                    <a:pt x="13745" y="15037"/>
                    <a:pt x="10801" y="15037"/>
                  </a:cubicBezTo>
                  <a:cubicBezTo>
                    <a:pt x="7856" y="15037"/>
                    <a:pt x="5080" y="14629"/>
                    <a:pt x="2982" y="13883"/>
                  </a:cubicBezTo>
                  <a:cubicBezTo>
                    <a:pt x="1928" y="13507"/>
                    <a:pt x="1099" y="13067"/>
                    <a:pt x="504" y="12566"/>
                  </a:cubicBezTo>
                  <a:cubicBezTo>
                    <a:pt x="307" y="12402"/>
                    <a:pt x="142" y="12233"/>
                    <a:pt x="0" y="12059"/>
                  </a:cubicBezTo>
                  <a:close/>
                  <a:moveTo>
                    <a:pt x="0" y="14428"/>
                  </a:moveTo>
                  <a:lnTo>
                    <a:pt x="0" y="15391"/>
                  </a:lnTo>
                  <a:cubicBezTo>
                    <a:pt x="0" y="17510"/>
                    <a:pt x="4836" y="19231"/>
                    <a:pt x="10801" y="19231"/>
                  </a:cubicBezTo>
                  <a:cubicBezTo>
                    <a:pt x="16766" y="19231"/>
                    <a:pt x="21600" y="17515"/>
                    <a:pt x="21600" y="15391"/>
                  </a:cubicBezTo>
                  <a:lnTo>
                    <a:pt x="21600" y="14428"/>
                  </a:lnTo>
                  <a:cubicBezTo>
                    <a:pt x="21458" y="14602"/>
                    <a:pt x="21295" y="14772"/>
                    <a:pt x="21098" y="14935"/>
                  </a:cubicBezTo>
                  <a:cubicBezTo>
                    <a:pt x="20508" y="15436"/>
                    <a:pt x="19672" y="15877"/>
                    <a:pt x="18618" y="16252"/>
                  </a:cubicBezTo>
                  <a:cubicBezTo>
                    <a:pt x="16520" y="16998"/>
                    <a:pt x="13745" y="17406"/>
                    <a:pt x="10801" y="17406"/>
                  </a:cubicBezTo>
                  <a:cubicBezTo>
                    <a:pt x="7856" y="17406"/>
                    <a:pt x="5080" y="16998"/>
                    <a:pt x="2982" y="16252"/>
                  </a:cubicBezTo>
                  <a:cubicBezTo>
                    <a:pt x="1928" y="15877"/>
                    <a:pt x="1099" y="15436"/>
                    <a:pt x="504" y="14935"/>
                  </a:cubicBezTo>
                  <a:cubicBezTo>
                    <a:pt x="307" y="14772"/>
                    <a:pt x="142" y="14602"/>
                    <a:pt x="0" y="14428"/>
                  </a:cubicBezTo>
                  <a:close/>
                  <a:moveTo>
                    <a:pt x="0" y="16797"/>
                  </a:moveTo>
                  <a:lnTo>
                    <a:pt x="0" y="17760"/>
                  </a:lnTo>
                  <a:cubicBezTo>
                    <a:pt x="0" y="19879"/>
                    <a:pt x="4836" y="21600"/>
                    <a:pt x="10801" y="21600"/>
                  </a:cubicBezTo>
                  <a:cubicBezTo>
                    <a:pt x="16766" y="21600"/>
                    <a:pt x="21600" y="19879"/>
                    <a:pt x="21600" y="17760"/>
                  </a:cubicBezTo>
                  <a:lnTo>
                    <a:pt x="21600" y="16797"/>
                  </a:lnTo>
                  <a:cubicBezTo>
                    <a:pt x="21458" y="16971"/>
                    <a:pt x="21295" y="17141"/>
                    <a:pt x="21098" y="17304"/>
                  </a:cubicBezTo>
                  <a:cubicBezTo>
                    <a:pt x="20508" y="17805"/>
                    <a:pt x="19672" y="18246"/>
                    <a:pt x="18618" y="18622"/>
                  </a:cubicBezTo>
                  <a:cubicBezTo>
                    <a:pt x="16520" y="19368"/>
                    <a:pt x="13745" y="19775"/>
                    <a:pt x="10801" y="19775"/>
                  </a:cubicBezTo>
                  <a:cubicBezTo>
                    <a:pt x="7856" y="19775"/>
                    <a:pt x="5080" y="19368"/>
                    <a:pt x="2982" y="18622"/>
                  </a:cubicBezTo>
                  <a:cubicBezTo>
                    <a:pt x="1928" y="18246"/>
                    <a:pt x="1099" y="17805"/>
                    <a:pt x="504" y="17304"/>
                  </a:cubicBezTo>
                  <a:cubicBezTo>
                    <a:pt x="307" y="17141"/>
                    <a:pt x="142" y="16971"/>
                    <a:pt x="0" y="16797"/>
                  </a:cubicBezTo>
                  <a:close/>
                </a:path>
              </a:pathLst>
            </a:custGeom>
            <a:solidFill>
              <a:srgbClr val="7BDB45"/>
            </a:solidFill>
            <a:ln w="12700" cap="flat">
              <a:noFill/>
              <a:miter lim="400000"/>
            </a:ln>
            <a:effectLst/>
          </p:spPr>
          <p:txBody>
            <a:bodyPr wrap="square" lIns="50800" tIns="50800" rIns="50800" bIns="50800" numCol="1" anchor="ctr">
              <a:noAutofit/>
            </a:bodyPr>
            <a:lstStyle/>
            <a:p>
              <a:pPr>
                <a:defRPr b="0" sz="2600">
                  <a:latin typeface="Helvetica Light"/>
                  <a:ea typeface="Helvetica Light"/>
                  <a:cs typeface="Helvetica Light"/>
                  <a:sym typeface="Helvetica Light"/>
                </a:defRPr>
              </a:pPr>
            </a:p>
          </p:txBody>
        </p:sp>
      </p:grpSp>
      <p:sp>
        <p:nvSpPr>
          <p:cNvPr id="1385" name="Connection Line"/>
          <p:cNvSpPr/>
          <p:nvPr/>
        </p:nvSpPr>
        <p:spPr>
          <a:xfrm>
            <a:off x="3824461" y="4997977"/>
            <a:ext cx="376613" cy="2289723"/>
          </a:xfrm>
          <a:custGeom>
            <a:avLst/>
            <a:gdLst/>
            <a:ahLst/>
            <a:cxnLst>
              <a:cxn ang="0">
                <a:pos x="wd2" y="hd2"/>
              </a:cxn>
              <a:cxn ang="5400000">
                <a:pos x="wd2" y="hd2"/>
              </a:cxn>
              <a:cxn ang="10800000">
                <a:pos x="wd2" y="hd2"/>
              </a:cxn>
              <a:cxn ang="16200000">
                <a:pos x="wd2" y="hd2"/>
              </a:cxn>
            </a:cxnLst>
            <a:rect l="0" t="0" r="r" b="b"/>
            <a:pathLst>
              <a:path w="16279" h="21600" fill="norm" stroke="1" extrusionOk="0">
                <a:moveTo>
                  <a:pt x="4211" y="0"/>
                </a:moveTo>
                <a:cubicBezTo>
                  <a:pt x="21600" y="7785"/>
                  <a:pt x="20196" y="14985"/>
                  <a:pt x="0" y="21600"/>
                </a:cubicBezTo>
              </a:path>
            </a:pathLst>
          </a:custGeom>
          <a:ln w="63500">
            <a:solidFill>
              <a:srgbClr val="FFFFFF"/>
            </a:solidFill>
            <a:prstDash val="sysDot"/>
            <a:miter lim="400000"/>
            <a:headEnd type="triangle"/>
          </a:ln>
        </p:spPr>
        <p:txBody>
          <a:bodyPr/>
          <a:lstStyle/>
          <a:p>
            <a:pPr/>
          </a:p>
        </p:txBody>
      </p:sp>
      <p:sp>
        <p:nvSpPr>
          <p:cNvPr id="1382" name="Revoked…"/>
          <p:cNvSpPr txBox="1"/>
          <p:nvPr/>
        </p:nvSpPr>
        <p:spPr>
          <a:xfrm>
            <a:off x="4339302" y="5261807"/>
            <a:ext cx="1825068" cy="11976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333375" indent="-333375" algn="l">
              <a:buSzPct val="145000"/>
              <a:buChar char="•"/>
              <a:defRPr>
                <a:solidFill>
                  <a:schemeClr val="accent5"/>
                </a:solidFill>
              </a:defRPr>
            </a:pPr>
            <a:r>
              <a:t>Revoked</a:t>
            </a:r>
          </a:p>
          <a:p>
            <a:pPr marL="333375" indent="-333375" algn="l">
              <a:buSzPct val="145000"/>
              <a:buChar char="•"/>
              <a:defRPr>
                <a:solidFill>
                  <a:schemeClr val="accent3">
                    <a:hueOff val="-365725"/>
                    <a:satOff val="-32500"/>
                    <a:lumOff val="18235"/>
                  </a:schemeClr>
                </a:solidFill>
              </a:defRPr>
            </a:pPr>
            <a:r>
              <a:t>Good</a:t>
            </a:r>
          </a:p>
          <a:p>
            <a:pPr marL="333375" indent="-333375" algn="l">
              <a:buSzPct val="145000"/>
              <a:buChar char="•"/>
            </a:pPr>
            <a:r>
              <a:t>Unknown</a:t>
            </a:r>
          </a:p>
        </p:txBody>
      </p:sp>
      <p:sp>
        <p:nvSpPr>
          <p:cNvPr id="1383" name="Rectangle"/>
          <p:cNvSpPr/>
          <p:nvPr/>
        </p:nvSpPr>
        <p:spPr>
          <a:xfrm>
            <a:off x="4276336" y="5745519"/>
            <a:ext cx="2081201" cy="831595"/>
          </a:xfrm>
          <a:prstGeom prst="rect">
            <a:avLst/>
          </a:prstGeom>
          <a:solidFill>
            <a:srgbClr val="000000">
              <a:alpha val="81196"/>
            </a:srgbClr>
          </a:solidFill>
          <a:ln w="12700">
            <a:miter lim="400000"/>
          </a:ln>
        </p:spPr>
        <p:txBody>
          <a:bodyPr lIns="50800" tIns="50800" rIns="50800" bIns="50800" anchor="ctr"/>
          <a:lstStyle/>
          <a:p>
            <a:pPr>
              <a:defRPr b="0" sz="2200">
                <a:latin typeface="+mn-lt"/>
                <a:ea typeface="+mn-ea"/>
                <a:cs typeface="+mn-cs"/>
                <a:sym typeface="Helvetica Neue Medium"/>
              </a:defRPr>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2" presetID="22" grpId="1" fill="hold">
                                  <p:stCondLst>
                                    <p:cond delay="0"/>
                                  </p:stCondLst>
                                  <p:iterate type="el" backwards="0">
                                    <p:tmAbs val="0"/>
                                  </p:iterate>
                                  <p:childTnLst>
                                    <p:set>
                                      <p:cBhvr>
                                        <p:cTn id="6" fill="hold"/>
                                        <p:tgtEl>
                                          <p:spTgt spid="1173"/>
                                        </p:tgtEl>
                                        <p:attrNameLst>
                                          <p:attrName>style.visibility</p:attrName>
                                        </p:attrNameLst>
                                      </p:cBhvr>
                                      <p:to>
                                        <p:strVal val="visible"/>
                                      </p:to>
                                    </p:set>
                                    <p:animEffect filter="wipe(right)" transition="in">
                                      <p:cBhvr>
                                        <p:cTn id="7" dur="300"/>
                                        <p:tgtEl>
                                          <p:spTgt spid="1173"/>
                                        </p:tgtEl>
                                      </p:cBhvr>
                                    </p:animEffect>
                                  </p:childTnLst>
                                </p:cTn>
                              </p:par>
                            </p:childTnLst>
                          </p:cTn>
                        </p:par>
                        <p:par>
                          <p:cTn id="8" fill="hold">
                            <p:stCondLst>
                              <p:cond delay="300"/>
                            </p:stCondLst>
                            <p:childTnLst>
                              <p:par>
                                <p:cTn id="9" presetClass="entr" nodeType="afterEffect" presetSubtype="0" presetID="1" grpId="2" fill="hold">
                                  <p:stCondLst>
                                    <p:cond delay="0"/>
                                  </p:stCondLst>
                                  <p:iterate type="el" backwards="0">
                                    <p:tmAbs val="0"/>
                                  </p:iterate>
                                  <p:childTnLst>
                                    <p:set>
                                      <p:cBhvr>
                                        <p:cTn id="10" fill="hold"/>
                                        <p:tgtEl>
                                          <p:spTgt spid="138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1364"/>
                                        </p:tgtEl>
                                        <p:attrNameLst>
                                          <p:attrName>style.visibility</p:attrName>
                                        </p:attrNameLst>
                                      </p:cBhvr>
                                      <p:to>
                                        <p:strVal val="visible"/>
                                      </p:to>
                                    </p:set>
                                  </p:childTnLst>
                                </p:cTn>
                              </p:par>
                            </p:childTnLst>
                          </p:cTn>
                        </p:par>
                        <p:par>
                          <p:cTn id="15" fill="hold">
                            <p:stCondLst>
                              <p:cond delay="0"/>
                            </p:stCondLst>
                            <p:childTnLst>
                              <p:par>
                                <p:cTn id="16" presetClass="entr" nodeType="afterEffect" presetSubtype="0" presetID="1" grpId="4" fill="hold">
                                  <p:stCondLst>
                                    <p:cond delay="0"/>
                                  </p:stCondLst>
                                  <p:iterate type="el" backwards="0">
                                    <p:tmAbs val="0"/>
                                  </p:iterate>
                                  <p:childTnLst>
                                    <p:set>
                                      <p:cBhvr>
                                        <p:cTn id="17" fill="hold"/>
                                        <p:tgtEl>
                                          <p:spTgt spid="1372"/>
                                        </p:tgtEl>
                                        <p:attrNameLst>
                                          <p:attrName>style.visibility</p:attrName>
                                        </p:attrNameLst>
                                      </p:cBhvr>
                                      <p:to>
                                        <p:strVal val="visible"/>
                                      </p:to>
                                    </p:set>
                                  </p:childTnLst>
                                </p:cTn>
                              </p:par>
                            </p:childTnLst>
                          </p:cTn>
                        </p:par>
                        <p:par>
                          <p:cTn id="18" fill="hold">
                            <p:stCondLst>
                              <p:cond delay="0"/>
                            </p:stCondLst>
                            <p:childTnLst>
                              <p:par>
                                <p:cTn id="19" presetClass="path" nodeType="afterEffect" presetSubtype="0" presetID="-1" grpId="5" accel="50000" decel="50000" fill="hold">
                                  <p:stCondLst>
                                    <p:cond delay="0"/>
                                  </p:stCondLst>
                                  <p:childTnLst>
                                    <p:animMotion path="M 0.000000 0.000000 L -0.255680 -0.000000" origin="layout" pathEditMode="relative">
                                      <p:cBhvr>
                                        <p:cTn id="20" dur="500" fill="hold"/>
                                        <p:tgtEl>
                                          <p:spTgt spid="1364"/>
                                        </p:tgtEl>
                                        <p:attrNameLst>
                                          <p:attrName>ppt_x</p:attrName>
                                          <p:attrName>ppt_y</p:attrName>
                                        </p:attrNameLst>
                                      </p:cBhvr>
                                    </p:animMotion>
                                  </p:childTnLst>
                                </p:cTn>
                              </p:par>
                            </p:childTnLst>
                          </p:cTn>
                        </p:par>
                        <p:par>
                          <p:cTn id="21" fill="hold">
                            <p:stCondLst>
                              <p:cond delay="0"/>
                            </p:stCondLst>
                            <p:childTnLst>
                              <p:par>
                                <p:cTn id="22" presetClass="path" nodeType="withEffect" presetSubtype="0" presetID="-1" grpId="6" accel="50000" decel="50000" fill="hold">
                                  <p:stCondLst>
                                    <p:cond delay="0"/>
                                  </p:stCondLst>
                                  <p:childTnLst>
                                    <p:animMotion path="M 0.000000 0.000000 L -0.217665 -0.000511" origin="layout" pathEditMode="relative">
                                      <p:cBhvr>
                                        <p:cTn id="23" dur="500" fill="hold"/>
                                        <p:tgtEl>
                                          <p:spTgt spid="1372"/>
                                        </p:tgtEl>
                                        <p:attrNameLst>
                                          <p:attrName>ppt_x</p:attrName>
                                          <p:attrName>ppt_y</p:attrName>
                                        </p:attrNameLst>
                                      </p:cBhvr>
                                    </p:animMotion>
                                  </p:childTnLst>
                                </p:cTn>
                              </p:par>
                            </p:childTnLst>
                          </p:cTn>
                        </p:par>
                      </p:childTnLst>
                    </p:cTn>
                  </p:par>
                  <p:par>
                    <p:cTn id="24" fill="hold">
                      <p:stCondLst>
                        <p:cond delay="indefinite"/>
                      </p:stCondLst>
                      <p:childTnLst>
                        <p:par>
                          <p:cTn id="25" fill="hold">
                            <p:stCondLst>
                              <p:cond delay="0"/>
                            </p:stCondLst>
                            <p:childTnLst>
                              <p:par>
                                <p:cTn id="26" presetClass="entr" nodeType="clickEffect" presetSubtype="0" presetID="1" grpId="7" fill="hold">
                                  <p:stCondLst>
                                    <p:cond delay="0"/>
                                  </p:stCondLst>
                                  <p:iterate type="el" backwards="0">
                                    <p:tmAbs val="0"/>
                                  </p:iterate>
                                  <p:childTnLst>
                                    <p:set>
                                      <p:cBhvr>
                                        <p:cTn id="27" fill="hold"/>
                                        <p:tgtEl>
                                          <p:spTgt spid="120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Class="entr" nodeType="clickEffect" presetSubtype="1" presetID="22" grpId="8" fill="hold">
                                  <p:stCondLst>
                                    <p:cond delay="0"/>
                                  </p:stCondLst>
                                  <p:iterate type="el" backwards="0">
                                    <p:tmAbs val="0"/>
                                  </p:iterate>
                                  <p:childTnLst>
                                    <p:set>
                                      <p:cBhvr>
                                        <p:cTn id="31" fill="hold"/>
                                        <p:tgtEl>
                                          <p:spTgt spid="1376"/>
                                        </p:tgtEl>
                                        <p:attrNameLst>
                                          <p:attrName>style.visibility</p:attrName>
                                        </p:attrNameLst>
                                      </p:cBhvr>
                                      <p:to>
                                        <p:strVal val="visible"/>
                                      </p:to>
                                    </p:set>
                                    <p:animEffect filter="wipe(up)" transition="in">
                                      <p:cBhvr>
                                        <p:cTn id="32" dur="300"/>
                                        <p:tgtEl>
                                          <p:spTgt spid="1376"/>
                                        </p:tgtEl>
                                      </p:cBhvr>
                                    </p:animEffect>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4" presetID="22" grpId="9" fill="hold">
                                  <p:stCondLst>
                                    <p:cond delay="0"/>
                                  </p:stCondLst>
                                  <p:iterate type="el" backwards="0">
                                    <p:tmAbs val="0"/>
                                  </p:iterate>
                                  <p:childTnLst>
                                    <p:set>
                                      <p:cBhvr>
                                        <p:cTn id="36" fill="hold"/>
                                        <p:tgtEl>
                                          <p:spTgt spid="1385"/>
                                        </p:tgtEl>
                                        <p:attrNameLst>
                                          <p:attrName>style.visibility</p:attrName>
                                        </p:attrNameLst>
                                      </p:cBhvr>
                                      <p:to>
                                        <p:strVal val="visible"/>
                                      </p:to>
                                    </p:set>
                                    <p:animEffect filter="wipe(down)" transition="in">
                                      <p:cBhvr>
                                        <p:cTn id="37" dur="300"/>
                                        <p:tgtEl>
                                          <p:spTgt spid="1385"/>
                                        </p:tgtEl>
                                      </p:cBhvr>
                                    </p:animEffect>
                                  </p:childTnLst>
                                </p:cTn>
                              </p:par>
                            </p:childTnLst>
                          </p:cTn>
                        </p:par>
                        <p:par>
                          <p:cTn id="38" fill="hold">
                            <p:stCondLst>
                              <p:cond delay="300"/>
                            </p:stCondLst>
                            <p:childTnLst>
                              <p:par>
                                <p:cTn id="39" presetClass="entr" nodeType="afterEffect" presetSubtype="8" presetID="22" grpId="10" fill="hold">
                                  <p:stCondLst>
                                    <p:cond delay="0"/>
                                  </p:stCondLst>
                                  <p:iterate type="el" backwards="0">
                                    <p:tmAbs val="0"/>
                                  </p:iterate>
                                  <p:childTnLst>
                                    <p:set>
                                      <p:cBhvr>
                                        <p:cTn id="40" fill="hold"/>
                                        <p:tgtEl>
                                          <p:spTgt spid="1382">
                                            <p:bg/>
                                          </p:spTgt>
                                        </p:tgtEl>
                                        <p:attrNameLst>
                                          <p:attrName>style.visibility</p:attrName>
                                        </p:attrNameLst>
                                      </p:cBhvr>
                                      <p:to>
                                        <p:strVal val="visible"/>
                                      </p:to>
                                    </p:set>
                                    <p:animEffect filter="wipe(left)" transition="in">
                                      <p:cBhvr>
                                        <p:cTn id="41" dur="300"/>
                                        <p:tgtEl>
                                          <p:spTgt spid="1382">
                                            <p:bg/>
                                          </p:spTgt>
                                        </p:tgtEl>
                                      </p:cBhvr>
                                    </p:animEffect>
                                  </p:childTnLst>
                                </p:cTn>
                              </p:par>
                              <p:par>
                                <p:cTn id="42" presetClass="entr" nodeType="withEffect" presetSubtype="8" presetID="22" grpId="10" fill="hold">
                                  <p:stCondLst>
                                    <p:cond delay="0"/>
                                  </p:stCondLst>
                                  <p:iterate type="el" backwards="0">
                                    <p:tmAbs val="0"/>
                                  </p:iterate>
                                  <p:childTnLst>
                                    <p:set>
                                      <p:cBhvr>
                                        <p:cTn id="43" fill="hold"/>
                                        <p:tgtEl>
                                          <p:spTgt spid="1382">
                                            <p:txEl>
                                              <p:pRg st="0" end="0"/>
                                            </p:txEl>
                                          </p:spTgt>
                                        </p:tgtEl>
                                        <p:attrNameLst>
                                          <p:attrName>style.visibility</p:attrName>
                                        </p:attrNameLst>
                                      </p:cBhvr>
                                      <p:to>
                                        <p:strVal val="visible"/>
                                      </p:to>
                                    </p:set>
                                    <p:animEffect filter="wipe(left)" transition="in">
                                      <p:cBhvr>
                                        <p:cTn id="44" dur="300"/>
                                        <p:tgtEl>
                                          <p:spTgt spid="1382">
                                            <p:txEl>
                                              <p:pRg st="0" end="0"/>
                                            </p:txEl>
                                          </p:spTgt>
                                        </p:tgtEl>
                                      </p:cBhvr>
                                    </p:animEffect>
                                  </p:childTnLst>
                                </p:cTn>
                              </p:par>
                            </p:childTnLst>
                          </p:cTn>
                        </p:par>
                        <p:par>
                          <p:cTn id="45" fill="hold">
                            <p:stCondLst>
                              <p:cond delay="600"/>
                            </p:stCondLst>
                            <p:childTnLst>
                              <p:par>
                                <p:cTn id="46" presetClass="entr" nodeType="afterEffect" presetSubtype="8" presetID="22" grpId="10" fill="hold">
                                  <p:stCondLst>
                                    <p:cond delay="0"/>
                                  </p:stCondLst>
                                  <p:iterate type="el" backwards="0">
                                    <p:tmAbs val="0"/>
                                  </p:iterate>
                                  <p:childTnLst>
                                    <p:set>
                                      <p:cBhvr>
                                        <p:cTn id="47" fill="hold"/>
                                        <p:tgtEl>
                                          <p:spTgt spid="1382">
                                            <p:txEl>
                                              <p:pRg st="1" end="1"/>
                                            </p:txEl>
                                          </p:spTgt>
                                        </p:tgtEl>
                                        <p:attrNameLst>
                                          <p:attrName>style.visibility</p:attrName>
                                        </p:attrNameLst>
                                      </p:cBhvr>
                                      <p:to>
                                        <p:strVal val="visible"/>
                                      </p:to>
                                    </p:set>
                                    <p:animEffect filter="wipe(left)" transition="in">
                                      <p:cBhvr>
                                        <p:cTn id="48" dur="300"/>
                                        <p:tgtEl>
                                          <p:spTgt spid="1382">
                                            <p:txEl>
                                              <p:pRg st="1" end="1"/>
                                            </p:txEl>
                                          </p:spTgt>
                                        </p:tgtEl>
                                      </p:cBhvr>
                                    </p:animEffect>
                                  </p:childTnLst>
                                </p:cTn>
                              </p:par>
                            </p:childTnLst>
                          </p:cTn>
                        </p:par>
                        <p:par>
                          <p:cTn id="49" fill="hold">
                            <p:stCondLst>
                              <p:cond delay="900"/>
                            </p:stCondLst>
                            <p:childTnLst>
                              <p:par>
                                <p:cTn id="50" presetClass="entr" nodeType="afterEffect" presetSubtype="8" presetID="22" grpId="10" fill="hold">
                                  <p:stCondLst>
                                    <p:cond delay="0"/>
                                  </p:stCondLst>
                                  <p:iterate type="el" backwards="0">
                                    <p:tmAbs val="0"/>
                                  </p:iterate>
                                  <p:childTnLst>
                                    <p:set>
                                      <p:cBhvr>
                                        <p:cTn id="51" fill="hold"/>
                                        <p:tgtEl>
                                          <p:spTgt spid="1382">
                                            <p:txEl>
                                              <p:pRg st="2" end="2"/>
                                            </p:txEl>
                                          </p:spTgt>
                                        </p:tgtEl>
                                        <p:attrNameLst>
                                          <p:attrName>style.visibility</p:attrName>
                                        </p:attrNameLst>
                                      </p:cBhvr>
                                      <p:to>
                                        <p:strVal val="visible"/>
                                      </p:to>
                                    </p:set>
                                    <p:animEffect filter="wipe(left)" transition="in">
                                      <p:cBhvr>
                                        <p:cTn id="52" dur="300"/>
                                        <p:tgtEl>
                                          <p:spTgt spid="1382">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Class="entr" nodeType="clickEffect" presetSubtype="0" presetID="1" grpId="11" fill="hold">
                                  <p:stCondLst>
                                    <p:cond delay="0"/>
                                  </p:stCondLst>
                                  <p:iterate type="el" backwards="0">
                                    <p:tmAbs val="0"/>
                                  </p:iterate>
                                  <p:childTnLst>
                                    <p:set>
                                      <p:cBhvr>
                                        <p:cTn id="56" fill="hold"/>
                                        <p:tgtEl>
                                          <p:spTgt spid="138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Class="entr" nodeType="clickEffect" presetSubtype="0" presetID="1" grpId="12" fill="hold">
                                  <p:stCondLst>
                                    <p:cond delay="0"/>
                                  </p:stCondLst>
                                  <p:iterate type="el" backwards="0">
                                    <p:tmAbs val="0"/>
                                  </p:iterate>
                                  <p:childTnLst>
                                    <p:set>
                                      <p:cBhvr>
                                        <p:cTn id="60" fill="hold"/>
                                        <p:tgtEl>
                                          <p:spTgt spid="1311"/>
                                        </p:tgtEl>
                                        <p:attrNameLst>
                                          <p:attrName>style.visibility</p:attrName>
                                        </p:attrNameLst>
                                      </p:cBhvr>
                                      <p:to>
                                        <p:strVal val="visible"/>
                                      </p:to>
                                    </p:set>
                                  </p:childTnLst>
                                </p:cTn>
                              </p:par>
                            </p:childTnLst>
                          </p:cTn>
                        </p:par>
                        <p:par>
                          <p:cTn id="61" fill="hold">
                            <p:stCondLst>
                              <p:cond delay="0"/>
                            </p:stCondLst>
                            <p:childTnLst>
                              <p:par>
                                <p:cTn id="62" presetClass="entr" nodeType="afterEffect" presetID="9" grpId="13" fill="hold">
                                  <p:stCondLst>
                                    <p:cond delay="0"/>
                                  </p:stCondLst>
                                  <p:iterate type="el" backwards="0">
                                    <p:tmAbs val="0"/>
                                  </p:iterate>
                                  <p:childTnLst>
                                    <p:set>
                                      <p:cBhvr>
                                        <p:cTn id="63" fill="hold"/>
                                        <p:tgtEl>
                                          <p:spTgt spid="1373"/>
                                        </p:tgtEl>
                                        <p:attrNameLst>
                                          <p:attrName>style.visibility</p:attrName>
                                        </p:attrNameLst>
                                      </p:cBhvr>
                                      <p:to>
                                        <p:strVal val="visible"/>
                                      </p:to>
                                    </p:set>
                                    <p:animEffect filter="dissolve" transition="in">
                                      <p:cBhvr>
                                        <p:cTn id="64" dur="400"/>
                                        <p:tgtEl>
                                          <p:spTgt spid="13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380" grpId="2"/>
      <p:bldP build="whole" bldLvl="1" animBg="1" rev="0" advAuto="0" spid="1373" grpId="13"/>
      <p:bldP build="whole" bldLvl="1" animBg="1" rev="0" advAuto="0" spid="1383" grpId="11"/>
      <p:bldP build="whole" bldLvl="1" animBg="1" rev="0" advAuto="0" spid="1173" grpId="1"/>
      <p:bldP build="whole" bldLvl="1" animBg="1" rev="0" advAuto="0" spid="1364" grpId="3"/>
      <p:bldP build="whole" bldLvl="1" animBg="1" rev="0" advAuto="0" spid="1372" grpId="4"/>
      <p:bldP build="whole" bldLvl="1" animBg="1" rev="0" advAuto="0" spid="1209" grpId="7"/>
      <p:bldP build="whole" bldLvl="1" animBg="1" rev="0" advAuto="0" spid="1376" grpId="8"/>
      <p:bldP build="whole" bldLvl="1" animBg="1" rev="0" advAuto="0" spid="1311" grpId="12"/>
      <p:bldP build="p" bldLvl="5" animBg="1" rev="0" advAuto="0" spid="1382" grpId="10"/>
      <p:bldP build="whole" bldLvl="1" animBg="1" rev="0" advAuto="0" spid="1385" grpId="9"/>
    </p:bldLst>
  </p:timing>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89" name="Revocation Check (2)…"/>
          <p:cNvSpPr txBox="1"/>
          <p:nvPr>
            <p:ph type="title"/>
          </p:nvPr>
        </p:nvSpPr>
        <p:spPr>
          <a:prstGeom prst="rect">
            <a:avLst/>
          </a:prstGeom>
        </p:spPr>
        <p:txBody>
          <a:bodyPr/>
          <a:lstStyle/>
          <a:p>
            <a:pPr/>
            <a:r>
              <a:t>Revocation Check (2)</a:t>
            </a:r>
          </a:p>
          <a:p>
            <a:pPr/>
            <a:r>
              <a:t>Online Certificate Status Protocol </a:t>
            </a:r>
          </a:p>
        </p:txBody>
      </p:sp>
      <p:sp>
        <p:nvSpPr>
          <p:cNvPr id="1390"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391" name="Image" descr="Image"/>
          <p:cNvPicPr>
            <a:picLocks noChangeAspect="1"/>
          </p:cNvPicPr>
          <p:nvPr/>
        </p:nvPicPr>
        <p:blipFill>
          <a:blip r:embed="rId3">
            <a:extLst/>
          </a:blip>
          <a:stretch>
            <a:fillRect/>
          </a:stretch>
        </p:blipFill>
        <p:spPr>
          <a:xfrm>
            <a:off x="344736" y="1943160"/>
            <a:ext cx="9334501" cy="6311901"/>
          </a:xfrm>
          <a:prstGeom prst="rect">
            <a:avLst/>
          </a:prstGeom>
          <a:ln w="12700">
            <a:miter lim="400000"/>
          </a:ln>
        </p:spPr>
      </p:pic>
      <p:sp>
        <p:nvSpPr>
          <p:cNvPr id="1392" name="Rectangle"/>
          <p:cNvSpPr/>
          <p:nvPr/>
        </p:nvSpPr>
        <p:spPr>
          <a:xfrm>
            <a:off x="1778000" y="7835900"/>
            <a:ext cx="4503341" cy="516037"/>
          </a:xfrm>
          <a:prstGeom prst="rect">
            <a:avLst/>
          </a:prstGeom>
          <a:ln w="63500">
            <a:solidFill>
              <a:schemeClr val="accent5">
                <a:hueOff val="89162"/>
                <a:satOff val="9554"/>
                <a:lumOff val="16296"/>
              </a:schemeClr>
            </a:solidFill>
            <a:prstDash val="sysDot"/>
            <a:miter lim="400000"/>
          </a:ln>
        </p:spPr>
        <p:txBody>
          <a:bodyPr lIns="50800" tIns="50800" rIns="50800" bIns="50800" anchor="ctr"/>
          <a:lstStyle/>
          <a:p>
            <a:pPr>
              <a:defRPr b="0" sz="2200">
                <a:latin typeface="+mn-lt"/>
                <a:ea typeface="+mn-ea"/>
                <a:cs typeface="+mn-cs"/>
                <a:sym typeface="Helvetica Neue Medium"/>
              </a:defRPr>
            </a:pPr>
          </a:p>
        </p:txBody>
      </p:sp>
      <p:sp>
        <p:nvSpPr>
          <p:cNvPr id="1393" name="$ openssl ocsp -issuer cert.pem -serial 5226810331521645508876562747113126991 -url http://ocsp.usertrust.com…"/>
          <p:cNvSpPr txBox="1"/>
          <p:nvPr/>
        </p:nvSpPr>
        <p:spPr>
          <a:xfrm>
            <a:off x="213300" y="8496420"/>
            <a:ext cx="12776151" cy="1168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0">
                <a:latin typeface="Menlo"/>
                <a:ea typeface="Menlo"/>
                <a:cs typeface="Menlo"/>
                <a:sym typeface="Menlo"/>
              </a:defRPr>
            </a:pPr>
            <a:r>
              <a:t>$ openssl ocsp -issuer cert.pem -serial 5226810331521645508876562747113126991 -url http://ocsp.usertrust.com </a:t>
            </a:r>
          </a:p>
          <a:p>
            <a:pPr algn="l">
              <a:defRPr b="0">
                <a:latin typeface="Menlo"/>
                <a:ea typeface="Menlo"/>
                <a:cs typeface="Menlo"/>
                <a:sym typeface="Menlo"/>
              </a:defRPr>
            </a:pPr>
            <a:r>
              <a:t>-header host ocsp.usertrust.com</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97" name="Triangle"/>
          <p:cNvSpPr/>
          <p:nvPr/>
        </p:nvSpPr>
        <p:spPr>
          <a:xfrm flipH="1" rot="16200000">
            <a:off x="4628713" y="6570286"/>
            <a:ext cx="1246246" cy="275032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21600"/>
                </a:moveTo>
                <a:lnTo>
                  <a:pt x="0" y="0"/>
                </a:lnTo>
                <a:lnTo>
                  <a:pt x="21600" y="0"/>
                </a:lnTo>
                <a:close/>
              </a:path>
            </a:pathLst>
          </a:custGeom>
          <a:solidFill>
            <a:srgbClr val="434343">
              <a:alpha val="83830"/>
            </a:srgbClr>
          </a:solidFill>
          <a:ln w="12700">
            <a:miter lim="400000"/>
          </a:ln>
        </p:spPr>
        <p:txBody>
          <a:bodyPr lIns="50800" tIns="50800" rIns="50800" bIns="50800" anchor="ctr"/>
          <a:lstStyle/>
          <a:p>
            <a:pPr>
              <a:defRPr b="0" sz="2200">
                <a:latin typeface="+mn-lt"/>
                <a:ea typeface="+mn-ea"/>
                <a:cs typeface="+mn-cs"/>
                <a:sym typeface="Helvetica Neue Medium"/>
              </a:defRPr>
            </a:pPr>
          </a:p>
        </p:txBody>
      </p:sp>
      <p:sp>
        <p:nvSpPr>
          <p:cNvPr id="1398" name="Rectangle"/>
          <p:cNvSpPr/>
          <p:nvPr/>
        </p:nvSpPr>
        <p:spPr>
          <a:xfrm>
            <a:off x="4953608" y="7360537"/>
            <a:ext cx="1790917" cy="991134"/>
          </a:xfrm>
          <a:prstGeom prst="rect">
            <a:avLst/>
          </a:prstGeom>
          <a:solidFill>
            <a:srgbClr val="000000"/>
          </a:solidFill>
          <a:ln w="25400">
            <a:solidFill>
              <a:srgbClr val="FFFFFF"/>
            </a:solidFill>
            <a:prstDash val="sysDot"/>
            <a:miter lim="400000"/>
          </a:ln>
        </p:spPr>
        <p:txBody>
          <a:bodyPr lIns="50800" tIns="50800" rIns="50800" bIns="50800" anchor="ctr"/>
          <a:lstStyle/>
          <a:p>
            <a:pPr>
              <a:defRPr b="0" sz="2200">
                <a:latin typeface="+mn-lt"/>
                <a:ea typeface="+mn-ea"/>
                <a:cs typeface="+mn-cs"/>
                <a:sym typeface="Helvetica Neue Medium"/>
              </a:defRPr>
            </a:pPr>
          </a:p>
        </p:txBody>
      </p:sp>
      <p:sp>
        <p:nvSpPr>
          <p:cNvPr id="1399" name="Challenges of…"/>
          <p:cNvSpPr txBox="1"/>
          <p:nvPr>
            <p:ph type="title"/>
          </p:nvPr>
        </p:nvSpPr>
        <p:spPr>
          <a:prstGeom prst="rect">
            <a:avLst/>
          </a:prstGeom>
        </p:spPr>
        <p:txBody>
          <a:bodyPr/>
          <a:lstStyle/>
          <a:p>
            <a:pPr/>
            <a:r>
              <a:t>Challenges of</a:t>
            </a:r>
          </a:p>
          <a:p>
            <a:pPr/>
            <a:r>
              <a:t>Online Certificate Status Protocol</a:t>
            </a:r>
          </a:p>
        </p:txBody>
      </p:sp>
      <p:sp>
        <p:nvSpPr>
          <p:cNvPr id="1400"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lvl1pPr>
              <a:defRPr>
                <a:solidFill>
                  <a:srgbClr val="FFF61C"/>
                </a:solidFill>
              </a:defRPr>
            </a:lvl1pPr>
          </a:lstStyle>
          <a:p>
            <a:pPr/>
            <a:fld id="{86CB4B4D-7CA3-9044-876B-883B54F8677D}" type="slidenum"/>
          </a:p>
        </p:txBody>
      </p:sp>
      <p:sp>
        <p:nvSpPr>
          <p:cNvPr id="1401" name="Text"/>
          <p:cNvSpPr txBox="1"/>
          <p:nvPr/>
        </p:nvSpPr>
        <p:spPr>
          <a:xfrm>
            <a:off x="11956950" y="9296400"/>
            <a:ext cx="355800" cy="3429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defRPr sz="1600">
                <a:solidFill>
                  <a:srgbClr val="FFFB00"/>
                </a:solidFill>
                <a:latin typeface="Gill Sans"/>
                <a:ea typeface="Gill Sans"/>
                <a:cs typeface="Gill Sans"/>
                <a:sym typeface="Gill Sans"/>
              </a:defRPr>
            </a:lvl1pPr>
          </a:lstStyle>
          <a:p>
            <a:pPr/>
            <a:fld id="{86CB4B4D-7CA3-9044-876B-883B54F8677D}" type="slidenum"/>
          </a:p>
        </p:txBody>
      </p:sp>
      <p:grpSp>
        <p:nvGrpSpPr>
          <p:cNvPr id="1418" name="Group"/>
          <p:cNvGrpSpPr/>
          <p:nvPr/>
        </p:nvGrpSpPr>
        <p:grpSpPr>
          <a:xfrm>
            <a:off x="7061379" y="7526142"/>
            <a:ext cx="1217021" cy="659924"/>
            <a:chOff x="0" y="0"/>
            <a:chExt cx="1217019" cy="659923"/>
          </a:xfrm>
        </p:grpSpPr>
        <p:grpSp>
          <p:nvGrpSpPr>
            <p:cNvPr id="1409" name="Group"/>
            <p:cNvGrpSpPr/>
            <p:nvPr/>
          </p:nvGrpSpPr>
          <p:grpSpPr>
            <a:xfrm>
              <a:off x="0" y="-1"/>
              <a:ext cx="709020" cy="659925"/>
              <a:chOff x="0" y="0"/>
              <a:chExt cx="709019" cy="659923"/>
            </a:xfrm>
          </p:grpSpPr>
          <p:sp>
            <p:nvSpPr>
              <p:cNvPr id="1402" name="Line"/>
              <p:cNvSpPr/>
              <p:nvPr/>
            </p:nvSpPr>
            <p:spPr>
              <a:xfrm>
                <a:off x="0" y="233198"/>
                <a:ext cx="528063" cy="4267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333FF"/>
              </a:solidFill>
              <a:ln w="25400" cap="flat">
                <a:solidFill>
                  <a:srgbClr val="02084B"/>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403" name="Line"/>
              <p:cNvSpPr/>
              <p:nvPr/>
            </p:nvSpPr>
            <p:spPr>
              <a:xfrm flipV="1">
                <a:off x="25406" y="299044"/>
                <a:ext cx="345743" cy="345743"/>
              </a:xfrm>
              <a:prstGeom prst="line">
                <a:avLst/>
              </a:prstGeom>
              <a:noFill/>
              <a:ln w="25400" cap="flat">
                <a:solidFill>
                  <a:srgbClr val="030B5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404" name="Line"/>
              <p:cNvSpPr/>
              <p:nvPr/>
            </p:nvSpPr>
            <p:spPr>
              <a:xfrm flipV="1">
                <a:off x="259772" y="334353"/>
                <a:ext cx="157273" cy="157272"/>
              </a:xfrm>
              <a:prstGeom prst="line">
                <a:avLst/>
              </a:prstGeom>
              <a:noFill/>
              <a:ln w="25400" cap="flat">
                <a:solidFill>
                  <a:srgbClr val="030952"/>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405" name="Line"/>
              <p:cNvSpPr/>
              <p:nvPr/>
            </p:nvSpPr>
            <p:spPr>
              <a:xfrm flipV="1">
                <a:off x="22854" y="289865"/>
                <a:ext cx="339115" cy="339114"/>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406" name="Line"/>
              <p:cNvSpPr/>
              <p:nvPr/>
            </p:nvSpPr>
            <p:spPr>
              <a:xfrm flipV="1">
                <a:off x="245171" y="335763"/>
                <a:ext cx="153517" cy="153516"/>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407" name="Circle"/>
              <p:cNvSpPr/>
              <p:nvPr/>
            </p:nvSpPr>
            <p:spPr>
              <a:xfrm>
                <a:off x="319836" y="0"/>
                <a:ext cx="389184" cy="389184"/>
              </a:xfrm>
              <a:prstGeom prst="ellipse">
                <a:avLst/>
              </a:prstGeom>
              <a:solidFill>
                <a:srgbClr val="1333FF"/>
              </a:solidFill>
              <a:ln w="38100" cap="flat">
                <a:solidFill>
                  <a:srgbClr val="02084F"/>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408" name="Circle"/>
              <p:cNvSpPr/>
              <p:nvPr/>
            </p:nvSpPr>
            <p:spPr>
              <a:xfrm>
                <a:off x="521711" y="57289"/>
                <a:ext cx="125790" cy="125790"/>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417" name="Group"/>
            <p:cNvGrpSpPr/>
            <p:nvPr/>
          </p:nvGrpSpPr>
          <p:grpSpPr>
            <a:xfrm>
              <a:off x="507999" y="0"/>
              <a:ext cx="709021" cy="659924"/>
              <a:chOff x="0" y="0"/>
              <a:chExt cx="709019" cy="659923"/>
            </a:xfrm>
          </p:grpSpPr>
          <p:sp>
            <p:nvSpPr>
              <p:cNvPr id="1410" name="Line"/>
              <p:cNvSpPr/>
              <p:nvPr/>
            </p:nvSpPr>
            <p:spPr>
              <a:xfrm>
                <a:off x="0" y="233198"/>
                <a:ext cx="528063" cy="4267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773F9B"/>
              </a:solidFill>
              <a:ln w="25400" cap="flat">
                <a:solidFill>
                  <a:srgbClr val="02084B"/>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411" name="Line"/>
              <p:cNvSpPr/>
              <p:nvPr/>
            </p:nvSpPr>
            <p:spPr>
              <a:xfrm flipV="1">
                <a:off x="25406" y="299044"/>
                <a:ext cx="345743" cy="345743"/>
              </a:xfrm>
              <a:prstGeom prst="line">
                <a:avLst/>
              </a:prstGeom>
              <a:noFill/>
              <a:ln w="25400" cap="flat">
                <a:solidFill>
                  <a:srgbClr val="030B5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412" name="Line"/>
              <p:cNvSpPr/>
              <p:nvPr/>
            </p:nvSpPr>
            <p:spPr>
              <a:xfrm flipV="1">
                <a:off x="259772" y="334353"/>
                <a:ext cx="157273" cy="157272"/>
              </a:xfrm>
              <a:prstGeom prst="line">
                <a:avLst/>
              </a:prstGeom>
              <a:noFill/>
              <a:ln w="25400" cap="flat">
                <a:solidFill>
                  <a:srgbClr val="030952"/>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413" name="Line"/>
              <p:cNvSpPr/>
              <p:nvPr/>
            </p:nvSpPr>
            <p:spPr>
              <a:xfrm flipV="1">
                <a:off x="22854" y="289865"/>
                <a:ext cx="339115" cy="339114"/>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414" name="Line"/>
              <p:cNvSpPr/>
              <p:nvPr/>
            </p:nvSpPr>
            <p:spPr>
              <a:xfrm flipV="1">
                <a:off x="245171" y="335763"/>
                <a:ext cx="153517" cy="153516"/>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415" name="Circle"/>
              <p:cNvSpPr/>
              <p:nvPr/>
            </p:nvSpPr>
            <p:spPr>
              <a:xfrm>
                <a:off x="319836" y="0"/>
                <a:ext cx="389184" cy="389184"/>
              </a:xfrm>
              <a:prstGeom prst="ellipse">
                <a:avLst/>
              </a:prstGeom>
              <a:solidFill>
                <a:srgbClr val="773F9B"/>
              </a:solidFill>
              <a:ln w="38100" cap="flat">
                <a:solidFill>
                  <a:srgbClr val="02084F"/>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416" name="Circle"/>
              <p:cNvSpPr/>
              <p:nvPr/>
            </p:nvSpPr>
            <p:spPr>
              <a:xfrm>
                <a:off x="521711" y="57289"/>
                <a:ext cx="125790" cy="125790"/>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sp>
        <p:nvSpPr>
          <p:cNvPr id="1419" name="Browser"/>
          <p:cNvSpPr/>
          <p:nvPr/>
        </p:nvSpPr>
        <p:spPr>
          <a:xfrm>
            <a:off x="2149621" y="3244506"/>
            <a:ext cx="2674129" cy="1736798"/>
          </a:xfrm>
          <a:prstGeom prst="roundRect">
            <a:avLst>
              <a:gd name="adj" fmla="val 10968"/>
            </a:avLst>
          </a:prstGeom>
          <a:ln w="76200">
            <a:solidFill>
              <a:srgbClr val="0365C0"/>
            </a:solid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lstStyle>
            <a:lvl1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Browser</a:t>
            </a:r>
          </a:p>
        </p:txBody>
      </p:sp>
      <p:pic>
        <p:nvPicPr>
          <p:cNvPr id="1420" name="Chrome-logo.png" descr="Chrome-logo.png"/>
          <p:cNvPicPr>
            <a:picLocks noChangeAspect="1"/>
          </p:cNvPicPr>
          <p:nvPr/>
        </p:nvPicPr>
        <p:blipFill>
          <a:blip r:embed="rId3">
            <a:extLst/>
          </a:blip>
          <a:stretch>
            <a:fillRect/>
          </a:stretch>
        </p:blipFill>
        <p:spPr>
          <a:xfrm>
            <a:off x="1841634" y="2992428"/>
            <a:ext cx="685801" cy="685801"/>
          </a:xfrm>
          <a:prstGeom prst="rect">
            <a:avLst/>
          </a:prstGeom>
          <a:ln w="12700">
            <a:miter lim="400000"/>
          </a:ln>
        </p:spPr>
      </p:pic>
      <p:grpSp>
        <p:nvGrpSpPr>
          <p:cNvPr id="1433" name="Group"/>
          <p:cNvGrpSpPr/>
          <p:nvPr/>
        </p:nvGrpSpPr>
        <p:grpSpPr>
          <a:xfrm>
            <a:off x="2889549" y="3840499"/>
            <a:ext cx="1194274" cy="896229"/>
            <a:chOff x="0" y="0"/>
            <a:chExt cx="1194273" cy="896228"/>
          </a:xfrm>
        </p:grpSpPr>
        <p:sp>
          <p:nvSpPr>
            <p:cNvPr id="1421" name="Rectangle"/>
            <p:cNvSpPr/>
            <p:nvPr/>
          </p:nvSpPr>
          <p:spPr>
            <a:xfrm>
              <a:off x="0" y="46231"/>
              <a:ext cx="1194274" cy="849998"/>
            </a:xfrm>
            <a:prstGeom prst="rect">
              <a:avLst/>
            </a:prstGeom>
            <a:solidFill>
              <a:srgbClr val="C4C4C4"/>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422" name="Certificate"/>
            <p:cNvSpPr txBox="1"/>
            <p:nvPr/>
          </p:nvSpPr>
          <p:spPr>
            <a:xfrm>
              <a:off x="27986" y="-1"/>
              <a:ext cx="1138302" cy="45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2200">
                  <a:solidFill>
                    <a:srgbClr val="000000"/>
                  </a:solidFill>
                  <a:latin typeface="Snell Roundhand"/>
                  <a:ea typeface="Snell Roundhand"/>
                  <a:cs typeface="Snell Roundhand"/>
                  <a:sym typeface="Snell Roundhand"/>
                </a:defRPr>
              </a:lvl1pPr>
            </a:lstStyle>
            <a:p>
              <a:pPr/>
              <a:r>
                <a:t>Certificate</a:t>
              </a:r>
            </a:p>
          </p:txBody>
        </p:sp>
        <p:grpSp>
          <p:nvGrpSpPr>
            <p:cNvPr id="1430" name="Group"/>
            <p:cNvGrpSpPr/>
            <p:nvPr/>
          </p:nvGrpSpPr>
          <p:grpSpPr>
            <a:xfrm>
              <a:off x="62930" y="528144"/>
              <a:ext cx="290761" cy="270627"/>
              <a:chOff x="0" y="0"/>
              <a:chExt cx="290759" cy="270626"/>
            </a:xfrm>
          </p:grpSpPr>
          <p:sp>
            <p:nvSpPr>
              <p:cNvPr id="1423" name="Line"/>
              <p:cNvSpPr/>
              <p:nvPr/>
            </p:nvSpPr>
            <p:spPr>
              <a:xfrm>
                <a:off x="0" y="95631"/>
                <a:ext cx="216552" cy="17499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EBB20"/>
              </a:solidFill>
              <a:ln w="25400" cap="flat">
                <a:solidFill>
                  <a:srgbClr val="0A5C0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424" name="Line"/>
              <p:cNvSpPr/>
              <p:nvPr/>
            </p:nvSpPr>
            <p:spPr>
              <a:xfrm flipV="1">
                <a:off x="10418" y="122634"/>
                <a:ext cx="141786" cy="141785"/>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425" name="Line"/>
              <p:cNvSpPr/>
              <p:nvPr/>
            </p:nvSpPr>
            <p:spPr>
              <a:xfrm flipV="1">
                <a:off x="106529" y="137114"/>
                <a:ext cx="64496" cy="64496"/>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426" name="Line"/>
              <p:cNvSpPr/>
              <p:nvPr/>
            </p:nvSpPr>
            <p:spPr>
              <a:xfrm flipV="1">
                <a:off x="9372" y="118869"/>
                <a:ext cx="139067" cy="139068"/>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427" name="Line"/>
              <p:cNvSpPr/>
              <p:nvPr/>
            </p:nvSpPr>
            <p:spPr>
              <a:xfrm flipV="1">
                <a:off x="100541" y="137692"/>
                <a:ext cx="62956" cy="62955"/>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428" name="Circle"/>
              <p:cNvSpPr/>
              <p:nvPr/>
            </p:nvSpPr>
            <p:spPr>
              <a:xfrm>
                <a:off x="131160" y="0"/>
                <a:ext cx="159600" cy="159600"/>
              </a:xfrm>
              <a:prstGeom prst="ellipse">
                <a:avLst/>
              </a:prstGeom>
              <a:solidFill>
                <a:srgbClr val="06BC00"/>
              </a:solidFill>
              <a:ln w="38100" cap="flat">
                <a:solidFill>
                  <a:srgbClr val="015400"/>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429" name="Circle"/>
              <p:cNvSpPr/>
              <p:nvPr/>
            </p:nvSpPr>
            <p:spPr>
              <a:xfrm>
                <a:off x="213947" y="23493"/>
                <a:ext cx="51585" cy="51585"/>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pic>
          <p:nvPicPr>
            <p:cNvPr id="1431" name="250px-VRSNlogoAug2012.png" descr="250px-VRSNlogoAug2012.png"/>
            <p:cNvPicPr>
              <a:picLocks noChangeAspect="1"/>
            </p:cNvPicPr>
            <p:nvPr/>
          </p:nvPicPr>
          <p:blipFill>
            <a:blip r:embed="rId4">
              <a:extLst/>
            </a:blip>
            <a:srcRect l="0" t="0" r="12951" b="33387"/>
            <a:stretch>
              <a:fillRect/>
            </a:stretch>
          </p:blipFill>
          <p:spPr>
            <a:xfrm>
              <a:off x="695032" y="443170"/>
              <a:ext cx="464702" cy="355605"/>
            </a:xfrm>
            <a:prstGeom prst="rect">
              <a:avLst/>
            </a:prstGeom>
            <a:ln w="12700" cap="flat">
              <a:noFill/>
              <a:miter lim="400000"/>
            </a:ln>
            <a:effectLst/>
          </p:spPr>
        </p:pic>
        <p:pic>
          <p:nvPicPr>
            <p:cNvPr id="1432" name="strategic_bofa500_1.png" descr="strategic_bofa500_1.png"/>
            <p:cNvPicPr>
              <a:picLocks noChangeAspect="1"/>
            </p:cNvPicPr>
            <p:nvPr/>
          </p:nvPicPr>
          <p:blipFill>
            <a:blip r:embed="rId5">
              <a:extLst/>
            </a:blip>
            <a:srcRect l="35082" t="39675" r="28418" b="0"/>
            <a:stretch>
              <a:fillRect/>
            </a:stretch>
          </p:blipFill>
          <p:spPr>
            <a:xfrm>
              <a:off x="354447" y="528144"/>
              <a:ext cx="485326" cy="270720"/>
            </a:xfrm>
            <a:prstGeom prst="rect">
              <a:avLst/>
            </a:prstGeom>
            <a:ln w="12700" cap="flat">
              <a:noFill/>
              <a:miter lim="400000"/>
            </a:ln>
            <a:effectLst/>
          </p:spPr>
        </p:pic>
      </p:grpSp>
      <p:grpSp>
        <p:nvGrpSpPr>
          <p:cNvPr id="1436" name="Group"/>
          <p:cNvGrpSpPr/>
          <p:nvPr/>
        </p:nvGrpSpPr>
        <p:grpSpPr>
          <a:xfrm>
            <a:off x="4505917" y="6524009"/>
            <a:ext cx="3959814" cy="1984873"/>
            <a:chOff x="0" y="0"/>
            <a:chExt cx="3959813" cy="1984872"/>
          </a:xfrm>
        </p:grpSpPr>
        <p:sp>
          <p:nvSpPr>
            <p:cNvPr id="1434" name="Certificate Authority"/>
            <p:cNvSpPr/>
            <p:nvPr/>
          </p:nvSpPr>
          <p:spPr>
            <a:xfrm>
              <a:off x="311762" y="248075"/>
              <a:ext cx="3648052" cy="1736798"/>
            </a:xfrm>
            <a:prstGeom prst="roundRect">
              <a:avLst>
                <a:gd name="adj" fmla="val 10968"/>
              </a:avLst>
            </a:prstGeom>
            <a:noFill/>
            <a:ln w="76200" cap="flat">
              <a:solidFill>
                <a:srgbClr val="0365C0"/>
              </a:solidFill>
              <a:prstDash val="solid"/>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lvl1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Certificate Authority</a:t>
              </a:r>
            </a:p>
          </p:txBody>
        </p:sp>
        <p:pic>
          <p:nvPicPr>
            <p:cNvPr id="1435" name="250px-VRSNlogoAug2012.png" descr="250px-VRSNlogoAug2012.png"/>
            <p:cNvPicPr>
              <a:picLocks noChangeAspect="1"/>
            </p:cNvPicPr>
            <p:nvPr/>
          </p:nvPicPr>
          <p:blipFill>
            <a:blip r:embed="rId4">
              <a:extLst/>
            </a:blip>
            <a:srcRect l="18183" t="9604" r="18183" b="29836"/>
            <a:stretch>
              <a:fillRect/>
            </a:stretch>
          </p:blipFill>
          <p:spPr>
            <a:xfrm>
              <a:off x="0" y="0"/>
              <a:ext cx="720731" cy="685909"/>
            </a:xfrm>
            <a:prstGeom prst="rect">
              <a:avLst/>
            </a:prstGeom>
            <a:ln w="12700" cap="flat">
              <a:noFill/>
              <a:miter lim="400000"/>
            </a:ln>
            <a:effectLst/>
          </p:spPr>
        </p:pic>
      </p:grpSp>
      <p:grpSp>
        <p:nvGrpSpPr>
          <p:cNvPr id="1533" name="Group"/>
          <p:cNvGrpSpPr/>
          <p:nvPr/>
        </p:nvGrpSpPr>
        <p:grpSpPr>
          <a:xfrm>
            <a:off x="4992918" y="7342671"/>
            <a:ext cx="1712297" cy="1028701"/>
            <a:chOff x="0" y="0"/>
            <a:chExt cx="1712295" cy="1028699"/>
          </a:xfrm>
        </p:grpSpPr>
        <p:grpSp>
          <p:nvGrpSpPr>
            <p:cNvPr id="1452" name="Group"/>
            <p:cNvGrpSpPr/>
            <p:nvPr/>
          </p:nvGrpSpPr>
          <p:grpSpPr>
            <a:xfrm>
              <a:off x="0" y="0"/>
              <a:ext cx="533210" cy="609601"/>
              <a:chOff x="0" y="0"/>
              <a:chExt cx="533209" cy="609600"/>
            </a:xfrm>
          </p:grpSpPr>
          <p:grpSp>
            <p:nvGrpSpPr>
              <p:cNvPr id="1450" name="Group"/>
              <p:cNvGrpSpPr/>
              <p:nvPr/>
            </p:nvGrpSpPr>
            <p:grpSpPr>
              <a:xfrm>
                <a:off x="0" y="118381"/>
                <a:ext cx="533210" cy="372838"/>
                <a:chOff x="0" y="0"/>
                <a:chExt cx="533209" cy="372836"/>
              </a:xfrm>
            </p:grpSpPr>
            <p:grpSp>
              <p:nvGrpSpPr>
                <p:cNvPr id="1448" name="Group"/>
                <p:cNvGrpSpPr/>
                <p:nvPr/>
              </p:nvGrpSpPr>
              <p:grpSpPr>
                <a:xfrm>
                  <a:off x="34234" y="42068"/>
                  <a:ext cx="464742" cy="330769"/>
                  <a:chOff x="0" y="0"/>
                  <a:chExt cx="464740" cy="330768"/>
                </a:xfrm>
              </p:grpSpPr>
              <p:sp>
                <p:nvSpPr>
                  <p:cNvPr id="1437" name="Rectangle"/>
                  <p:cNvSpPr/>
                  <p:nvPr/>
                </p:nvSpPr>
                <p:spPr>
                  <a:xfrm>
                    <a:off x="0" y="0"/>
                    <a:ext cx="464741" cy="330769"/>
                  </a:xfrm>
                  <a:prstGeom prst="rect">
                    <a:avLst/>
                  </a:prstGeom>
                  <a:solidFill>
                    <a:srgbClr val="C4C4C4"/>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nvGrpSpPr>
                  <p:cNvPr id="1445" name="Group"/>
                  <p:cNvGrpSpPr/>
                  <p:nvPr/>
                </p:nvGrpSpPr>
                <p:grpSpPr>
                  <a:xfrm>
                    <a:off x="24488" y="187531"/>
                    <a:ext cx="113148" cy="105313"/>
                    <a:chOff x="0" y="0"/>
                    <a:chExt cx="113146" cy="105311"/>
                  </a:xfrm>
                </p:grpSpPr>
                <p:sp>
                  <p:nvSpPr>
                    <p:cNvPr id="1438" name="Line"/>
                    <p:cNvSpPr/>
                    <p:nvPr/>
                  </p:nvSpPr>
                  <p:spPr>
                    <a:xfrm>
                      <a:off x="0" y="37214"/>
                      <a:ext cx="84270" cy="680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EBB20"/>
                    </a:solidFill>
                    <a:ln w="25400" cap="flat">
                      <a:solidFill>
                        <a:srgbClr val="0A5C0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439" name="Line"/>
                    <p:cNvSpPr/>
                    <p:nvPr/>
                  </p:nvSpPr>
                  <p:spPr>
                    <a:xfrm flipV="1">
                      <a:off x="4054" y="47722"/>
                      <a:ext cx="55175" cy="55175"/>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440" name="Line"/>
                    <p:cNvSpPr/>
                    <p:nvPr/>
                  </p:nvSpPr>
                  <p:spPr>
                    <a:xfrm flipV="1">
                      <a:off x="41454" y="53356"/>
                      <a:ext cx="25099" cy="25099"/>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441" name="Line"/>
                    <p:cNvSpPr/>
                    <p:nvPr/>
                  </p:nvSpPr>
                  <p:spPr>
                    <a:xfrm flipV="1">
                      <a:off x="3647" y="46257"/>
                      <a:ext cx="54117" cy="54117"/>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442" name="Line"/>
                    <p:cNvSpPr/>
                    <p:nvPr/>
                  </p:nvSpPr>
                  <p:spPr>
                    <a:xfrm flipV="1">
                      <a:off x="39124" y="53581"/>
                      <a:ext cx="24500" cy="24499"/>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443" name="Circle"/>
                    <p:cNvSpPr/>
                    <p:nvPr/>
                  </p:nvSpPr>
                  <p:spPr>
                    <a:xfrm>
                      <a:off x="51039" y="0"/>
                      <a:ext cx="62108" cy="62107"/>
                    </a:xfrm>
                    <a:prstGeom prst="ellipse">
                      <a:avLst/>
                    </a:prstGeom>
                    <a:solidFill>
                      <a:srgbClr val="06BC00"/>
                    </a:solidFill>
                    <a:ln w="38100" cap="flat">
                      <a:solidFill>
                        <a:srgbClr val="015400"/>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444" name="Circle"/>
                    <p:cNvSpPr/>
                    <p:nvPr/>
                  </p:nvSpPr>
                  <p:spPr>
                    <a:xfrm>
                      <a:off x="83255" y="9142"/>
                      <a:ext cx="20075" cy="20074"/>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pic>
                <p:nvPicPr>
                  <p:cNvPr id="1446" name="250px-VRSNlogoAug2012.png" descr="250px-VRSNlogoAug2012.png"/>
                  <p:cNvPicPr>
                    <a:picLocks noChangeAspect="1"/>
                  </p:cNvPicPr>
                  <p:nvPr/>
                </p:nvPicPr>
                <p:blipFill>
                  <a:blip r:embed="rId4">
                    <a:extLst/>
                  </a:blip>
                  <a:srcRect l="0" t="0" r="12951" b="33387"/>
                  <a:stretch>
                    <a:fillRect/>
                  </a:stretch>
                </p:blipFill>
                <p:spPr>
                  <a:xfrm>
                    <a:off x="270465" y="154464"/>
                    <a:ext cx="180835" cy="138382"/>
                  </a:xfrm>
                  <a:prstGeom prst="rect">
                    <a:avLst/>
                  </a:prstGeom>
                  <a:ln w="12700" cap="flat">
                    <a:noFill/>
                    <a:miter lim="400000"/>
                  </a:ln>
                  <a:effectLst/>
                </p:spPr>
              </p:pic>
              <p:pic>
                <p:nvPicPr>
                  <p:cNvPr id="1447" name="strategic_bofa500_1.png" descr="strategic_bofa500_1.png"/>
                  <p:cNvPicPr>
                    <a:picLocks noChangeAspect="1"/>
                  </p:cNvPicPr>
                  <p:nvPr/>
                </p:nvPicPr>
                <p:blipFill>
                  <a:blip r:embed="rId5">
                    <a:extLst/>
                  </a:blip>
                  <a:srcRect l="35082" t="39675" r="28418" b="0"/>
                  <a:stretch>
                    <a:fillRect/>
                  </a:stretch>
                </p:blipFill>
                <p:spPr>
                  <a:xfrm>
                    <a:off x="137930" y="187531"/>
                    <a:ext cx="188860" cy="105349"/>
                  </a:xfrm>
                  <a:prstGeom prst="rect">
                    <a:avLst/>
                  </a:prstGeom>
                  <a:ln w="12700" cap="flat">
                    <a:noFill/>
                    <a:miter lim="400000"/>
                  </a:ln>
                  <a:effectLst/>
                </p:spPr>
              </p:pic>
            </p:grpSp>
            <p:sp>
              <p:nvSpPr>
                <p:cNvPr id="1449" name="Certificate"/>
                <p:cNvSpPr txBox="1"/>
                <p:nvPr/>
              </p:nvSpPr>
              <p:spPr>
                <a:xfrm>
                  <a:off x="0" y="0"/>
                  <a:ext cx="533210" cy="241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900">
                      <a:solidFill>
                        <a:srgbClr val="000000"/>
                      </a:solidFill>
                      <a:latin typeface="Snell Roundhand"/>
                      <a:ea typeface="Snell Roundhand"/>
                      <a:cs typeface="Snell Roundhand"/>
                      <a:sym typeface="Snell Roundhand"/>
                    </a:defRPr>
                  </a:lvl1pPr>
                </a:lstStyle>
                <a:p>
                  <a:pPr/>
                  <a:r>
                    <a:t>Certificate</a:t>
                  </a:r>
                </a:p>
              </p:txBody>
            </p:sp>
          </p:grpSp>
          <p:sp>
            <p:nvSpPr>
              <p:cNvPr id="1451" name="✗"/>
              <p:cNvSpPr txBox="1"/>
              <p:nvPr/>
            </p:nvSpPr>
            <p:spPr>
              <a:xfrm>
                <a:off x="64471" y="0"/>
                <a:ext cx="404268" cy="609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4000">
                    <a:solidFill>
                      <a:srgbClr val="C82506"/>
                    </a:solidFill>
                    <a:latin typeface="Gill Sans"/>
                    <a:ea typeface="Gill Sans"/>
                    <a:cs typeface="Gill Sans"/>
                    <a:sym typeface="Gill Sans"/>
                  </a:defRPr>
                </a:lvl1pPr>
              </a:lstStyle>
              <a:p>
                <a:pPr/>
                <a:r>
                  <a:t>✗</a:t>
                </a:r>
              </a:p>
            </p:txBody>
          </p:sp>
        </p:grpSp>
        <p:grpSp>
          <p:nvGrpSpPr>
            <p:cNvPr id="1468" name="Group"/>
            <p:cNvGrpSpPr/>
            <p:nvPr/>
          </p:nvGrpSpPr>
          <p:grpSpPr>
            <a:xfrm>
              <a:off x="589542" y="0"/>
              <a:ext cx="533211" cy="609601"/>
              <a:chOff x="0" y="0"/>
              <a:chExt cx="533209" cy="609600"/>
            </a:xfrm>
          </p:grpSpPr>
          <p:grpSp>
            <p:nvGrpSpPr>
              <p:cNvPr id="1466" name="Group"/>
              <p:cNvGrpSpPr/>
              <p:nvPr/>
            </p:nvGrpSpPr>
            <p:grpSpPr>
              <a:xfrm>
                <a:off x="-1" y="118381"/>
                <a:ext cx="533211" cy="372838"/>
                <a:chOff x="0" y="0"/>
                <a:chExt cx="533209" cy="372836"/>
              </a:xfrm>
            </p:grpSpPr>
            <p:grpSp>
              <p:nvGrpSpPr>
                <p:cNvPr id="1464" name="Group"/>
                <p:cNvGrpSpPr/>
                <p:nvPr/>
              </p:nvGrpSpPr>
              <p:grpSpPr>
                <a:xfrm>
                  <a:off x="34234" y="42068"/>
                  <a:ext cx="464742" cy="330769"/>
                  <a:chOff x="0" y="0"/>
                  <a:chExt cx="464740" cy="330768"/>
                </a:xfrm>
              </p:grpSpPr>
              <p:sp>
                <p:nvSpPr>
                  <p:cNvPr id="1453" name="Rectangle"/>
                  <p:cNvSpPr/>
                  <p:nvPr/>
                </p:nvSpPr>
                <p:spPr>
                  <a:xfrm>
                    <a:off x="0" y="0"/>
                    <a:ext cx="464741" cy="330769"/>
                  </a:xfrm>
                  <a:prstGeom prst="rect">
                    <a:avLst/>
                  </a:prstGeom>
                  <a:solidFill>
                    <a:srgbClr val="C4C4C4"/>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nvGrpSpPr>
                  <p:cNvPr id="1461" name="Group"/>
                  <p:cNvGrpSpPr/>
                  <p:nvPr/>
                </p:nvGrpSpPr>
                <p:grpSpPr>
                  <a:xfrm>
                    <a:off x="24488" y="187531"/>
                    <a:ext cx="113148" cy="105313"/>
                    <a:chOff x="0" y="0"/>
                    <a:chExt cx="113146" cy="105311"/>
                  </a:xfrm>
                </p:grpSpPr>
                <p:sp>
                  <p:nvSpPr>
                    <p:cNvPr id="1454" name="Line"/>
                    <p:cNvSpPr/>
                    <p:nvPr/>
                  </p:nvSpPr>
                  <p:spPr>
                    <a:xfrm>
                      <a:off x="0" y="37214"/>
                      <a:ext cx="84270" cy="680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EBB20"/>
                    </a:solidFill>
                    <a:ln w="25400" cap="flat">
                      <a:solidFill>
                        <a:srgbClr val="0A5C0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455" name="Line"/>
                    <p:cNvSpPr/>
                    <p:nvPr/>
                  </p:nvSpPr>
                  <p:spPr>
                    <a:xfrm flipV="1">
                      <a:off x="4054" y="47722"/>
                      <a:ext cx="55175" cy="55175"/>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456" name="Line"/>
                    <p:cNvSpPr/>
                    <p:nvPr/>
                  </p:nvSpPr>
                  <p:spPr>
                    <a:xfrm flipV="1">
                      <a:off x="41454" y="53356"/>
                      <a:ext cx="25099" cy="25099"/>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457" name="Line"/>
                    <p:cNvSpPr/>
                    <p:nvPr/>
                  </p:nvSpPr>
                  <p:spPr>
                    <a:xfrm flipV="1">
                      <a:off x="3647" y="46257"/>
                      <a:ext cx="54117" cy="54117"/>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458" name="Line"/>
                    <p:cNvSpPr/>
                    <p:nvPr/>
                  </p:nvSpPr>
                  <p:spPr>
                    <a:xfrm flipV="1">
                      <a:off x="39124" y="53581"/>
                      <a:ext cx="24500" cy="24499"/>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459" name="Circle"/>
                    <p:cNvSpPr/>
                    <p:nvPr/>
                  </p:nvSpPr>
                  <p:spPr>
                    <a:xfrm>
                      <a:off x="51039" y="0"/>
                      <a:ext cx="62108" cy="62107"/>
                    </a:xfrm>
                    <a:prstGeom prst="ellipse">
                      <a:avLst/>
                    </a:prstGeom>
                    <a:solidFill>
                      <a:srgbClr val="06BC00"/>
                    </a:solidFill>
                    <a:ln w="38100" cap="flat">
                      <a:solidFill>
                        <a:srgbClr val="015400"/>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460" name="Circle"/>
                    <p:cNvSpPr/>
                    <p:nvPr/>
                  </p:nvSpPr>
                  <p:spPr>
                    <a:xfrm>
                      <a:off x="83255" y="9142"/>
                      <a:ext cx="20075" cy="20074"/>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pic>
                <p:nvPicPr>
                  <p:cNvPr id="1462" name="250px-VRSNlogoAug2012.png" descr="250px-VRSNlogoAug2012.png"/>
                  <p:cNvPicPr>
                    <a:picLocks noChangeAspect="1"/>
                  </p:cNvPicPr>
                  <p:nvPr/>
                </p:nvPicPr>
                <p:blipFill>
                  <a:blip r:embed="rId4">
                    <a:extLst/>
                  </a:blip>
                  <a:srcRect l="0" t="0" r="12951" b="33387"/>
                  <a:stretch>
                    <a:fillRect/>
                  </a:stretch>
                </p:blipFill>
                <p:spPr>
                  <a:xfrm>
                    <a:off x="270465" y="154464"/>
                    <a:ext cx="180835" cy="138382"/>
                  </a:xfrm>
                  <a:prstGeom prst="rect">
                    <a:avLst/>
                  </a:prstGeom>
                  <a:ln w="12700" cap="flat">
                    <a:noFill/>
                    <a:miter lim="400000"/>
                  </a:ln>
                  <a:effectLst/>
                </p:spPr>
              </p:pic>
              <p:pic>
                <p:nvPicPr>
                  <p:cNvPr id="1463" name="strategic_bofa500_1.png" descr="strategic_bofa500_1.png"/>
                  <p:cNvPicPr>
                    <a:picLocks noChangeAspect="1"/>
                  </p:cNvPicPr>
                  <p:nvPr/>
                </p:nvPicPr>
                <p:blipFill>
                  <a:blip r:embed="rId5">
                    <a:extLst/>
                  </a:blip>
                  <a:srcRect l="35082" t="39675" r="28418" b="0"/>
                  <a:stretch>
                    <a:fillRect/>
                  </a:stretch>
                </p:blipFill>
                <p:spPr>
                  <a:xfrm>
                    <a:off x="137930" y="187531"/>
                    <a:ext cx="188860" cy="105349"/>
                  </a:xfrm>
                  <a:prstGeom prst="rect">
                    <a:avLst/>
                  </a:prstGeom>
                  <a:ln w="12700" cap="flat">
                    <a:noFill/>
                    <a:miter lim="400000"/>
                  </a:ln>
                  <a:effectLst/>
                </p:spPr>
              </p:pic>
            </p:grpSp>
            <p:sp>
              <p:nvSpPr>
                <p:cNvPr id="1465" name="Certificate"/>
                <p:cNvSpPr txBox="1"/>
                <p:nvPr/>
              </p:nvSpPr>
              <p:spPr>
                <a:xfrm>
                  <a:off x="0" y="0"/>
                  <a:ext cx="533210" cy="241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900">
                      <a:solidFill>
                        <a:srgbClr val="000000"/>
                      </a:solidFill>
                      <a:latin typeface="Snell Roundhand"/>
                      <a:ea typeface="Snell Roundhand"/>
                      <a:cs typeface="Snell Roundhand"/>
                      <a:sym typeface="Snell Roundhand"/>
                    </a:defRPr>
                  </a:lvl1pPr>
                </a:lstStyle>
                <a:p>
                  <a:pPr/>
                  <a:r>
                    <a:t>Certificate</a:t>
                  </a:r>
                </a:p>
              </p:txBody>
            </p:sp>
          </p:grpSp>
          <p:sp>
            <p:nvSpPr>
              <p:cNvPr id="1467" name="✗"/>
              <p:cNvSpPr txBox="1"/>
              <p:nvPr/>
            </p:nvSpPr>
            <p:spPr>
              <a:xfrm>
                <a:off x="64471" y="0"/>
                <a:ext cx="404268" cy="609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4000">
                    <a:solidFill>
                      <a:srgbClr val="C82506"/>
                    </a:solidFill>
                    <a:latin typeface="Gill Sans"/>
                    <a:ea typeface="Gill Sans"/>
                    <a:cs typeface="Gill Sans"/>
                    <a:sym typeface="Gill Sans"/>
                  </a:defRPr>
                </a:lvl1pPr>
              </a:lstStyle>
              <a:p>
                <a:pPr/>
                <a:r>
                  <a:t>✗</a:t>
                </a:r>
              </a:p>
            </p:txBody>
          </p:sp>
        </p:grpSp>
        <p:grpSp>
          <p:nvGrpSpPr>
            <p:cNvPr id="1484" name="Group"/>
            <p:cNvGrpSpPr/>
            <p:nvPr/>
          </p:nvGrpSpPr>
          <p:grpSpPr>
            <a:xfrm>
              <a:off x="-1" y="419099"/>
              <a:ext cx="533211" cy="609601"/>
              <a:chOff x="0" y="0"/>
              <a:chExt cx="533209" cy="609600"/>
            </a:xfrm>
          </p:grpSpPr>
          <p:grpSp>
            <p:nvGrpSpPr>
              <p:cNvPr id="1482" name="Group"/>
              <p:cNvGrpSpPr/>
              <p:nvPr/>
            </p:nvGrpSpPr>
            <p:grpSpPr>
              <a:xfrm>
                <a:off x="-1" y="118381"/>
                <a:ext cx="533211" cy="372838"/>
                <a:chOff x="0" y="0"/>
                <a:chExt cx="533209" cy="372836"/>
              </a:xfrm>
            </p:grpSpPr>
            <p:grpSp>
              <p:nvGrpSpPr>
                <p:cNvPr id="1480" name="Group"/>
                <p:cNvGrpSpPr/>
                <p:nvPr/>
              </p:nvGrpSpPr>
              <p:grpSpPr>
                <a:xfrm>
                  <a:off x="34234" y="42068"/>
                  <a:ext cx="464742" cy="330769"/>
                  <a:chOff x="0" y="0"/>
                  <a:chExt cx="464740" cy="330768"/>
                </a:xfrm>
              </p:grpSpPr>
              <p:sp>
                <p:nvSpPr>
                  <p:cNvPr id="1469" name="Rectangle"/>
                  <p:cNvSpPr/>
                  <p:nvPr/>
                </p:nvSpPr>
                <p:spPr>
                  <a:xfrm>
                    <a:off x="0" y="0"/>
                    <a:ext cx="464741" cy="330769"/>
                  </a:xfrm>
                  <a:prstGeom prst="rect">
                    <a:avLst/>
                  </a:prstGeom>
                  <a:solidFill>
                    <a:srgbClr val="C4C4C4"/>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nvGrpSpPr>
                  <p:cNvPr id="1477" name="Group"/>
                  <p:cNvGrpSpPr/>
                  <p:nvPr/>
                </p:nvGrpSpPr>
                <p:grpSpPr>
                  <a:xfrm>
                    <a:off x="24488" y="187531"/>
                    <a:ext cx="113148" cy="105313"/>
                    <a:chOff x="0" y="0"/>
                    <a:chExt cx="113146" cy="105311"/>
                  </a:xfrm>
                </p:grpSpPr>
                <p:sp>
                  <p:nvSpPr>
                    <p:cNvPr id="1470" name="Line"/>
                    <p:cNvSpPr/>
                    <p:nvPr/>
                  </p:nvSpPr>
                  <p:spPr>
                    <a:xfrm>
                      <a:off x="0" y="37214"/>
                      <a:ext cx="84270" cy="680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EBB20"/>
                    </a:solidFill>
                    <a:ln w="25400" cap="flat">
                      <a:solidFill>
                        <a:srgbClr val="0A5C0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471" name="Line"/>
                    <p:cNvSpPr/>
                    <p:nvPr/>
                  </p:nvSpPr>
                  <p:spPr>
                    <a:xfrm flipV="1">
                      <a:off x="4054" y="47722"/>
                      <a:ext cx="55175" cy="55175"/>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472" name="Line"/>
                    <p:cNvSpPr/>
                    <p:nvPr/>
                  </p:nvSpPr>
                  <p:spPr>
                    <a:xfrm flipV="1">
                      <a:off x="41454" y="53356"/>
                      <a:ext cx="25099" cy="25099"/>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473" name="Line"/>
                    <p:cNvSpPr/>
                    <p:nvPr/>
                  </p:nvSpPr>
                  <p:spPr>
                    <a:xfrm flipV="1">
                      <a:off x="3647" y="46257"/>
                      <a:ext cx="54117" cy="54117"/>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474" name="Line"/>
                    <p:cNvSpPr/>
                    <p:nvPr/>
                  </p:nvSpPr>
                  <p:spPr>
                    <a:xfrm flipV="1">
                      <a:off x="39124" y="53581"/>
                      <a:ext cx="24500" cy="24499"/>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475" name="Circle"/>
                    <p:cNvSpPr/>
                    <p:nvPr/>
                  </p:nvSpPr>
                  <p:spPr>
                    <a:xfrm>
                      <a:off x="51039" y="0"/>
                      <a:ext cx="62108" cy="62107"/>
                    </a:xfrm>
                    <a:prstGeom prst="ellipse">
                      <a:avLst/>
                    </a:prstGeom>
                    <a:solidFill>
                      <a:srgbClr val="06BC00"/>
                    </a:solidFill>
                    <a:ln w="38100" cap="flat">
                      <a:solidFill>
                        <a:srgbClr val="015400"/>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476" name="Circle"/>
                    <p:cNvSpPr/>
                    <p:nvPr/>
                  </p:nvSpPr>
                  <p:spPr>
                    <a:xfrm>
                      <a:off x="83255" y="9142"/>
                      <a:ext cx="20075" cy="20074"/>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pic>
                <p:nvPicPr>
                  <p:cNvPr id="1478" name="250px-VRSNlogoAug2012.png" descr="250px-VRSNlogoAug2012.png"/>
                  <p:cNvPicPr>
                    <a:picLocks noChangeAspect="1"/>
                  </p:cNvPicPr>
                  <p:nvPr/>
                </p:nvPicPr>
                <p:blipFill>
                  <a:blip r:embed="rId4">
                    <a:extLst/>
                  </a:blip>
                  <a:srcRect l="0" t="0" r="12951" b="33387"/>
                  <a:stretch>
                    <a:fillRect/>
                  </a:stretch>
                </p:blipFill>
                <p:spPr>
                  <a:xfrm>
                    <a:off x="270465" y="154464"/>
                    <a:ext cx="180835" cy="138382"/>
                  </a:xfrm>
                  <a:prstGeom prst="rect">
                    <a:avLst/>
                  </a:prstGeom>
                  <a:ln w="12700" cap="flat">
                    <a:noFill/>
                    <a:miter lim="400000"/>
                  </a:ln>
                  <a:effectLst/>
                </p:spPr>
              </p:pic>
              <p:pic>
                <p:nvPicPr>
                  <p:cNvPr id="1479" name="strategic_bofa500_1.png" descr="strategic_bofa500_1.png"/>
                  <p:cNvPicPr>
                    <a:picLocks noChangeAspect="1"/>
                  </p:cNvPicPr>
                  <p:nvPr/>
                </p:nvPicPr>
                <p:blipFill>
                  <a:blip r:embed="rId5">
                    <a:extLst/>
                  </a:blip>
                  <a:srcRect l="35082" t="39675" r="28418" b="0"/>
                  <a:stretch>
                    <a:fillRect/>
                  </a:stretch>
                </p:blipFill>
                <p:spPr>
                  <a:xfrm>
                    <a:off x="137930" y="187531"/>
                    <a:ext cx="188860" cy="105349"/>
                  </a:xfrm>
                  <a:prstGeom prst="rect">
                    <a:avLst/>
                  </a:prstGeom>
                  <a:ln w="12700" cap="flat">
                    <a:noFill/>
                    <a:miter lim="400000"/>
                  </a:ln>
                  <a:effectLst/>
                </p:spPr>
              </p:pic>
            </p:grpSp>
            <p:sp>
              <p:nvSpPr>
                <p:cNvPr id="1481" name="Certificate"/>
                <p:cNvSpPr txBox="1"/>
                <p:nvPr/>
              </p:nvSpPr>
              <p:spPr>
                <a:xfrm>
                  <a:off x="0" y="0"/>
                  <a:ext cx="533210" cy="241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900">
                      <a:solidFill>
                        <a:srgbClr val="000000"/>
                      </a:solidFill>
                      <a:latin typeface="Snell Roundhand"/>
                      <a:ea typeface="Snell Roundhand"/>
                      <a:cs typeface="Snell Roundhand"/>
                      <a:sym typeface="Snell Roundhand"/>
                    </a:defRPr>
                  </a:lvl1pPr>
                </a:lstStyle>
                <a:p>
                  <a:pPr/>
                  <a:r>
                    <a:t>Certificate</a:t>
                  </a:r>
                </a:p>
              </p:txBody>
            </p:sp>
          </p:grpSp>
          <p:sp>
            <p:nvSpPr>
              <p:cNvPr id="1483" name="✗"/>
              <p:cNvSpPr txBox="1"/>
              <p:nvPr/>
            </p:nvSpPr>
            <p:spPr>
              <a:xfrm>
                <a:off x="64471" y="0"/>
                <a:ext cx="404268" cy="609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4000">
                    <a:solidFill>
                      <a:srgbClr val="C82506"/>
                    </a:solidFill>
                    <a:latin typeface="Gill Sans"/>
                    <a:ea typeface="Gill Sans"/>
                    <a:cs typeface="Gill Sans"/>
                    <a:sym typeface="Gill Sans"/>
                  </a:defRPr>
                </a:lvl1pPr>
              </a:lstStyle>
              <a:p>
                <a:pPr/>
                <a:r>
                  <a:t>✗</a:t>
                </a:r>
              </a:p>
            </p:txBody>
          </p:sp>
        </p:grpSp>
        <p:grpSp>
          <p:nvGrpSpPr>
            <p:cNvPr id="1500" name="Group"/>
            <p:cNvGrpSpPr/>
            <p:nvPr/>
          </p:nvGrpSpPr>
          <p:grpSpPr>
            <a:xfrm>
              <a:off x="589542" y="419099"/>
              <a:ext cx="533211" cy="609601"/>
              <a:chOff x="0" y="0"/>
              <a:chExt cx="533209" cy="609600"/>
            </a:xfrm>
          </p:grpSpPr>
          <p:grpSp>
            <p:nvGrpSpPr>
              <p:cNvPr id="1498" name="Group"/>
              <p:cNvGrpSpPr/>
              <p:nvPr/>
            </p:nvGrpSpPr>
            <p:grpSpPr>
              <a:xfrm>
                <a:off x="-1" y="118381"/>
                <a:ext cx="533211" cy="372838"/>
                <a:chOff x="0" y="0"/>
                <a:chExt cx="533209" cy="372836"/>
              </a:xfrm>
            </p:grpSpPr>
            <p:grpSp>
              <p:nvGrpSpPr>
                <p:cNvPr id="1496" name="Group"/>
                <p:cNvGrpSpPr/>
                <p:nvPr/>
              </p:nvGrpSpPr>
              <p:grpSpPr>
                <a:xfrm>
                  <a:off x="34234" y="42068"/>
                  <a:ext cx="464742" cy="330769"/>
                  <a:chOff x="0" y="0"/>
                  <a:chExt cx="464740" cy="330768"/>
                </a:xfrm>
              </p:grpSpPr>
              <p:sp>
                <p:nvSpPr>
                  <p:cNvPr id="1485" name="Rectangle"/>
                  <p:cNvSpPr/>
                  <p:nvPr/>
                </p:nvSpPr>
                <p:spPr>
                  <a:xfrm>
                    <a:off x="0" y="0"/>
                    <a:ext cx="464741" cy="330769"/>
                  </a:xfrm>
                  <a:prstGeom prst="rect">
                    <a:avLst/>
                  </a:prstGeom>
                  <a:solidFill>
                    <a:srgbClr val="C4C4C4"/>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nvGrpSpPr>
                  <p:cNvPr id="1493" name="Group"/>
                  <p:cNvGrpSpPr/>
                  <p:nvPr/>
                </p:nvGrpSpPr>
                <p:grpSpPr>
                  <a:xfrm>
                    <a:off x="24488" y="187531"/>
                    <a:ext cx="113148" cy="105313"/>
                    <a:chOff x="0" y="0"/>
                    <a:chExt cx="113146" cy="105311"/>
                  </a:xfrm>
                </p:grpSpPr>
                <p:sp>
                  <p:nvSpPr>
                    <p:cNvPr id="1486" name="Line"/>
                    <p:cNvSpPr/>
                    <p:nvPr/>
                  </p:nvSpPr>
                  <p:spPr>
                    <a:xfrm>
                      <a:off x="0" y="37214"/>
                      <a:ext cx="84270" cy="680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EBB20"/>
                    </a:solidFill>
                    <a:ln w="25400" cap="flat">
                      <a:solidFill>
                        <a:srgbClr val="0A5C0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487" name="Line"/>
                    <p:cNvSpPr/>
                    <p:nvPr/>
                  </p:nvSpPr>
                  <p:spPr>
                    <a:xfrm flipV="1">
                      <a:off x="4054" y="47722"/>
                      <a:ext cx="55175" cy="55175"/>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488" name="Line"/>
                    <p:cNvSpPr/>
                    <p:nvPr/>
                  </p:nvSpPr>
                  <p:spPr>
                    <a:xfrm flipV="1">
                      <a:off x="41454" y="53356"/>
                      <a:ext cx="25099" cy="25099"/>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489" name="Line"/>
                    <p:cNvSpPr/>
                    <p:nvPr/>
                  </p:nvSpPr>
                  <p:spPr>
                    <a:xfrm flipV="1">
                      <a:off x="3647" y="46257"/>
                      <a:ext cx="54117" cy="54117"/>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490" name="Line"/>
                    <p:cNvSpPr/>
                    <p:nvPr/>
                  </p:nvSpPr>
                  <p:spPr>
                    <a:xfrm flipV="1">
                      <a:off x="39124" y="53581"/>
                      <a:ext cx="24500" cy="24499"/>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491" name="Circle"/>
                    <p:cNvSpPr/>
                    <p:nvPr/>
                  </p:nvSpPr>
                  <p:spPr>
                    <a:xfrm>
                      <a:off x="51039" y="0"/>
                      <a:ext cx="62108" cy="62107"/>
                    </a:xfrm>
                    <a:prstGeom prst="ellipse">
                      <a:avLst/>
                    </a:prstGeom>
                    <a:solidFill>
                      <a:srgbClr val="06BC00"/>
                    </a:solidFill>
                    <a:ln w="38100" cap="flat">
                      <a:solidFill>
                        <a:srgbClr val="015400"/>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492" name="Circle"/>
                    <p:cNvSpPr/>
                    <p:nvPr/>
                  </p:nvSpPr>
                  <p:spPr>
                    <a:xfrm>
                      <a:off x="83255" y="9142"/>
                      <a:ext cx="20075" cy="20074"/>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pic>
                <p:nvPicPr>
                  <p:cNvPr id="1494" name="250px-VRSNlogoAug2012.png" descr="250px-VRSNlogoAug2012.png"/>
                  <p:cNvPicPr>
                    <a:picLocks noChangeAspect="1"/>
                  </p:cNvPicPr>
                  <p:nvPr/>
                </p:nvPicPr>
                <p:blipFill>
                  <a:blip r:embed="rId4">
                    <a:extLst/>
                  </a:blip>
                  <a:srcRect l="0" t="0" r="12951" b="33387"/>
                  <a:stretch>
                    <a:fillRect/>
                  </a:stretch>
                </p:blipFill>
                <p:spPr>
                  <a:xfrm>
                    <a:off x="270465" y="154464"/>
                    <a:ext cx="180835" cy="138382"/>
                  </a:xfrm>
                  <a:prstGeom prst="rect">
                    <a:avLst/>
                  </a:prstGeom>
                  <a:ln w="12700" cap="flat">
                    <a:noFill/>
                    <a:miter lim="400000"/>
                  </a:ln>
                  <a:effectLst/>
                </p:spPr>
              </p:pic>
              <p:pic>
                <p:nvPicPr>
                  <p:cNvPr id="1495" name="strategic_bofa500_1.png" descr="strategic_bofa500_1.png"/>
                  <p:cNvPicPr>
                    <a:picLocks noChangeAspect="1"/>
                  </p:cNvPicPr>
                  <p:nvPr/>
                </p:nvPicPr>
                <p:blipFill>
                  <a:blip r:embed="rId5">
                    <a:extLst/>
                  </a:blip>
                  <a:srcRect l="35082" t="39675" r="28418" b="0"/>
                  <a:stretch>
                    <a:fillRect/>
                  </a:stretch>
                </p:blipFill>
                <p:spPr>
                  <a:xfrm>
                    <a:off x="137930" y="187531"/>
                    <a:ext cx="188860" cy="105349"/>
                  </a:xfrm>
                  <a:prstGeom prst="rect">
                    <a:avLst/>
                  </a:prstGeom>
                  <a:ln w="12700" cap="flat">
                    <a:noFill/>
                    <a:miter lim="400000"/>
                  </a:ln>
                  <a:effectLst/>
                </p:spPr>
              </p:pic>
            </p:grpSp>
            <p:sp>
              <p:nvSpPr>
                <p:cNvPr id="1497" name="Certificate"/>
                <p:cNvSpPr txBox="1"/>
                <p:nvPr/>
              </p:nvSpPr>
              <p:spPr>
                <a:xfrm>
                  <a:off x="0" y="0"/>
                  <a:ext cx="533210" cy="241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900">
                      <a:solidFill>
                        <a:srgbClr val="000000"/>
                      </a:solidFill>
                      <a:latin typeface="Snell Roundhand"/>
                      <a:ea typeface="Snell Roundhand"/>
                      <a:cs typeface="Snell Roundhand"/>
                      <a:sym typeface="Snell Roundhand"/>
                    </a:defRPr>
                  </a:lvl1pPr>
                </a:lstStyle>
                <a:p>
                  <a:pPr/>
                  <a:r>
                    <a:t>Certificate</a:t>
                  </a:r>
                </a:p>
              </p:txBody>
            </p:sp>
          </p:grpSp>
          <p:sp>
            <p:nvSpPr>
              <p:cNvPr id="1499" name="✗"/>
              <p:cNvSpPr txBox="1"/>
              <p:nvPr/>
            </p:nvSpPr>
            <p:spPr>
              <a:xfrm>
                <a:off x="64471" y="0"/>
                <a:ext cx="404268" cy="609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4000">
                    <a:solidFill>
                      <a:srgbClr val="C82506"/>
                    </a:solidFill>
                    <a:latin typeface="Gill Sans"/>
                    <a:ea typeface="Gill Sans"/>
                    <a:cs typeface="Gill Sans"/>
                    <a:sym typeface="Gill Sans"/>
                  </a:defRPr>
                </a:lvl1pPr>
              </a:lstStyle>
              <a:p>
                <a:pPr/>
                <a:r>
                  <a:t>✗</a:t>
                </a:r>
              </a:p>
            </p:txBody>
          </p:sp>
        </p:grpSp>
        <p:grpSp>
          <p:nvGrpSpPr>
            <p:cNvPr id="1516" name="Group"/>
            <p:cNvGrpSpPr/>
            <p:nvPr/>
          </p:nvGrpSpPr>
          <p:grpSpPr>
            <a:xfrm>
              <a:off x="1179085" y="0"/>
              <a:ext cx="533211" cy="609601"/>
              <a:chOff x="0" y="0"/>
              <a:chExt cx="533209" cy="609600"/>
            </a:xfrm>
          </p:grpSpPr>
          <p:grpSp>
            <p:nvGrpSpPr>
              <p:cNvPr id="1514" name="Group"/>
              <p:cNvGrpSpPr/>
              <p:nvPr/>
            </p:nvGrpSpPr>
            <p:grpSpPr>
              <a:xfrm>
                <a:off x="-1" y="118381"/>
                <a:ext cx="533211" cy="372838"/>
                <a:chOff x="0" y="0"/>
                <a:chExt cx="533209" cy="372836"/>
              </a:xfrm>
            </p:grpSpPr>
            <p:grpSp>
              <p:nvGrpSpPr>
                <p:cNvPr id="1512" name="Group"/>
                <p:cNvGrpSpPr/>
                <p:nvPr/>
              </p:nvGrpSpPr>
              <p:grpSpPr>
                <a:xfrm>
                  <a:off x="34234" y="42068"/>
                  <a:ext cx="464742" cy="330769"/>
                  <a:chOff x="0" y="0"/>
                  <a:chExt cx="464740" cy="330768"/>
                </a:xfrm>
              </p:grpSpPr>
              <p:sp>
                <p:nvSpPr>
                  <p:cNvPr id="1501" name="Rectangle"/>
                  <p:cNvSpPr/>
                  <p:nvPr/>
                </p:nvSpPr>
                <p:spPr>
                  <a:xfrm>
                    <a:off x="0" y="0"/>
                    <a:ext cx="464741" cy="330769"/>
                  </a:xfrm>
                  <a:prstGeom prst="rect">
                    <a:avLst/>
                  </a:prstGeom>
                  <a:solidFill>
                    <a:srgbClr val="C4C4C4"/>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nvGrpSpPr>
                  <p:cNvPr id="1509" name="Group"/>
                  <p:cNvGrpSpPr/>
                  <p:nvPr/>
                </p:nvGrpSpPr>
                <p:grpSpPr>
                  <a:xfrm>
                    <a:off x="24488" y="187531"/>
                    <a:ext cx="113148" cy="105313"/>
                    <a:chOff x="0" y="0"/>
                    <a:chExt cx="113146" cy="105311"/>
                  </a:xfrm>
                </p:grpSpPr>
                <p:sp>
                  <p:nvSpPr>
                    <p:cNvPr id="1502" name="Line"/>
                    <p:cNvSpPr/>
                    <p:nvPr/>
                  </p:nvSpPr>
                  <p:spPr>
                    <a:xfrm>
                      <a:off x="0" y="37214"/>
                      <a:ext cx="84270" cy="680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EBB20"/>
                    </a:solidFill>
                    <a:ln w="25400" cap="flat">
                      <a:solidFill>
                        <a:srgbClr val="0A5C0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503" name="Line"/>
                    <p:cNvSpPr/>
                    <p:nvPr/>
                  </p:nvSpPr>
                  <p:spPr>
                    <a:xfrm flipV="1">
                      <a:off x="4054" y="47722"/>
                      <a:ext cx="55175" cy="55175"/>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504" name="Line"/>
                    <p:cNvSpPr/>
                    <p:nvPr/>
                  </p:nvSpPr>
                  <p:spPr>
                    <a:xfrm flipV="1">
                      <a:off x="41454" y="53356"/>
                      <a:ext cx="25099" cy="25099"/>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505" name="Line"/>
                    <p:cNvSpPr/>
                    <p:nvPr/>
                  </p:nvSpPr>
                  <p:spPr>
                    <a:xfrm flipV="1">
                      <a:off x="3647" y="46257"/>
                      <a:ext cx="54117" cy="54117"/>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506" name="Line"/>
                    <p:cNvSpPr/>
                    <p:nvPr/>
                  </p:nvSpPr>
                  <p:spPr>
                    <a:xfrm flipV="1">
                      <a:off x="39124" y="53581"/>
                      <a:ext cx="24500" cy="24499"/>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507" name="Circle"/>
                    <p:cNvSpPr/>
                    <p:nvPr/>
                  </p:nvSpPr>
                  <p:spPr>
                    <a:xfrm>
                      <a:off x="51039" y="0"/>
                      <a:ext cx="62108" cy="62107"/>
                    </a:xfrm>
                    <a:prstGeom prst="ellipse">
                      <a:avLst/>
                    </a:prstGeom>
                    <a:solidFill>
                      <a:srgbClr val="06BC00"/>
                    </a:solidFill>
                    <a:ln w="38100" cap="flat">
                      <a:solidFill>
                        <a:srgbClr val="015400"/>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508" name="Circle"/>
                    <p:cNvSpPr/>
                    <p:nvPr/>
                  </p:nvSpPr>
                  <p:spPr>
                    <a:xfrm>
                      <a:off x="83255" y="9142"/>
                      <a:ext cx="20075" cy="20074"/>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pic>
                <p:nvPicPr>
                  <p:cNvPr id="1510" name="250px-VRSNlogoAug2012.png" descr="250px-VRSNlogoAug2012.png"/>
                  <p:cNvPicPr>
                    <a:picLocks noChangeAspect="1"/>
                  </p:cNvPicPr>
                  <p:nvPr/>
                </p:nvPicPr>
                <p:blipFill>
                  <a:blip r:embed="rId4">
                    <a:extLst/>
                  </a:blip>
                  <a:srcRect l="0" t="0" r="12951" b="33387"/>
                  <a:stretch>
                    <a:fillRect/>
                  </a:stretch>
                </p:blipFill>
                <p:spPr>
                  <a:xfrm>
                    <a:off x="270465" y="154464"/>
                    <a:ext cx="180835" cy="138382"/>
                  </a:xfrm>
                  <a:prstGeom prst="rect">
                    <a:avLst/>
                  </a:prstGeom>
                  <a:ln w="12700" cap="flat">
                    <a:noFill/>
                    <a:miter lim="400000"/>
                  </a:ln>
                  <a:effectLst/>
                </p:spPr>
              </p:pic>
              <p:pic>
                <p:nvPicPr>
                  <p:cNvPr id="1511" name="strategic_bofa500_1.png" descr="strategic_bofa500_1.png"/>
                  <p:cNvPicPr>
                    <a:picLocks noChangeAspect="1"/>
                  </p:cNvPicPr>
                  <p:nvPr/>
                </p:nvPicPr>
                <p:blipFill>
                  <a:blip r:embed="rId5">
                    <a:extLst/>
                  </a:blip>
                  <a:srcRect l="35082" t="39675" r="28418" b="0"/>
                  <a:stretch>
                    <a:fillRect/>
                  </a:stretch>
                </p:blipFill>
                <p:spPr>
                  <a:xfrm>
                    <a:off x="137930" y="187531"/>
                    <a:ext cx="188860" cy="105349"/>
                  </a:xfrm>
                  <a:prstGeom prst="rect">
                    <a:avLst/>
                  </a:prstGeom>
                  <a:ln w="12700" cap="flat">
                    <a:noFill/>
                    <a:miter lim="400000"/>
                  </a:ln>
                  <a:effectLst/>
                </p:spPr>
              </p:pic>
            </p:grpSp>
            <p:sp>
              <p:nvSpPr>
                <p:cNvPr id="1513" name="Certificate"/>
                <p:cNvSpPr txBox="1"/>
                <p:nvPr/>
              </p:nvSpPr>
              <p:spPr>
                <a:xfrm>
                  <a:off x="0" y="0"/>
                  <a:ext cx="533210" cy="241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900">
                      <a:solidFill>
                        <a:srgbClr val="000000"/>
                      </a:solidFill>
                      <a:latin typeface="Snell Roundhand"/>
                      <a:ea typeface="Snell Roundhand"/>
                      <a:cs typeface="Snell Roundhand"/>
                      <a:sym typeface="Snell Roundhand"/>
                    </a:defRPr>
                  </a:lvl1pPr>
                </a:lstStyle>
                <a:p>
                  <a:pPr/>
                  <a:r>
                    <a:t>Certificate</a:t>
                  </a:r>
                </a:p>
              </p:txBody>
            </p:sp>
          </p:grpSp>
          <p:sp>
            <p:nvSpPr>
              <p:cNvPr id="1515" name="✗"/>
              <p:cNvSpPr txBox="1"/>
              <p:nvPr/>
            </p:nvSpPr>
            <p:spPr>
              <a:xfrm>
                <a:off x="64471" y="0"/>
                <a:ext cx="404268" cy="609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4000">
                    <a:solidFill>
                      <a:srgbClr val="C82506"/>
                    </a:solidFill>
                    <a:latin typeface="Gill Sans"/>
                    <a:ea typeface="Gill Sans"/>
                    <a:cs typeface="Gill Sans"/>
                    <a:sym typeface="Gill Sans"/>
                  </a:defRPr>
                </a:lvl1pPr>
              </a:lstStyle>
              <a:p>
                <a:pPr/>
                <a:r>
                  <a:t>✗</a:t>
                </a:r>
              </a:p>
            </p:txBody>
          </p:sp>
        </p:grpSp>
        <p:grpSp>
          <p:nvGrpSpPr>
            <p:cNvPr id="1532" name="Group"/>
            <p:cNvGrpSpPr/>
            <p:nvPr/>
          </p:nvGrpSpPr>
          <p:grpSpPr>
            <a:xfrm>
              <a:off x="1179085" y="419099"/>
              <a:ext cx="533211" cy="609601"/>
              <a:chOff x="0" y="0"/>
              <a:chExt cx="533209" cy="609600"/>
            </a:xfrm>
          </p:grpSpPr>
          <p:grpSp>
            <p:nvGrpSpPr>
              <p:cNvPr id="1530" name="Group"/>
              <p:cNvGrpSpPr/>
              <p:nvPr/>
            </p:nvGrpSpPr>
            <p:grpSpPr>
              <a:xfrm>
                <a:off x="-1" y="118381"/>
                <a:ext cx="533211" cy="372838"/>
                <a:chOff x="0" y="0"/>
                <a:chExt cx="533209" cy="372836"/>
              </a:xfrm>
            </p:grpSpPr>
            <p:grpSp>
              <p:nvGrpSpPr>
                <p:cNvPr id="1528" name="Group"/>
                <p:cNvGrpSpPr/>
                <p:nvPr/>
              </p:nvGrpSpPr>
              <p:grpSpPr>
                <a:xfrm>
                  <a:off x="34234" y="42068"/>
                  <a:ext cx="464742" cy="330769"/>
                  <a:chOff x="0" y="0"/>
                  <a:chExt cx="464740" cy="330768"/>
                </a:xfrm>
              </p:grpSpPr>
              <p:sp>
                <p:nvSpPr>
                  <p:cNvPr id="1517" name="Rectangle"/>
                  <p:cNvSpPr/>
                  <p:nvPr/>
                </p:nvSpPr>
                <p:spPr>
                  <a:xfrm>
                    <a:off x="0" y="0"/>
                    <a:ext cx="464741" cy="330769"/>
                  </a:xfrm>
                  <a:prstGeom prst="rect">
                    <a:avLst/>
                  </a:prstGeom>
                  <a:solidFill>
                    <a:srgbClr val="C4C4C4"/>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nvGrpSpPr>
                  <p:cNvPr id="1525" name="Group"/>
                  <p:cNvGrpSpPr/>
                  <p:nvPr/>
                </p:nvGrpSpPr>
                <p:grpSpPr>
                  <a:xfrm>
                    <a:off x="24488" y="187531"/>
                    <a:ext cx="113148" cy="105313"/>
                    <a:chOff x="0" y="0"/>
                    <a:chExt cx="113146" cy="105311"/>
                  </a:xfrm>
                </p:grpSpPr>
                <p:sp>
                  <p:nvSpPr>
                    <p:cNvPr id="1518" name="Line"/>
                    <p:cNvSpPr/>
                    <p:nvPr/>
                  </p:nvSpPr>
                  <p:spPr>
                    <a:xfrm>
                      <a:off x="0" y="37214"/>
                      <a:ext cx="84270" cy="680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EBB20"/>
                    </a:solidFill>
                    <a:ln w="25400" cap="flat">
                      <a:solidFill>
                        <a:srgbClr val="0A5C0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519" name="Line"/>
                    <p:cNvSpPr/>
                    <p:nvPr/>
                  </p:nvSpPr>
                  <p:spPr>
                    <a:xfrm flipV="1">
                      <a:off x="4054" y="47722"/>
                      <a:ext cx="55175" cy="55175"/>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520" name="Line"/>
                    <p:cNvSpPr/>
                    <p:nvPr/>
                  </p:nvSpPr>
                  <p:spPr>
                    <a:xfrm flipV="1">
                      <a:off x="41454" y="53356"/>
                      <a:ext cx="25099" cy="25099"/>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521" name="Line"/>
                    <p:cNvSpPr/>
                    <p:nvPr/>
                  </p:nvSpPr>
                  <p:spPr>
                    <a:xfrm flipV="1">
                      <a:off x="3647" y="46257"/>
                      <a:ext cx="54117" cy="54117"/>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522" name="Line"/>
                    <p:cNvSpPr/>
                    <p:nvPr/>
                  </p:nvSpPr>
                  <p:spPr>
                    <a:xfrm flipV="1">
                      <a:off x="39124" y="53581"/>
                      <a:ext cx="24500" cy="24499"/>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523" name="Circle"/>
                    <p:cNvSpPr/>
                    <p:nvPr/>
                  </p:nvSpPr>
                  <p:spPr>
                    <a:xfrm>
                      <a:off x="51039" y="0"/>
                      <a:ext cx="62108" cy="62107"/>
                    </a:xfrm>
                    <a:prstGeom prst="ellipse">
                      <a:avLst/>
                    </a:prstGeom>
                    <a:solidFill>
                      <a:srgbClr val="06BC00"/>
                    </a:solidFill>
                    <a:ln w="38100" cap="flat">
                      <a:solidFill>
                        <a:srgbClr val="015400"/>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524" name="Circle"/>
                    <p:cNvSpPr/>
                    <p:nvPr/>
                  </p:nvSpPr>
                  <p:spPr>
                    <a:xfrm>
                      <a:off x="83255" y="9142"/>
                      <a:ext cx="20075" cy="20074"/>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pic>
                <p:nvPicPr>
                  <p:cNvPr id="1526" name="250px-VRSNlogoAug2012.png" descr="250px-VRSNlogoAug2012.png"/>
                  <p:cNvPicPr>
                    <a:picLocks noChangeAspect="1"/>
                  </p:cNvPicPr>
                  <p:nvPr/>
                </p:nvPicPr>
                <p:blipFill>
                  <a:blip r:embed="rId4">
                    <a:extLst/>
                  </a:blip>
                  <a:srcRect l="0" t="0" r="12951" b="33387"/>
                  <a:stretch>
                    <a:fillRect/>
                  </a:stretch>
                </p:blipFill>
                <p:spPr>
                  <a:xfrm>
                    <a:off x="270465" y="154464"/>
                    <a:ext cx="180835" cy="138382"/>
                  </a:xfrm>
                  <a:prstGeom prst="rect">
                    <a:avLst/>
                  </a:prstGeom>
                  <a:ln w="12700" cap="flat">
                    <a:noFill/>
                    <a:miter lim="400000"/>
                  </a:ln>
                  <a:effectLst/>
                </p:spPr>
              </p:pic>
              <p:pic>
                <p:nvPicPr>
                  <p:cNvPr id="1527" name="strategic_bofa500_1.png" descr="strategic_bofa500_1.png"/>
                  <p:cNvPicPr>
                    <a:picLocks noChangeAspect="1"/>
                  </p:cNvPicPr>
                  <p:nvPr/>
                </p:nvPicPr>
                <p:blipFill>
                  <a:blip r:embed="rId5">
                    <a:extLst/>
                  </a:blip>
                  <a:srcRect l="35082" t="39675" r="28418" b="0"/>
                  <a:stretch>
                    <a:fillRect/>
                  </a:stretch>
                </p:blipFill>
                <p:spPr>
                  <a:xfrm>
                    <a:off x="137930" y="187531"/>
                    <a:ext cx="188860" cy="105349"/>
                  </a:xfrm>
                  <a:prstGeom prst="rect">
                    <a:avLst/>
                  </a:prstGeom>
                  <a:ln w="12700" cap="flat">
                    <a:noFill/>
                    <a:miter lim="400000"/>
                  </a:ln>
                  <a:effectLst/>
                </p:spPr>
              </p:pic>
            </p:grpSp>
            <p:sp>
              <p:nvSpPr>
                <p:cNvPr id="1529" name="Certificate"/>
                <p:cNvSpPr txBox="1"/>
                <p:nvPr/>
              </p:nvSpPr>
              <p:spPr>
                <a:xfrm>
                  <a:off x="0" y="0"/>
                  <a:ext cx="533210" cy="241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900">
                      <a:solidFill>
                        <a:srgbClr val="000000"/>
                      </a:solidFill>
                      <a:latin typeface="Snell Roundhand"/>
                      <a:ea typeface="Snell Roundhand"/>
                      <a:cs typeface="Snell Roundhand"/>
                      <a:sym typeface="Snell Roundhand"/>
                    </a:defRPr>
                  </a:lvl1pPr>
                </a:lstStyle>
                <a:p>
                  <a:pPr/>
                  <a:r>
                    <a:t>Certificate</a:t>
                  </a:r>
                </a:p>
              </p:txBody>
            </p:sp>
          </p:grpSp>
          <p:sp>
            <p:nvSpPr>
              <p:cNvPr id="1531" name="✗"/>
              <p:cNvSpPr txBox="1"/>
              <p:nvPr/>
            </p:nvSpPr>
            <p:spPr>
              <a:xfrm>
                <a:off x="64471" y="0"/>
                <a:ext cx="404268" cy="609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4000">
                    <a:solidFill>
                      <a:srgbClr val="C82506"/>
                    </a:solidFill>
                    <a:latin typeface="Gill Sans"/>
                    <a:ea typeface="Gill Sans"/>
                    <a:cs typeface="Gill Sans"/>
                    <a:sym typeface="Gill Sans"/>
                  </a:defRPr>
                </a:lvl1pPr>
              </a:lstStyle>
              <a:p>
                <a:pPr/>
                <a:r>
                  <a:t>✗</a:t>
                </a:r>
              </a:p>
            </p:txBody>
          </p:sp>
        </p:grpSp>
      </p:grpSp>
      <p:sp>
        <p:nvSpPr>
          <p:cNvPr id="1534" name="✗"/>
          <p:cNvSpPr txBox="1"/>
          <p:nvPr/>
        </p:nvSpPr>
        <p:spPr>
          <a:xfrm>
            <a:off x="3039169" y="3571063"/>
            <a:ext cx="882713" cy="1435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10600">
                <a:solidFill>
                  <a:srgbClr val="C82506"/>
                </a:solidFill>
                <a:latin typeface="Gill Sans"/>
                <a:ea typeface="Gill Sans"/>
                <a:cs typeface="Gill Sans"/>
                <a:sym typeface="Gill Sans"/>
              </a:defRPr>
            </a:lvl1pPr>
          </a:lstStyle>
          <a:p>
            <a:pPr/>
            <a:r>
              <a:t>✗</a:t>
            </a:r>
          </a:p>
        </p:txBody>
      </p:sp>
      <p:grpSp>
        <p:nvGrpSpPr>
          <p:cNvPr id="1537" name="Group"/>
          <p:cNvGrpSpPr/>
          <p:nvPr/>
        </p:nvGrpSpPr>
        <p:grpSpPr>
          <a:xfrm>
            <a:off x="1330413" y="5084755"/>
            <a:ext cx="1688746" cy="2796159"/>
            <a:chOff x="556989" y="0"/>
            <a:chExt cx="1688745" cy="2796158"/>
          </a:xfrm>
        </p:grpSpPr>
        <p:sp>
          <p:nvSpPr>
            <p:cNvPr id="1607" name="Connection Line"/>
            <p:cNvSpPr/>
            <p:nvPr/>
          </p:nvSpPr>
          <p:spPr>
            <a:xfrm>
              <a:off x="1510774" y="0"/>
              <a:ext cx="734961" cy="2796159"/>
            </a:xfrm>
            <a:custGeom>
              <a:avLst/>
              <a:gdLst/>
              <a:ahLst/>
              <a:cxnLst>
                <a:cxn ang="0">
                  <a:pos x="wd2" y="hd2"/>
                </a:cxn>
                <a:cxn ang="5400000">
                  <a:pos x="wd2" y="hd2"/>
                </a:cxn>
                <a:cxn ang="10800000">
                  <a:pos x="wd2" y="hd2"/>
                </a:cxn>
                <a:cxn ang="16200000">
                  <a:pos x="wd2" y="hd2"/>
                </a:cxn>
              </a:cxnLst>
              <a:rect l="0" t="0" r="r" b="b"/>
              <a:pathLst>
                <a:path w="16558" h="21600" fill="norm" stroke="1" extrusionOk="0">
                  <a:moveTo>
                    <a:pt x="16558" y="21600"/>
                  </a:moveTo>
                  <a:cubicBezTo>
                    <a:pt x="-2274" y="13799"/>
                    <a:pt x="-5042" y="6599"/>
                    <a:pt x="8254" y="0"/>
                  </a:cubicBezTo>
                </a:path>
              </a:pathLst>
            </a:custGeom>
            <a:noFill/>
            <a:ln w="63500" cap="flat">
              <a:solidFill>
                <a:srgbClr val="FFFFFF"/>
              </a:solidFill>
              <a:prstDash val="sysDot"/>
              <a:miter lim="400000"/>
              <a:headEnd type="triangle" w="med" len="med"/>
            </a:ln>
            <a:effectLst/>
          </p:spPr>
          <p:txBody>
            <a:bodyPr/>
            <a:lstStyle/>
            <a:p>
              <a:pPr/>
            </a:p>
          </p:txBody>
        </p:sp>
        <p:sp>
          <p:nvSpPr>
            <p:cNvPr id="1536" name="OCSP…"/>
            <p:cNvSpPr/>
            <p:nvPr/>
          </p:nvSpPr>
          <p:spPr>
            <a:xfrm>
              <a:off x="556989" y="1223714"/>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defRPr b="0">
                  <a:latin typeface="Gill Sans"/>
                  <a:ea typeface="Gill Sans"/>
                  <a:cs typeface="Gill Sans"/>
                  <a:sym typeface="Gill Sans"/>
                </a:defRPr>
              </a:pPr>
              <a:r>
                <a:t>OCSP </a:t>
              </a:r>
            </a:p>
            <a:p>
              <a:pPr>
                <a:defRPr b="0">
                  <a:latin typeface="Gill Sans"/>
                  <a:ea typeface="Gill Sans"/>
                  <a:cs typeface="Gill Sans"/>
                  <a:sym typeface="Gill Sans"/>
                </a:defRPr>
              </a:pPr>
              <a:r>
                <a:t>Request</a:t>
              </a:r>
            </a:p>
          </p:txBody>
        </p:sp>
      </p:grpSp>
      <p:grpSp>
        <p:nvGrpSpPr>
          <p:cNvPr id="1541" name="Group"/>
          <p:cNvGrpSpPr/>
          <p:nvPr/>
        </p:nvGrpSpPr>
        <p:grpSpPr>
          <a:xfrm>
            <a:off x="2836279" y="7205697"/>
            <a:ext cx="1914247" cy="3033353"/>
            <a:chOff x="565949" y="0"/>
            <a:chExt cx="1914246" cy="3033352"/>
          </a:xfrm>
        </p:grpSpPr>
        <p:sp>
          <p:nvSpPr>
            <p:cNvPr id="1538" name="OCSP Responders"/>
            <p:cNvSpPr/>
            <p:nvPr/>
          </p:nvSpPr>
          <p:spPr>
            <a:xfrm>
              <a:off x="1210195" y="1763352"/>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a:latin typeface="Gill Sans"/>
                  <a:ea typeface="Gill Sans"/>
                  <a:cs typeface="Gill Sans"/>
                  <a:sym typeface="Gill Sans"/>
                </a:defRPr>
              </a:lvl1pPr>
            </a:lstStyle>
            <a:p>
              <a:pPr/>
              <a:r>
                <a:t>OCSP Responders</a:t>
              </a:r>
            </a:p>
          </p:txBody>
        </p:sp>
        <p:pic>
          <p:nvPicPr>
            <p:cNvPr id="1539" name="Image" descr="Image"/>
            <p:cNvPicPr>
              <a:picLocks noChangeAspect="1"/>
            </p:cNvPicPr>
            <p:nvPr/>
          </p:nvPicPr>
          <p:blipFill>
            <a:blip r:embed="rId6">
              <a:extLst/>
            </a:blip>
            <a:stretch>
              <a:fillRect/>
            </a:stretch>
          </p:blipFill>
          <p:spPr>
            <a:xfrm>
              <a:off x="565949" y="0"/>
              <a:ext cx="1300815" cy="1300814"/>
            </a:xfrm>
            <a:prstGeom prst="rect">
              <a:avLst/>
            </a:prstGeom>
            <a:ln w="12700" cap="flat">
              <a:noFill/>
              <a:miter lim="400000"/>
            </a:ln>
            <a:effectLst/>
          </p:spPr>
        </p:pic>
        <p:sp>
          <p:nvSpPr>
            <p:cNvPr id="1540" name="Coins"/>
            <p:cNvSpPr/>
            <p:nvPr/>
          </p:nvSpPr>
          <p:spPr>
            <a:xfrm>
              <a:off x="1456325" y="795097"/>
              <a:ext cx="575890" cy="57762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1" y="0"/>
                  </a:moveTo>
                  <a:cubicBezTo>
                    <a:pt x="7949" y="0"/>
                    <a:pt x="5266" y="392"/>
                    <a:pt x="3255" y="1111"/>
                  </a:cubicBezTo>
                  <a:cubicBezTo>
                    <a:pt x="1360" y="1787"/>
                    <a:pt x="273" y="2685"/>
                    <a:pt x="273" y="3572"/>
                  </a:cubicBezTo>
                  <a:cubicBezTo>
                    <a:pt x="273" y="4460"/>
                    <a:pt x="1360" y="5360"/>
                    <a:pt x="3255" y="6035"/>
                  </a:cubicBezTo>
                  <a:cubicBezTo>
                    <a:pt x="5266" y="6749"/>
                    <a:pt x="7949" y="7147"/>
                    <a:pt x="10801" y="7147"/>
                  </a:cubicBezTo>
                  <a:cubicBezTo>
                    <a:pt x="13652" y="7147"/>
                    <a:pt x="16334" y="6754"/>
                    <a:pt x="18345" y="6035"/>
                  </a:cubicBezTo>
                  <a:cubicBezTo>
                    <a:pt x="20240" y="5360"/>
                    <a:pt x="21327" y="4460"/>
                    <a:pt x="21327" y="3572"/>
                  </a:cubicBezTo>
                  <a:cubicBezTo>
                    <a:pt x="21327" y="2685"/>
                    <a:pt x="20240" y="1787"/>
                    <a:pt x="18345" y="1111"/>
                  </a:cubicBezTo>
                  <a:cubicBezTo>
                    <a:pt x="16334" y="398"/>
                    <a:pt x="13652" y="0"/>
                    <a:pt x="10801" y="0"/>
                  </a:cubicBezTo>
                  <a:close/>
                  <a:moveTo>
                    <a:pt x="12" y="4505"/>
                  </a:moveTo>
                  <a:lnTo>
                    <a:pt x="12" y="5914"/>
                  </a:lnTo>
                  <a:cubicBezTo>
                    <a:pt x="12" y="8033"/>
                    <a:pt x="4846" y="9754"/>
                    <a:pt x="10811" y="9754"/>
                  </a:cubicBezTo>
                  <a:cubicBezTo>
                    <a:pt x="16776" y="9754"/>
                    <a:pt x="21600" y="8039"/>
                    <a:pt x="21600" y="5914"/>
                  </a:cubicBezTo>
                  <a:lnTo>
                    <a:pt x="21600" y="4505"/>
                  </a:lnTo>
                  <a:cubicBezTo>
                    <a:pt x="21136" y="5284"/>
                    <a:pt x="20088" y="5991"/>
                    <a:pt x="18531" y="6541"/>
                  </a:cubicBezTo>
                  <a:cubicBezTo>
                    <a:pt x="16460" y="7276"/>
                    <a:pt x="13718" y="7679"/>
                    <a:pt x="10806" y="7679"/>
                  </a:cubicBezTo>
                  <a:cubicBezTo>
                    <a:pt x="7894" y="7679"/>
                    <a:pt x="5146" y="7276"/>
                    <a:pt x="3081" y="6541"/>
                  </a:cubicBezTo>
                  <a:cubicBezTo>
                    <a:pt x="1524" y="5985"/>
                    <a:pt x="476" y="5284"/>
                    <a:pt x="12" y="4505"/>
                  </a:cubicBezTo>
                  <a:close/>
                  <a:moveTo>
                    <a:pt x="0" y="7320"/>
                  </a:moveTo>
                  <a:lnTo>
                    <a:pt x="0" y="8284"/>
                  </a:lnTo>
                  <a:cubicBezTo>
                    <a:pt x="0" y="10402"/>
                    <a:pt x="4836" y="12123"/>
                    <a:pt x="10801" y="12123"/>
                  </a:cubicBezTo>
                  <a:cubicBezTo>
                    <a:pt x="16766" y="12123"/>
                    <a:pt x="21600" y="10408"/>
                    <a:pt x="21600" y="8284"/>
                  </a:cubicBezTo>
                  <a:lnTo>
                    <a:pt x="21600" y="7320"/>
                  </a:lnTo>
                  <a:cubicBezTo>
                    <a:pt x="21458" y="7495"/>
                    <a:pt x="21295" y="7664"/>
                    <a:pt x="21098" y="7827"/>
                  </a:cubicBezTo>
                  <a:cubicBezTo>
                    <a:pt x="20508" y="8329"/>
                    <a:pt x="19672" y="8769"/>
                    <a:pt x="18618" y="9145"/>
                  </a:cubicBezTo>
                  <a:cubicBezTo>
                    <a:pt x="16520" y="9891"/>
                    <a:pt x="13745" y="10299"/>
                    <a:pt x="10801" y="10299"/>
                  </a:cubicBezTo>
                  <a:cubicBezTo>
                    <a:pt x="7856" y="10299"/>
                    <a:pt x="5080" y="9891"/>
                    <a:pt x="2982" y="9145"/>
                  </a:cubicBezTo>
                  <a:cubicBezTo>
                    <a:pt x="1928" y="8769"/>
                    <a:pt x="1099" y="8329"/>
                    <a:pt x="504" y="7827"/>
                  </a:cubicBezTo>
                  <a:cubicBezTo>
                    <a:pt x="307" y="7664"/>
                    <a:pt x="142" y="7495"/>
                    <a:pt x="0" y="7320"/>
                  </a:cubicBezTo>
                  <a:close/>
                  <a:moveTo>
                    <a:pt x="0" y="9689"/>
                  </a:moveTo>
                  <a:lnTo>
                    <a:pt x="0" y="10653"/>
                  </a:lnTo>
                  <a:cubicBezTo>
                    <a:pt x="0" y="12771"/>
                    <a:pt x="4836" y="14492"/>
                    <a:pt x="10801" y="14492"/>
                  </a:cubicBezTo>
                  <a:cubicBezTo>
                    <a:pt x="16766" y="14492"/>
                    <a:pt x="21600" y="12777"/>
                    <a:pt x="21600" y="10653"/>
                  </a:cubicBezTo>
                  <a:lnTo>
                    <a:pt x="21600" y="9689"/>
                  </a:lnTo>
                  <a:cubicBezTo>
                    <a:pt x="21458" y="9864"/>
                    <a:pt x="21295" y="10033"/>
                    <a:pt x="21098" y="10197"/>
                  </a:cubicBezTo>
                  <a:cubicBezTo>
                    <a:pt x="20508" y="10698"/>
                    <a:pt x="19672" y="11138"/>
                    <a:pt x="18618" y="11514"/>
                  </a:cubicBezTo>
                  <a:cubicBezTo>
                    <a:pt x="16520" y="12260"/>
                    <a:pt x="13745" y="12668"/>
                    <a:pt x="10801" y="12668"/>
                  </a:cubicBezTo>
                  <a:cubicBezTo>
                    <a:pt x="7856" y="12668"/>
                    <a:pt x="5080" y="12260"/>
                    <a:pt x="2982" y="11514"/>
                  </a:cubicBezTo>
                  <a:cubicBezTo>
                    <a:pt x="1928" y="11138"/>
                    <a:pt x="1099" y="10698"/>
                    <a:pt x="504" y="10197"/>
                  </a:cubicBezTo>
                  <a:cubicBezTo>
                    <a:pt x="307" y="10033"/>
                    <a:pt x="142" y="9864"/>
                    <a:pt x="0" y="9689"/>
                  </a:cubicBezTo>
                  <a:close/>
                  <a:moveTo>
                    <a:pt x="0" y="12059"/>
                  </a:moveTo>
                  <a:lnTo>
                    <a:pt x="0" y="13022"/>
                  </a:lnTo>
                  <a:cubicBezTo>
                    <a:pt x="0" y="15141"/>
                    <a:pt x="4836" y="16862"/>
                    <a:pt x="10801" y="16862"/>
                  </a:cubicBezTo>
                  <a:cubicBezTo>
                    <a:pt x="16766" y="16862"/>
                    <a:pt x="21600" y="15146"/>
                    <a:pt x="21600" y="13022"/>
                  </a:cubicBezTo>
                  <a:lnTo>
                    <a:pt x="21600" y="12059"/>
                  </a:lnTo>
                  <a:cubicBezTo>
                    <a:pt x="21458" y="12233"/>
                    <a:pt x="21295" y="12402"/>
                    <a:pt x="21098" y="12566"/>
                  </a:cubicBezTo>
                  <a:cubicBezTo>
                    <a:pt x="20508" y="13067"/>
                    <a:pt x="19672" y="13507"/>
                    <a:pt x="18618" y="13883"/>
                  </a:cubicBezTo>
                  <a:cubicBezTo>
                    <a:pt x="16520" y="14629"/>
                    <a:pt x="13745" y="15037"/>
                    <a:pt x="10801" y="15037"/>
                  </a:cubicBezTo>
                  <a:cubicBezTo>
                    <a:pt x="7856" y="15037"/>
                    <a:pt x="5080" y="14629"/>
                    <a:pt x="2982" y="13883"/>
                  </a:cubicBezTo>
                  <a:cubicBezTo>
                    <a:pt x="1928" y="13507"/>
                    <a:pt x="1099" y="13067"/>
                    <a:pt x="504" y="12566"/>
                  </a:cubicBezTo>
                  <a:cubicBezTo>
                    <a:pt x="307" y="12402"/>
                    <a:pt x="142" y="12233"/>
                    <a:pt x="0" y="12059"/>
                  </a:cubicBezTo>
                  <a:close/>
                  <a:moveTo>
                    <a:pt x="0" y="14428"/>
                  </a:moveTo>
                  <a:lnTo>
                    <a:pt x="0" y="15391"/>
                  </a:lnTo>
                  <a:cubicBezTo>
                    <a:pt x="0" y="17510"/>
                    <a:pt x="4836" y="19231"/>
                    <a:pt x="10801" y="19231"/>
                  </a:cubicBezTo>
                  <a:cubicBezTo>
                    <a:pt x="16766" y="19231"/>
                    <a:pt x="21600" y="17515"/>
                    <a:pt x="21600" y="15391"/>
                  </a:cubicBezTo>
                  <a:lnTo>
                    <a:pt x="21600" y="14428"/>
                  </a:lnTo>
                  <a:cubicBezTo>
                    <a:pt x="21458" y="14602"/>
                    <a:pt x="21295" y="14772"/>
                    <a:pt x="21098" y="14935"/>
                  </a:cubicBezTo>
                  <a:cubicBezTo>
                    <a:pt x="20508" y="15436"/>
                    <a:pt x="19672" y="15877"/>
                    <a:pt x="18618" y="16252"/>
                  </a:cubicBezTo>
                  <a:cubicBezTo>
                    <a:pt x="16520" y="16998"/>
                    <a:pt x="13745" y="17406"/>
                    <a:pt x="10801" y="17406"/>
                  </a:cubicBezTo>
                  <a:cubicBezTo>
                    <a:pt x="7856" y="17406"/>
                    <a:pt x="5080" y="16998"/>
                    <a:pt x="2982" y="16252"/>
                  </a:cubicBezTo>
                  <a:cubicBezTo>
                    <a:pt x="1928" y="15877"/>
                    <a:pt x="1099" y="15436"/>
                    <a:pt x="504" y="14935"/>
                  </a:cubicBezTo>
                  <a:cubicBezTo>
                    <a:pt x="307" y="14772"/>
                    <a:pt x="142" y="14602"/>
                    <a:pt x="0" y="14428"/>
                  </a:cubicBezTo>
                  <a:close/>
                  <a:moveTo>
                    <a:pt x="0" y="16797"/>
                  </a:moveTo>
                  <a:lnTo>
                    <a:pt x="0" y="17760"/>
                  </a:lnTo>
                  <a:cubicBezTo>
                    <a:pt x="0" y="19879"/>
                    <a:pt x="4836" y="21600"/>
                    <a:pt x="10801" y="21600"/>
                  </a:cubicBezTo>
                  <a:cubicBezTo>
                    <a:pt x="16766" y="21600"/>
                    <a:pt x="21600" y="19879"/>
                    <a:pt x="21600" y="17760"/>
                  </a:cubicBezTo>
                  <a:lnTo>
                    <a:pt x="21600" y="16797"/>
                  </a:lnTo>
                  <a:cubicBezTo>
                    <a:pt x="21458" y="16971"/>
                    <a:pt x="21295" y="17141"/>
                    <a:pt x="21098" y="17304"/>
                  </a:cubicBezTo>
                  <a:cubicBezTo>
                    <a:pt x="20508" y="17805"/>
                    <a:pt x="19672" y="18246"/>
                    <a:pt x="18618" y="18622"/>
                  </a:cubicBezTo>
                  <a:cubicBezTo>
                    <a:pt x="16520" y="19368"/>
                    <a:pt x="13745" y="19775"/>
                    <a:pt x="10801" y="19775"/>
                  </a:cubicBezTo>
                  <a:cubicBezTo>
                    <a:pt x="7856" y="19775"/>
                    <a:pt x="5080" y="19368"/>
                    <a:pt x="2982" y="18622"/>
                  </a:cubicBezTo>
                  <a:cubicBezTo>
                    <a:pt x="1928" y="18246"/>
                    <a:pt x="1099" y="17805"/>
                    <a:pt x="504" y="17304"/>
                  </a:cubicBezTo>
                  <a:cubicBezTo>
                    <a:pt x="307" y="17141"/>
                    <a:pt x="142" y="16971"/>
                    <a:pt x="0" y="16797"/>
                  </a:cubicBezTo>
                  <a:close/>
                </a:path>
              </a:pathLst>
            </a:custGeom>
            <a:solidFill>
              <a:srgbClr val="7BDB45"/>
            </a:solidFill>
            <a:ln w="12700" cap="flat">
              <a:noFill/>
              <a:miter lim="400000"/>
            </a:ln>
            <a:effectLst/>
          </p:spPr>
          <p:txBody>
            <a:bodyPr wrap="square" lIns="50800" tIns="50800" rIns="50800" bIns="50800" numCol="1" anchor="ctr">
              <a:noAutofit/>
            </a:bodyPr>
            <a:lstStyle/>
            <a:p>
              <a:pPr>
                <a:defRPr b="0" sz="2600">
                  <a:latin typeface="Helvetica Light"/>
                  <a:ea typeface="Helvetica Light"/>
                  <a:cs typeface="Helvetica Light"/>
                  <a:sym typeface="Helvetica Light"/>
                </a:defRPr>
              </a:pPr>
            </a:p>
          </p:txBody>
        </p:sp>
      </p:grpSp>
      <p:sp>
        <p:nvSpPr>
          <p:cNvPr id="1608" name="Connection Line"/>
          <p:cNvSpPr/>
          <p:nvPr/>
        </p:nvSpPr>
        <p:spPr>
          <a:xfrm>
            <a:off x="3824461" y="4997977"/>
            <a:ext cx="376613" cy="2289723"/>
          </a:xfrm>
          <a:custGeom>
            <a:avLst/>
            <a:gdLst/>
            <a:ahLst/>
            <a:cxnLst>
              <a:cxn ang="0">
                <a:pos x="wd2" y="hd2"/>
              </a:cxn>
              <a:cxn ang="5400000">
                <a:pos x="wd2" y="hd2"/>
              </a:cxn>
              <a:cxn ang="10800000">
                <a:pos x="wd2" y="hd2"/>
              </a:cxn>
              <a:cxn ang="16200000">
                <a:pos x="wd2" y="hd2"/>
              </a:cxn>
            </a:cxnLst>
            <a:rect l="0" t="0" r="r" b="b"/>
            <a:pathLst>
              <a:path w="16279" h="21600" fill="norm" stroke="1" extrusionOk="0">
                <a:moveTo>
                  <a:pt x="4211" y="0"/>
                </a:moveTo>
                <a:cubicBezTo>
                  <a:pt x="21600" y="7785"/>
                  <a:pt x="20196" y="14985"/>
                  <a:pt x="0" y="21600"/>
                </a:cubicBezTo>
              </a:path>
            </a:pathLst>
          </a:custGeom>
          <a:ln w="63500">
            <a:solidFill>
              <a:srgbClr val="FFFFFF"/>
            </a:solidFill>
            <a:prstDash val="sysDot"/>
            <a:miter lim="400000"/>
            <a:headEnd type="triangle"/>
          </a:ln>
        </p:spPr>
        <p:txBody>
          <a:bodyPr/>
          <a:lstStyle/>
          <a:p>
            <a:pPr/>
          </a:p>
        </p:txBody>
      </p:sp>
      <p:sp>
        <p:nvSpPr>
          <p:cNvPr id="1543" name="Line"/>
          <p:cNvSpPr/>
          <p:nvPr/>
        </p:nvSpPr>
        <p:spPr>
          <a:xfrm>
            <a:off x="5392054" y="3723659"/>
            <a:ext cx="2367539" cy="1"/>
          </a:xfrm>
          <a:prstGeom prst="line">
            <a:avLst/>
          </a:prstGeom>
          <a:ln w="50800">
            <a:solidFill>
              <a:srgbClr val="FFFFFF"/>
            </a:solidFill>
            <a:miter lim="400000"/>
            <a:headEnd type="triangle"/>
            <a:tailEnd type="triangle"/>
          </a:ln>
        </p:spPr>
        <p:txBody>
          <a:bodyPr lIns="0" tIns="0" rIns="0" bIns="0"/>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nvGrpSpPr>
          <p:cNvPr id="1574" name="Group"/>
          <p:cNvGrpSpPr/>
          <p:nvPr/>
        </p:nvGrpSpPr>
        <p:grpSpPr>
          <a:xfrm>
            <a:off x="8327897" y="3244506"/>
            <a:ext cx="3214022" cy="2094583"/>
            <a:chOff x="0" y="0"/>
            <a:chExt cx="3214021" cy="2094581"/>
          </a:xfrm>
        </p:grpSpPr>
        <p:sp>
          <p:nvSpPr>
            <p:cNvPr id="1544" name="Group"/>
            <p:cNvSpPr/>
            <p:nvPr/>
          </p:nvSpPr>
          <p:spPr>
            <a:xfrm>
              <a:off x="0" y="0"/>
              <a:ext cx="2674129" cy="1736797"/>
            </a:xfrm>
            <a:prstGeom prst="roundRect">
              <a:avLst>
                <a:gd name="adj" fmla="val 10968"/>
              </a:avLst>
            </a:prstGeom>
            <a:noFill/>
            <a:ln w="76200" cap="flat">
              <a:solidFill>
                <a:schemeClr val="accent5"/>
              </a:solidFill>
              <a:prstDash val="solid"/>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lvl1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Attacker</a:t>
              </a:r>
            </a:p>
          </p:txBody>
        </p:sp>
        <p:grpSp>
          <p:nvGrpSpPr>
            <p:cNvPr id="1552" name="Group"/>
            <p:cNvGrpSpPr/>
            <p:nvPr/>
          </p:nvGrpSpPr>
          <p:grpSpPr>
            <a:xfrm>
              <a:off x="611630" y="751996"/>
              <a:ext cx="627663" cy="584201"/>
              <a:chOff x="0" y="0"/>
              <a:chExt cx="627662" cy="584200"/>
            </a:xfrm>
          </p:grpSpPr>
          <p:sp>
            <p:nvSpPr>
              <p:cNvPr id="1545" name="Line"/>
              <p:cNvSpPr/>
              <p:nvPr/>
            </p:nvSpPr>
            <p:spPr>
              <a:xfrm>
                <a:off x="0" y="206440"/>
                <a:ext cx="467470" cy="37776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C82506"/>
              </a:solidFill>
              <a:ln w="25400" cap="flat">
                <a:solidFill>
                  <a:srgbClr val="5C0C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546" name="Line"/>
              <p:cNvSpPr/>
              <p:nvPr/>
            </p:nvSpPr>
            <p:spPr>
              <a:xfrm flipV="1">
                <a:off x="22490" y="264730"/>
                <a:ext cx="306071" cy="306071"/>
              </a:xfrm>
              <a:prstGeom prst="line">
                <a:avLst/>
              </a:prstGeom>
              <a:noFill/>
              <a:ln w="25400" cap="flat">
                <a:solidFill>
                  <a:srgbClr val="5C0C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547" name="Line"/>
              <p:cNvSpPr/>
              <p:nvPr/>
            </p:nvSpPr>
            <p:spPr>
              <a:xfrm flipV="1">
                <a:off x="229964" y="295987"/>
                <a:ext cx="139227" cy="139227"/>
              </a:xfrm>
              <a:prstGeom prst="line">
                <a:avLst/>
              </a:prstGeom>
              <a:noFill/>
              <a:ln w="25400" cap="flat">
                <a:solidFill>
                  <a:srgbClr val="5109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548" name="Line"/>
              <p:cNvSpPr/>
              <p:nvPr/>
            </p:nvSpPr>
            <p:spPr>
              <a:xfrm flipV="1">
                <a:off x="20232" y="256604"/>
                <a:ext cx="300203" cy="300203"/>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549" name="Line"/>
              <p:cNvSpPr/>
              <p:nvPr/>
            </p:nvSpPr>
            <p:spPr>
              <a:xfrm flipV="1">
                <a:off x="217039" y="297235"/>
                <a:ext cx="135901" cy="135901"/>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550" name="Circle"/>
              <p:cNvSpPr/>
              <p:nvPr/>
            </p:nvSpPr>
            <p:spPr>
              <a:xfrm>
                <a:off x="283136" y="0"/>
                <a:ext cx="344527" cy="344527"/>
              </a:xfrm>
              <a:prstGeom prst="ellipse">
                <a:avLst/>
              </a:prstGeom>
              <a:solidFill>
                <a:srgbClr val="C82506"/>
              </a:solidFill>
              <a:ln w="38100" cap="flat">
                <a:solidFill>
                  <a:srgbClr val="580B01"/>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551" name="Circle"/>
              <p:cNvSpPr/>
              <p:nvPr/>
            </p:nvSpPr>
            <p:spPr>
              <a:xfrm>
                <a:off x="461847" y="50715"/>
                <a:ext cx="111356" cy="111356"/>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565" name="Group"/>
            <p:cNvGrpSpPr/>
            <p:nvPr/>
          </p:nvGrpSpPr>
          <p:grpSpPr>
            <a:xfrm>
              <a:off x="1346884" y="642213"/>
              <a:ext cx="1867138" cy="1452369"/>
              <a:chOff x="0" y="46231"/>
              <a:chExt cx="1867136" cy="1452368"/>
            </a:xfrm>
          </p:grpSpPr>
          <p:sp>
            <p:nvSpPr>
              <p:cNvPr id="1553" name="Rectangle"/>
              <p:cNvSpPr/>
              <p:nvPr/>
            </p:nvSpPr>
            <p:spPr>
              <a:xfrm>
                <a:off x="0" y="46231"/>
                <a:ext cx="1194274" cy="849998"/>
              </a:xfrm>
              <a:prstGeom prst="rect">
                <a:avLst/>
              </a:prstGeom>
              <a:solidFill>
                <a:srgbClr val="C4C4C4"/>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554" name="Certificate"/>
              <p:cNvSpPr/>
              <p:nvPr/>
            </p:nvSpPr>
            <p:spPr>
              <a:xfrm>
                <a:off x="597136" y="228600"/>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2200">
                    <a:solidFill>
                      <a:srgbClr val="000000"/>
                    </a:solidFill>
                    <a:latin typeface="Snell Roundhand"/>
                    <a:ea typeface="Snell Roundhand"/>
                    <a:cs typeface="Snell Roundhand"/>
                    <a:sym typeface="Snell Roundhand"/>
                  </a:defRPr>
                </a:lvl1pPr>
              </a:lstStyle>
              <a:p>
                <a:pPr/>
                <a:r>
                  <a:t>Certificate</a:t>
                </a:r>
              </a:p>
            </p:txBody>
          </p:sp>
          <p:grpSp>
            <p:nvGrpSpPr>
              <p:cNvPr id="1562" name="Group"/>
              <p:cNvGrpSpPr/>
              <p:nvPr/>
            </p:nvGrpSpPr>
            <p:grpSpPr>
              <a:xfrm>
                <a:off x="62930" y="528144"/>
                <a:ext cx="290761" cy="270627"/>
                <a:chOff x="0" y="0"/>
                <a:chExt cx="290759" cy="270626"/>
              </a:xfrm>
            </p:grpSpPr>
            <p:sp>
              <p:nvSpPr>
                <p:cNvPr id="1555" name="Line"/>
                <p:cNvSpPr/>
                <p:nvPr/>
              </p:nvSpPr>
              <p:spPr>
                <a:xfrm>
                  <a:off x="0" y="95631"/>
                  <a:ext cx="216552" cy="17499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EBB20"/>
                </a:solidFill>
                <a:ln w="25400" cap="flat">
                  <a:solidFill>
                    <a:srgbClr val="0A5C0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556" name="Line"/>
                <p:cNvSpPr/>
                <p:nvPr/>
              </p:nvSpPr>
              <p:spPr>
                <a:xfrm flipV="1">
                  <a:off x="10418" y="122634"/>
                  <a:ext cx="141786" cy="141785"/>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557" name="Line"/>
                <p:cNvSpPr/>
                <p:nvPr/>
              </p:nvSpPr>
              <p:spPr>
                <a:xfrm flipV="1">
                  <a:off x="106529" y="137114"/>
                  <a:ext cx="64496" cy="64496"/>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558" name="Line"/>
                <p:cNvSpPr/>
                <p:nvPr/>
              </p:nvSpPr>
              <p:spPr>
                <a:xfrm flipV="1">
                  <a:off x="9372" y="118869"/>
                  <a:ext cx="139067" cy="139068"/>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559" name="Line"/>
                <p:cNvSpPr/>
                <p:nvPr/>
              </p:nvSpPr>
              <p:spPr>
                <a:xfrm flipV="1">
                  <a:off x="100541" y="137692"/>
                  <a:ext cx="62956" cy="62955"/>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560" name="Circle"/>
                <p:cNvSpPr/>
                <p:nvPr/>
              </p:nvSpPr>
              <p:spPr>
                <a:xfrm>
                  <a:off x="131160" y="0"/>
                  <a:ext cx="159600" cy="159600"/>
                </a:xfrm>
                <a:prstGeom prst="ellipse">
                  <a:avLst/>
                </a:prstGeom>
                <a:solidFill>
                  <a:srgbClr val="06BC00"/>
                </a:solidFill>
                <a:ln w="38100" cap="flat">
                  <a:solidFill>
                    <a:srgbClr val="015400"/>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561" name="Circle"/>
                <p:cNvSpPr/>
                <p:nvPr/>
              </p:nvSpPr>
              <p:spPr>
                <a:xfrm>
                  <a:off x="213947" y="23493"/>
                  <a:ext cx="51585" cy="51585"/>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pic>
            <p:nvPicPr>
              <p:cNvPr id="1563" name="250px-VRSNlogoAug2012.png" descr="250px-VRSNlogoAug2012.png"/>
              <p:cNvPicPr>
                <a:picLocks noChangeAspect="1"/>
              </p:cNvPicPr>
              <p:nvPr/>
            </p:nvPicPr>
            <p:blipFill>
              <a:blip r:embed="rId4">
                <a:extLst/>
              </a:blip>
              <a:srcRect l="0" t="0" r="12951" b="33387"/>
              <a:stretch>
                <a:fillRect/>
              </a:stretch>
            </p:blipFill>
            <p:spPr>
              <a:xfrm>
                <a:off x="695032" y="443170"/>
                <a:ext cx="464702" cy="355605"/>
              </a:xfrm>
              <a:prstGeom prst="rect">
                <a:avLst/>
              </a:prstGeom>
              <a:ln w="12700" cap="flat">
                <a:noFill/>
                <a:miter lim="400000"/>
              </a:ln>
              <a:effectLst/>
            </p:spPr>
          </p:pic>
          <p:pic>
            <p:nvPicPr>
              <p:cNvPr id="1564" name="strategic_bofa500_1.png" descr="strategic_bofa500_1.png"/>
              <p:cNvPicPr>
                <a:picLocks noChangeAspect="1"/>
              </p:cNvPicPr>
              <p:nvPr/>
            </p:nvPicPr>
            <p:blipFill>
              <a:blip r:embed="rId5">
                <a:extLst/>
              </a:blip>
              <a:srcRect l="35082" t="39675" r="28418" b="0"/>
              <a:stretch>
                <a:fillRect/>
              </a:stretch>
            </p:blipFill>
            <p:spPr>
              <a:xfrm>
                <a:off x="354447" y="528144"/>
                <a:ext cx="485326" cy="270720"/>
              </a:xfrm>
              <a:prstGeom prst="rect">
                <a:avLst/>
              </a:prstGeom>
              <a:ln w="12700" cap="flat">
                <a:noFill/>
                <a:miter lim="400000"/>
              </a:ln>
              <a:effectLst/>
            </p:spPr>
          </p:pic>
        </p:grpSp>
        <p:grpSp>
          <p:nvGrpSpPr>
            <p:cNvPr id="1573" name="Group"/>
            <p:cNvGrpSpPr/>
            <p:nvPr/>
          </p:nvGrpSpPr>
          <p:grpSpPr>
            <a:xfrm>
              <a:off x="133877" y="755286"/>
              <a:ext cx="620593" cy="577620"/>
              <a:chOff x="0" y="0"/>
              <a:chExt cx="620592" cy="577619"/>
            </a:xfrm>
          </p:grpSpPr>
          <p:sp>
            <p:nvSpPr>
              <p:cNvPr id="1566" name="Line"/>
              <p:cNvSpPr/>
              <p:nvPr/>
            </p:nvSpPr>
            <p:spPr>
              <a:xfrm>
                <a:off x="0" y="204114"/>
                <a:ext cx="462204" cy="37350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EBB20"/>
              </a:solidFill>
              <a:ln w="25400" cap="flat">
                <a:solidFill>
                  <a:srgbClr val="0A5C0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567" name="Line"/>
              <p:cNvSpPr/>
              <p:nvPr/>
            </p:nvSpPr>
            <p:spPr>
              <a:xfrm flipV="1">
                <a:off x="22237" y="261748"/>
                <a:ext cx="302623" cy="302623"/>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568" name="Line"/>
              <p:cNvSpPr/>
              <p:nvPr/>
            </p:nvSpPr>
            <p:spPr>
              <a:xfrm flipV="1">
                <a:off x="227374" y="292653"/>
                <a:ext cx="137658" cy="137658"/>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569" name="Line"/>
              <p:cNvSpPr/>
              <p:nvPr/>
            </p:nvSpPr>
            <p:spPr>
              <a:xfrm flipV="1">
                <a:off x="20004" y="253713"/>
                <a:ext cx="296822" cy="296822"/>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570" name="Line"/>
              <p:cNvSpPr/>
              <p:nvPr/>
            </p:nvSpPr>
            <p:spPr>
              <a:xfrm flipV="1">
                <a:off x="214594" y="293887"/>
                <a:ext cx="134370" cy="134370"/>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571" name="Circle"/>
              <p:cNvSpPr/>
              <p:nvPr/>
            </p:nvSpPr>
            <p:spPr>
              <a:xfrm>
                <a:off x="279946" y="0"/>
                <a:ext cx="340647" cy="340646"/>
              </a:xfrm>
              <a:prstGeom prst="ellipse">
                <a:avLst/>
              </a:prstGeom>
              <a:solidFill>
                <a:srgbClr val="06BC00"/>
              </a:solidFill>
              <a:ln w="38100" cap="flat">
                <a:solidFill>
                  <a:srgbClr val="015400"/>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572" name="Circle"/>
              <p:cNvSpPr/>
              <p:nvPr/>
            </p:nvSpPr>
            <p:spPr>
              <a:xfrm>
                <a:off x="456644" y="50144"/>
                <a:ext cx="110102" cy="110102"/>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grpSp>
        <p:nvGrpSpPr>
          <p:cNvPr id="1582" name="Group"/>
          <p:cNvGrpSpPr/>
          <p:nvPr/>
        </p:nvGrpSpPr>
        <p:grpSpPr>
          <a:xfrm>
            <a:off x="8939527" y="3996502"/>
            <a:ext cx="627663" cy="584201"/>
            <a:chOff x="0" y="0"/>
            <a:chExt cx="627662" cy="584200"/>
          </a:xfrm>
        </p:grpSpPr>
        <p:sp>
          <p:nvSpPr>
            <p:cNvPr id="1575" name="Line"/>
            <p:cNvSpPr/>
            <p:nvPr/>
          </p:nvSpPr>
          <p:spPr>
            <a:xfrm>
              <a:off x="0" y="206440"/>
              <a:ext cx="467470" cy="37776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C82506"/>
            </a:solidFill>
            <a:ln w="25400" cap="flat">
              <a:solidFill>
                <a:srgbClr val="5C0C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576" name="Line"/>
            <p:cNvSpPr/>
            <p:nvPr/>
          </p:nvSpPr>
          <p:spPr>
            <a:xfrm flipV="1">
              <a:off x="22490" y="264730"/>
              <a:ext cx="306071" cy="306071"/>
            </a:xfrm>
            <a:prstGeom prst="line">
              <a:avLst/>
            </a:prstGeom>
            <a:noFill/>
            <a:ln w="25400" cap="flat">
              <a:solidFill>
                <a:srgbClr val="5C0C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577" name="Line"/>
            <p:cNvSpPr/>
            <p:nvPr/>
          </p:nvSpPr>
          <p:spPr>
            <a:xfrm flipV="1">
              <a:off x="229964" y="295987"/>
              <a:ext cx="139227" cy="139227"/>
            </a:xfrm>
            <a:prstGeom prst="line">
              <a:avLst/>
            </a:prstGeom>
            <a:noFill/>
            <a:ln w="25400" cap="flat">
              <a:solidFill>
                <a:srgbClr val="5109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578" name="Line"/>
            <p:cNvSpPr/>
            <p:nvPr/>
          </p:nvSpPr>
          <p:spPr>
            <a:xfrm flipV="1">
              <a:off x="20232" y="256604"/>
              <a:ext cx="300203" cy="300203"/>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579" name="Line"/>
            <p:cNvSpPr/>
            <p:nvPr/>
          </p:nvSpPr>
          <p:spPr>
            <a:xfrm flipV="1">
              <a:off x="217039" y="297235"/>
              <a:ext cx="135901" cy="135901"/>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580" name="Circle"/>
            <p:cNvSpPr/>
            <p:nvPr/>
          </p:nvSpPr>
          <p:spPr>
            <a:xfrm>
              <a:off x="283136" y="0"/>
              <a:ext cx="344527" cy="344527"/>
            </a:xfrm>
            <a:prstGeom prst="ellipse">
              <a:avLst/>
            </a:prstGeom>
            <a:solidFill>
              <a:srgbClr val="C82506"/>
            </a:solidFill>
            <a:ln w="38100" cap="flat">
              <a:solidFill>
                <a:srgbClr val="580B01"/>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581" name="Circle"/>
            <p:cNvSpPr/>
            <p:nvPr/>
          </p:nvSpPr>
          <p:spPr>
            <a:xfrm>
              <a:off x="461847" y="50715"/>
              <a:ext cx="111356" cy="111356"/>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595" name="Group"/>
          <p:cNvGrpSpPr/>
          <p:nvPr/>
        </p:nvGrpSpPr>
        <p:grpSpPr>
          <a:xfrm>
            <a:off x="9674781" y="3840488"/>
            <a:ext cx="1194275" cy="896229"/>
            <a:chOff x="0" y="0"/>
            <a:chExt cx="1194273" cy="896228"/>
          </a:xfrm>
        </p:grpSpPr>
        <p:sp>
          <p:nvSpPr>
            <p:cNvPr id="1583" name="Rectangle"/>
            <p:cNvSpPr/>
            <p:nvPr/>
          </p:nvSpPr>
          <p:spPr>
            <a:xfrm>
              <a:off x="0" y="46231"/>
              <a:ext cx="1194274" cy="849998"/>
            </a:xfrm>
            <a:prstGeom prst="rect">
              <a:avLst/>
            </a:prstGeom>
            <a:solidFill>
              <a:srgbClr val="C4C4C4"/>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584" name="Certificate"/>
            <p:cNvSpPr txBox="1"/>
            <p:nvPr/>
          </p:nvSpPr>
          <p:spPr>
            <a:xfrm>
              <a:off x="27986" y="-1"/>
              <a:ext cx="1138302" cy="45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2200">
                  <a:solidFill>
                    <a:srgbClr val="000000"/>
                  </a:solidFill>
                  <a:latin typeface="Snell Roundhand"/>
                  <a:ea typeface="Snell Roundhand"/>
                  <a:cs typeface="Snell Roundhand"/>
                  <a:sym typeface="Snell Roundhand"/>
                </a:defRPr>
              </a:lvl1pPr>
            </a:lstStyle>
            <a:p>
              <a:pPr/>
              <a:r>
                <a:t>Certificate</a:t>
              </a:r>
            </a:p>
          </p:txBody>
        </p:sp>
        <p:grpSp>
          <p:nvGrpSpPr>
            <p:cNvPr id="1592" name="Group"/>
            <p:cNvGrpSpPr/>
            <p:nvPr/>
          </p:nvGrpSpPr>
          <p:grpSpPr>
            <a:xfrm>
              <a:off x="62930" y="528144"/>
              <a:ext cx="290761" cy="270627"/>
              <a:chOff x="0" y="0"/>
              <a:chExt cx="290759" cy="270626"/>
            </a:xfrm>
          </p:grpSpPr>
          <p:sp>
            <p:nvSpPr>
              <p:cNvPr id="1585" name="Line"/>
              <p:cNvSpPr/>
              <p:nvPr/>
            </p:nvSpPr>
            <p:spPr>
              <a:xfrm>
                <a:off x="0" y="95631"/>
                <a:ext cx="216552" cy="17499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EBB20"/>
              </a:solidFill>
              <a:ln w="25400" cap="flat">
                <a:solidFill>
                  <a:srgbClr val="0A5C0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586" name="Line"/>
              <p:cNvSpPr/>
              <p:nvPr/>
            </p:nvSpPr>
            <p:spPr>
              <a:xfrm flipV="1">
                <a:off x="10418" y="122634"/>
                <a:ext cx="141786" cy="141785"/>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587" name="Line"/>
              <p:cNvSpPr/>
              <p:nvPr/>
            </p:nvSpPr>
            <p:spPr>
              <a:xfrm flipV="1">
                <a:off x="106529" y="137114"/>
                <a:ext cx="64496" cy="64496"/>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588" name="Line"/>
              <p:cNvSpPr/>
              <p:nvPr/>
            </p:nvSpPr>
            <p:spPr>
              <a:xfrm flipV="1">
                <a:off x="9372" y="118869"/>
                <a:ext cx="139067" cy="139068"/>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589" name="Line"/>
              <p:cNvSpPr/>
              <p:nvPr/>
            </p:nvSpPr>
            <p:spPr>
              <a:xfrm flipV="1">
                <a:off x="100541" y="137692"/>
                <a:ext cx="62956" cy="62955"/>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590" name="Circle"/>
              <p:cNvSpPr/>
              <p:nvPr/>
            </p:nvSpPr>
            <p:spPr>
              <a:xfrm>
                <a:off x="131160" y="0"/>
                <a:ext cx="159600" cy="159600"/>
              </a:xfrm>
              <a:prstGeom prst="ellipse">
                <a:avLst/>
              </a:prstGeom>
              <a:solidFill>
                <a:srgbClr val="06BC00"/>
              </a:solidFill>
              <a:ln w="38100" cap="flat">
                <a:solidFill>
                  <a:srgbClr val="015400"/>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591" name="Circle"/>
              <p:cNvSpPr/>
              <p:nvPr/>
            </p:nvSpPr>
            <p:spPr>
              <a:xfrm>
                <a:off x="213947" y="23493"/>
                <a:ext cx="51585" cy="51585"/>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pic>
          <p:nvPicPr>
            <p:cNvPr id="1593" name="250px-VRSNlogoAug2012.png" descr="250px-VRSNlogoAug2012.png"/>
            <p:cNvPicPr>
              <a:picLocks noChangeAspect="1"/>
            </p:cNvPicPr>
            <p:nvPr/>
          </p:nvPicPr>
          <p:blipFill>
            <a:blip r:embed="rId4">
              <a:extLst/>
            </a:blip>
            <a:srcRect l="0" t="0" r="12951" b="33387"/>
            <a:stretch>
              <a:fillRect/>
            </a:stretch>
          </p:blipFill>
          <p:spPr>
            <a:xfrm>
              <a:off x="695032" y="443170"/>
              <a:ext cx="464702" cy="355605"/>
            </a:xfrm>
            <a:prstGeom prst="rect">
              <a:avLst/>
            </a:prstGeom>
            <a:ln w="12700" cap="flat">
              <a:noFill/>
              <a:miter lim="400000"/>
            </a:ln>
            <a:effectLst/>
          </p:spPr>
        </p:pic>
        <p:pic>
          <p:nvPicPr>
            <p:cNvPr id="1594" name="strategic_bofa500_1.png" descr="strategic_bofa500_1.png"/>
            <p:cNvPicPr>
              <a:picLocks noChangeAspect="1"/>
            </p:cNvPicPr>
            <p:nvPr/>
          </p:nvPicPr>
          <p:blipFill>
            <a:blip r:embed="rId5">
              <a:extLst/>
            </a:blip>
            <a:srcRect l="35082" t="39675" r="28418" b="0"/>
            <a:stretch>
              <a:fillRect/>
            </a:stretch>
          </p:blipFill>
          <p:spPr>
            <a:xfrm>
              <a:off x="354447" y="528144"/>
              <a:ext cx="485326" cy="270720"/>
            </a:xfrm>
            <a:prstGeom prst="rect">
              <a:avLst/>
            </a:prstGeom>
            <a:ln w="12700" cap="flat">
              <a:noFill/>
              <a:miter lim="400000"/>
            </a:ln>
            <a:effectLst/>
          </p:spPr>
        </p:pic>
      </p:grpSp>
      <p:grpSp>
        <p:nvGrpSpPr>
          <p:cNvPr id="1603" name="Group"/>
          <p:cNvGrpSpPr/>
          <p:nvPr/>
        </p:nvGrpSpPr>
        <p:grpSpPr>
          <a:xfrm>
            <a:off x="8461774" y="3999792"/>
            <a:ext cx="620593" cy="577621"/>
            <a:chOff x="0" y="0"/>
            <a:chExt cx="620592" cy="577619"/>
          </a:xfrm>
        </p:grpSpPr>
        <p:sp>
          <p:nvSpPr>
            <p:cNvPr id="1596" name="Line"/>
            <p:cNvSpPr/>
            <p:nvPr/>
          </p:nvSpPr>
          <p:spPr>
            <a:xfrm>
              <a:off x="0" y="204114"/>
              <a:ext cx="462204" cy="37350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EBB20"/>
            </a:solidFill>
            <a:ln w="25400" cap="flat">
              <a:solidFill>
                <a:srgbClr val="0A5C0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597" name="Line"/>
            <p:cNvSpPr/>
            <p:nvPr/>
          </p:nvSpPr>
          <p:spPr>
            <a:xfrm flipV="1">
              <a:off x="22237" y="261748"/>
              <a:ext cx="302623" cy="302623"/>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598" name="Line"/>
            <p:cNvSpPr/>
            <p:nvPr/>
          </p:nvSpPr>
          <p:spPr>
            <a:xfrm flipV="1">
              <a:off x="227374" y="292653"/>
              <a:ext cx="137658" cy="137658"/>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599" name="Line"/>
            <p:cNvSpPr/>
            <p:nvPr/>
          </p:nvSpPr>
          <p:spPr>
            <a:xfrm flipV="1">
              <a:off x="20004" y="253713"/>
              <a:ext cx="296822" cy="296822"/>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600" name="Line"/>
            <p:cNvSpPr/>
            <p:nvPr/>
          </p:nvSpPr>
          <p:spPr>
            <a:xfrm flipV="1">
              <a:off x="214594" y="293887"/>
              <a:ext cx="134370" cy="134370"/>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601" name="Circle"/>
            <p:cNvSpPr/>
            <p:nvPr/>
          </p:nvSpPr>
          <p:spPr>
            <a:xfrm>
              <a:off x="279946" y="0"/>
              <a:ext cx="340647" cy="340646"/>
            </a:xfrm>
            <a:prstGeom prst="ellipse">
              <a:avLst/>
            </a:prstGeom>
            <a:solidFill>
              <a:srgbClr val="06BC00"/>
            </a:solidFill>
            <a:ln w="38100" cap="flat">
              <a:solidFill>
                <a:srgbClr val="015400"/>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602" name="Circle"/>
            <p:cNvSpPr/>
            <p:nvPr/>
          </p:nvSpPr>
          <p:spPr>
            <a:xfrm>
              <a:off x="456644" y="50144"/>
              <a:ext cx="110102" cy="110102"/>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sp>
        <p:nvSpPr>
          <p:cNvPr id="1604" name="✗"/>
          <p:cNvSpPr txBox="1"/>
          <p:nvPr/>
        </p:nvSpPr>
        <p:spPr>
          <a:xfrm>
            <a:off x="6297743" y="3271694"/>
            <a:ext cx="614494" cy="965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6900">
                <a:solidFill>
                  <a:srgbClr val="C82506"/>
                </a:solidFill>
                <a:latin typeface="Gill Sans"/>
                <a:ea typeface="Gill Sans"/>
                <a:cs typeface="Gill Sans"/>
                <a:sym typeface="Gill Sans"/>
              </a:defRPr>
            </a:lvl1pPr>
          </a:lstStyle>
          <a:p>
            <a:pPr/>
            <a:r>
              <a:t>✗</a:t>
            </a:r>
          </a:p>
        </p:txBody>
      </p:sp>
      <p:sp>
        <p:nvSpPr>
          <p:cNvPr id="1605" name="Group"/>
          <p:cNvSpPr/>
          <p:nvPr/>
        </p:nvSpPr>
        <p:spPr>
          <a:xfrm>
            <a:off x="5113147" y="2271437"/>
            <a:ext cx="7848630" cy="3201525"/>
          </a:xfrm>
          <a:prstGeom prst="rect">
            <a:avLst/>
          </a:prstGeom>
          <a:solidFill>
            <a:srgbClr val="000000">
              <a:alpha val="85883"/>
            </a:srgbClr>
          </a:solidFill>
          <a:ln w="12700">
            <a:miter lim="400000"/>
          </a:ln>
        </p:spPr>
        <p:txBody>
          <a:bodyPr lIns="50800" tIns="50800" rIns="50800" bIns="50800" anchor="ct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606" name="OCSP responders need to provide responses with (a) high availability and (b) low latency…"/>
          <p:cNvSpPr txBox="1"/>
          <p:nvPr/>
        </p:nvSpPr>
        <p:spPr>
          <a:xfrm>
            <a:off x="6297743" y="3206406"/>
            <a:ext cx="5377374" cy="2006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515937" indent="-515937" algn="l">
              <a:buSzPct val="100000"/>
              <a:buAutoNum type="arabicPeriod" startAt="1"/>
              <a:defRPr b="0" sz="2600">
                <a:latin typeface="Gill Sans"/>
                <a:ea typeface="Gill Sans"/>
                <a:cs typeface="Gill Sans"/>
                <a:sym typeface="Gill Sans"/>
              </a:defRPr>
            </a:pPr>
            <a:r>
              <a:t>OCSP responders need to provide responses with (a) </a:t>
            </a:r>
            <a:r>
              <a:rPr>
                <a:solidFill>
                  <a:schemeClr val="accent5">
                    <a:hueOff val="89162"/>
                    <a:satOff val="9554"/>
                    <a:lumOff val="16296"/>
                  </a:schemeClr>
                </a:solidFill>
              </a:rPr>
              <a:t>high availability</a:t>
            </a:r>
            <a:r>
              <a:t> and (b) </a:t>
            </a:r>
            <a:r>
              <a:rPr>
                <a:solidFill>
                  <a:schemeClr val="accent5">
                    <a:hueOff val="89162"/>
                    <a:satOff val="9554"/>
                    <a:lumOff val="16296"/>
                  </a:schemeClr>
                </a:solidFill>
              </a:rPr>
              <a:t>low latency</a:t>
            </a:r>
          </a:p>
          <a:p>
            <a:pPr marL="515937" indent="-515937" algn="l">
              <a:buSzPct val="100000"/>
              <a:buAutoNum type="arabicPeriod" startAt="1"/>
              <a:defRPr b="0" sz="2600">
                <a:latin typeface="Gill Sans"/>
                <a:ea typeface="Gill Sans"/>
                <a:cs typeface="Gill Sans"/>
                <a:sym typeface="Gill Sans"/>
              </a:defRPr>
            </a:pPr>
            <a:r>
              <a:t>CA can </a:t>
            </a:r>
            <a:r>
              <a:rPr>
                <a:solidFill>
                  <a:schemeClr val="accent5">
                    <a:hueOff val="89162"/>
                    <a:satOff val="9554"/>
                    <a:lumOff val="16296"/>
                  </a:schemeClr>
                </a:solidFill>
              </a:rPr>
              <a:t>track</a:t>
            </a:r>
            <a:r>
              <a:t> users’ browsing behavior</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1606">
                                            <p:bg/>
                                          </p:spTgt>
                                        </p:tgtEl>
                                        <p:attrNameLst>
                                          <p:attrName>style.visibility</p:attrName>
                                        </p:attrNameLst>
                                      </p:cBhvr>
                                      <p:to>
                                        <p:strVal val="visible"/>
                                      </p:to>
                                    </p:set>
                                    <p:animEffect filter="dissolve" transition="in">
                                      <p:cBhvr>
                                        <p:cTn id="7" dur="500"/>
                                        <p:tgtEl>
                                          <p:spTgt spid="1606">
                                            <p:bg/>
                                          </p:spTgt>
                                        </p:tgtEl>
                                      </p:cBhvr>
                                    </p:animEffect>
                                  </p:childTnLst>
                                </p:cTn>
                              </p:par>
                              <p:par>
                                <p:cTn id="8" presetClass="entr" nodeType="withEffect" presetSubtype="0" presetID="9" grpId="1" fill="hold">
                                  <p:stCondLst>
                                    <p:cond delay="0"/>
                                  </p:stCondLst>
                                  <p:iterate type="el" backwards="0">
                                    <p:tmAbs val="0"/>
                                  </p:iterate>
                                  <p:childTnLst>
                                    <p:set>
                                      <p:cBhvr>
                                        <p:cTn id="9" fill="hold"/>
                                        <p:tgtEl>
                                          <p:spTgt spid="1606">
                                            <p:txEl>
                                              <p:pRg st="0" end="0"/>
                                            </p:txEl>
                                          </p:spTgt>
                                        </p:tgtEl>
                                        <p:attrNameLst>
                                          <p:attrName>style.visibility</p:attrName>
                                        </p:attrNameLst>
                                      </p:cBhvr>
                                      <p:to>
                                        <p:strVal val="visible"/>
                                      </p:to>
                                    </p:set>
                                    <p:animEffect filter="dissolve" transition="in">
                                      <p:cBhvr>
                                        <p:cTn id="10" dur="500"/>
                                        <p:tgtEl>
                                          <p:spTgt spid="160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9" grpId="1" fill="hold">
                                  <p:stCondLst>
                                    <p:cond delay="0"/>
                                  </p:stCondLst>
                                  <p:iterate type="el" backwards="0">
                                    <p:tmAbs val="0"/>
                                  </p:iterate>
                                  <p:childTnLst>
                                    <p:set>
                                      <p:cBhvr>
                                        <p:cTn id="14" fill="hold"/>
                                        <p:tgtEl>
                                          <p:spTgt spid="1606">
                                            <p:txEl>
                                              <p:pRg st="1" end="1"/>
                                            </p:txEl>
                                          </p:spTgt>
                                        </p:tgtEl>
                                        <p:attrNameLst>
                                          <p:attrName>style.visibility</p:attrName>
                                        </p:attrNameLst>
                                      </p:cBhvr>
                                      <p:to>
                                        <p:strVal val="visible"/>
                                      </p:to>
                                    </p:set>
                                    <p:animEffect filter="dissolve" transition="in">
                                      <p:cBhvr>
                                        <p:cTn id="15" dur="500"/>
                                        <p:tgtEl>
                                          <p:spTgt spid="1606">
                                            <p:txEl>
                                              <p:pRg st="1" end="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606" grpId="1"/>
    </p:bldLst>
  </p:timing>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31" name="Connection Line"/>
          <p:cNvSpPr/>
          <p:nvPr/>
        </p:nvSpPr>
        <p:spPr>
          <a:xfrm>
            <a:off x="3385021" y="4433716"/>
            <a:ext cx="4495861" cy="252075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6867" y="7888"/>
                  <a:pt x="14067" y="688"/>
                  <a:pt x="21600" y="0"/>
                </a:cubicBezTo>
              </a:path>
            </a:pathLst>
          </a:custGeom>
          <a:ln w="63500">
            <a:solidFill>
              <a:srgbClr val="FFFFFF"/>
            </a:solidFill>
            <a:prstDash val="sysDot"/>
            <a:miter lim="400000"/>
            <a:headEnd type="triangle"/>
          </a:ln>
        </p:spPr>
        <p:txBody>
          <a:bodyPr/>
          <a:lstStyle/>
          <a:p>
            <a:pPr/>
          </a:p>
        </p:txBody>
      </p:sp>
      <p:grpSp>
        <p:nvGrpSpPr>
          <p:cNvPr id="1617" name="Group"/>
          <p:cNvGrpSpPr/>
          <p:nvPr/>
        </p:nvGrpSpPr>
        <p:grpSpPr>
          <a:xfrm>
            <a:off x="5393710" y="5348278"/>
            <a:ext cx="2750256" cy="1599963"/>
            <a:chOff x="0" y="0"/>
            <a:chExt cx="2750254" cy="1599961"/>
          </a:xfrm>
        </p:grpSpPr>
        <p:sp>
          <p:nvSpPr>
            <p:cNvPr id="1613" name="OCSP response"/>
            <p:cNvSpPr/>
            <p:nvPr/>
          </p:nvSpPr>
          <p:spPr>
            <a:xfrm>
              <a:off x="1480254" y="329961"/>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a:latin typeface="Gill Sans"/>
                  <a:ea typeface="Gill Sans"/>
                  <a:cs typeface="Gill Sans"/>
                  <a:sym typeface="Gill Sans"/>
                </a:defRPr>
              </a:lvl1pPr>
            </a:lstStyle>
            <a:p>
              <a:pPr/>
              <a:r>
                <a:t>OCSP response</a:t>
              </a:r>
            </a:p>
          </p:txBody>
        </p:sp>
        <p:grpSp>
          <p:nvGrpSpPr>
            <p:cNvPr id="1616" name="Group"/>
            <p:cNvGrpSpPr/>
            <p:nvPr/>
          </p:nvGrpSpPr>
          <p:grpSpPr>
            <a:xfrm>
              <a:off x="0" y="0"/>
              <a:ext cx="436842" cy="659924"/>
              <a:chOff x="0" y="0"/>
              <a:chExt cx="436841" cy="659923"/>
            </a:xfrm>
          </p:grpSpPr>
          <p:sp>
            <p:nvSpPr>
              <p:cNvPr id="1614" name="Ribbon"/>
              <p:cNvSpPr/>
              <p:nvPr/>
            </p:nvSpPr>
            <p:spPr>
              <a:xfrm>
                <a:off x="-1" y="0"/>
                <a:ext cx="436843" cy="659924"/>
              </a:xfrm>
              <a:custGeom>
                <a:avLst/>
                <a:gdLst/>
                <a:ahLst/>
                <a:cxnLst>
                  <a:cxn ang="0">
                    <a:pos x="wd2" y="hd2"/>
                  </a:cxn>
                  <a:cxn ang="5400000">
                    <a:pos x="wd2" y="hd2"/>
                  </a:cxn>
                  <a:cxn ang="10800000">
                    <a:pos x="wd2" y="hd2"/>
                  </a:cxn>
                  <a:cxn ang="16200000">
                    <a:pos x="wd2" y="hd2"/>
                  </a:cxn>
                </a:cxnLst>
                <a:rect l="0" t="0" r="r" b="b"/>
                <a:pathLst>
                  <a:path w="21483" h="21600" fill="norm" stroke="1" extrusionOk="0">
                    <a:moveTo>
                      <a:pt x="10250" y="0"/>
                    </a:moveTo>
                    <a:cubicBezTo>
                      <a:pt x="9814" y="0"/>
                      <a:pt x="9433" y="155"/>
                      <a:pt x="9220" y="385"/>
                    </a:cubicBezTo>
                    <a:cubicBezTo>
                      <a:pt x="9223" y="388"/>
                      <a:pt x="9226" y="391"/>
                      <a:pt x="9230" y="394"/>
                    </a:cubicBezTo>
                    <a:cubicBezTo>
                      <a:pt x="9058" y="411"/>
                      <a:pt x="8887" y="431"/>
                      <a:pt x="8717" y="453"/>
                    </a:cubicBezTo>
                    <a:cubicBezTo>
                      <a:pt x="8396" y="278"/>
                      <a:pt x="7949" y="215"/>
                      <a:pt x="7531" y="316"/>
                    </a:cubicBezTo>
                    <a:lnTo>
                      <a:pt x="6587" y="545"/>
                    </a:lnTo>
                    <a:cubicBezTo>
                      <a:pt x="6177" y="644"/>
                      <a:pt x="5899" y="876"/>
                      <a:pt x="5817" y="1141"/>
                    </a:cubicBezTo>
                    <a:cubicBezTo>
                      <a:pt x="5823" y="1143"/>
                      <a:pt x="5828" y="1147"/>
                      <a:pt x="5835" y="1149"/>
                    </a:cubicBezTo>
                    <a:cubicBezTo>
                      <a:pt x="5683" y="1204"/>
                      <a:pt x="5533" y="1261"/>
                      <a:pt x="5386" y="1321"/>
                    </a:cubicBezTo>
                    <a:cubicBezTo>
                      <a:pt x="4992" y="1227"/>
                      <a:pt x="4537" y="1270"/>
                      <a:pt x="4194" y="1462"/>
                    </a:cubicBezTo>
                    <a:lnTo>
                      <a:pt x="3426" y="1891"/>
                    </a:lnTo>
                    <a:cubicBezTo>
                      <a:pt x="3092" y="2078"/>
                      <a:pt x="2949" y="2358"/>
                      <a:pt x="3008" y="2627"/>
                    </a:cubicBezTo>
                    <a:cubicBezTo>
                      <a:pt x="3018" y="2628"/>
                      <a:pt x="3026" y="2630"/>
                      <a:pt x="3036" y="2632"/>
                    </a:cubicBezTo>
                    <a:cubicBezTo>
                      <a:pt x="2922" y="2717"/>
                      <a:pt x="2810" y="2805"/>
                      <a:pt x="2702" y="2895"/>
                    </a:cubicBezTo>
                    <a:cubicBezTo>
                      <a:pt x="2281" y="2894"/>
                      <a:pt x="1873" y="3038"/>
                      <a:pt x="1648" y="3297"/>
                    </a:cubicBezTo>
                    <a:lnTo>
                      <a:pt x="1146" y="3876"/>
                    </a:lnTo>
                    <a:cubicBezTo>
                      <a:pt x="928" y="4128"/>
                      <a:pt x="937" y="4424"/>
                      <a:pt x="1130" y="4662"/>
                    </a:cubicBezTo>
                    <a:cubicBezTo>
                      <a:pt x="1140" y="4661"/>
                      <a:pt x="1149" y="4662"/>
                      <a:pt x="1159" y="4661"/>
                    </a:cubicBezTo>
                    <a:cubicBezTo>
                      <a:pt x="1095" y="4767"/>
                      <a:pt x="1035" y="4874"/>
                      <a:pt x="980" y="4983"/>
                    </a:cubicBezTo>
                    <a:cubicBezTo>
                      <a:pt x="585" y="5078"/>
                      <a:pt x="275" y="5307"/>
                      <a:pt x="197" y="5601"/>
                    </a:cubicBezTo>
                    <a:lnTo>
                      <a:pt x="23" y="6260"/>
                    </a:lnTo>
                    <a:cubicBezTo>
                      <a:pt x="-52" y="6546"/>
                      <a:pt x="109" y="6822"/>
                      <a:pt x="414" y="7002"/>
                    </a:cubicBezTo>
                    <a:cubicBezTo>
                      <a:pt x="423" y="6998"/>
                      <a:pt x="432" y="6997"/>
                      <a:pt x="442" y="6993"/>
                    </a:cubicBezTo>
                    <a:cubicBezTo>
                      <a:pt x="439" y="7058"/>
                      <a:pt x="437" y="7123"/>
                      <a:pt x="437" y="7189"/>
                    </a:cubicBezTo>
                    <a:cubicBezTo>
                      <a:pt x="437" y="7238"/>
                      <a:pt x="440" y="7287"/>
                      <a:pt x="442" y="7336"/>
                    </a:cubicBezTo>
                    <a:cubicBezTo>
                      <a:pt x="118" y="7516"/>
                      <a:pt x="-60" y="7802"/>
                      <a:pt x="18" y="8097"/>
                    </a:cubicBezTo>
                    <a:lnTo>
                      <a:pt x="194" y="8756"/>
                    </a:lnTo>
                    <a:cubicBezTo>
                      <a:pt x="270" y="9042"/>
                      <a:pt x="563" y="9265"/>
                      <a:pt x="942" y="9365"/>
                    </a:cubicBezTo>
                    <a:cubicBezTo>
                      <a:pt x="947" y="9361"/>
                      <a:pt x="954" y="9356"/>
                      <a:pt x="960" y="9352"/>
                    </a:cubicBezTo>
                    <a:cubicBezTo>
                      <a:pt x="1014" y="9461"/>
                      <a:pt x="1073" y="9569"/>
                      <a:pt x="1136" y="9676"/>
                    </a:cubicBezTo>
                    <a:cubicBezTo>
                      <a:pt x="927" y="9918"/>
                      <a:pt x="912" y="10224"/>
                      <a:pt x="1136" y="10483"/>
                    </a:cubicBezTo>
                    <a:lnTo>
                      <a:pt x="1636" y="11061"/>
                    </a:lnTo>
                    <a:cubicBezTo>
                      <a:pt x="1854" y="11313"/>
                      <a:pt x="2246" y="11456"/>
                      <a:pt x="2653" y="11464"/>
                    </a:cubicBezTo>
                    <a:cubicBezTo>
                      <a:pt x="2656" y="11459"/>
                      <a:pt x="2661" y="11454"/>
                      <a:pt x="2664" y="11449"/>
                    </a:cubicBezTo>
                    <a:cubicBezTo>
                      <a:pt x="2771" y="11539"/>
                      <a:pt x="2881" y="11629"/>
                      <a:pt x="2995" y="11715"/>
                    </a:cubicBezTo>
                    <a:cubicBezTo>
                      <a:pt x="2924" y="11989"/>
                      <a:pt x="3066" y="12279"/>
                      <a:pt x="3409" y="12471"/>
                    </a:cubicBezTo>
                    <a:lnTo>
                      <a:pt x="4176" y="12900"/>
                    </a:lnTo>
                    <a:cubicBezTo>
                      <a:pt x="4511" y="13087"/>
                      <a:pt x="4953" y="13131"/>
                      <a:pt x="5340" y="13046"/>
                    </a:cubicBezTo>
                    <a:cubicBezTo>
                      <a:pt x="5340" y="13043"/>
                      <a:pt x="5340" y="13040"/>
                      <a:pt x="5340" y="13036"/>
                    </a:cubicBezTo>
                    <a:cubicBezTo>
                      <a:pt x="5487" y="13097"/>
                      <a:pt x="5639" y="13155"/>
                      <a:pt x="5791" y="13211"/>
                    </a:cubicBezTo>
                    <a:cubicBezTo>
                      <a:pt x="5868" y="13482"/>
                      <a:pt x="6150" y="13721"/>
                      <a:pt x="6567" y="13822"/>
                    </a:cubicBezTo>
                    <a:lnTo>
                      <a:pt x="7511" y="14050"/>
                    </a:lnTo>
                    <a:cubicBezTo>
                      <a:pt x="7920" y="14149"/>
                      <a:pt x="8357" y="14090"/>
                      <a:pt x="8676" y="13922"/>
                    </a:cubicBezTo>
                    <a:cubicBezTo>
                      <a:pt x="8676" y="13921"/>
                      <a:pt x="8675" y="13921"/>
                      <a:pt x="8674" y="13919"/>
                    </a:cubicBezTo>
                    <a:cubicBezTo>
                      <a:pt x="8844" y="13942"/>
                      <a:pt x="9016" y="13962"/>
                      <a:pt x="9189" y="13980"/>
                    </a:cubicBezTo>
                    <a:cubicBezTo>
                      <a:pt x="9402" y="14215"/>
                      <a:pt x="9789" y="14372"/>
                      <a:pt x="10230" y="14372"/>
                    </a:cubicBezTo>
                    <a:lnTo>
                      <a:pt x="11233" y="14372"/>
                    </a:lnTo>
                    <a:cubicBezTo>
                      <a:pt x="11669" y="14372"/>
                      <a:pt x="12049" y="14217"/>
                      <a:pt x="12263" y="13987"/>
                    </a:cubicBezTo>
                    <a:cubicBezTo>
                      <a:pt x="12263" y="13987"/>
                      <a:pt x="12263" y="13985"/>
                      <a:pt x="12263" y="13985"/>
                    </a:cubicBezTo>
                    <a:cubicBezTo>
                      <a:pt x="12437" y="13968"/>
                      <a:pt x="12610" y="13948"/>
                      <a:pt x="12781" y="13926"/>
                    </a:cubicBezTo>
                    <a:cubicBezTo>
                      <a:pt x="13101" y="14095"/>
                      <a:pt x="13541" y="14154"/>
                      <a:pt x="13952" y="14055"/>
                    </a:cubicBezTo>
                    <a:lnTo>
                      <a:pt x="14896" y="13827"/>
                    </a:lnTo>
                    <a:cubicBezTo>
                      <a:pt x="15303" y="13729"/>
                      <a:pt x="15582" y="13498"/>
                      <a:pt x="15666" y="13235"/>
                    </a:cubicBezTo>
                    <a:cubicBezTo>
                      <a:pt x="15823" y="13178"/>
                      <a:pt x="15979" y="13118"/>
                      <a:pt x="16131" y="13056"/>
                    </a:cubicBezTo>
                    <a:cubicBezTo>
                      <a:pt x="16516" y="13141"/>
                      <a:pt x="16955" y="13097"/>
                      <a:pt x="17289" y="12910"/>
                    </a:cubicBezTo>
                    <a:lnTo>
                      <a:pt x="18059" y="12481"/>
                    </a:lnTo>
                    <a:cubicBezTo>
                      <a:pt x="18391" y="12296"/>
                      <a:pt x="18533" y="12017"/>
                      <a:pt x="18477" y="11751"/>
                    </a:cubicBezTo>
                    <a:cubicBezTo>
                      <a:pt x="18597" y="11662"/>
                      <a:pt x="18712" y="11569"/>
                      <a:pt x="18824" y="11476"/>
                    </a:cubicBezTo>
                    <a:cubicBezTo>
                      <a:pt x="19229" y="11467"/>
                      <a:pt x="19620" y="11325"/>
                      <a:pt x="19837" y="11075"/>
                    </a:cubicBezTo>
                    <a:lnTo>
                      <a:pt x="20337" y="10496"/>
                    </a:lnTo>
                    <a:cubicBezTo>
                      <a:pt x="20552" y="10248"/>
                      <a:pt x="20546" y="9955"/>
                      <a:pt x="20360" y="9718"/>
                    </a:cubicBezTo>
                    <a:cubicBezTo>
                      <a:pt x="20427" y="9606"/>
                      <a:pt x="20491" y="9493"/>
                      <a:pt x="20549" y="9377"/>
                    </a:cubicBezTo>
                    <a:cubicBezTo>
                      <a:pt x="20922" y="9276"/>
                      <a:pt x="21211" y="9052"/>
                      <a:pt x="21286" y="8769"/>
                    </a:cubicBezTo>
                    <a:lnTo>
                      <a:pt x="21460" y="8112"/>
                    </a:lnTo>
                    <a:cubicBezTo>
                      <a:pt x="21534" y="7829"/>
                      <a:pt x="21377" y="7554"/>
                      <a:pt x="21080" y="7374"/>
                    </a:cubicBezTo>
                    <a:cubicBezTo>
                      <a:pt x="21082" y="7312"/>
                      <a:pt x="21082" y="7251"/>
                      <a:pt x="21082" y="7189"/>
                    </a:cubicBezTo>
                    <a:cubicBezTo>
                      <a:pt x="21082" y="7130"/>
                      <a:pt x="21082" y="7072"/>
                      <a:pt x="21080" y="7014"/>
                    </a:cubicBezTo>
                    <a:cubicBezTo>
                      <a:pt x="21380" y="6834"/>
                      <a:pt x="21540" y="6557"/>
                      <a:pt x="21465" y="6274"/>
                    </a:cubicBezTo>
                    <a:lnTo>
                      <a:pt x="21289" y="5616"/>
                    </a:lnTo>
                    <a:cubicBezTo>
                      <a:pt x="21214" y="5334"/>
                      <a:pt x="20924" y="5112"/>
                      <a:pt x="20551" y="5010"/>
                    </a:cubicBezTo>
                    <a:cubicBezTo>
                      <a:pt x="20494" y="4896"/>
                      <a:pt x="20434" y="4783"/>
                      <a:pt x="20368" y="4671"/>
                    </a:cubicBezTo>
                    <a:cubicBezTo>
                      <a:pt x="20557" y="4433"/>
                      <a:pt x="20567" y="4138"/>
                      <a:pt x="20350" y="3888"/>
                    </a:cubicBezTo>
                    <a:lnTo>
                      <a:pt x="19847" y="3309"/>
                    </a:lnTo>
                    <a:cubicBezTo>
                      <a:pt x="19630" y="3059"/>
                      <a:pt x="19240" y="2917"/>
                      <a:pt x="18835" y="2908"/>
                    </a:cubicBezTo>
                    <a:cubicBezTo>
                      <a:pt x="18725" y="2816"/>
                      <a:pt x="18610" y="2726"/>
                      <a:pt x="18493" y="2638"/>
                    </a:cubicBezTo>
                    <a:cubicBezTo>
                      <a:pt x="18553" y="2370"/>
                      <a:pt x="18409" y="2087"/>
                      <a:pt x="18074" y="1900"/>
                    </a:cubicBezTo>
                    <a:lnTo>
                      <a:pt x="17307" y="1470"/>
                    </a:lnTo>
                    <a:cubicBezTo>
                      <a:pt x="16972" y="1284"/>
                      <a:pt x="16530" y="1239"/>
                      <a:pt x="16143" y="1324"/>
                    </a:cubicBezTo>
                    <a:cubicBezTo>
                      <a:pt x="16143" y="1325"/>
                      <a:pt x="16143" y="1326"/>
                      <a:pt x="16143" y="1326"/>
                    </a:cubicBezTo>
                    <a:cubicBezTo>
                      <a:pt x="15994" y="1265"/>
                      <a:pt x="15843" y="1207"/>
                      <a:pt x="15689" y="1151"/>
                    </a:cubicBezTo>
                    <a:cubicBezTo>
                      <a:pt x="15609" y="884"/>
                      <a:pt x="15328" y="650"/>
                      <a:pt x="14916" y="550"/>
                    </a:cubicBezTo>
                    <a:lnTo>
                      <a:pt x="13972" y="321"/>
                    </a:lnTo>
                    <a:cubicBezTo>
                      <a:pt x="13562" y="222"/>
                      <a:pt x="13126" y="280"/>
                      <a:pt x="12807" y="448"/>
                    </a:cubicBezTo>
                    <a:cubicBezTo>
                      <a:pt x="12808" y="450"/>
                      <a:pt x="12808" y="452"/>
                      <a:pt x="12809" y="453"/>
                    </a:cubicBezTo>
                    <a:cubicBezTo>
                      <a:pt x="12639" y="431"/>
                      <a:pt x="12466" y="411"/>
                      <a:pt x="12294" y="394"/>
                    </a:cubicBezTo>
                    <a:cubicBezTo>
                      <a:pt x="12082" y="158"/>
                      <a:pt x="11697" y="0"/>
                      <a:pt x="11256" y="0"/>
                    </a:cubicBezTo>
                    <a:lnTo>
                      <a:pt x="10250" y="0"/>
                    </a:lnTo>
                    <a:close/>
                    <a:moveTo>
                      <a:pt x="10761" y="2494"/>
                    </a:moveTo>
                    <a:cubicBezTo>
                      <a:pt x="14153" y="2494"/>
                      <a:pt x="16984" y="4085"/>
                      <a:pt x="17666" y="6207"/>
                    </a:cubicBezTo>
                    <a:cubicBezTo>
                      <a:pt x="17678" y="6243"/>
                      <a:pt x="17689" y="6280"/>
                      <a:pt x="17699" y="6316"/>
                    </a:cubicBezTo>
                    <a:cubicBezTo>
                      <a:pt x="17710" y="6352"/>
                      <a:pt x="17718" y="6388"/>
                      <a:pt x="17727" y="6425"/>
                    </a:cubicBezTo>
                    <a:cubicBezTo>
                      <a:pt x="17735" y="6454"/>
                      <a:pt x="17744" y="6482"/>
                      <a:pt x="17750" y="6511"/>
                    </a:cubicBezTo>
                    <a:cubicBezTo>
                      <a:pt x="17762" y="6564"/>
                      <a:pt x="17770" y="6616"/>
                      <a:pt x="17778" y="6669"/>
                    </a:cubicBezTo>
                    <a:cubicBezTo>
                      <a:pt x="17785" y="6707"/>
                      <a:pt x="17791" y="6744"/>
                      <a:pt x="17796" y="6781"/>
                    </a:cubicBezTo>
                    <a:cubicBezTo>
                      <a:pt x="17800" y="6805"/>
                      <a:pt x="17801" y="6830"/>
                      <a:pt x="17804" y="6854"/>
                    </a:cubicBezTo>
                    <a:cubicBezTo>
                      <a:pt x="17812" y="6927"/>
                      <a:pt x="17817" y="6999"/>
                      <a:pt x="17819" y="7072"/>
                    </a:cubicBezTo>
                    <a:cubicBezTo>
                      <a:pt x="17820" y="7082"/>
                      <a:pt x="17822" y="7093"/>
                      <a:pt x="17822" y="7104"/>
                    </a:cubicBezTo>
                    <a:cubicBezTo>
                      <a:pt x="17826" y="7244"/>
                      <a:pt x="17819" y="7385"/>
                      <a:pt x="17804" y="7523"/>
                    </a:cubicBezTo>
                    <a:lnTo>
                      <a:pt x="17807" y="7523"/>
                    </a:lnTo>
                    <a:cubicBezTo>
                      <a:pt x="17796" y="7624"/>
                      <a:pt x="17780" y="7723"/>
                      <a:pt x="17761" y="7822"/>
                    </a:cubicBezTo>
                    <a:lnTo>
                      <a:pt x="17756" y="7822"/>
                    </a:lnTo>
                    <a:cubicBezTo>
                      <a:pt x="17743" y="7882"/>
                      <a:pt x="17731" y="7943"/>
                      <a:pt x="17715" y="8004"/>
                    </a:cubicBezTo>
                    <a:cubicBezTo>
                      <a:pt x="17611" y="8394"/>
                      <a:pt x="17437" y="8765"/>
                      <a:pt x="17205" y="9111"/>
                    </a:cubicBezTo>
                    <a:lnTo>
                      <a:pt x="17212" y="9111"/>
                    </a:lnTo>
                    <a:cubicBezTo>
                      <a:pt x="17151" y="9202"/>
                      <a:pt x="17086" y="9294"/>
                      <a:pt x="17016" y="9382"/>
                    </a:cubicBezTo>
                    <a:lnTo>
                      <a:pt x="17006" y="9381"/>
                    </a:lnTo>
                    <a:cubicBezTo>
                      <a:pt x="16963" y="9435"/>
                      <a:pt x="16919" y="9489"/>
                      <a:pt x="16873" y="9542"/>
                    </a:cubicBezTo>
                    <a:cubicBezTo>
                      <a:pt x="16575" y="9885"/>
                      <a:pt x="16224" y="10193"/>
                      <a:pt x="15827" y="10466"/>
                    </a:cubicBezTo>
                    <a:lnTo>
                      <a:pt x="15832" y="10467"/>
                    </a:lnTo>
                    <a:cubicBezTo>
                      <a:pt x="15727" y="10539"/>
                      <a:pt x="15620" y="10610"/>
                      <a:pt x="15508" y="10678"/>
                    </a:cubicBezTo>
                    <a:lnTo>
                      <a:pt x="15500" y="10674"/>
                    </a:lnTo>
                    <a:cubicBezTo>
                      <a:pt x="15433" y="10715"/>
                      <a:pt x="15365" y="10755"/>
                      <a:pt x="15294" y="10795"/>
                    </a:cubicBezTo>
                    <a:cubicBezTo>
                      <a:pt x="14838" y="11049"/>
                      <a:pt x="14347" y="11259"/>
                      <a:pt x="13835" y="11425"/>
                    </a:cubicBezTo>
                    <a:lnTo>
                      <a:pt x="13840" y="11430"/>
                    </a:lnTo>
                    <a:cubicBezTo>
                      <a:pt x="13704" y="11474"/>
                      <a:pt x="13564" y="11512"/>
                      <a:pt x="13424" y="11550"/>
                    </a:cubicBezTo>
                    <a:lnTo>
                      <a:pt x="13421" y="11547"/>
                    </a:lnTo>
                    <a:cubicBezTo>
                      <a:pt x="13337" y="11570"/>
                      <a:pt x="13251" y="11592"/>
                      <a:pt x="13164" y="11613"/>
                    </a:cubicBezTo>
                    <a:cubicBezTo>
                      <a:pt x="12604" y="11749"/>
                      <a:pt x="12037" y="11834"/>
                      <a:pt x="11470" y="11873"/>
                    </a:cubicBezTo>
                    <a:lnTo>
                      <a:pt x="11470" y="11875"/>
                    </a:lnTo>
                    <a:cubicBezTo>
                      <a:pt x="11269" y="11888"/>
                      <a:pt x="11066" y="11895"/>
                      <a:pt x="10860" y="11897"/>
                    </a:cubicBezTo>
                    <a:cubicBezTo>
                      <a:pt x="10824" y="11897"/>
                      <a:pt x="10786" y="11898"/>
                      <a:pt x="10750" y="11899"/>
                    </a:cubicBezTo>
                    <a:cubicBezTo>
                      <a:pt x="6853" y="11895"/>
                      <a:pt x="3697" y="9792"/>
                      <a:pt x="3697" y="7197"/>
                    </a:cubicBezTo>
                    <a:cubicBezTo>
                      <a:pt x="3697" y="4600"/>
                      <a:pt x="6859" y="2494"/>
                      <a:pt x="10761" y="2494"/>
                    </a:cubicBezTo>
                    <a:close/>
                    <a:moveTo>
                      <a:pt x="10740" y="2745"/>
                    </a:moveTo>
                    <a:cubicBezTo>
                      <a:pt x="7061" y="2745"/>
                      <a:pt x="4069" y="4737"/>
                      <a:pt x="4069" y="7185"/>
                    </a:cubicBezTo>
                    <a:cubicBezTo>
                      <a:pt x="4069" y="9634"/>
                      <a:pt x="7061" y="11625"/>
                      <a:pt x="10740" y="11625"/>
                    </a:cubicBezTo>
                    <a:cubicBezTo>
                      <a:pt x="14419" y="11625"/>
                      <a:pt x="17414" y="9634"/>
                      <a:pt x="17414" y="7185"/>
                    </a:cubicBezTo>
                    <a:cubicBezTo>
                      <a:pt x="17414" y="4737"/>
                      <a:pt x="14419" y="2745"/>
                      <a:pt x="10740" y="2745"/>
                    </a:cubicBezTo>
                    <a:close/>
                    <a:moveTo>
                      <a:pt x="16115" y="13233"/>
                    </a:moveTo>
                    <a:lnTo>
                      <a:pt x="16100" y="13289"/>
                    </a:lnTo>
                    <a:cubicBezTo>
                      <a:pt x="15983" y="13667"/>
                      <a:pt x="15588" y="13971"/>
                      <a:pt x="15046" y="14102"/>
                    </a:cubicBezTo>
                    <a:lnTo>
                      <a:pt x="14102" y="14332"/>
                    </a:lnTo>
                    <a:cubicBezTo>
                      <a:pt x="13920" y="14376"/>
                      <a:pt x="13731" y="14398"/>
                      <a:pt x="13539" y="14398"/>
                    </a:cubicBezTo>
                    <a:cubicBezTo>
                      <a:pt x="13190" y="14398"/>
                      <a:pt x="12858" y="14324"/>
                      <a:pt x="12585" y="14196"/>
                    </a:cubicBezTo>
                    <a:cubicBezTo>
                      <a:pt x="12381" y="14389"/>
                      <a:pt x="12098" y="14530"/>
                      <a:pt x="11773" y="14605"/>
                    </a:cubicBezTo>
                    <a:lnTo>
                      <a:pt x="10965" y="16610"/>
                    </a:lnTo>
                    <a:lnTo>
                      <a:pt x="12975" y="21600"/>
                    </a:lnTo>
                    <a:lnTo>
                      <a:pt x="15587" y="20004"/>
                    </a:lnTo>
                    <a:lnTo>
                      <a:pt x="19049" y="20517"/>
                    </a:lnTo>
                    <a:lnTo>
                      <a:pt x="16115" y="13233"/>
                    </a:lnTo>
                    <a:close/>
                    <a:moveTo>
                      <a:pt x="5365" y="13294"/>
                    </a:moveTo>
                    <a:lnTo>
                      <a:pt x="2457" y="20517"/>
                    </a:lnTo>
                    <a:lnTo>
                      <a:pt x="5921" y="20004"/>
                    </a:lnTo>
                    <a:lnTo>
                      <a:pt x="8534" y="21600"/>
                    </a:lnTo>
                    <a:lnTo>
                      <a:pt x="11327" y="14663"/>
                    </a:lnTo>
                    <a:cubicBezTo>
                      <a:pt x="11296" y="14664"/>
                      <a:pt x="11264" y="14664"/>
                      <a:pt x="11233" y="14664"/>
                    </a:cubicBezTo>
                    <a:lnTo>
                      <a:pt x="10227" y="14664"/>
                    </a:lnTo>
                    <a:cubicBezTo>
                      <a:pt x="9666" y="14664"/>
                      <a:pt x="9169" y="14476"/>
                      <a:pt x="8870" y="14191"/>
                    </a:cubicBezTo>
                    <a:cubicBezTo>
                      <a:pt x="8592" y="14320"/>
                      <a:pt x="8260" y="14393"/>
                      <a:pt x="7921" y="14393"/>
                    </a:cubicBezTo>
                    <a:cubicBezTo>
                      <a:pt x="7729" y="14393"/>
                      <a:pt x="7541" y="14370"/>
                      <a:pt x="7360" y="14326"/>
                    </a:cubicBezTo>
                    <a:lnTo>
                      <a:pt x="6416" y="14097"/>
                    </a:lnTo>
                    <a:cubicBezTo>
                      <a:pt x="6002" y="13997"/>
                      <a:pt x="5669" y="13795"/>
                      <a:pt x="5483" y="13528"/>
                    </a:cubicBezTo>
                    <a:cubicBezTo>
                      <a:pt x="5429" y="13452"/>
                      <a:pt x="5391" y="13374"/>
                      <a:pt x="5365" y="13294"/>
                    </a:cubicBezTo>
                    <a:close/>
                  </a:path>
                </a:pathLst>
              </a:custGeom>
              <a:solidFill>
                <a:srgbClr val="FFFFFF"/>
              </a:solidFill>
              <a:ln w="12700" cap="flat">
                <a:solidFill>
                  <a:schemeClr val="accent3">
                    <a:hueOff val="-365725"/>
                    <a:satOff val="-32500"/>
                    <a:lumOff val="18235"/>
                  </a:schemeClr>
                </a:solidFill>
                <a:prstDash val="solid"/>
                <a:miter lim="400000"/>
              </a:ln>
              <a:effectLst/>
            </p:spPr>
            <p:txBody>
              <a:bodyPr wrap="square" lIns="50800" tIns="50800" rIns="50800" bIns="50800" numCol="1" anchor="ctr">
                <a:noAutofit/>
              </a:bodyPr>
              <a:lstStyle/>
              <a:p>
                <a:pPr>
                  <a:defRPr b="0" sz="2200">
                    <a:solidFill>
                      <a:srgbClr val="000000"/>
                    </a:solidFill>
                    <a:latin typeface="+mn-lt"/>
                    <a:ea typeface="+mn-ea"/>
                    <a:cs typeface="+mn-cs"/>
                    <a:sym typeface="Helvetica Neue Medium"/>
                  </a:defRPr>
                </a:pPr>
              </a:p>
            </p:txBody>
          </p:sp>
          <p:sp>
            <p:nvSpPr>
              <p:cNvPr id="1615" name="Dingbat Check"/>
              <p:cNvSpPr/>
              <p:nvPr/>
            </p:nvSpPr>
            <p:spPr>
              <a:xfrm>
                <a:off x="120392" y="132990"/>
                <a:ext cx="196057" cy="186306"/>
              </a:xfrm>
              <a:custGeom>
                <a:avLst/>
                <a:gdLst/>
                <a:ahLst/>
                <a:cxnLst>
                  <a:cxn ang="0">
                    <a:pos x="wd2" y="hd2"/>
                  </a:cxn>
                  <a:cxn ang="5400000">
                    <a:pos x="wd2" y="hd2"/>
                  </a:cxn>
                  <a:cxn ang="10800000">
                    <a:pos x="wd2" y="hd2"/>
                  </a:cxn>
                  <a:cxn ang="16200000">
                    <a:pos x="wd2" y="hd2"/>
                  </a:cxn>
                </a:cxnLst>
                <a:rect l="0" t="0" r="r" b="b"/>
                <a:pathLst>
                  <a:path w="21452" h="20404" fill="norm" stroke="1"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chemeClr val="accent3"/>
              </a:solidFill>
              <a:ln w="12700" cap="flat">
                <a:noFill/>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grpSp>
      </p:grpSp>
      <p:sp>
        <p:nvSpPr>
          <p:cNvPr id="1832" name="Connection Line"/>
          <p:cNvSpPr/>
          <p:nvPr/>
        </p:nvSpPr>
        <p:spPr>
          <a:xfrm>
            <a:off x="3612976" y="4685298"/>
            <a:ext cx="4495861" cy="252075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6867" y="7888"/>
                  <a:pt x="14067" y="688"/>
                  <a:pt x="21600" y="0"/>
                </a:cubicBezTo>
              </a:path>
            </a:pathLst>
          </a:custGeom>
          <a:ln w="63500">
            <a:solidFill>
              <a:srgbClr val="FFFFFF"/>
            </a:solidFill>
            <a:prstDash val="sysDot"/>
            <a:miter lim="400000"/>
            <a:tailEnd type="triangle"/>
          </a:ln>
        </p:spPr>
        <p:txBody>
          <a:bodyPr/>
          <a:lstStyle/>
          <a:p>
            <a:pPr/>
          </a:p>
        </p:txBody>
      </p:sp>
      <p:sp>
        <p:nvSpPr>
          <p:cNvPr id="1619" name="Triangle"/>
          <p:cNvSpPr/>
          <p:nvPr/>
        </p:nvSpPr>
        <p:spPr>
          <a:xfrm flipH="1" rot="16200000">
            <a:off x="4628713" y="6570286"/>
            <a:ext cx="1246246" cy="275032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21600"/>
                </a:moveTo>
                <a:lnTo>
                  <a:pt x="0" y="0"/>
                </a:lnTo>
                <a:lnTo>
                  <a:pt x="21600" y="0"/>
                </a:lnTo>
                <a:close/>
              </a:path>
            </a:pathLst>
          </a:custGeom>
          <a:solidFill>
            <a:srgbClr val="434343">
              <a:alpha val="83830"/>
            </a:srgbClr>
          </a:solidFill>
          <a:ln w="12700">
            <a:miter lim="400000"/>
          </a:ln>
        </p:spPr>
        <p:txBody>
          <a:bodyPr lIns="50800" tIns="50800" rIns="50800" bIns="50800" anchor="ctr"/>
          <a:lstStyle/>
          <a:p>
            <a:pPr>
              <a:defRPr b="0" sz="2200">
                <a:latin typeface="+mn-lt"/>
                <a:ea typeface="+mn-ea"/>
                <a:cs typeface="+mn-cs"/>
                <a:sym typeface="Helvetica Neue Medium"/>
              </a:defRPr>
            </a:pPr>
          </a:p>
        </p:txBody>
      </p:sp>
      <p:sp>
        <p:nvSpPr>
          <p:cNvPr id="1620" name="Rectangle"/>
          <p:cNvSpPr/>
          <p:nvPr/>
        </p:nvSpPr>
        <p:spPr>
          <a:xfrm>
            <a:off x="4953608" y="7360537"/>
            <a:ext cx="1790917" cy="991134"/>
          </a:xfrm>
          <a:prstGeom prst="rect">
            <a:avLst/>
          </a:prstGeom>
          <a:solidFill>
            <a:srgbClr val="000000"/>
          </a:solidFill>
          <a:ln w="25400">
            <a:solidFill>
              <a:srgbClr val="FFFFFF"/>
            </a:solidFill>
            <a:prstDash val="sysDot"/>
            <a:miter lim="400000"/>
          </a:ln>
        </p:spPr>
        <p:txBody>
          <a:bodyPr lIns="50800" tIns="50800" rIns="50800" bIns="50800" anchor="ctr"/>
          <a:lstStyle/>
          <a:p>
            <a:pPr>
              <a:defRPr b="0" sz="2200">
                <a:latin typeface="+mn-lt"/>
                <a:ea typeface="+mn-ea"/>
                <a:cs typeface="+mn-cs"/>
                <a:sym typeface="Helvetica Neue Medium"/>
              </a:defRPr>
            </a:pPr>
          </a:p>
        </p:txBody>
      </p:sp>
      <p:sp>
        <p:nvSpPr>
          <p:cNvPr id="1621" name="OCSP Stapling"/>
          <p:cNvSpPr txBox="1"/>
          <p:nvPr>
            <p:ph type="title"/>
          </p:nvPr>
        </p:nvSpPr>
        <p:spPr>
          <a:prstGeom prst="rect">
            <a:avLst/>
          </a:prstGeom>
        </p:spPr>
        <p:txBody>
          <a:bodyPr/>
          <a:lstStyle/>
          <a:p>
            <a:pPr/>
            <a:r>
              <a:t>OCSP </a:t>
            </a:r>
            <a:r>
              <a:rPr>
                <a:solidFill>
                  <a:schemeClr val="accent3">
                    <a:hueOff val="-365725"/>
                    <a:satOff val="-32500"/>
                    <a:lumOff val="18235"/>
                  </a:schemeClr>
                </a:solidFill>
              </a:rPr>
              <a:t>Stapling</a:t>
            </a:r>
          </a:p>
        </p:txBody>
      </p:sp>
      <p:sp>
        <p:nvSpPr>
          <p:cNvPr id="1622"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lvl1pPr>
              <a:defRPr>
                <a:solidFill>
                  <a:srgbClr val="FFF61C"/>
                </a:solidFill>
              </a:defRPr>
            </a:lvl1pPr>
          </a:lstStyle>
          <a:p>
            <a:pPr/>
            <a:fld id="{86CB4B4D-7CA3-9044-876B-883B54F8677D}" type="slidenum"/>
          </a:p>
        </p:txBody>
      </p:sp>
      <p:sp>
        <p:nvSpPr>
          <p:cNvPr id="1623" name="Text"/>
          <p:cNvSpPr txBox="1"/>
          <p:nvPr/>
        </p:nvSpPr>
        <p:spPr>
          <a:xfrm>
            <a:off x="11956950" y="9296400"/>
            <a:ext cx="355800" cy="3429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defRPr sz="1600">
                <a:solidFill>
                  <a:srgbClr val="FFFB00"/>
                </a:solidFill>
                <a:latin typeface="Gill Sans"/>
                <a:ea typeface="Gill Sans"/>
                <a:cs typeface="Gill Sans"/>
                <a:sym typeface="Gill Sans"/>
              </a:defRPr>
            </a:lvl1pPr>
          </a:lstStyle>
          <a:p>
            <a:pPr/>
            <a:fld id="{86CB4B4D-7CA3-9044-876B-883B54F8677D}" type="slidenum"/>
          </a:p>
        </p:txBody>
      </p:sp>
      <p:grpSp>
        <p:nvGrpSpPr>
          <p:cNvPr id="1640" name="Group"/>
          <p:cNvGrpSpPr/>
          <p:nvPr/>
        </p:nvGrpSpPr>
        <p:grpSpPr>
          <a:xfrm>
            <a:off x="7061379" y="7526142"/>
            <a:ext cx="1217021" cy="659924"/>
            <a:chOff x="0" y="0"/>
            <a:chExt cx="1217019" cy="659923"/>
          </a:xfrm>
        </p:grpSpPr>
        <p:grpSp>
          <p:nvGrpSpPr>
            <p:cNvPr id="1631" name="Group"/>
            <p:cNvGrpSpPr/>
            <p:nvPr/>
          </p:nvGrpSpPr>
          <p:grpSpPr>
            <a:xfrm>
              <a:off x="0" y="-1"/>
              <a:ext cx="709020" cy="659925"/>
              <a:chOff x="0" y="0"/>
              <a:chExt cx="709019" cy="659923"/>
            </a:xfrm>
          </p:grpSpPr>
          <p:sp>
            <p:nvSpPr>
              <p:cNvPr id="1624" name="Line"/>
              <p:cNvSpPr/>
              <p:nvPr/>
            </p:nvSpPr>
            <p:spPr>
              <a:xfrm>
                <a:off x="0" y="233198"/>
                <a:ext cx="528063" cy="4267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333FF"/>
              </a:solidFill>
              <a:ln w="25400" cap="flat">
                <a:solidFill>
                  <a:srgbClr val="02084B"/>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625" name="Line"/>
              <p:cNvSpPr/>
              <p:nvPr/>
            </p:nvSpPr>
            <p:spPr>
              <a:xfrm flipV="1">
                <a:off x="25406" y="299044"/>
                <a:ext cx="345743" cy="345743"/>
              </a:xfrm>
              <a:prstGeom prst="line">
                <a:avLst/>
              </a:prstGeom>
              <a:noFill/>
              <a:ln w="25400" cap="flat">
                <a:solidFill>
                  <a:srgbClr val="030B5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626" name="Line"/>
              <p:cNvSpPr/>
              <p:nvPr/>
            </p:nvSpPr>
            <p:spPr>
              <a:xfrm flipV="1">
                <a:off x="259772" y="334353"/>
                <a:ext cx="157273" cy="157272"/>
              </a:xfrm>
              <a:prstGeom prst="line">
                <a:avLst/>
              </a:prstGeom>
              <a:noFill/>
              <a:ln w="25400" cap="flat">
                <a:solidFill>
                  <a:srgbClr val="030952"/>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627" name="Line"/>
              <p:cNvSpPr/>
              <p:nvPr/>
            </p:nvSpPr>
            <p:spPr>
              <a:xfrm flipV="1">
                <a:off x="22854" y="289865"/>
                <a:ext cx="339115" cy="339114"/>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628" name="Line"/>
              <p:cNvSpPr/>
              <p:nvPr/>
            </p:nvSpPr>
            <p:spPr>
              <a:xfrm flipV="1">
                <a:off x="245171" y="335763"/>
                <a:ext cx="153517" cy="153516"/>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629" name="Circle"/>
              <p:cNvSpPr/>
              <p:nvPr/>
            </p:nvSpPr>
            <p:spPr>
              <a:xfrm>
                <a:off x="319836" y="0"/>
                <a:ext cx="389184" cy="389184"/>
              </a:xfrm>
              <a:prstGeom prst="ellipse">
                <a:avLst/>
              </a:prstGeom>
              <a:solidFill>
                <a:srgbClr val="1333FF"/>
              </a:solidFill>
              <a:ln w="38100" cap="flat">
                <a:solidFill>
                  <a:srgbClr val="02084F"/>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630" name="Circle"/>
              <p:cNvSpPr/>
              <p:nvPr/>
            </p:nvSpPr>
            <p:spPr>
              <a:xfrm>
                <a:off x="521711" y="57289"/>
                <a:ext cx="125790" cy="125790"/>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639" name="Group"/>
            <p:cNvGrpSpPr/>
            <p:nvPr/>
          </p:nvGrpSpPr>
          <p:grpSpPr>
            <a:xfrm>
              <a:off x="507999" y="0"/>
              <a:ext cx="709021" cy="659924"/>
              <a:chOff x="0" y="0"/>
              <a:chExt cx="709019" cy="659923"/>
            </a:xfrm>
          </p:grpSpPr>
          <p:sp>
            <p:nvSpPr>
              <p:cNvPr id="1632" name="Line"/>
              <p:cNvSpPr/>
              <p:nvPr/>
            </p:nvSpPr>
            <p:spPr>
              <a:xfrm>
                <a:off x="0" y="233198"/>
                <a:ext cx="528063" cy="4267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773F9B"/>
              </a:solidFill>
              <a:ln w="25400" cap="flat">
                <a:solidFill>
                  <a:srgbClr val="02084B"/>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633" name="Line"/>
              <p:cNvSpPr/>
              <p:nvPr/>
            </p:nvSpPr>
            <p:spPr>
              <a:xfrm flipV="1">
                <a:off x="25406" y="299044"/>
                <a:ext cx="345743" cy="345743"/>
              </a:xfrm>
              <a:prstGeom prst="line">
                <a:avLst/>
              </a:prstGeom>
              <a:noFill/>
              <a:ln w="25400" cap="flat">
                <a:solidFill>
                  <a:srgbClr val="030B5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634" name="Line"/>
              <p:cNvSpPr/>
              <p:nvPr/>
            </p:nvSpPr>
            <p:spPr>
              <a:xfrm flipV="1">
                <a:off x="259772" y="334353"/>
                <a:ext cx="157273" cy="157272"/>
              </a:xfrm>
              <a:prstGeom prst="line">
                <a:avLst/>
              </a:prstGeom>
              <a:noFill/>
              <a:ln w="25400" cap="flat">
                <a:solidFill>
                  <a:srgbClr val="030952"/>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635" name="Line"/>
              <p:cNvSpPr/>
              <p:nvPr/>
            </p:nvSpPr>
            <p:spPr>
              <a:xfrm flipV="1">
                <a:off x="22854" y="289865"/>
                <a:ext cx="339115" cy="339114"/>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636" name="Line"/>
              <p:cNvSpPr/>
              <p:nvPr/>
            </p:nvSpPr>
            <p:spPr>
              <a:xfrm flipV="1">
                <a:off x="245171" y="335763"/>
                <a:ext cx="153517" cy="153516"/>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637" name="Circle"/>
              <p:cNvSpPr/>
              <p:nvPr/>
            </p:nvSpPr>
            <p:spPr>
              <a:xfrm>
                <a:off x="319836" y="0"/>
                <a:ext cx="389184" cy="389184"/>
              </a:xfrm>
              <a:prstGeom prst="ellipse">
                <a:avLst/>
              </a:prstGeom>
              <a:solidFill>
                <a:srgbClr val="773F9B"/>
              </a:solidFill>
              <a:ln w="38100" cap="flat">
                <a:solidFill>
                  <a:srgbClr val="02084F"/>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638" name="Circle"/>
              <p:cNvSpPr/>
              <p:nvPr/>
            </p:nvSpPr>
            <p:spPr>
              <a:xfrm>
                <a:off x="521711" y="57289"/>
                <a:ext cx="125790" cy="125790"/>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sp>
        <p:nvSpPr>
          <p:cNvPr id="1641" name="Browser"/>
          <p:cNvSpPr/>
          <p:nvPr/>
        </p:nvSpPr>
        <p:spPr>
          <a:xfrm>
            <a:off x="2149621" y="3244506"/>
            <a:ext cx="2674129" cy="1736798"/>
          </a:xfrm>
          <a:prstGeom prst="roundRect">
            <a:avLst>
              <a:gd name="adj" fmla="val 10968"/>
            </a:avLst>
          </a:prstGeom>
          <a:ln w="76200">
            <a:solidFill>
              <a:srgbClr val="0365C0"/>
            </a:solid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lstStyle>
            <a:lvl1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Browser</a:t>
            </a:r>
          </a:p>
        </p:txBody>
      </p:sp>
      <p:pic>
        <p:nvPicPr>
          <p:cNvPr id="1642" name="Chrome-logo.png" descr="Chrome-logo.png"/>
          <p:cNvPicPr>
            <a:picLocks noChangeAspect="1"/>
          </p:cNvPicPr>
          <p:nvPr/>
        </p:nvPicPr>
        <p:blipFill>
          <a:blip r:embed="rId3">
            <a:extLst/>
          </a:blip>
          <a:stretch>
            <a:fillRect/>
          </a:stretch>
        </p:blipFill>
        <p:spPr>
          <a:xfrm>
            <a:off x="1841634" y="2992428"/>
            <a:ext cx="685801" cy="685801"/>
          </a:xfrm>
          <a:prstGeom prst="rect">
            <a:avLst/>
          </a:prstGeom>
          <a:ln w="12700">
            <a:miter lim="400000"/>
          </a:ln>
        </p:spPr>
      </p:pic>
      <p:grpSp>
        <p:nvGrpSpPr>
          <p:cNvPr id="1655" name="Group"/>
          <p:cNvGrpSpPr/>
          <p:nvPr/>
        </p:nvGrpSpPr>
        <p:grpSpPr>
          <a:xfrm>
            <a:off x="2889549" y="3840499"/>
            <a:ext cx="1194274" cy="896229"/>
            <a:chOff x="0" y="0"/>
            <a:chExt cx="1194273" cy="896228"/>
          </a:xfrm>
        </p:grpSpPr>
        <p:sp>
          <p:nvSpPr>
            <p:cNvPr id="1643" name="Rectangle"/>
            <p:cNvSpPr/>
            <p:nvPr/>
          </p:nvSpPr>
          <p:spPr>
            <a:xfrm>
              <a:off x="0" y="46231"/>
              <a:ext cx="1194274" cy="849998"/>
            </a:xfrm>
            <a:prstGeom prst="rect">
              <a:avLst/>
            </a:prstGeom>
            <a:solidFill>
              <a:srgbClr val="C4C4C4"/>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644" name="Certificate"/>
            <p:cNvSpPr txBox="1"/>
            <p:nvPr/>
          </p:nvSpPr>
          <p:spPr>
            <a:xfrm>
              <a:off x="27986" y="-1"/>
              <a:ext cx="1138302" cy="45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2200">
                  <a:solidFill>
                    <a:srgbClr val="000000"/>
                  </a:solidFill>
                  <a:latin typeface="Snell Roundhand"/>
                  <a:ea typeface="Snell Roundhand"/>
                  <a:cs typeface="Snell Roundhand"/>
                  <a:sym typeface="Snell Roundhand"/>
                </a:defRPr>
              </a:lvl1pPr>
            </a:lstStyle>
            <a:p>
              <a:pPr/>
              <a:r>
                <a:t>Certificate</a:t>
              </a:r>
            </a:p>
          </p:txBody>
        </p:sp>
        <p:grpSp>
          <p:nvGrpSpPr>
            <p:cNvPr id="1652" name="Group"/>
            <p:cNvGrpSpPr/>
            <p:nvPr/>
          </p:nvGrpSpPr>
          <p:grpSpPr>
            <a:xfrm>
              <a:off x="62930" y="528144"/>
              <a:ext cx="290761" cy="270627"/>
              <a:chOff x="0" y="0"/>
              <a:chExt cx="290759" cy="270626"/>
            </a:xfrm>
          </p:grpSpPr>
          <p:sp>
            <p:nvSpPr>
              <p:cNvPr id="1645" name="Line"/>
              <p:cNvSpPr/>
              <p:nvPr/>
            </p:nvSpPr>
            <p:spPr>
              <a:xfrm>
                <a:off x="0" y="95631"/>
                <a:ext cx="216552" cy="17499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EBB20"/>
              </a:solidFill>
              <a:ln w="25400" cap="flat">
                <a:solidFill>
                  <a:srgbClr val="0A5C0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646" name="Line"/>
              <p:cNvSpPr/>
              <p:nvPr/>
            </p:nvSpPr>
            <p:spPr>
              <a:xfrm flipV="1">
                <a:off x="10418" y="122634"/>
                <a:ext cx="141786" cy="141785"/>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647" name="Line"/>
              <p:cNvSpPr/>
              <p:nvPr/>
            </p:nvSpPr>
            <p:spPr>
              <a:xfrm flipV="1">
                <a:off x="106529" y="137114"/>
                <a:ext cx="64496" cy="64496"/>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648" name="Line"/>
              <p:cNvSpPr/>
              <p:nvPr/>
            </p:nvSpPr>
            <p:spPr>
              <a:xfrm flipV="1">
                <a:off x="9372" y="118869"/>
                <a:ext cx="139067" cy="139068"/>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649" name="Line"/>
              <p:cNvSpPr/>
              <p:nvPr/>
            </p:nvSpPr>
            <p:spPr>
              <a:xfrm flipV="1">
                <a:off x="100541" y="137692"/>
                <a:ext cx="62956" cy="62955"/>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650" name="Circle"/>
              <p:cNvSpPr/>
              <p:nvPr/>
            </p:nvSpPr>
            <p:spPr>
              <a:xfrm>
                <a:off x="131160" y="0"/>
                <a:ext cx="159600" cy="159600"/>
              </a:xfrm>
              <a:prstGeom prst="ellipse">
                <a:avLst/>
              </a:prstGeom>
              <a:solidFill>
                <a:srgbClr val="06BC00"/>
              </a:solidFill>
              <a:ln w="38100" cap="flat">
                <a:solidFill>
                  <a:srgbClr val="015400"/>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651" name="Circle"/>
              <p:cNvSpPr/>
              <p:nvPr/>
            </p:nvSpPr>
            <p:spPr>
              <a:xfrm>
                <a:off x="213947" y="23493"/>
                <a:ext cx="51585" cy="51585"/>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pic>
          <p:nvPicPr>
            <p:cNvPr id="1653" name="250px-VRSNlogoAug2012.png" descr="250px-VRSNlogoAug2012.png"/>
            <p:cNvPicPr>
              <a:picLocks noChangeAspect="1"/>
            </p:cNvPicPr>
            <p:nvPr/>
          </p:nvPicPr>
          <p:blipFill>
            <a:blip r:embed="rId4">
              <a:extLst/>
            </a:blip>
            <a:srcRect l="0" t="0" r="12951" b="33387"/>
            <a:stretch>
              <a:fillRect/>
            </a:stretch>
          </p:blipFill>
          <p:spPr>
            <a:xfrm>
              <a:off x="695032" y="443170"/>
              <a:ext cx="464702" cy="355605"/>
            </a:xfrm>
            <a:prstGeom prst="rect">
              <a:avLst/>
            </a:prstGeom>
            <a:ln w="12700" cap="flat">
              <a:noFill/>
              <a:miter lim="400000"/>
            </a:ln>
            <a:effectLst/>
          </p:spPr>
        </p:pic>
        <p:pic>
          <p:nvPicPr>
            <p:cNvPr id="1654" name="strategic_bofa500_1.png" descr="strategic_bofa500_1.png"/>
            <p:cNvPicPr>
              <a:picLocks noChangeAspect="1"/>
            </p:cNvPicPr>
            <p:nvPr/>
          </p:nvPicPr>
          <p:blipFill>
            <a:blip r:embed="rId5">
              <a:extLst/>
            </a:blip>
            <a:srcRect l="35082" t="39675" r="28418" b="0"/>
            <a:stretch>
              <a:fillRect/>
            </a:stretch>
          </p:blipFill>
          <p:spPr>
            <a:xfrm>
              <a:off x="354447" y="528144"/>
              <a:ext cx="485326" cy="270720"/>
            </a:xfrm>
            <a:prstGeom prst="rect">
              <a:avLst/>
            </a:prstGeom>
            <a:ln w="12700" cap="flat">
              <a:noFill/>
              <a:miter lim="400000"/>
            </a:ln>
            <a:effectLst/>
          </p:spPr>
        </p:pic>
      </p:grpSp>
      <p:grpSp>
        <p:nvGrpSpPr>
          <p:cNvPr id="1658" name="Group"/>
          <p:cNvGrpSpPr/>
          <p:nvPr/>
        </p:nvGrpSpPr>
        <p:grpSpPr>
          <a:xfrm>
            <a:off x="4505917" y="6524009"/>
            <a:ext cx="3959814" cy="1984873"/>
            <a:chOff x="0" y="0"/>
            <a:chExt cx="3959813" cy="1984872"/>
          </a:xfrm>
        </p:grpSpPr>
        <p:sp>
          <p:nvSpPr>
            <p:cNvPr id="1656" name="Certificate Authority"/>
            <p:cNvSpPr/>
            <p:nvPr/>
          </p:nvSpPr>
          <p:spPr>
            <a:xfrm>
              <a:off x="311762" y="248075"/>
              <a:ext cx="3648052" cy="1736798"/>
            </a:xfrm>
            <a:prstGeom prst="roundRect">
              <a:avLst>
                <a:gd name="adj" fmla="val 10968"/>
              </a:avLst>
            </a:prstGeom>
            <a:noFill/>
            <a:ln w="76200" cap="flat">
              <a:solidFill>
                <a:srgbClr val="0365C0"/>
              </a:solidFill>
              <a:prstDash val="solid"/>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lvl1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Certificate Authority</a:t>
              </a:r>
            </a:p>
          </p:txBody>
        </p:sp>
        <p:pic>
          <p:nvPicPr>
            <p:cNvPr id="1657" name="250px-VRSNlogoAug2012.png" descr="250px-VRSNlogoAug2012.png"/>
            <p:cNvPicPr>
              <a:picLocks noChangeAspect="1"/>
            </p:cNvPicPr>
            <p:nvPr/>
          </p:nvPicPr>
          <p:blipFill>
            <a:blip r:embed="rId4">
              <a:extLst/>
            </a:blip>
            <a:srcRect l="18183" t="9604" r="18183" b="29836"/>
            <a:stretch>
              <a:fillRect/>
            </a:stretch>
          </p:blipFill>
          <p:spPr>
            <a:xfrm>
              <a:off x="0" y="0"/>
              <a:ext cx="720731" cy="685909"/>
            </a:xfrm>
            <a:prstGeom prst="rect">
              <a:avLst/>
            </a:prstGeom>
            <a:ln w="12700" cap="flat">
              <a:noFill/>
              <a:miter lim="400000"/>
            </a:ln>
            <a:effectLst/>
          </p:spPr>
        </p:pic>
      </p:grpSp>
      <p:grpSp>
        <p:nvGrpSpPr>
          <p:cNvPr id="1755" name="Group"/>
          <p:cNvGrpSpPr/>
          <p:nvPr/>
        </p:nvGrpSpPr>
        <p:grpSpPr>
          <a:xfrm>
            <a:off x="4992918" y="7342671"/>
            <a:ext cx="1712297" cy="1028701"/>
            <a:chOff x="0" y="0"/>
            <a:chExt cx="1712295" cy="1028699"/>
          </a:xfrm>
        </p:grpSpPr>
        <p:grpSp>
          <p:nvGrpSpPr>
            <p:cNvPr id="1674" name="Group"/>
            <p:cNvGrpSpPr/>
            <p:nvPr/>
          </p:nvGrpSpPr>
          <p:grpSpPr>
            <a:xfrm>
              <a:off x="0" y="0"/>
              <a:ext cx="533210" cy="609601"/>
              <a:chOff x="0" y="0"/>
              <a:chExt cx="533209" cy="609600"/>
            </a:xfrm>
          </p:grpSpPr>
          <p:grpSp>
            <p:nvGrpSpPr>
              <p:cNvPr id="1672" name="Group"/>
              <p:cNvGrpSpPr/>
              <p:nvPr/>
            </p:nvGrpSpPr>
            <p:grpSpPr>
              <a:xfrm>
                <a:off x="0" y="118381"/>
                <a:ext cx="533210" cy="372838"/>
                <a:chOff x="0" y="0"/>
                <a:chExt cx="533209" cy="372836"/>
              </a:xfrm>
            </p:grpSpPr>
            <p:grpSp>
              <p:nvGrpSpPr>
                <p:cNvPr id="1670" name="Group"/>
                <p:cNvGrpSpPr/>
                <p:nvPr/>
              </p:nvGrpSpPr>
              <p:grpSpPr>
                <a:xfrm>
                  <a:off x="34234" y="42068"/>
                  <a:ext cx="464742" cy="330769"/>
                  <a:chOff x="0" y="0"/>
                  <a:chExt cx="464740" cy="330768"/>
                </a:xfrm>
              </p:grpSpPr>
              <p:sp>
                <p:nvSpPr>
                  <p:cNvPr id="1659" name="Rectangle"/>
                  <p:cNvSpPr/>
                  <p:nvPr/>
                </p:nvSpPr>
                <p:spPr>
                  <a:xfrm>
                    <a:off x="0" y="0"/>
                    <a:ext cx="464741" cy="330769"/>
                  </a:xfrm>
                  <a:prstGeom prst="rect">
                    <a:avLst/>
                  </a:prstGeom>
                  <a:solidFill>
                    <a:srgbClr val="C4C4C4"/>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nvGrpSpPr>
                  <p:cNvPr id="1667" name="Group"/>
                  <p:cNvGrpSpPr/>
                  <p:nvPr/>
                </p:nvGrpSpPr>
                <p:grpSpPr>
                  <a:xfrm>
                    <a:off x="24488" y="187531"/>
                    <a:ext cx="113148" cy="105313"/>
                    <a:chOff x="0" y="0"/>
                    <a:chExt cx="113146" cy="105311"/>
                  </a:xfrm>
                </p:grpSpPr>
                <p:sp>
                  <p:nvSpPr>
                    <p:cNvPr id="1660" name="Line"/>
                    <p:cNvSpPr/>
                    <p:nvPr/>
                  </p:nvSpPr>
                  <p:spPr>
                    <a:xfrm>
                      <a:off x="0" y="37214"/>
                      <a:ext cx="84270" cy="680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EBB20"/>
                    </a:solidFill>
                    <a:ln w="25400" cap="flat">
                      <a:solidFill>
                        <a:srgbClr val="0A5C0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661" name="Line"/>
                    <p:cNvSpPr/>
                    <p:nvPr/>
                  </p:nvSpPr>
                  <p:spPr>
                    <a:xfrm flipV="1">
                      <a:off x="4054" y="47722"/>
                      <a:ext cx="55175" cy="55175"/>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662" name="Line"/>
                    <p:cNvSpPr/>
                    <p:nvPr/>
                  </p:nvSpPr>
                  <p:spPr>
                    <a:xfrm flipV="1">
                      <a:off x="41454" y="53356"/>
                      <a:ext cx="25099" cy="25099"/>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663" name="Line"/>
                    <p:cNvSpPr/>
                    <p:nvPr/>
                  </p:nvSpPr>
                  <p:spPr>
                    <a:xfrm flipV="1">
                      <a:off x="3647" y="46257"/>
                      <a:ext cx="54117" cy="54117"/>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664" name="Line"/>
                    <p:cNvSpPr/>
                    <p:nvPr/>
                  </p:nvSpPr>
                  <p:spPr>
                    <a:xfrm flipV="1">
                      <a:off x="39124" y="53581"/>
                      <a:ext cx="24500" cy="24499"/>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665" name="Circle"/>
                    <p:cNvSpPr/>
                    <p:nvPr/>
                  </p:nvSpPr>
                  <p:spPr>
                    <a:xfrm>
                      <a:off x="51039" y="0"/>
                      <a:ext cx="62108" cy="62107"/>
                    </a:xfrm>
                    <a:prstGeom prst="ellipse">
                      <a:avLst/>
                    </a:prstGeom>
                    <a:solidFill>
                      <a:srgbClr val="06BC00"/>
                    </a:solidFill>
                    <a:ln w="38100" cap="flat">
                      <a:solidFill>
                        <a:srgbClr val="015400"/>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666" name="Circle"/>
                    <p:cNvSpPr/>
                    <p:nvPr/>
                  </p:nvSpPr>
                  <p:spPr>
                    <a:xfrm>
                      <a:off x="83255" y="9142"/>
                      <a:ext cx="20075" cy="20074"/>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pic>
                <p:nvPicPr>
                  <p:cNvPr id="1668" name="250px-VRSNlogoAug2012.png" descr="250px-VRSNlogoAug2012.png"/>
                  <p:cNvPicPr>
                    <a:picLocks noChangeAspect="1"/>
                  </p:cNvPicPr>
                  <p:nvPr/>
                </p:nvPicPr>
                <p:blipFill>
                  <a:blip r:embed="rId4">
                    <a:extLst/>
                  </a:blip>
                  <a:srcRect l="0" t="0" r="12951" b="33387"/>
                  <a:stretch>
                    <a:fillRect/>
                  </a:stretch>
                </p:blipFill>
                <p:spPr>
                  <a:xfrm>
                    <a:off x="270465" y="154464"/>
                    <a:ext cx="180835" cy="138382"/>
                  </a:xfrm>
                  <a:prstGeom prst="rect">
                    <a:avLst/>
                  </a:prstGeom>
                  <a:ln w="12700" cap="flat">
                    <a:noFill/>
                    <a:miter lim="400000"/>
                  </a:ln>
                  <a:effectLst/>
                </p:spPr>
              </p:pic>
              <p:pic>
                <p:nvPicPr>
                  <p:cNvPr id="1669" name="strategic_bofa500_1.png" descr="strategic_bofa500_1.png"/>
                  <p:cNvPicPr>
                    <a:picLocks noChangeAspect="1"/>
                  </p:cNvPicPr>
                  <p:nvPr/>
                </p:nvPicPr>
                <p:blipFill>
                  <a:blip r:embed="rId5">
                    <a:extLst/>
                  </a:blip>
                  <a:srcRect l="35082" t="39675" r="28418" b="0"/>
                  <a:stretch>
                    <a:fillRect/>
                  </a:stretch>
                </p:blipFill>
                <p:spPr>
                  <a:xfrm>
                    <a:off x="137930" y="187531"/>
                    <a:ext cx="188860" cy="105349"/>
                  </a:xfrm>
                  <a:prstGeom prst="rect">
                    <a:avLst/>
                  </a:prstGeom>
                  <a:ln w="12700" cap="flat">
                    <a:noFill/>
                    <a:miter lim="400000"/>
                  </a:ln>
                  <a:effectLst/>
                </p:spPr>
              </p:pic>
            </p:grpSp>
            <p:sp>
              <p:nvSpPr>
                <p:cNvPr id="1671" name="Certificate"/>
                <p:cNvSpPr txBox="1"/>
                <p:nvPr/>
              </p:nvSpPr>
              <p:spPr>
                <a:xfrm>
                  <a:off x="0" y="0"/>
                  <a:ext cx="533210" cy="241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900">
                      <a:solidFill>
                        <a:srgbClr val="000000"/>
                      </a:solidFill>
                      <a:latin typeface="Snell Roundhand"/>
                      <a:ea typeface="Snell Roundhand"/>
                      <a:cs typeface="Snell Roundhand"/>
                      <a:sym typeface="Snell Roundhand"/>
                    </a:defRPr>
                  </a:lvl1pPr>
                </a:lstStyle>
                <a:p>
                  <a:pPr/>
                  <a:r>
                    <a:t>Certificate</a:t>
                  </a:r>
                </a:p>
              </p:txBody>
            </p:sp>
          </p:grpSp>
          <p:sp>
            <p:nvSpPr>
              <p:cNvPr id="1673" name="✗"/>
              <p:cNvSpPr txBox="1"/>
              <p:nvPr/>
            </p:nvSpPr>
            <p:spPr>
              <a:xfrm>
                <a:off x="64471" y="0"/>
                <a:ext cx="404268" cy="609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4000">
                    <a:solidFill>
                      <a:srgbClr val="C82506"/>
                    </a:solidFill>
                    <a:latin typeface="Gill Sans"/>
                    <a:ea typeface="Gill Sans"/>
                    <a:cs typeface="Gill Sans"/>
                    <a:sym typeface="Gill Sans"/>
                  </a:defRPr>
                </a:lvl1pPr>
              </a:lstStyle>
              <a:p>
                <a:pPr/>
                <a:r>
                  <a:t>✗</a:t>
                </a:r>
              </a:p>
            </p:txBody>
          </p:sp>
        </p:grpSp>
        <p:grpSp>
          <p:nvGrpSpPr>
            <p:cNvPr id="1690" name="Group"/>
            <p:cNvGrpSpPr/>
            <p:nvPr/>
          </p:nvGrpSpPr>
          <p:grpSpPr>
            <a:xfrm>
              <a:off x="589542" y="0"/>
              <a:ext cx="533211" cy="609601"/>
              <a:chOff x="0" y="0"/>
              <a:chExt cx="533209" cy="609600"/>
            </a:xfrm>
          </p:grpSpPr>
          <p:grpSp>
            <p:nvGrpSpPr>
              <p:cNvPr id="1688" name="Group"/>
              <p:cNvGrpSpPr/>
              <p:nvPr/>
            </p:nvGrpSpPr>
            <p:grpSpPr>
              <a:xfrm>
                <a:off x="-1" y="118381"/>
                <a:ext cx="533211" cy="372838"/>
                <a:chOff x="0" y="0"/>
                <a:chExt cx="533209" cy="372836"/>
              </a:xfrm>
            </p:grpSpPr>
            <p:grpSp>
              <p:nvGrpSpPr>
                <p:cNvPr id="1686" name="Group"/>
                <p:cNvGrpSpPr/>
                <p:nvPr/>
              </p:nvGrpSpPr>
              <p:grpSpPr>
                <a:xfrm>
                  <a:off x="34234" y="42068"/>
                  <a:ext cx="464742" cy="330769"/>
                  <a:chOff x="0" y="0"/>
                  <a:chExt cx="464740" cy="330768"/>
                </a:xfrm>
              </p:grpSpPr>
              <p:sp>
                <p:nvSpPr>
                  <p:cNvPr id="1675" name="Rectangle"/>
                  <p:cNvSpPr/>
                  <p:nvPr/>
                </p:nvSpPr>
                <p:spPr>
                  <a:xfrm>
                    <a:off x="0" y="0"/>
                    <a:ext cx="464741" cy="330769"/>
                  </a:xfrm>
                  <a:prstGeom prst="rect">
                    <a:avLst/>
                  </a:prstGeom>
                  <a:solidFill>
                    <a:srgbClr val="C4C4C4"/>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nvGrpSpPr>
                  <p:cNvPr id="1683" name="Group"/>
                  <p:cNvGrpSpPr/>
                  <p:nvPr/>
                </p:nvGrpSpPr>
                <p:grpSpPr>
                  <a:xfrm>
                    <a:off x="24488" y="187531"/>
                    <a:ext cx="113148" cy="105313"/>
                    <a:chOff x="0" y="0"/>
                    <a:chExt cx="113146" cy="105311"/>
                  </a:xfrm>
                </p:grpSpPr>
                <p:sp>
                  <p:nvSpPr>
                    <p:cNvPr id="1676" name="Line"/>
                    <p:cNvSpPr/>
                    <p:nvPr/>
                  </p:nvSpPr>
                  <p:spPr>
                    <a:xfrm>
                      <a:off x="0" y="37214"/>
                      <a:ext cx="84270" cy="680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EBB20"/>
                    </a:solidFill>
                    <a:ln w="25400" cap="flat">
                      <a:solidFill>
                        <a:srgbClr val="0A5C0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677" name="Line"/>
                    <p:cNvSpPr/>
                    <p:nvPr/>
                  </p:nvSpPr>
                  <p:spPr>
                    <a:xfrm flipV="1">
                      <a:off x="4054" y="47722"/>
                      <a:ext cx="55175" cy="55175"/>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678" name="Line"/>
                    <p:cNvSpPr/>
                    <p:nvPr/>
                  </p:nvSpPr>
                  <p:spPr>
                    <a:xfrm flipV="1">
                      <a:off x="41454" y="53356"/>
                      <a:ext cx="25099" cy="25099"/>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679" name="Line"/>
                    <p:cNvSpPr/>
                    <p:nvPr/>
                  </p:nvSpPr>
                  <p:spPr>
                    <a:xfrm flipV="1">
                      <a:off x="3647" y="46257"/>
                      <a:ext cx="54117" cy="54117"/>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680" name="Line"/>
                    <p:cNvSpPr/>
                    <p:nvPr/>
                  </p:nvSpPr>
                  <p:spPr>
                    <a:xfrm flipV="1">
                      <a:off x="39124" y="53581"/>
                      <a:ext cx="24500" cy="24499"/>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681" name="Circle"/>
                    <p:cNvSpPr/>
                    <p:nvPr/>
                  </p:nvSpPr>
                  <p:spPr>
                    <a:xfrm>
                      <a:off x="51039" y="0"/>
                      <a:ext cx="62108" cy="62107"/>
                    </a:xfrm>
                    <a:prstGeom prst="ellipse">
                      <a:avLst/>
                    </a:prstGeom>
                    <a:solidFill>
                      <a:srgbClr val="06BC00"/>
                    </a:solidFill>
                    <a:ln w="38100" cap="flat">
                      <a:solidFill>
                        <a:srgbClr val="015400"/>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682" name="Circle"/>
                    <p:cNvSpPr/>
                    <p:nvPr/>
                  </p:nvSpPr>
                  <p:spPr>
                    <a:xfrm>
                      <a:off x="83255" y="9142"/>
                      <a:ext cx="20075" cy="20074"/>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pic>
                <p:nvPicPr>
                  <p:cNvPr id="1684" name="250px-VRSNlogoAug2012.png" descr="250px-VRSNlogoAug2012.png"/>
                  <p:cNvPicPr>
                    <a:picLocks noChangeAspect="1"/>
                  </p:cNvPicPr>
                  <p:nvPr/>
                </p:nvPicPr>
                <p:blipFill>
                  <a:blip r:embed="rId4">
                    <a:extLst/>
                  </a:blip>
                  <a:srcRect l="0" t="0" r="12951" b="33387"/>
                  <a:stretch>
                    <a:fillRect/>
                  </a:stretch>
                </p:blipFill>
                <p:spPr>
                  <a:xfrm>
                    <a:off x="270465" y="154464"/>
                    <a:ext cx="180835" cy="138382"/>
                  </a:xfrm>
                  <a:prstGeom prst="rect">
                    <a:avLst/>
                  </a:prstGeom>
                  <a:ln w="12700" cap="flat">
                    <a:noFill/>
                    <a:miter lim="400000"/>
                  </a:ln>
                  <a:effectLst/>
                </p:spPr>
              </p:pic>
              <p:pic>
                <p:nvPicPr>
                  <p:cNvPr id="1685" name="strategic_bofa500_1.png" descr="strategic_bofa500_1.png"/>
                  <p:cNvPicPr>
                    <a:picLocks noChangeAspect="1"/>
                  </p:cNvPicPr>
                  <p:nvPr/>
                </p:nvPicPr>
                <p:blipFill>
                  <a:blip r:embed="rId5">
                    <a:extLst/>
                  </a:blip>
                  <a:srcRect l="35082" t="39675" r="28418" b="0"/>
                  <a:stretch>
                    <a:fillRect/>
                  </a:stretch>
                </p:blipFill>
                <p:spPr>
                  <a:xfrm>
                    <a:off x="137930" y="187531"/>
                    <a:ext cx="188860" cy="105349"/>
                  </a:xfrm>
                  <a:prstGeom prst="rect">
                    <a:avLst/>
                  </a:prstGeom>
                  <a:ln w="12700" cap="flat">
                    <a:noFill/>
                    <a:miter lim="400000"/>
                  </a:ln>
                  <a:effectLst/>
                </p:spPr>
              </p:pic>
            </p:grpSp>
            <p:sp>
              <p:nvSpPr>
                <p:cNvPr id="1687" name="Certificate"/>
                <p:cNvSpPr txBox="1"/>
                <p:nvPr/>
              </p:nvSpPr>
              <p:spPr>
                <a:xfrm>
                  <a:off x="0" y="0"/>
                  <a:ext cx="533210" cy="241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900">
                      <a:solidFill>
                        <a:srgbClr val="000000"/>
                      </a:solidFill>
                      <a:latin typeface="Snell Roundhand"/>
                      <a:ea typeface="Snell Roundhand"/>
                      <a:cs typeface="Snell Roundhand"/>
                      <a:sym typeface="Snell Roundhand"/>
                    </a:defRPr>
                  </a:lvl1pPr>
                </a:lstStyle>
                <a:p>
                  <a:pPr/>
                  <a:r>
                    <a:t>Certificate</a:t>
                  </a:r>
                </a:p>
              </p:txBody>
            </p:sp>
          </p:grpSp>
          <p:sp>
            <p:nvSpPr>
              <p:cNvPr id="1689" name="✗"/>
              <p:cNvSpPr txBox="1"/>
              <p:nvPr/>
            </p:nvSpPr>
            <p:spPr>
              <a:xfrm>
                <a:off x="64471" y="0"/>
                <a:ext cx="404268" cy="609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4000">
                    <a:solidFill>
                      <a:srgbClr val="C82506"/>
                    </a:solidFill>
                    <a:latin typeface="Gill Sans"/>
                    <a:ea typeface="Gill Sans"/>
                    <a:cs typeface="Gill Sans"/>
                    <a:sym typeface="Gill Sans"/>
                  </a:defRPr>
                </a:lvl1pPr>
              </a:lstStyle>
              <a:p>
                <a:pPr/>
                <a:r>
                  <a:t>✗</a:t>
                </a:r>
              </a:p>
            </p:txBody>
          </p:sp>
        </p:grpSp>
        <p:grpSp>
          <p:nvGrpSpPr>
            <p:cNvPr id="1706" name="Group"/>
            <p:cNvGrpSpPr/>
            <p:nvPr/>
          </p:nvGrpSpPr>
          <p:grpSpPr>
            <a:xfrm>
              <a:off x="-1" y="419099"/>
              <a:ext cx="533211" cy="609601"/>
              <a:chOff x="0" y="0"/>
              <a:chExt cx="533209" cy="609600"/>
            </a:xfrm>
          </p:grpSpPr>
          <p:grpSp>
            <p:nvGrpSpPr>
              <p:cNvPr id="1704" name="Group"/>
              <p:cNvGrpSpPr/>
              <p:nvPr/>
            </p:nvGrpSpPr>
            <p:grpSpPr>
              <a:xfrm>
                <a:off x="-1" y="118381"/>
                <a:ext cx="533211" cy="372838"/>
                <a:chOff x="0" y="0"/>
                <a:chExt cx="533209" cy="372836"/>
              </a:xfrm>
            </p:grpSpPr>
            <p:grpSp>
              <p:nvGrpSpPr>
                <p:cNvPr id="1702" name="Group"/>
                <p:cNvGrpSpPr/>
                <p:nvPr/>
              </p:nvGrpSpPr>
              <p:grpSpPr>
                <a:xfrm>
                  <a:off x="34234" y="42068"/>
                  <a:ext cx="464742" cy="330769"/>
                  <a:chOff x="0" y="0"/>
                  <a:chExt cx="464740" cy="330768"/>
                </a:xfrm>
              </p:grpSpPr>
              <p:sp>
                <p:nvSpPr>
                  <p:cNvPr id="1691" name="Rectangle"/>
                  <p:cNvSpPr/>
                  <p:nvPr/>
                </p:nvSpPr>
                <p:spPr>
                  <a:xfrm>
                    <a:off x="0" y="0"/>
                    <a:ext cx="464741" cy="330769"/>
                  </a:xfrm>
                  <a:prstGeom prst="rect">
                    <a:avLst/>
                  </a:prstGeom>
                  <a:solidFill>
                    <a:srgbClr val="C4C4C4"/>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nvGrpSpPr>
                  <p:cNvPr id="1699" name="Group"/>
                  <p:cNvGrpSpPr/>
                  <p:nvPr/>
                </p:nvGrpSpPr>
                <p:grpSpPr>
                  <a:xfrm>
                    <a:off x="24488" y="187531"/>
                    <a:ext cx="113148" cy="105313"/>
                    <a:chOff x="0" y="0"/>
                    <a:chExt cx="113146" cy="105311"/>
                  </a:xfrm>
                </p:grpSpPr>
                <p:sp>
                  <p:nvSpPr>
                    <p:cNvPr id="1692" name="Line"/>
                    <p:cNvSpPr/>
                    <p:nvPr/>
                  </p:nvSpPr>
                  <p:spPr>
                    <a:xfrm>
                      <a:off x="0" y="37214"/>
                      <a:ext cx="84270" cy="680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EBB20"/>
                    </a:solidFill>
                    <a:ln w="25400" cap="flat">
                      <a:solidFill>
                        <a:srgbClr val="0A5C0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693" name="Line"/>
                    <p:cNvSpPr/>
                    <p:nvPr/>
                  </p:nvSpPr>
                  <p:spPr>
                    <a:xfrm flipV="1">
                      <a:off x="4054" y="47722"/>
                      <a:ext cx="55175" cy="55175"/>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694" name="Line"/>
                    <p:cNvSpPr/>
                    <p:nvPr/>
                  </p:nvSpPr>
                  <p:spPr>
                    <a:xfrm flipV="1">
                      <a:off x="41454" y="53356"/>
                      <a:ext cx="25099" cy="25099"/>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695" name="Line"/>
                    <p:cNvSpPr/>
                    <p:nvPr/>
                  </p:nvSpPr>
                  <p:spPr>
                    <a:xfrm flipV="1">
                      <a:off x="3647" y="46257"/>
                      <a:ext cx="54117" cy="54117"/>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696" name="Line"/>
                    <p:cNvSpPr/>
                    <p:nvPr/>
                  </p:nvSpPr>
                  <p:spPr>
                    <a:xfrm flipV="1">
                      <a:off x="39124" y="53581"/>
                      <a:ext cx="24500" cy="24499"/>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697" name="Circle"/>
                    <p:cNvSpPr/>
                    <p:nvPr/>
                  </p:nvSpPr>
                  <p:spPr>
                    <a:xfrm>
                      <a:off x="51039" y="0"/>
                      <a:ext cx="62108" cy="62107"/>
                    </a:xfrm>
                    <a:prstGeom prst="ellipse">
                      <a:avLst/>
                    </a:prstGeom>
                    <a:solidFill>
                      <a:srgbClr val="06BC00"/>
                    </a:solidFill>
                    <a:ln w="38100" cap="flat">
                      <a:solidFill>
                        <a:srgbClr val="015400"/>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698" name="Circle"/>
                    <p:cNvSpPr/>
                    <p:nvPr/>
                  </p:nvSpPr>
                  <p:spPr>
                    <a:xfrm>
                      <a:off x="83255" y="9142"/>
                      <a:ext cx="20075" cy="20074"/>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pic>
                <p:nvPicPr>
                  <p:cNvPr id="1700" name="250px-VRSNlogoAug2012.png" descr="250px-VRSNlogoAug2012.png"/>
                  <p:cNvPicPr>
                    <a:picLocks noChangeAspect="1"/>
                  </p:cNvPicPr>
                  <p:nvPr/>
                </p:nvPicPr>
                <p:blipFill>
                  <a:blip r:embed="rId4">
                    <a:extLst/>
                  </a:blip>
                  <a:srcRect l="0" t="0" r="12951" b="33387"/>
                  <a:stretch>
                    <a:fillRect/>
                  </a:stretch>
                </p:blipFill>
                <p:spPr>
                  <a:xfrm>
                    <a:off x="270465" y="154464"/>
                    <a:ext cx="180835" cy="138382"/>
                  </a:xfrm>
                  <a:prstGeom prst="rect">
                    <a:avLst/>
                  </a:prstGeom>
                  <a:ln w="12700" cap="flat">
                    <a:noFill/>
                    <a:miter lim="400000"/>
                  </a:ln>
                  <a:effectLst/>
                </p:spPr>
              </p:pic>
              <p:pic>
                <p:nvPicPr>
                  <p:cNvPr id="1701" name="strategic_bofa500_1.png" descr="strategic_bofa500_1.png"/>
                  <p:cNvPicPr>
                    <a:picLocks noChangeAspect="1"/>
                  </p:cNvPicPr>
                  <p:nvPr/>
                </p:nvPicPr>
                <p:blipFill>
                  <a:blip r:embed="rId5">
                    <a:extLst/>
                  </a:blip>
                  <a:srcRect l="35082" t="39675" r="28418" b="0"/>
                  <a:stretch>
                    <a:fillRect/>
                  </a:stretch>
                </p:blipFill>
                <p:spPr>
                  <a:xfrm>
                    <a:off x="137930" y="187531"/>
                    <a:ext cx="188860" cy="105349"/>
                  </a:xfrm>
                  <a:prstGeom prst="rect">
                    <a:avLst/>
                  </a:prstGeom>
                  <a:ln w="12700" cap="flat">
                    <a:noFill/>
                    <a:miter lim="400000"/>
                  </a:ln>
                  <a:effectLst/>
                </p:spPr>
              </p:pic>
            </p:grpSp>
            <p:sp>
              <p:nvSpPr>
                <p:cNvPr id="1703" name="Certificate"/>
                <p:cNvSpPr txBox="1"/>
                <p:nvPr/>
              </p:nvSpPr>
              <p:spPr>
                <a:xfrm>
                  <a:off x="0" y="0"/>
                  <a:ext cx="533210" cy="241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900">
                      <a:solidFill>
                        <a:srgbClr val="000000"/>
                      </a:solidFill>
                      <a:latin typeface="Snell Roundhand"/>
                      <a:ea typeface="Snell Roundhand"/>
                      <a:cs typeface="Snell Roundhand"/>
                      <a:sym typeface="Snell Roundhand"/>
                    </a:defRPr>
                  </a:lvl1pPr>
                </a:lstStyle>
                <a:p>
                  <a:pPr/>
                  <a:r>
                    <a:t>Certificate</a:t>
                  </a:r>
                </a:p>
              </p:txBody>
            </p:sp>
          </p:grpSp>
          <p:sp>
            <p:nvSpPr>
              <p:cNvPr id="1705" name="✗"/>
              <p:cNvSpPr txBox="1"/>
              <p:nvPr/>
            </p:nvSpPr>
            <p:spPr>
              <a:xfrm>
                <a:off x="64471" y="0"/>
                <a:ext cx="404268" cy="609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4000">
                    <a:solidFill>
                      <a:srgbClr val="C82506"/>
                    </a:solidFill>
                    <a:latin typeface="Gill Sans"/>
                    <a:ea typeface="Gill Sans"/>
                    <a:cs typeface="Gill Sans"/>
                    <a:sym typeface="Gill Sans"/>
                  </a:defRPr>
                </a:lvl1pPr>
              </a:lstStyle>
              <a:p>
                <a:pPr/>
                <a:r>
                  <a:t>✗</a:t>
                </a:r>
              </a:p>
            </p:txBody>
          </p:sp>
        </p:grpSp>
        <p:grpSp>
          <p:nvGrpSpPr>
            <p:cNvPr id="1722" name="Group"/>
            <p:cNvGrpSpPr/>
            <p:nvPr/>
          </p:nvGrpSpPr>
          <p:grpSpPr>
            <a:xfrm>
              <a:off x="589542" y="419099"/>
              <a:ext cx="533211" cy="609601"/>
              <a:chOff x="0" y="0"/>
              <a:chExt cx="533209" cy="609600"/>
            </a:xfrm>
          </p:grpSpPr>
          <p:grpSp>
            <p:nvGrpSpPr>
              <p:cNvPr id="1720" name="Group"/>
              <p:cNvGrpSpPr/>
              <p:nvPr/>
            </p:nvGrpSpPr>
            <p:grpSpPr>
              <a:xfrm>
                <a:off x="-1" y="118381"/>
                <a:ext cx="533211" cy="372838"/>
                <a:chOff x="0" y="0"/>
                <a:chExt cx="533209" cy="372836"/>
              </a:xfrm>
            </p:grpSpPr>
            <p:grpSp>
              <p:nvGrpSpPr>
                <p:cNvPr id="1718" name="Group"/>
                <p:cNvGrpSpPr/>
                <p:nvPr/>
              </p:nvGrpSpPr>
              <p:grpSpPr>
                <a:xfrm>
                  <a:off x="34234" y="42068"/>
                  <a:ext cx="464742" cy="330769"/>
                  <a:chOff x="0" y="0"/>
                  <a:chExt cx="464740" cy="330768"/>
                </a:xfrm>
              </p:grpSpPr>
              <p:sp>
                <p:nvSpPr>
                  <p:cNvPr id="1707" name="Rectangle"/>
                  <p:cNvSpPr/>
                  <p:nvPr/>
                </p:nvSpPr>
                <p:spPr>
                  <a:xfrm>
                    <a:off x="0" y="0"/>
                    <a:ext cx="464741" cy="330769"/>
                  </a:xfrm>
                  <a:prstGeom prst="rect">
                    <a:avLst/>
                  </a:prstGeom>
                  <a:solidFill>
                    <a:srgbClr val="C4C4C4"/>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nvGrpSpPr>
                  <p:cNvPr id="1715" name="Group"/>
                  <p:cNvGrpSpPr/>
                  <p:nvPr/>
                </p:nvGrpSpPr>
                <p:grpSpPr>
                  <a:xfrm>
                    <a:off x="24488" y="187531"/>
                    <a:ext cx="113148" cy="105313"/>
                    <a:chOff x="0" y="0"/>
                    <a:chExt cx="113146" cy="105311"/>
                  </a:xfrm>
                </p:grpSpPr>
                <p:sp>
                  <p:nvSpPr>
                    <p:cNvPr id="1708" name="Line"/>
                    <p:cNvSpPr/>
                    <p:nvPr/>
                  </p:nvSpPr>
                  <p:spPr>
                    <a:xfrm>
                      <a:off x="0" y="37214"/>
                      <a:ext cx="84270" cy="680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EBB20"/>
                    </a:solidFill>
                    <a:ln w="25400" cap="flat">
                      <a:solidFill>
                        <a:srgbClr val="0A5C0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709" name="Line"/>
                    <p:cNvSpPr/>
                    <p:nvPr/>
                  </p:nvSpPr>
                  <p:spPr>
                    <a:xfrm flipV="1">
                      <a:off x="4054" y="47722"/>
                      <a:ext cx="55175" cy="55175"/>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710" name="Line"/>
                    <p:cNvSpPr/>
                    <p:nvPr/>
                  </p:nvSpPr>
                  <p:spPr>
                    <a:xfrm flipV="1">
                      <a:off x="41454" y="53356"/>
                      <a:ext cx="25099" cy="25099"/>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711" name="Line"/>
                    <p:cNvSpPr/>
                    <p:nvPr/>
                  </p:nvSpPr>
                  <p:spPr>
                    <a:xfrm flipV="1">
                      <a:off x="3647" y="46257"/>
                      <a:ext cx="54117" cy="54117"/>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712" name="Line"/>
                    <p:cNvSpPr/>
                    <p:nvPr/>
                  </p:nvSpPr>
                  <p:spPr>
                    <a:xfrm flipV="1">
                      <a:off x="39124" y="53581"/>
                      <a:ext cx="24500" cy="24499"/>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713" name="Circle"/>
                    <p:cNvSpPr/>
                    <p:nvPr/>
                  </p:nvSpPr>
                  <p:spPr>
                    <a:xfrm>
                      <a:off x="51039" y="0"/>
                      <a:ext cx="62108" cy="62107"/>
                    </a:xfrm>
                    <a:prstGeom prst="ellipse">
                      <a:avLst/>
                    </a:prstGeom>
                    <a:solidFill>
                      <a:srgbClr val="06BC00"/>
                    </a:solidFill>
                    <a:ln w="38100" cap="flat">
                      <a:solidFill>
                        <a:srgbClr val="015400"/>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714" name="Circle"/>
                    <p:cNvSpPr/>
                    <p:nvPr/>
                  </p:nvSpPr>
                  <p:spPr>
                    <a:xfrm>
                      <a:off x="83255" y="9142"/>
                      <a:ext cx="20075" cy="20074"/>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pic>
                <p:nvPicPr>
                  <p:cNvPr id="1716" name="250px-VRSNlogoAug2012.png" descr="250px-VRSNlogoAug2012.png"/>
                  <p:cNvPicPr>
                    <a:picLocks noChangeAspect="1"/>
                  </p:cNvPicPr>
                  <p:nvPr/>
                </p:nvPicPr>
                <p:blipFill>
                  <a:blip r:embed="rId4">
                    <a:extLst/>
                  </a:blip>
                  <a:srcRect l="0" t="0" r="12951" b="33387"/>
                  <a:stretch>
                    <a:fillRect/>
                  </a:stretch>
                </p:blipFill>
                <p:spPr>
                  <a:xfrm>
                    <a:off x="270465" y="154464"/>
                    <a:ext cx="180835" cy="138382"/>
                  </a:xfrm>
                  <a:prstGeom prst="rect">
                    <a:avLst/>
                  </a:prstGeom>
                  <a:ln w="12700" cap="flat">
                    <a:noFill/>
                    <a:miter lim="400000"/>
                  </a:ln>
                  <a:effectLst/>
                </p:spPr>
              </p:pic>
              <p:pic>
                <p:nvPicPr>
                  <p:cNvPr id="1717" name="strategic_bofa500_1.png" descr="strategic_bofa500_1.png"/>
                  <p:cNvPicPr>
                    <a:picLocks noChangeAspect="1"/>
                  </p:cNvPicPr>
                  <p:nvPr/>
                </p:nvPicPr>
                <p:blipFill>
                  <a:blip r:embed="rId5">
                    <a:extLst/>
                  </a:blip>
                  <a:srcRect l="35082" t="39675" r="28418" b="0"/>
                  <a:stretch>
                    <a:fillRect/>
                  </a:stretch>
                </p:blipFill>
                <p:spPr>
                  <a:xfrm>
                    <a:off x="137930" y="187531"/>
                    <a:ext cx="188860" cy="105349"/>
                  </a:xfrm>
                  <a:prstGeom prst="rect">
                    <a:avLst/>
                  </a:prstGeom>
                  <a:ln w="12700" cap="flat">
                    <a:noFill/>
                    <a:miter lim="400000"/>
                  </a:ln>
                  <a:effectLst/>
                </p:spPr>
              </p:pic>
            </p:grpSp>
            <p:sp>
              <p:nvSpPr>
                <p:cNvPr id="1719" name="Certificate"/>
                <p:cNvSpPr txBox="1"/>
                <p:nvPr/>
              </p:nvSpPr>
              <p:spPr>
                <a:xfrm>
                  <a:off x="0" y="0"/>
                  <a:ext cx="533210" cy="241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900">
                      <a:solidFill>
                        <a:srgbClr val="000000"/>
                      </a:solidFill>
                      <a:latin typeface="Snell Roundhand"/>
                      <a:ea typeface="Snell Roundhand"/>
                      <a:cs typeface="Snell Roundhand"/>
                      <a:sym typeface="Snell Roundhand"/>
                    </a:defRPr>
                  </a:lvl1pPr>
                </a:lstStyle>
                <a:p>
                  <a:pPr/>
                  <a:r>
                    <a:t>Certificate</a:t>
                  </a:r>
                </a:p>
              </p:txBody>
            </p:sp>
          </p:grpSp>
          <p:sp>
            <p:nvSpPr>
              <p:cNvPr id="1721" name="✗"/>
              <p:cNvSpPr txBox="1"/>
              <p:nvPr/>
            </p:nvSpPr>
            <p:spPr>
              <a:xfrm>
                <a:off x="64471" y="0"/>
                <a:ext cx="404268" cy="609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4000">
                    <a:solidFill>
                      <a:srgbClr val="C82506"/>
                    </a:solidFill>
                    <a:latin typeface="Gill Sans"/>
                    <a:ea typeface="Gill Sans"/>
                    <a:cs typeface="Gill Sans"/>
                    <a:sym typeface="Gill Sans"/>
                  </a:defRPr>
                </a:lvl1pPr>
              </a:lstStyle>
              <a:p>
                <a:pPr/>
                <a:r>
                  <a:t>✗</a:t>
                </a:r>
              </a:p>
            </p:txBody>
          </p:sp>
        </p:grpSp>
        <p:grpSp>
          <p:nvGrpSpPr>
            <p:cNvPr id="1738" name="Group"/>
            <p:cNvGrpSpPr/>
            <p:nvPr/>
          </p:nvGrpSpPr>
          <p:grpSpPr>
            <a:xfrm>
              <a:off x="1179085" y="0"/>
              <a:ext cx="533211" cy="609601"/>
              <a:chOff x="0" y="0"/>
              <a:chExt cx="533209" cy="609600"/>
            </a:xfrm>
          </p:grpSpPr>
          <p:grpSp>
            <p:nvGrpSpPr>
              <p:cNvPr id="1736" name="Group"/>
              <p:cNvGrpSpPr/>
              <p:nvPr/>
            </p:nvGrpSpPr>
            <p:grpSpPr>
              <a:xfrm>
                <a:off x="-1" y="118381"/>
                <a:ext cx="533211" cy="372838"/>
                <a:chOff x="0" y="0"/>
                <a:chExt cx="533209" cy="372836"/>
              </a:xfrm>
            </p:grpSpPr>
            <p:grpSp>
              <p:nvGrpSpPr>
                <p:cNvPr id="1734" name="Group"/>
                <p:cNvGrpSpPr/>
                <p:nvPr/>
              </p:nvGrpSpPr>
              <p:grpSpPr>
                <a:xfrm>
                  <a:off x="34234" y="42068"/>
                  <a:ext cx="464742" cy="330769"/>
                  <a:chOff x="0" y="0"/>
                  <a:chExt cx="464740" cy="330768"/>
                </a:xfrm>
              </p:grpSpPr>
              <p:sp>
                <p:nvSpPr>
                  <p:cNvPr id="1723" name="Rectangle"/>
                  <p:cNvSpPr/>
                  <p:nvPr/>
                </p:nvSpPr>
                <p:spPr>
                  <a:xfrm>
                    <a:off x="0" y="0"/>
                    <a:ext cx="464741" cy="330769"/>
                  </a:xfrm>
                  <a:prstGeom prst="rect">
                    <a:avLst/>
                  </a:prstGeom>
                  <a:solidFill>
                    <a:srgbClr val="C4C4C4"/>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nvGrpSpPr>
                  <p:cNvPr id="1731" name="Group"/>
                  <p:cNvGrpSpPr/>
                  <p:nvPr/>
                </p:nvGrpSpPr>
                <p:grpSpPr>
                  <a:xfrm>
                    <a:off x="24488" y="187531"/>
                    <a:ext cx="113148" cy="105313"/>
                    <a:chOff x="0" y="0"/>
                    <a:chExt cx="113146" cy="105311"/>
                  </a:xfrm>
                </p:grpSpPr>
                <p:sp>
                  <p:nvSpPr>
                    <p:cNvPr id="1724" name="Line"/>
                    <p:cNvSpPr/>
                    <p:nvPr/>
                  </p:nvSpPr>
                  <p:spPr>
                    <a:xfrm>
                      <a:off x="0" y="37214"/>
                      <a:ext cx="84270" cy="680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EBB20"/>
                    </a:solidFill>
                    <a:ln w="25400" cap="flat">
                      <a:solidFill>
                        <a:srgbClr val="0A5C0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725" name="Line"/>
                    <p:cNvSpPr/>
                    <p:nvPr/>
                  </p:nvSpPr>
                  <p:spPr>
                    <a:xfrm flipV="1">
                      <a:off x="4054" y="47722"/>
                      <a:ext cx="55175" cy="55175"/>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726" name="Line"/>
                    <p:cNvSpPr/>
                    <p:nvPr/>
                  </p:nvSpPr>
                  <p:spPr>
                    <a:xfrm flipV="1">
                      <a:off x="41454" y="53356"/>
                      <a:ext cx="25099" cy="25099"/>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727" name="Line"/>
                    <p:cNvSpPr/>
                    <p:nvPr/>
                  </p:nvSpPr>
                  <p:spPr>
                    <a:xfrm flipV="1">
                      <a:off x="3647" y="46257"/>
                      <a:ext cx="54117" cy="54117"/>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728" name="Line"/>
                    <p:cNvSpPr/>
                    <p:nvPr/>
                  </p:nvSpPr>
                  <p:spPr>
                    <a:xfrm flipV="1">
                      <a:off x="39124" y="53581"/>
                      <a:ext cx="24500" cy="24499"/>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729" name="Circle"/>
                    <p:cNvSpPr/>
                    <p:nvPr/>
                  </p:nvSpPr>
                  <p:spPr>
                    <a:xfrm>
                      <a:off x="51039" y="0"/>
                      <a:ext cx="62108" cy="62107"/>
                    </a:xfrm>
                    <a:prstGeom prst="ellipse">
                      <a:avLst/>
                    </a:prstGeom>
                    <a:solidFill>
                      <a:srgbClr val="06BC00"/>
                    </a:solidFill>
                    <a:ln w="38100" cap="flat">
                      <a:solidFill>
                        <a:srgbClr val="015400"/>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730" name="Circle"/>
                    <p:cNvSpPr/>
                    <p:nvPr/>
                  </p:nvSpPr>
                  <p:spPr>
                    <a:xfrm>
                      <a:off x="83255" y="9142"/>
                      <a:ext cx="20075" cy="20074"/>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pic>
                <p:nvPicPr>
                  <p:cNvPr id="1732" name="250px-VRSNlogoAug2012.png" descr="250px-VRSNlogoAug2012.png"/>
                  <p:cNvPicPr>
                    <a:picLocks noChangeAspect="1"/>
                  </p:cNvPicPr>
                  <p:nvPr/>
                </p:nvPicPr>
                <p:blipFill>
                  <a:blip r:embed="rId4">
                    <a:extLst/>
                  </a:blip>
                  <a:srcRect l="0" t="0" r="12951" b="33387"/>
                  <a:stretch>
                    <a:fillRect/>
                  </a:stretch>
                </p:blipFill>
                <p:spPr>
                  <a:xfrm>
                    <a:off x="270465" y="154464"/>
                    <a:ext cx="180835" cy="138382"/>
                  </a:xfrm>
                  <a:prstGeom prst="rect">
                    <a:avLst/>
                  </a:prstGeom>
                  <a:ln w="12700" cap="flat">
                    <a:noFill/>
                    <a:miter lim="400000"/>
                  </a:ln>
                  <a:effectLst/>
                </p:spPr>
              </p:pic>
              <p:pic>
                <p:nvPicPr>
                  <p:cNvPr id="1733" name="strategic_bofa500_1.png" descr="strategic_bofa500_1.png"/>
                  <p:cNvPicPr>
                    <a:picLocks noChangeAspect="1"/>
                  </p:cNvPicPr>
                  <p:nvPr/>
                </p:nvPicPr>
                <p:blipFill>
                  <a:blip r:embed="rId5">
                    <a:extLst/>
                  </a:blip>
                  <a:srcRect l="35082" t="39675" r="28418" b="0"/>
                  <a:stretch>
                    <a:fillRect/>
                  </a:stretch>
                </p:blipFill>
                <p:spPr>
                  <a:xfrm>
                    <a:off x="137930" y="187531"/>
                    <a:ext cx="188860" cy="105349"/>
                  </a:xfrm>
                  <a:prstGeom prst="rect">
                    <a:avLst/>
                  </a:prstGeom>
                  <a:ln w="12700" cap="flat">
                    <a:noFill/>
                    <a:miter lim="400000"/>
                  </a:ln>
                  <a:effectLst/>
                </p:spPr>
              </p:pic>
            </p:grpSp>
            <p:sp>
              <p:nvSpPr>
                <p:cNvPr id="1735" name="Certificate"/>
                <p:cNvSpPr txBox="1"/>
                <p:nvPr/>
              </p:nvSpPr>
              <p:spPr>
                <a:xfrm>
                  <a:off x="0" y="0"/>
                  <a:ext cx="533210" cy="241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900">
                      <a:solidFill>
                        <a:srgbClr val="000000"/>
                      </a:solidFill>
                      <a:latin typeface="Snell Roundhand"/>
                      <a:ea typeface="Snell Roundhand"/>
                      <a:cs typeface="Snell Roundhand"/>
                      <a:sym typeface="Snell Roundhand"/>
                    </a:defRPr>
                  </a:lvl1pPr>
                </a:lstStyle>
                <a:p>
                  <a:pPr/>
                  <a:r>
                    <a:t>Certificate</a:t>
                  </a:r>
                </a:p>
              </p:txBody>
            </p:sp>
          </p:grpSp>
          <p:sp>
            <p:nvSpPr>
              <p:cNvPr id="1737" name="✗"/>
              <p:cNvSpPr txBox="1"/>
              <p:nvPr/>
            </p:nvSpPr>
            <p:spPr>
              <a:xfrm>
                <a:off x="64471" y="0"/>
                <a:ext cx="404268" cy="609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4000">
                    <a:solidFill>
                      <a:srgbClr val="C82506"/>
                    </a:solidFill>
                    <a:latin typeface="Gill Sans"/>
                    <a:ea typeface="Gill Sans"/>
                    <a:cs typeface="Gill Sans"/>
                    <a:sym typeface="Gill Sans"/>
                  </a:defRPr>
                </a:lvl1pPr>
              </a:lstStyle>
              <a:p>
                <a:pPr/>
                <a:r>
                  <a:t>✗</a:t>
                </a:r>
              </a:p>
            </p:txBody>
          </p:sp>
        </p:grpSp>
        <p:grpSp>
          <p:nvGrpSpPr>
            <p:cNvPr id="1754" name="Group"/>
            <p:cNvGrpSpPr/>
            <p:nvPr/>
          </p:nvGrpSpPr>
          <p:grpSpPr>
            <a:xfrm>
              <a:off x="1179085" y="419099"/>
              <a:ext cx="533211" cy="609601"/>
              <a:chOff x="0" y="0"/>
              <a:chExt cx="533209" cy="609600"/>
            </a:xfrm>
          </p:grpSpPr>
          <p:grpSp>
            <p:nvGrpSpPr>
              <p:cNvPr id="1752" name="Group"/>
              <p:cNvGrpSpPr/>
              <p:nvPr/>
            </p:nvGrpSpPr>
            <p:grpSpPr>
              <a:xfrm>
                <a:off x="-1" y="118381"/>
                <a:ext cx="533211" cy="372838"/>
                <a:chOff x="0" y="0"/>
                <a:chExt cx="533209" cy="372836"/>
              </a:xfrm>
            </p:grpSpPr>
            <p:grpSp>
              <p:nvGrpSpPr>
                <p:cNvPr id="1750" name="Group"/>
                <p:cNvGrpSpPr/>
                <p:nvPr/>
              </p:nvGrpSpPr>
              <p:grpSpPr>
                <a:xfrm>
                  <a:off x="34234" y="42068"/>
                  <a:ext cx="464742" cy="330769"/>
                  <a:chOff x="0" y="0"/>
                  <a:chExt cx="464740" cy="330768"/>
                </a:xfrm>
              </p:grpSpPr>
              <p:sp>
                <p:nvSpPr>
                  <p:cNvPr id="1739" name="Rectangle"/>
                  <p:cNvSpPr/>
                  <p:nvPr/>
                </p:nvSpPr>
                <p:spPr>
                  <a:xfrm>
                    <a:off x="0" y="0"/>
                    <a:ext cx="464741" cy="330769"/>
                  </a:xfrm>
                  <a:prstGeom prst="rect">
                    <a:avLst/>
                  </a:prstGeom>
                  <a:solidFill>
                    <a:srgbClr val="C4C4C4"/>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nvGrpSpPr>
                  <p:cNvPr id="1747" name="Group"/>
                  <p:cNvGrpSpPr/>
                  <p:nvPr/>
                </p:nvGrpSpPr>
                <p:grpSpPr>
                  <a:xfrm>
                    <a:off x="24488" y="187531"/>
                    <a:ext cx="113148" cy="105313"/>
                    <a:chOff x="0" y="0"/>
                    <a:chExt cx="113146" cy="105311"/>
                  </a:xfrm>
                </p:grpSpPr>
                <p:sp>
                  <p:nvSpPr>
                    <p:cNvPr id="1740" name="Line"/>
                    <p:cNvSpPr/>
                    <p:nvPr/>
                  </p:nvSpPr>
                  <p:spPr>
                    <a:xfrm>
                      <a:off x="0" y="37214"/>
                      <a:ext cx="84270" cy="680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EBB20"/>
                    </a:solidFill>
                    <a:ln w="25400" cap="flat">
                      <a:solidFill>
                        <a:srgbClr val="0A5C0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741" name="Line"/>
                    <p:cNvSpPr/>
                    <p:nvPr/>
                  </p:nvSpPr>
                  <p:spPr>
                    <a:xfrm flipV="1">
                      <a:off x="4054" y="47722"/>
                      <a:ext cx="55175" cy="55175"/>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742" name="Line"/>
                    <p:cNvSpPr/>
                    <p:nvPr/>
                  </p:nvSpPr>
                  <p:spPr>
                    <a:xfrm flipV="1">
                      <a:off x="41454" y="53356"/>
                      <a:ext cx="25099" cy="25099"/>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743" name="Line"/>
                    <p:cNvSpPr/>
                    <p:nvPr/>
                  </p:nvSpPr>
                  <p:spPr>
                    <a:xfrm flipV="1">
                      <a:off x="3647" y="46257"/>
                      <a:ext cx="54117" cy="54117"/>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744" name="Line"/>
                    <p:cNvSpPr/>
                    <p:nvPr/>
                  </p:nvSpPr>
                  <p:spPr>
                    <a:xfrm flipV="1">
                      <a:off x="39124" y="53581"/>
                      <a:ext cx="24500" cy="24499"/>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745" name="Circle"/>
                    <p:cNvSpPr/>
                    <p:nvPr/>
                  </p:nvSpPr>
                  <p:spPr>
                    <a:xfrm>
                      <a:off x="51039" y="0"/>
                      <a:ext cx="62108" cy="62107"/>
                    </a:xfrm>
                    <a:prstGeom prst="ellipse">
                      <a:avLst/>
                    </a:prstGeom>
                    <a:solidFill>
                      <a:srgbClr val="06BC00"/>
                    </a:solidFill>
                    <a:ln w="38100" cap="flat">
                      <a:solidFill>
                        <a:srgbClr val="015400"/>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746" name="Circle"/>
                    <p:cNvSpPr/>
                    <p:nvPr/>
                  </p:nvSpPr>
                  <p:spPr>
                    <a:xfrm>
                      <a:off x="83255" y="9142"/>
                      <a:ext cx="20075" cy="20074"/>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pic>
                <p:nvPicPr>
                  <p:cNvPr id="1748" name="250px-VRSNlogoAug2012.png" descr="250px-VRSNlogoAug2012.png"/>
                  <p:cNvPicPr>
                    <a:picLocks noChangeAspect="1"/>
                  </p:cNvPicPr>
                  <p:nvPr/>
                </p:nvPicPr>
                <p:blipFill>
                  <a:blip r:embed="rId4">
                    <a:extLst/>
                  </a:blip>
                  <a:srcRect l="0" t="0" r="12951" b="33387"/>
                  <a:stretch>
                    <a:fillRect/>
                  </a:stretch>
                </p:blipFill>
                <p:spPr>
                  <a:xfrm>
                    <a:off x="270465" y="154464"/>
                    <a:ext cx="180835" cy="138382"/>
                  </a:xfrm>
                  <a:prstGeom prst="rect">
                    <a:avLst/>
                  </a:prstGeom>
                  <a:ln w="12700" cap="flat">
                    <a:noFill/>
                    <a:miter lim="400000"/>
                  </a:ln>
                  <a:effectLst/>
                </p:spPr>
              </p:pic>
              <p:pic>
                <p:nvPicPr>
                  <p:cNvPr id="1749" name="strategic_bofa500_1.png" descr="strategic_bofa500_1.png"/>
                  <p:cNvPicPr>
                    <a:picLocks noChangeAspect="1"/>
                  </p:cNvPicPr>
                  <p:nvPr/>
                </p:nvPicPr>
                <p:blipFill>
                  <a:blip r:embed="rId5">
                    <a:extLst/>
                  </a:blip>
                  <a:srcRect l="35082" t="39675" r="28418" b="0"/>
                  <a:stretch>
                    <a:fillRect/>
                  </a:stretch>
                </p:blipFill>
                <p:spPr>
                  <a:xfrm>
                    <a:off x="137930" y="187531"/>
                    <a:ext cx="188860" cy="105349"/>
                  </a:xfrm>
                  <a:prstGeom prst="rect">
                    <a:avLst/>
                  </a:prstGeom>
                  <a:ln w="12700" cap="flat">
                    <a:noFill/>
                    <a:miter lim="400000"/>
                  </a:ln>
                  <a:effectLst/>
                </p:spPr>
              </p:pic>
            </p:grpSp>
            <p:sp>
              <p:nvSpPr>
                <p:cNvPr id="1751" name="Certificate"/>
                <p:cNvSpPr txBox="1"/>
                <p:nvPr/>
              </p:nvSpPr>
              <p:spPr>
                <a:xfrm>
                  <a:off x="0" y="0"/>
                  <a:ext cx="533210" cy="241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900">
                      <a:solidFill>
                        <a:srgbClr val="000000"/>
                      </a:solidFill>
                      <a:latin typeface="Snell Roundhand"/>
                      <a:ea typeface="Snell Roundhand"/>
                      <a:cs typeface="Snell Roundhand"/>
                      <a:sym typeface="Snell Roundhand"/>
                    </a:defRPr>
                  </a:lvl1pPr>
                </a:lstStyle>
                <a:p>
                  <a:pPr/>
                  <a:r>
                    <a:t>Certificate</a:t>
                  </a:r>
                </a:p>
              </p:txBody>
            </p:sp>
          </p:grpSp>
          <p:sp>
            <p:nvSpPr>
              <p:cNvPr id="1753" name="✗"/>
              <p:cNvSpPr txBox="1"/>
              <p:nvPr/>
            </p:nvSpPr>
            <p:spPr>
              <a:xfrm>
                <a:off x="64471" y="0"/>
                <a:ext cx="404268" cy="609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4000">
                    <a:solidFill>
                      <a:srgbClr val="C82506"/>
                    </a:solidFill>
                    <a:latin typeface="Gill Sans"/>
                    <a:ea typeface="Gill Sans"/>
                    <a:cs typeface="Gill Sans"/>
                    <a:sym typeface="Gill Sans"/>
                  </a:defRPr>
                </a:lvl1pPr>
              </a:lstStyle>
              <a:p>
                <a:pPr/>
                <a:r>
                  <a:t>✗</a:t>
                </a:r>
              </a:p>
            </p:txBody>
          </p:sp>
        </p:grpSp>
      </p:grpSp>
      <p:sp>
        <p:nvSpPr>
          <p:cNvPr id="1756" name="Line"/>
          <p:cNvSpPr/>
          <p:nvPr/>
        </p:nvSpPr>
        <p:spPr>
          <a:xfrm>
            <a:off x="5392054" y="3723659"/>
            <a:ext cx="2367539" cy="1"/>
          </a:xfrm>
          <a:prstGeom prst="line">
            <a:avLst/>
          </a:prstGeom>
          <a:ln w="50800">
            <a:solidFill>
              <a:srgbClr val="FFFFFF"/>
            </a:solidFill>
            <a:miter lim="400000"/>
            <a:headEnd type="triangle"/>
            <a:tailEnd type="triangle"/>
          </a:ln>
        </p:spPr>
        <p:txBody>
          <a:bodyPr lIns="0" tIns="0" rIns="0" bIns="0"/>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nvGrpSpPr>
          <p:cNvPr id="1789" name="Group"/>
          <p:cNvGrpSpPr/>
          <p:nvPr/>
        </p:nvGrpSpPr>
        <p:grpSpPr>
          <a:xfrm>
            <a:off x="7501744" y="2989452"/>
            <a:ext cx="3500282" cy="1991852"/>
            <a:chOff x="0" y="0"/>
            <a:chExt cx="3500280" cy="1991850"/>
          </a:xfrm>
        </p:grpSpPr>
        <p:grpSp>
          <p:nvGrpSpPr>
            <p:cNvPr id="1759" name="Group"/>
            <p:cNvGrpSpPr/>
            <p:nvPr/>
          </p:nvGrpSpPr>
          <p:grpSpPr>
            <a:xfrm>
              <a:off x="0" y="-1"/>
              <a:ext cx="3500281" cy="1991852"/>
              <a:chOff x="0" y="0"/>
              <a:chExt cx="3500280" cy="1991850"/>
            </a:xfrm>
          </p:grpSpPr>
          <p:sp>
            <p:nvSpPr>
              <p:cNvPr id="1757" name="Website"/>
              <p:cNvSpPr/>
              <p:nvPr/>
            </p:nvSpPr>
            <p:spPr>
              <a:xfrm>
                <a:off x="826152" y="255054"/>
                <a:ext cx="2674129" cy="1736797"/>
              </a:xfrm>
              <a:prstGeom prst="roundRect">
                <a:avLst>
                  <a:gd name="adj" fmla="val 10968"/>
                </a:avLst>
              </a:prstGeom>
              <a:noFill/>
              <a:ln w="76200" cap="flat">
                <a:solidFill>
                  <a:srgbClr val="0365C0"/>
                </a:solidFill>
                <a:prstDash val="solid"/>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lvl1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Website</a:t>
                </a:r>
              </a:p>
            </p:txBody>
          </p:sp>
          <p:pic>
            <p:nvPicPr>
              <p:cNvPr id="1758" name="strategic_bofa500_1.png" descr="strategic_bofa500_1.png"/>
              <p:cNvPicPr>
                <a:picLocks noChangeAspect="1"/>
              </p:cNvPicPr>
              <p:nvPr/>
            </p:nvPicPr>
            <p:blipFill>
              <a:blip r:embed="rId5">
                <a:extLst/>
              </a:blip>
              <a:srcRect l="28418" t="39675" r="28418" b="0"/>
              <a:stretch>
                <a:fillRect/>
              </a:stretch>
            </p:blipFill>
            <p:spPr>
              <a:xfrm>
                <a:off x="0" y="0"/>
                <a:ext cx="1466958" cy="691940"/>
              </a:xfrm>
              <a:prstGeom prst="rect">
                <a:avLst/>
              </a:prstGeom>
              <a:ln w="12700" cap="flat">
                <a:noFill/>
                <a:miter lim="400000"/>
              </a:ln>
              <a:effectLst/>
            </p:spPr>
          </p:pic>
        </p:grpSp>
        <p:grpSp>
          <p:nvGrpSpPr>
            <p:cNvPr id="1767" name="Group"/>
            <p:cNvGrpSpPr/>
            <p:nvPr/>
          </p:nvGrpSpPr>
          <p:grpSpPr>
            <a:xfrm>
              <a:off x="1437782" y="1007050"/>
              <a:ext cx="627664" cy="584201"/>
              <a:chOff x="0" y="0"/>
              <a:chExt cx="627662" cy="584200"/>
            </a:xfrm>
          </p:grpSpPr>
          <p:sp>
            <p:nvSpPr>
              <p:cNvPr id="1760" name="Line"/>
              <p:cNvSpPr/>
              <p:nvPr/>
            </p:nvSpPr>
            <p:spPr>
              <a:xfrm>
                <a:off x="0" y="206440"/>
                <a:ext cx="467470" cy="37776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C82506"/>
              </a:solidFill>
              <a:ln w="25400" cap="flat">
                <a:solidFill>
                  <a:srgbClr val="5C0C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761" name="Line"/>
              <p:cNvSpPr/>
              <p:nvPr/>
            </p:nvSpPr>
            <p:spPr>
              <a:xfrm flipV="1">
                <a:off x="22490" y="264730"/>
                <a:ext cx="306071" cy="306071"/>
              </a:xfrm>
              <a:prstGeom prst="line">
                <a:avLst/>
              </a:prstGeom>
              <a:noFill/>
              <a:ln w="25400" cap="flat">
                <a:solidFill>
                  <a:srgbClr val="5C0C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762" name="Line"/>
              <p:cNvSpPr/>
              <p:nvPr/>
            </p:nvSpPr>
            <p:spPr>
              <a:xfrm flipV="1">
                <a:off x="229964" y="295987"/>
                <a:ext cx="139227" cy="139227"/>
              </a:xfrm>
              <a:prstGeom prst="line">
                <a:avLst/>
              </a:prstGeom>
              <a:noFill/>
              <a:ln w="25400" cap="flat">
                <a:solidFill>
                  <a:srgbClr val="5109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763" name="Line"/>
              <p:cNvSpPr/>
              <p:nvPr/>
            </p:nvSpPr>
            <p:spPr>
              <a:xfrm flipV="1">
                <a:off x="20232" y="256604"/>
                <a:ext cx="300203" cy="300203"/>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764" name="Line"/>
              <p:cNvSpPr/>
              <p:nvPr/>
            </p:nvSpPr>
            <p:spPr>
              <a:xfrm flipV="1">
                <a:off x="217039" y="297235"/>
                <a:ext cx="135901" cy="135901"/>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765" name="Circle"/>
              <p:cNvSpPr/>
              <p:nvPr/>
            </p:nvSpPr>
            <p:spPr>
              <a:xfrm>
                <a:off x="283136" y="0"/>
                <a:ext cx="344527" cy="344527"/>
              </a:xfrm>
              <a:prstGeom prst="ellipse">
                <a:avLst/>
              </a:prstGeom>
              <a:solidFill>
                <a:srgbClr val="C82506"/>
              </a:solidFill>
              <a:ln w="38100" cap="flat">
                <a:solidFill>
                  <a:srgbClr val="580B01"/>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766" name="Circle"/>
              <p:cNvSpPr/>
              <p:nvPr/>
            </p:nvSpPr>
            <p:spPr>
              <a:xfrm>
                <a:off x="461847" y="50715"/>
                <a:ext cx="111356" cy="111356"/>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780" name="Group"/>
            <p:cNvGrpSpPr/>
            <p:nvPr/>
          </p:nvGrpSpPr>
          <p:grpSpPr>
            <a:xfrm>
              <a:off x="2173037" y="851036"/>
              <a:ext cx="1194274" cy="896229"/>
              <a:chOff x="0" y="0"/>
              <a:chExt cx="1194273" cy="896228"/>
            </a:xfrm>
          </p:grpSpPr>
          <p:sp>
            <p:nvSpPr>
              <p:cNvPr id="1768" name="Rectangle"/>
              <p:cNvSpPr/>
              <p:nvPr/>
            </p:nvSpPr>
            <p:spPr>
              <a:xfrm>
                <a:off x="0" y="46231"/>
                <a:ext cx="1194274" cy="849998"/>
              </a:xfrm>
              <a:prstGeom prst="rect">
                <a:avLst/>
              </a:prstGeom>
              <a:solidFill>
                <a:srgbClr val="C4C4C4"/>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769" name="Certificate"/>
              <p:cNvSpPr txBox="1"/>
              <p:nvPr/>
            </p:nvSpPr>
            <p:spPr>
              <a:xfrm>
                <a:off x="27986" y="-1"/>
                <a:ext cx="1138302" cy="45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2200">
                    <a:solidFill>
                      <a:srgbClr val="000000"/>
                    </a:solidFill>
                    <a:latin typeface="Snell Roundhand"/>
                    <a:ea typeface="Snell Roundhand"/>
                    <a:cs typeface="Snell Roundhand"/>
                    <a:sym typeface="Snell Roundhand"/>
                  </a:defRPr>
                </a:lvl1pPr>
              </a:lstStyle>
              <a:p>
                <a:pPr/>
                <a:r>
                  <a:t>Certificate</a:t>
                </a:r>
              </a:p>
            </p:txBody>
          </p:sp>
          <p:grpSp>
            <p:nvGrpSpPr>
              <p:cNvPr id="1777" name="Group"/>
              <p:cNvGrpSpPr/>
              <p:nvPr/>
            </p:nvGrpSpPr>
            <p:grpSpPr>
              <a:xfrm>
                <a:off x="62930" y="528144"/>
                <a:ext cx="290761" cy="270627"/>
                <a:chOff x="0" y="0"/>
                <a:chExt cx="290759" cy="270626"/>
              </a:xfrm>
            </p:grpSpPr>
            <p:sp>
              <p:nvSpPr>
                <p:cNvPr id="1770" name="Line"/>
                <p:cNvSpPr/>
                <p:nvPr/>
              </p:nvSpPr>
              <p:spPr>
                <a:xfrm>
                  <a:off x="0" y="95631"/>
                  <a:ext cx="216552" cy="17499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EBB20"/>
                </a:solidFill>
                <a:ln w="25400" cap="flat">
                  <a:solidFill>
                    <a:srgbClr val="0A5C0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771" name="Line"/>
                <p:cNvSpPr/>
                <p:nvPr/>
              </p:nvSpPr>
              <p:spPr>
                <a:xfrm flipV="1">
                  <a:off x="10418" y="122634"/>
                  <a:ext cx="141786" cy="141785"/>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772" name="Line"/>
                <p:cNvSpPr/>
                <p:nvPr/>
              </p:nvSpPr>
              <p:spPr>
                <a:xfrm flipV="1">
                  <a:off x="106529" y="137114"/>
                  <a:ext cx="64496" cy="64496"/>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773" name="Line"/>
                <p:cNvSpPr/>
                <p:nvPr/>
              </p:nvSpPr>
              <p:spPr>
                <a:xfrm flipV="1">
                  <a:off x="9372" y="118869"/>
                  <a:ext cx="139067" cy="139068"/>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774" name="Line"/>
                <p:cNvSpPr/>
                <p:nvPr/>
              </p:nvSpPr>
              <p:spPr>
                <a:xfrm flipV="1">
                  <a:off x="100541" y="137692"/>
                  <a:ext cx="62956" cy="62955"/>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775" name="Circle"/>
                <p:cNvSpPr/>
                <p:nvPr/>
              </p:nvSpPr>
              <p:spPr>
                <a:xfrm>
                  <a:off x="131160" y="0"/>
                  <a:ext cx="159600" cy="159600"/>
                </a:xfrm>
                <a:prstGeom prst="ellipse">
                  <a:avLst/>
                </a:prstGeom>
                <a:solidFill>
                  <a:srgbClr val="06BC00"/>
                </a:solidFill>
                <a:ln w="38100" cap="flat">
                  <a:solidFill>
                    <a:srgbClr val="015400"/>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776" name="Circle"/>
                <p:cNvSpPr/>
                <p:nvPr/>
              </p:nvSpPr>
              <p:spPr>
                <a:xfrm>
                  <a:off x="213947" y="23493"/>
                  <a:ext cx="51585" cy="51585"/>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pic>
            <p:nvPicPr>
              <p:cNvPr id="1778" name="250px-VRSNlogoAug2012.png" descr="250px-VRSNlogoAug2012.png"/>
              <p:cNvPicPr>
                <a:picLocks noChangeAspect="1"/>
              </p:cNvPicPr>
              <p:nvPr/>
            </p:nvPicPr>
            <p:blipFill>
              <a:blip r:embed="rId4">
                <a:extLst/>
              </a:blip>
              <a:srcRect l="0" t="0" r="12951" b="33387"/>
              <a:stretch>
                <a:fillRect/>
              </a:stretch>
            </p:blipFill>
            <p:spPr>
              <a:xfrm>
                <a:off x="695032" y="443170"/>
                <a:ext cx="464702" cy="355605"/>
              </a:xfrm>
              <a:prstGeom prst="rect">
                <a:avLst/>
              </a:prstGeom>
              <a:ln w="12700" cap="flat">
                <a:noFill/>
                <a:miter lim="400000"/>
              </a:ln>
              <a:effectLst/>
            </p:spPr>
          </p:pic>
          <p:pic>
            <p:nvPicPr>
              <p:cNvPr id="1779" name="strategic_bofa500_1.png" descr="strategic_bofa500_1.png"/>
              <p:cNvPicPr>
                <a:picLocks noChangeAspect="1"/>
              </p:cNvPicPr>
              <p:nvPr/>
            </p:nvPicPr>
            <p:blipFill>
              <a:blip r:embed="rId5">
                <a:extLst/>
              </a:blip>
              <a:srcRect l="35082" t="39675" r="28418" b="0"/>
              <a:stretch>
                <a:fillRect/>
              </a:stretch>
            </p:blipFill>
            <p:spPr>
              <a:xfrm>
                <a:off x="354447" y="528144"/>
                <a:ext cx="485326" cy="270720"/>
              </a:xfrm>
              <a:prstGeom prst="rect">
                <a:avLst/>
              </a:prstGeom>
              <a:ln w="12700" cap="flat">
                <a:noFill/>
                <a:miter lim="400000"/>
              </a:ln>
              <a:effectLst/>
            </p:spPr>
          </p:pic>
        </p:grpSp>
        <p:grpSp>
          <p:nvGrpSpPr>
            <p:cNvPr id="1788" name="Group"/>
            <p:cNvGrpSpPr/>
            <p:nvPr/>
          </p:nvGrpSpPr>
          <p:grpSpPr>
            <a:xfrm>
              <a:off x="960029" y="1010340"/>
              <a:ext cx="620594" cy="577620"/>
              <a:chOff x="0" y="0"/>
              <a:chExt cx="620592" cy="577619"/>
            </a:xfrm>
          </p:grpSpPr>
          <p:sp>
            <p:nvSpPr>
              <p:cNvPr id="1781" name="Line"/>
              <p:cNvSpPr/>
              <p:nvPr/>
            </p:nvSpPr>
            <p:spPr>
              <a:xfrm>
                <a:off x="0" y="204114"/>
                <a:ext cx="462204" cy="37350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EBB20"/>
              </a:solidFill>
              <a:ln w="25400" cap="flat">
                <a:solidFill>
                  <a:srgbClr val="0A5C0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782" name="Line"/>
              <p:cNvSpPr/>
              <p:nvPr/>
            </p:nvSpPr>
            <p:spPr>
              <a:xfrm flipV="1">
                <a:off x="22237" y="261748"/>
                <a:ext cx="302623" cy="302623"/>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783" name="Line"/>
              <p:cNvSpPr/>
              <p:nvPr/>
            </p:nvSpPr>
            <p:spPr>
              <a:xfrm flipV="1">
                <a:off x="227374" y="292653"/>
                <a:ext cx="137658" cy="137658"/>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784" name="Line"/>
              <p:cNvSpPr/>
              <p:nvPr/>
            </p:nvSpPr>
            <p:spPr>
              <a:xfrm flipV="1">
                <a:off x="20004" y="253713"/>
                <a:ext cx="296822" cy="296822"/>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785" name="Line"/>
              <p:cNvSpPr/>
              <p:nvPr/>
            </p:nvSpPr>
            <p:spPr>
              <a:xfrm flipV="1">
                <a:off x="214594" y="293887"/>
                <a:ext cx="134370" cy="134370"/>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786" name="Circle"/>
              <p:cNvSpPr/>
              <p:nvPr/>
            </p:nvSpPr>
            <p:spPr>
              <a:xfrm>
                <a:off x="279946" y="0"/>
                <a:ext cx="340647" cy="340646"/>
              </a:xfrm>
              <a:prstGeom prst="ellipse">
                <a:avLst/>
              </a:prstGeom>
              <a:solidFill>
                <a:srgbClr val="06BC00"/>
              </a:solidFill>
              <a:ln w="38100" cap="flat">
                <a:solidFill>
                  <a:srgbClr val="015400"/>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787" name="Circle"/>
              <p:cNvSpPr/>
              <p:nvPr/>
            </p:nvSpPr>
            <p:spPr>
              <a:xfrm>
                <a:off x="456644" y="50144"/>
                <a:ext cx="110102" cy="110102"/>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grpSp>
        <p:nvGrpSpPr>
          <p:cNvPr id="1797" name="Group"/>
          <p:cNvGrpSpPr/>
          <p:nvPr/>
        </p:nvGrpSpPr>
        <p:grpSpPr>
          <a:xfrm>
            <a:off x="8939527" y="3996502"/>
            <a:ext cx="627663" cy="584201"/>
            <a:chOff x="0" y="0"/>
            <a:chExt cx="627662" cy="584200"/>
          </a:xfrm>
        </p:grpSpPr>
        <p:sp>
          <p:nvSpPr>
            <p:cNvPr id="1790" name="Line"/>
            <p:cNvSpPr/>
            <p:nvPr/>
          </p:nvSpPr>
          <p:spPr>
            <a:xfrm>
              <a:off x="0" y="206440"/>
              <a:ext cx="467470" cy="37776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C82506"/>
            </a:solidFill>
            <a:ln w="25400" cap="flat">
              <a:solidFill>
                <a:srgbClr val="5C0C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791" name="Line"/>
            <p:cNvSpPr/>
            <p:nvPr/>
          </p:nvSpPr>
          <p:spPr>
            <a:xfrm flipV="1">
              <a:off x="22490" y="264730"/>
              <a:ext cx="306071" cy="306071"/>
            </a:xfrm>
            <a:prstGeom prst="line">
              <a:avLst/>
            </a:prstGeom>
            <a:noFill/>
            <a:ln w="25400" cap="flat">
              <a:solidFill>
                <a:srgbClr val="5C0C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792" name="Line"/>
            <p:cNvSpPr/>
            <p:nvPr/>
          </p:nvSpPr>
          <p:spPr>
            <a:xfrm flipV="1">
              <a:off x="229964" y="295987"/>
              <a:ext cx="139227" cy="139227"/>
            </a:xfrm>
            <a:prstGeom prst="line">
              <a:avLst/>
            </a:prstGeom>
            <a:noFill/>
            <a:ln w="25400" cap="flat">
              <a:solidFill>
                <a:srgbClr val="5109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793" name="Line"/>
            <p:cNvSpPr/>
            <p:nvPr/>
          </p:nvSpPr>
          <p:spPr>
            <a:xfrm flipV="1">
              <a:off x="20232" y="256604"/>
              <a:ext cx="300203" cy="300203"/>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794" name="Line"/>
            <p:cNvSpPr/>
            <p:nvPr/>
          </p:nvSpPr>
          <p:spPr>
            <a:xfrm flipV="1">
              <a:off x="217039" y="297235"/>
              <a:ext cx="135901" cy="135901"/>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795" name="Circle"/>
            <p:cNvSpPr/>
            <p:nvPr/>
          </p:nvSpPr>
          <p:spPr>
            <a:xfrm>
              <a:off x="283136" y="0"/>
              <a:ext cx="344527" cy="344527"/>
            </a:xfrm>
            <a:prstGeom prst="ellipse">
              <a:avLst/>
            </a:prstGeom>
            <a:solidFill>
              <a:srgbClr val="C82506"/>
            </a:solidFill>
            <a:ln w="38100" cap="flat">
              <a:solidFill>
                <a:srgbClr val="580B01"/>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796" name="Circle"/>
            <p:cNvSpPr/>
            <p:nvPr/>
          </p:nvSpPr>
          <p:spPr>
            <a:xfrm>
              <a:off x="461847" y="50715"/>
              <a:ext cx="111356" cy="111356"/>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810" name="Group"/>
          <p:cNvGrpSpPr/>
          <p:nvPr/>
        </p:nvGrpSpPr>
        <p:grpSpPr>
          <a:xfrm>
            <a:off x="9674781" y="3840488"/>
            <a:ext cx="1194275" cy="896229"/>
            <a:chOff x="0" y="0"/>
            <a:chExt cx="1194273" cy="896228"/>
          </a:xfrm>
        </p:grpSpPr>
        <p:sp>
          <p:nvSpPr>
            <p:cNvPr id="1798" name="Rectangle"/>
            <p:cNvSpPr/>
            <p:nvPr/>
          </p:nvSpPr>
          <p:spPr>
            <a:xfrm>
              <a:off x="0" y="46231"/>
              <a:ext cx="1194274" cy="849998"/>
            </a:xfrm>
            <a:prstGeom prst="rect">
              <a:avLst/>
            </a:prstGeom>
            <a:solidFill>
              <a:srgbClr val="C4C4C4"/>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799" name="Certificate"/>
            <p:cNvSpPr txBox="1"/>
            <p:nvPr/>
          </p:nvSpPr>
          <p:spPr>
            <a:xfrm>
              <a:off x="27986" y="-1"/>
              <a:ext cx="1138302" cy="45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2200">
                  <a:solidFill>
                    <a:srgbClr val="000000"/>
                  </a:solidFill>
                  <a:latin typeface="Snell Roundhand"/>
                  <a:ea typeface="Snell Roundhand"/>
                  <a:cs typeface="Snell Roundhand"/>
                  <a:sym typeface="Snell Roundhand"/>
                </a:defRPr>
              </a:lvl1pPr>
            </a:lstStyle>
            <a:p>
              <a:pPr/>
              <a:r>
                <a:t>Certificate</a:t>
              </a:r>
            </a:p>
          </p:txBody>
        </p:sp>
        <p:grpSp>
          <p:nvGrpSpPr>
            <p:cNvPr id="1807" name="Group"/>
            <p:cNvGrpSpPr/>
            <p:nvPr/>
          </p:nvGrpSpPr>
          <p:grpSpPr>
            <a:xfrm>
              <a:off x="62930" y="528144"/>
              <a:ext cx="290761" cy="270627"/>
              <a:chOff x="0" y="0"/>
              <a:chExt cx="290759" cy="270626"/>
            </a:xfrm>
          </p:grpSpPr>
          <p:sp>
            <p:nvSpPr>
              <p:cNvPr id="1800" name="Line"/>
              <p:cNvSpPr/>
              <p:nvPr/>
            </p:nvSpPr>
            <p:spPr>
              <a:xfrm>
                <a:off x="0" y="95631"/>
                <a:ext cx="216552" cy="17499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EBB20"/>
              </a:solidFill>
              <a:ln w="25400" cap="flat">
                <a:solidFill>
                  <a:srgbClr val="0A5C0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801" name="Line"/>
              <p:cNvSpPr/>
              <p:nvPr/>
            </p:nvSpPr>
            <p:spPr>
              <a:xfrm flipV="1">
                <a:off x="10418" y="122634"/>
                <a:ext cx="141786" cy="141785"/>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802" name="Line"/>
              <p:cNvSpPr/>
              <p:nvPr/>
            </p:nvSpPr>
            <p:spPr>
              <a:xfrm flipV="1">
                <a:off x="106529" y="137114"/>
                <a:ext cx="64496" cy="64496"/>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803" name="Line"/>
              <p:cNvSpPr/>
              <p:nvPr/>
            </p:nvSpPr>
            <p:spPr>
              <a:xfrm flipV="1">
                <a:off x="9372" y="118869"/>
                <a:ext cx="139067" cy="139068"/>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804" name="Line"/>
              <p:cNvSpPr/>
              <p:nvPr/>
            </p:nvSpPr>
            <p:spPr>
              <a:xfrm flipV="1">
                <a:off x="100541" y="137692"/>
                <a:ext cx="62956" cy="62955"/>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805" name="Circle"/>
              <p:cNvSpPr/>
              <p:nvPr/>
            </p:nvSpPr>
            <p:spPr>
              <a:xfrm>
                <a:off x="131160" y="0"/>
                <a:ext cx="159600" cy="159600"/>
              </a:xfrm>
              <a:prstGeom prst="ellipse">
                <a:avLst/>
              </a:prstGeom>
              <a:solidFill>
                <a:srgbClr val="06BC00"/>
              </a:solidFill>
              <a:ln w="38100" cap="flat">
                <a:solidFill>
                  <a:srgbClr val="015400"/>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806" name="Circle"/>
              <p:cNvSpPr/>
              <p:nvPr/>
            </p:nvSpPr>
            <p:spPr>
              <a:xfrm>
                <a:off x="213947" y="23493"/>
                <a:ext cx="51585" cy="51585"/>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pic>
          <p:nvPicPr>
            <p:cNvPr id="1808" name="250px-VRSNlogoAug2012.png" descr="250px-VRSNlogoAug2012.png"/>
            <p:cNvPicPr>
              <a:picLocks noChangeAspect="1"/>
            </p:cNvPicPr>
            <p:nvPr/>
          </p:nvPicPr>
          <p:blipFill>
            <a:blip r:embed="rId4">
              <a:extLst/>
            </a:blip>
            <a:srcRect l="0" t="0" r="12951" b="33387"/>
            <a:stretch>
              <a:fillRect/>
            </a:stretch>
          </p:blipFill>
          <p:spPr>
            <a:xfrm>
              <a:off x="695032" y="443170"/>
              <a:ext cx="464702" cy="355605"/>
            </a:xfrm>
            <a:prstGeom prst="rect">
              <a:avLst/>
            </a:prstGeom>
            <a:ln w="12700" cap="flat">
              <a:noFill/>
              <a:miter lim="400000"/>
            </a:ln>
            <a:effectLst/>
          </p:spPr>
        </p:pic>
        <p:pic>
          <p:nvPicPr>
            <p:cNvPr id="1809" name="strategic_bofa500_1.png" descr="strategic_bofa500_1.png"/>
            <p:cNvPicPr>
              <a:picLocks noChangeAspect="1"/>
            </p:cNvPicPr>
            <p:nvPr/>
          </p:nvPicPr>
          <p:blipFill>
            <a:blip r:embed="rId5">
              <a:extLst/>
            </a:blip>
            <a:srcRect l="35082" t="39675" r="28418" b="0"/>
            <a:stretch>
              <a:fillRect/>
            </a:stretch>
          </p:blipFill>
          <p:spPr>
            <a:xfrm>
              <a:off x="354447" y="528144"/>
              <a:ext cx="485326" cy="270720"/>
            </a:xfrm>
            <a:prstGeom prst="rect">
              <a:avLst/>
            </a:prstGeom>
            <a:ln w="12700" cap="flat">
              <a:noFill/>
              <a:miter lim="400000"/>
            </a:ln>
            <a:effectLst/>
          </p:spPr>
        </p:pic>
      </p:grpSp>
      <p:grpSp>
        <p:nvGrpSpPr>
          <p:cNvPr id="1818" name="Group"/>
          <p:cNvGrpSpPr/>
          <p:nvPr/>
        </p:nvGrpSpPr>
        <p:grpSpPr>
          <a:xfrm>
            <a:off x="8461774" y="3999792"/>
            <a:ext cx="620593" cy="577621"/>
            <a:chOff x="0" y="0"/>
            <a:chExt cx="620592" cy="577619"/>
          </a:xfrm>
        </p:grpSpPr>
        <p:sp>
          <p:nvSpPr>
            <p:cNvPr id="1811" name="Line"/>
            <p:cNvSpPr/>
            <p:nvPr/>
          </p:nvSpPr>
          <p:spPr>
            <a:xfrm>
              <a:off x="0" y="204114"/>
              <a:ext cx="462204" cy="37350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EBB20"/>
            </a:solidFill>
            <a:ln w="25400" cap="flat">
              <a:solidFill>
                <a:srgbClr val="0A5C0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812" name="Line"/>
            <p:cNvSpPr/>
            <p:nvPr/>
          </p:nvSpPr>
          <p:spPr>
            <a:xfrm flipV="1">
              <a:off x="22237" y="261748"/>
              <a:ext cx="302623" cy="302623"/>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813" name="Line"/>
            <p:cNvSpPr/>
            <p:nvPr/>
          </p:nvSpPr>
          <p:spPr>
            <a:xfrm flipV="1">
              <a:off x="227374" y="292653"/>
              <a:ext cx="137658" cy="137658"/>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814" name="Line"/>
            <p:cNvSpPr/>
            <p:nvPr/>
          </p:nvSpPr>
          <p:spPr>
            <a:xfrm flipV="1">
              <a:off x="20004" y="253713"/>
              <a:ext cx="296822" cy="296822"/>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815" name="Line"/>
            <p:cNvSpPr/>
            <p:nvPr/>
          </p:nvSpPr>
          <p:spPr>
            <a:xfrm flipV="1">
              <a:off x="214594" y="293887"/>
              <a:ext cx="134370" cy="134370"/>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816" name="Circle"/>
            <p:cNvSpPr/>
            <p:nvPr/>
          </p:nvSpPr>
          <p:spPr>
            <a:xfrm>
              <a:off x="279946" y="0"/>
              <a:ext cx="340647" cy="340646"/>
            </a:xfrm>
            <a:prstGeom prst="ellipse">
              <a:avLst/>
            </a:prstGeom>
            <a:solidFill>
              <a:srgbClr val="06BC00"/>
            </a:solidFill>
            <a:ln w="38100" cap="flat">
              <a:solidFill>
                <a:srgbClr val="015400"/>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817" name="Circle"/>
            <p:cNvSpPr/>
            <p:nvPr/>
          </p:nvSpPr>
          <p:spPr>
            <a:xfrm>
              <a:off x="456644" y="50144"/>
              <a:ext cx="110102" cy="110102"/>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822" name="Group"/>
          <p:cNvGrpSpPr/>
          <p:nvPr/>
        </p:nvGrpSpPr>
        <p:grpSpPr>
          <a:xfrm>
            <a:off x="2836279" y="7205697"/>
            <a:ext cx="1914247" cy="3033353"/>
            <a:chOff x="565949" y="0"/>
            <a:chExt cx="1914246" cy="3033352"/>
          </a:xfrm>
        </p:grpSpPr>
        <p:sp>
          <p:nvSpPr>
            <p:cNvPr id="1819" name="OCSP Responders"/>
            <p:cNvSpPr/>
            <p:nvPr/>
          </p:nvSpPr>
          <p:spPr>
            <a:xfrm>
              <a:off x="1210195" y="1763352"/>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a:latin typeface="Gill Sans"/>
                  <a:ea typeface="Gill Sans"/>
                  <a:cs typeface="Gill Sans"/>
                  <a:sym typeface="Gill Sans"/>
                </a:defRPr>
              </a:lvl1pPr>
            </a:lstStyle>
            <a:p>
              <a:pPr/>
              <a:r>
                <a:t>OCSP Responders</a:t>
              </a:r>
            </a:p>
          </p:txBody>
        </p:sp>
        <p:pic>
          <p:nvPicPr>
            <p:cNvPr id="1820" name="Image" descr="Image"/>
            <p:cNvPicPr>
              <a:picLocks noChangeAspect="1"/>
            </p:cNvPicPr>
            <p:nvPr/>
          </p:nvPicPr>
          <p:blipFill>
            <a:blip r:embed="rId6">
              <a:extLst/>
            </a:blip>
            <a:stretch>
              <a:fillRect/>
            </a:stretch>
          </p:blipFill>
          <p:spPr>
            <a:xfrm>
              <a:off x="565949" y="0"/>
              <a:ext cx="1300815" cy="1300814"/>
            </a:xfrm>
            <a:prstGeom prst="rect">
              <a:avLst/>
            </a:prstGeom>
            <a:ln w="12700" cap="flat">
              <a:noFill/>
              <a:miter lim="400000"/>
            </a:ln>
            <a:effectLst/>
          </p:spPr>
        </p:pic>
        <p:sp>
          <p:nvSpPr>
            <p:cNvPr id="1821" name="Coins"/>
            <p:cNvSpPr/>
            <p:nvPr/>
          </p:nvSpPr>
          <p:spPr>
            <a:xfrm>
              <a:off x="1456325" y="795097"/>
              <a:ext cx="575890" cy="57762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1" y="0"/>
                  </a:moveTo>
                  <a:cubicBezTo>
                    <a:pt x="7949" y="0"/>
                    <a:pt x="5266" y="392"/>
                    <a:pt x="3255" y="1111"/>
                  </a:cubicBezTo>
                  <a:cubicBezTo>
                    <a:pt x="1360" y="1787"/>
                    <a:pt x="273" y="2685"/>
                    <a:pt x="273" y="3572"/>
                  </a:cubicBezTo>
                  <a:cubicBezTo>
                    <a:pt x="273" y="4460"/>
                    <a:pt x="1360" y="5360"/>
                    <a:pt x="3255" y="6035"/>
                  </a:cubicBezTo>
                  <a:cubicBezTo>
                    <a:pt x="5266" y="6749"/>
                    <a:pt x="7949" y="7147"/>
                    <a:pt x="10801" y="7147"/>
                  </a:cubicBezTo>
                  <a:cubicBezTo>
                    <a:pt x="13652" y="7147"/>
                    <a:pt x="16334" y="6754"/>
                    <a:pt x="18345" y="6035"/>
                  </a:cubicBezTo>
                  <a:cubicBezTo>
                    <a:pt x="20240" y="5360"/>
                    <a:pt x="21327" y="4460"/>
                    <a:pt x="21327" y="3572"/>
                  </a:cubicBezTo>
                  <a:cubicBezTo>
                    <a:pt x="21327" y="2685"/>
                    <a:pt x="20240" y="1787"/>
                    <a:pt x="18345" y="1111"/>
                  </a:cubicBezTo>
                  <a:cubicBezTo>
                    <a:pt x="16334" y="398"/>
                    <a:pt x="13652" y="0"/>
                    <a:pt x="10801" y="0"/>
                  </a:cubicBezTo>
                  <a:close/>
                  <a:moveTo>
                    <a:pt x="12" y="4505"/>
                  </a:moveTo>
                  <a:lnTo>
                    <a:pt x="12" y="5914"/>
                  </a:lnTo>
                  <a:cubicBezTo>
                    <a:pt x="12" y="8033"/>
                    <a:pt x="4846" y="9754"/>
                    <a:pt x="10811" y="9754"/>
                  </a:cubicBezTo>
                  <a:cubicBezTo>
                    <a:pt x="16776" y="9754"/>
                    <a:pt x="21600" y="8039"/>
                    <a:pt x="21600" y="5914"/>
                  </a:cubicBezTo>
                  <a:lnTo>
                    <a:pt x="21600" y="4505"/>
                  </a:lnTo>
                  <a:cubicBezTo>
                    <a:pt x="21136" y="5284"/>
                    <a:pt x="20088" y="5991"/>
                    <a:pt x="18531" y="6541"/>
                  </a:cubicBezTo>
                  <a:cubicBezTo>
                    <a:pt x="16460" y="7276"/>
                    <a:pt x="13718" y="7679"/>
                    <a:pt x="10806" y="7679"/>
                  </a:cubicBezTo>
                  <a:cubicBezTo>
                    <a:pt x="7894" y="7679"/>
                    <a:pt x="5146" y="7276"/>
                    <a:pt x="3081" y="6541"/>
                  </a:cubicBezTo>
                  <a:cubicBezTo>
                    <a:pt x="1524" y="5985"/>
                    <a:pt x="476" y="5284"/>
                    <a:pt x="12" y="4505"/>
                  </a:cubicBezTo>
                  <a:close/>
                  <a:moveTo>
                    <a:pt x="0" y="7320"/>
                  </a:moveTo>
                  <a:lnTo>
                    <a:pt x="0" y="8284"/>
                  </a:lnTo>
                  <a:cubicBezTo>
                    <a:pt x="0" y="10402"/>
                    <a:pt x="4836" y="12123"/>
                    <a:pt x="10801" y="12123"/>
                  </a:cubicBezTo>
                  <a:cubicBezTo>
                    <a:pt x="16766" y="12123"/>
                    <a:pt x="21600" y="10408"/>
                    <a:pt x="21600" y="8284"/>
                  </a:cubicBezTo>
                  <a:lnTo>
                    <a:pt x="21600" y="7320"/>
                  </a:lnTo>
                  <a:cubicBezTo>
                    <a:pt x="21458" y="7495"/>
                    <a:pt x="21295" y="7664"/>
                    <a:pt x="21098" y="7827"/>
                  </a:cubicBezTo>
                  <a:cubicBezTo>
                    <a:pt x="20508" y="8329"/>
                    <a:pt x="19672" y="8769"/>
                    <a:pt x="18618" y="9145"/>
                  </a:cubicBezTo>
                  <a:cubicBezTo>
                    <a:pt x="16520" y="9891"/>
                    <a:pt x="13745" y="10299"/>
                    <a:pt x="10801" y="10299"/>
                  </a:cubicBezTo>
                  <a:cubicBezTo>
                    <a:pt x="7856" y="10299"/>
                    <a:pt x="5080" y="9891"/>
                    <a:pt x="2982" y="9145"/>
                  </a:cubicBezTo>
                  <a:cubicBezTo>
                    <a:pt x="1928" y="8769"/>
                    <a:pt x="1099" y="8329"/>
                    <a:pt x="504" y="7827"/>
                  </a:cubicBezTo>
                  <a:cubicBezTo>
                    <a:pt x="307" y="7664"/>
                    <a:pt x="142" y="7495"/>
                    <a:pt x="0" y="7320"/>
                  </a:cubicBezTo>
                  <a:close/>
                  <a:moveTo>
                    <a:pt x="0" y="9689"/>
                  </a:moveTo>
                  <a:lnTo>
                    <a:pt x="0" y="10653"/>
                  </a:lnTo>
                  <a:cubicBezTo>
                    <a:pt x="0" y="12771"/>
                    <a:pt x="4836" y="14492"/>
                    <a:pt x="10801" y="14492"/>
                  </a:cubicBezTo>
                  <a:cubicBezTo>
                    <a:pt x="16766" y="14492"/>
                    <a:pt x="21600" y="12777"/>
                    <a:pt x="21600" y="10653"/>
                  </a:cubicBezTo>
                  <a:lnTo>
                    <a:pt x="21600" y="9689"/>
                  </a:lnTo>
                  <a:cubicBezTo>
                    <a:pt x="21458" y="9864"/>
                    <a:pt x="21295" y="10033"/>
                    <a:pt x="21098" y="10197"/>
                  </a:cubicBezTo>
                  <a:cubicBezTo>
                    <a:pt x="20508" y="10698"/>
                    <a:pt x="19672" y="11138"/>
                    <a:pt x="18618" y="11514"/>
                  </a:cubicBezTo>
                  <a:cubicBezTo>
                    <a:pt x="16520" y="12260"/>
                    <a:pt x="13745" y="12668"/>
                    <a:pt x="10801" y="12668"/>
                  </a:cubicBezTo>
                  <a:cubicBezTo>
                    <a:pt x="7856" y="12668"/>
                    <a:pt x="5080" y="12260"/>
                    <a:pt x="2982" y="11514"/>
                  </a:cubicBezTo>
                  <a:cubicBezTo>
                    <a:pt x="1928" y="11138"/>
                    <a:pt x="1099" y="10698"/>
                    <a:pt x="504" y="10197"/>
                  </a:cubicBezTo>
                  <a:cubicBezTo>
                    <a:pt x="307" y="10033"/>
                    <a:pt x="142" y="9864"/>
                    <a:pt x="0" y="9689"/>
                  </a:cubicBezTo>
                  <a:close/>
                  <a:moveTo>
                    <a:pt x="0" y="12059"/>
                  </a:moveTo>
                  <a:lnTo>
                    <a:pt x="0" y="13022"/>
                  </a:lnTo>
                  <a:cubicBezTo>
                    <a:pt x="0" y="15141"/>
                    <a:pt x="4836" y="16862"/>
                    <a:pt x="10801" y="16862"/>
                  </a:cubicBezTo>
                  <a:cubicBezTo>
                    <a:pt x="16766" y="16862"/>
                    <a:pt x="21600" y="15146"/>
                    <a:pt x="21600" y="13022"/>
                  </a:cubicBezTo>
                  <a:lnTo>
                    <a:pt x="21600" y="12059"/>
                  </a:lnTo>
                  <a:cubicBezTo>
                    <a:pt x="21458" y="12233"/>
                    <a:pt x="21295" y="12402"/>
                    <a:pt x="21098" y="12566"/>
                  </a:cubicBezTo>
                  <a:cubicBezTo>
                    <a:pt x="20508" y="13067"/>
                    <a:pt x="19672" y="13507"/>
                    <a:pt x="18618" y="13883"/>
                  </a:cubicBezTo>
                  <a:cubicBezTo>
                    <a:pt x="16520" y="14629"/>
                    <a:pt x="13745" y="15037"/>
                    <a:pt x="10801" y="15037"/>
                  </a:cubicBezTo>
                  <a:cubicBezTo>
                    <a:pt x="7856" y="15037"/>
                    <a:pt x="5080" y="14629"/>
                    <a:pt x="2982" y="13883"/>
                  </a:cubicBezTo>
                  <a:cubicBezTo>
                    <a:pt x="1928" y="13507"/>
                    <a:pt x="1099" y="13067"/>
                    <a:pt x="504" y="12566"/>
                  </a:cubicBezTo>
                  <a:cubicBezTo>
                    <a:pt x="307" y="12402"/>
                    <a:pt x="142" y="12233"/>
                    <a:pt x="0" y="12059"/>
                  </a:cubicBezTo>
                  <a:close/>
                  <a:moveTo>
                    <a:pt x="0" y="14428"/>
                  </a:moveTo>
                  <a:lnTo>
                    <a:pt x="0" y="15391"/>
                  </a:lnTo>
                  <a:cubicBezTo>
                    <a:pt x="0" y="17510"/>
                    <a:pt x="4836" y="19231"/>
                    <a:pt x="10801" y="19231"/>
                  </a:cubicBezTo>
                  <a:cubicBezTo>
                    <a:pt x="16766" y="19231"/>
                    <a:pt x="21600" y="17515"/>
                    <a:pt x="21600" y="15391"/>
                  </a:cubicBezTo>
                  <a:lnTo>
                    <a:pt x="21600" y="14428"/>
                  </a:lnTo>
                  <a:cubicBezTo>
                    <a:pt x="21458" y="14602"/>
                    <a:pt x="21295" y="14772"/>
                    <a:pt x="21098" y="14935"/>
                  </a:cubicBezTo>
                  <a:cubicBezTo>
                    <a:pt x="20508" y="15436"/>
                    <a:pt x="19672" y="15877"/>
                    <a:pt x="18618" y="16252"/>
                  </a:cubicBezTo>
                  <a:cubicBezTo>
                    <a:pt x="16520" y="16998"/>
                    <a:pt x="13745" y="17406"/>
                    <a:pt x="10801" y="17406"/>
                  </a:cubicBezTo>
                  <a:cubicBezTo>
                    <a:pt x="7856" y="17406"/>
                    <a:pt x="5080" y="16998"/>
                    <a:pt x="2982" y="16252"/>
                  </a:cubicBezTo>
                  <a:cubicBezTo>
                    <a:pt x="1928" y="15877"/>
                    <a:pt x="1099" y="15436"/>
                    <a:pt x="504" y="14935"/>
                  </a:cubicBezTo>
                  <a:cubicBezTo>
                    <a:pt x="307" y="14772"/>
                    <a:pt x="142" y="14602"/>
                    <a:pt x="0" y="14428"/>
                  </a:cubicBezTo>
                  <a:close/>
                  <a:moveTo>
                    <a:pt x="0" y="16797"/>
                  </a:moveTo>
                  <a:lnTo>
                    <a:pt x="0" y="17760"/>
                  </a:lnTo>
                  <a:cubicBezTo>
                    <a:pt x="0" y="19879"/>
                    <a:pt x="4836" y="21600"/>
                    <a:pt x="10801" y="21600"/>
                  </a:cubicBezTo>
                  <a:cubicBezTo>
                    <a:pt x="16766" y="21600"/>
                    <a:pt x="21600" y="19879"/>
                    <a:pt x="21600" y="17760"/>
                  </a:cubicBezTo>
                  <a:lnTo>
                    <a:pt x="21600" y="16797"/>
                  </a:lnTo>
                  <a:cubicBezTo>
                    <a:pt x="21458" y="16971"/>
                    <a:pt x="21295" y="17141"/>
                    <a:pt x="21098" y="17304"/>
                  </a:cubicBezTo>
                  <a:cubicBezTo>
                    <a:pt x="20508" y="17805"/>
                    <a:pt x="19672" y="18246"/>
                    <a:pt x="18618" y="18622"/>
                  </a:cubicBezTo>
                  <a:cubicBezTo>
                    <a:pt x="16520" y="19368"/>
                    <a:pt x="13745" y="19775"/>
                    <a:pt x="10801" y="19775"/>
                  </a:cubicBezTo>
                  <a:cubicBezTo>
                    <a:pt x="7856" y="19775"/>
                    <a:pt x="5080" y="19368"/>
                    <a:pt x="2982" y="18622"/>
                  </a:cubicBezTo>
                  <a:cubicBezTo>
                    <a:pt x="1928" y="18246"/>
                    <a:pt x="1099" y="17805"/>
                    <a:pt x="504" y="17304"/>
                  </a:cubicBezTo>
                  <a:cubicBezTo>
                    <a:pt x="307" y="17141"/>
                    <a:pt x="142" y="16971"/>
                    <a:pt x="0" y="16797"/>
                  </a:cubicBezTo>
                  <a:close/>
                </a:path>
              </a:pathLst>
            </a:custGeom>
            <a:solidFill>
              <a:srgbClr val="7BDB45"/>
            </a:solidFill>
            <a:ln w="12700" cap="flat">
              <a:noFill/>
              <a:miter lim="400000"/>
            </a:ln>
            <a:effectLst/>
          </p:spPr>
          <p:txBody>
            <a:bodyPr wrap="square" lIns="50800" tIns="50800" rIns="50800" bIns="50800" numCol="1" anchor="ctr">
              <a:noAutofit/>
            </a:bodyPr>
            <a:lstStyle/>
            <a:p>
              <a:pPr>
                <a:defRPr b="0" sz="2600">
                  <a:latin typeface="Helvetica Light"/>
                  <a:ea typeface="Helvetica Light"/>
                  <a:cs typeface="Helvetica Light"/>
                  <a:sym typeface="Helvetica Light"/>
                </a:defRPr>
              </a:pPr>
            </a:p>
          </p:txBody>
        </p:sp>
      </p:grpSp>
      <p:grpSp>
        <p:nvGrpSpPr>
          <p:cNvPr id="1825" name="Group"/>
          <p:cNvGrpSpPr/>
          <p:nvPr/>
        </p:nvGrpSpPr>
        <p:grpSpPr>
          <a:xfrm>
            <a:off x="10624212" y="3424332"/>
            <a:ext cx="436842" cy="659925"/>
            <a:chOff x="0" y="0"/>
            <a:chExt cx="436841" cy="659923"/>
          </a:xfrm>
        </p:grpSpPr>
        <p:sp>
          <p:nvSpPr>
            <p:cNvPr id="1823" name="Ribbon"/>
            <p:cNvSpPr/>
            <p:nvPr/>
          </p:nvSpPr>
          <p:spPr>
            <a:xfrm>
              <a:off x="-1" y="0"/>
              <a:ext cx="436843" cy="659924"/>
            </a:xfrm>
            <a:custGeom>
              <a:avLst/>
              <a:gdLst/>
              <a:ahLst/>
              <a:cxnLst>
                <a:cxn ang="0">
                  <a:pos x="wd2" y="hd2"/>
                </a:cxn>
                <a:cxn ang="5400000">
                  <a:pos x="wd2" y="hd2"/>
                </a:cxn>
                <a:cxn ang="10800000">
                  <a:pos x="wd2" y="hd2"/>
                </a:cxn>
                <a:cxn ang="16200000">
                  <a:pos x="wd2" y="hd2"/>
                </a:cxn>
              </a:cxnLst>
              <a:rect l="0" t="0" r="r" b="b"/>
              <a:pathLst>
                <a:path w="21483" h="21600" fill="norm" stroke="1" extrusionOk="0">
                  <a:moveTo>
                    <a:pt x="10250" y="0"/>
                  </a:moveTo>
                  <a:cubicBezTo>
                    <a:pt x="9814" y="0"/>
                    <a:pt x="9433" y="155"/>
                    <a:pt x="9220" y="385"/>
                  </a:cubicBezTo>
                  <a:cubicBezTo>
                    <a:pt x="9223" y="388"/>
                    <a:pt x="9226" y="391"/>
                    <a:pt x="9230" y="394"/>
                  </a:cubicBezTo>
                  <a:cubicBezTo>
                    <a:pt x="9058" y="411"/>
                    <a:pt x="8887" y="431"/>
                    <a:pt x="8717" y="453"/>
                  </a:cubicBezTo>
                  <a:cubicBezTo>
                    <a:pt x="8396" y="278"/>
                    <a:pt x="7949" y="215"/>
                    <a:pt x="7531" y="316"/>
                  </a:cubicBezTo>
                  <a:lnTo>
                    <a:pt x="6587" y="545"/>
                  </a:lnTo>
                  <a:cubicBezTo>
                    <a:pt x="6177" y="644"/>
                    <a:pt x="5899" y="876"/>
                    <a:pt x="5817" y="1141"/>
                  </a:cubicBezTo>
                  <a:cubicBezTo>
                    <a:pt x="5823" y="1143"/>
                    <a:pt x="5828" y="1147"/>
                    <a:pt x="5835" y="1149"/>
                  </a:cubicBezTo>
                  <a:cubicBezTo>
                    <a:pt x="5683" y="1204"/>
                    <a:pt x="5533" y="1261"/>
                    <a:pt x="5386" y="1321"/>
                  </a:cubicBezTo>
                  <a:cubicBezTo>
                    <a:pt x="4992" y="1227"/>
                    <a:pt x="4537" y="1270"/>
                    <a:pt x="4194" y="1462"/>
                  </a:cubicBezTo>
                  <a:lnTo>
                    <a:pt x="3426" y="1891"/>
                  </a:lnTo>
                  <a:cubicBezTo>
                    <a:pt x="3092" y="2078"/>
                    <a:pt x="2949" y="2358"/>
                    <a:pt x="3008" y="2627"/>
                  </a:cubicBezTo>
                  <a:cubicBezTo>
                    <a:pt x="3018" y="2628"/>
                    <a:pt x="3026" y="2630"/>
                    <a:pt x="3036" y="2632"/>
                  </a:cubicBezTo>
                  <a:cubicBezTo>
                    <a:pt x="2922" y="2717"/>
                    <a:pt x="2810" y="2805"/>
                    <a:pt x="2702" y="2895"/>
                  </a:cubicBezTo>
                  <a:cubicBezTo>
                    <a:pt x="2281" y="2894"/>
                    <a:pt x="1873" y="3038"/>
                    <a:pt x="1648" y="3297"/>
                  </a:cubicBezTo>
                  <a:lnTo>
                    <a:pt x="1146" y="3876"/>
                  </a:lnTo>
                  <a:cubicBezTo>
                    <a:pt x="928" y="4128"/>
                    <a:pt x="937" y="4424"/>
                    <a:pt x="1130" y="4662"/>
                  </a:cubicBezTo>
                  <a:cubicBezTo>
                    <a:pt x="1140" y="4661"/>
                    <a:pt x="1149" y="4662"/>
                    <a:pt x="1159" y="4661"/>
                  </a:cubicBezTo>
                  <a:cubicBezTo>
                    <a:pt x="1095" y="4767"/>
                    <a:pt x="1035" y="4874"/>
                    <a:pt x="980" y="4983"/>
                  </a:cubicBezTo>
                  <a:cubicBezTo>
                    <a:pt x="585" y="5078"/>
                    <a:pt x="275" y="5307"/>
                    <a:pt x="197" y="5601"/>
                  </a:cubicBezTo>
                  <a:lnTo>
                    <a:pt x="23" y="6260"/>
                  </a:lnTo>
                  <a:cubicBezTo>
                    <a:pt x="-52" y="6546"/>
                    <a:pt x="109" y="6822"/>
                    <a:pt x="414" y="7002"/>
                  </a:cubicBezTo>
                  <a:cubicBezTo>
                    <a:pt x="423" y="6998"/>
                    <a:pt x="432" y="6997"/>
                    <a:pt x="442" y="6993"/>
                  </a:cubicBezTo>
                  <a:cubicBezTo>
                    <a:pt x="439" y="7058"/>
                    <a:pt x="437" y="7123"/>
                    <a:pt x="437" y="7189"/>
                  </a:cubicBezTo>
                  <a:cubicBezTo>
                    <a:pt x="437" y="7238"/>
                    <a:pt x="440" y="7287"/>
                    <a:pt x="442" y="7336"/>
                  </a:cubicBezTo>
                  <a:cubicBezTo>
                    <a:pt x="118" y="7516"/>
                    <a:pt x="-60" y="7802"/>
                    <a:pt x="18" y="8097"/>
                  </a:cubicBezTo>
                  <a:lnTo>
                    <a:pt x="194" y="8756"/>
                  </a:lnTo>
                  <a:cubicBezTo>
                    <a:pt x="270" y="9042"/>
                    <a:pt x="563" y="9265"/>
                    <a:pt x="942" y="9365"/>
                  </a:cubicBezTo>
                  <a:cubicBezTo>
                    <a:pt x="947" y="9361"/>
                    <a:pt x="954" y="9356"/>
                    <a:pt x="960" y="9352"/>
                  </a:cubicBezTo>
                  <a:cubicBezTo>
                    <a:pt x="1014" y="9461"/>
                    <a:pt x="1073" y="9569"/>
                    <a:pt x="1136" y="9676"/>
                  </a:cubicBezTo>
                  <a:cubicBezTo>
                    <a:pt x="927" y="9918"/>
                    <a:pt x="912" y="10224"/>
                    <a:pt x="1136" y="10483"/>
                  </a:cubicBezTo>
                  <a:lnTo>
                    <a:pt x="1636" y="11061"/>
                  </a:lnTo>
                  <a:cubicBezTo>
                    <a:pt x="1854" y="11313"/>
                    <a:pt x="2246" y="11456"/>
                    <a:pt x="2653" y="11464"/>
                  </a:cubicBezTo>
                  <a:cubicBezTo>
                    <a:pt x="2656" y="11459"/>
                    <a:pt x="2661" y="11454"/>
                    <a:pt x="2664" y="11449"/>
                  </a:cubicBezTo>
                  <a:cubicBezTo>
                    <a:pt x="2771" y="11539"/>
                    <a:pt x="2881" y="11629"/>
                    <a:pt x="2995" y="11715"/>
                  </a:cubicBezTo>
                  <a:cubicBezTo>
                    <a:pt x="2924" y="11989"/>
                    <a:pt x="3066" y="12279"/>
                    <a:pt x="3409" y="12471"/>
                  </a:cubicBezTo>
                  <a:lnTo>
                    <a:pt x="4176" y="12900"/>
                  </a:lnTo>
                  <a:cubicBezTo>
                    <a:pt x="4511" y="13087"/>
                    <a:pt x="4953" y="13131"/>
                    <a:pt x="5340" y="13046"/>
                  </a:cubicBezTo>
                  <a:cubicBezTo>
                    <a:pt x="5340" y="13043"/>
                    <a:pt x="5340" y="13040"/>
                    <a:pt x="5340" y="13036"/>
                  </a:cubicBezTo>
                  <a:cubicBezTo>
                    <a:pt x="5487" y="13097"/>
                    <a:pt x="5639" y="13155"/>
                    <a:pt x="5791" y="13211"/>
                  </a:cubicBezTo>
                  <a:cubicBezTo>
                    <a:pt x="5868" y="13482"/>
                    <a:pt x="6150" y="13721"/>
                    <a:pt x="6567" y="13822"/>
                  </a:cubicBezTo>
                  <a:lnTo>
                    <a:pt x="7511" y="14050"/>
                  </a:lnTo>
                  <a:cubicBezTo>
                    <a:pt x="7920" y="14149"/>
                    <a:pt x="8357" y="14090"/>
                    <a:pt x="8676" y="13922"/>
                  </a:cubicBezTo>
                  <a:cubicBezTo>
                    <a:pt x="8676" y="13921"/>
                    <a:pt x="8675" y="13921"/>
                    <a:pt x="8674" y="13919"/>
                  </a:cubicBezTo>
                  <a:cubicBezTo>
                    <a:pt x="8844" y="13942"/>
                    <a:pt x="9016" y="13962"/>
                    <a:pt x="9189" y="13980"/>
                  </a:cubicBezTo>
                  <a:cubicBezTo>
                    <a:pt x="9402" y="14215"/>
                    <a:pt x="9789" y="14372"/>
                    <a:pt x="10230" y="14372"/>
                  </a:cubicBezTo>
                  <a:lnTo>
                    <a:pt x="11233" y="14372"/>
                  </a:lnTo>
                  <a:cubicBezTo>
                    <a:pt x="11669" y="14372"/>
                    <a:pt x="12049" y="14217"/>
                    <a:pt x="12263" y="13987"/>
                  </a:cubicBezTo>
                  <a:cubicBezTo>
                    <a:pt x="12263" y="13987"/>
                    <a:pt x="12263" y="13985"/>
                    <a:pt x="12263" y="13985"/>
                  </a:cubicBezTo>
                  <a:cubicBezTo>
                    <a:pt x="12437" y="13968"/>
                    <a:pt x="12610" y="13948"/>
                    <a:pt x="12781" y="13926"/>
                  </a:cubicBezTo>
                  <a:cubicBezTo>
                    <a:pt x="13101" y="14095"/>
                    <a:pt x="13541" y="14154"/>
                    <a:pt x="13952" y="14055"/>
                  </a:cubicBezTo>
                  <a:lnTo>
                    <a:pt x="14896" y="13827"/>
                  </a:lnTo>
                  <a:cubicBezTo>
                    <a:pt x="15303" y="13729"/>
                    <a:pt x="15582" y="13498"/>
                    <a:pt x="15666" y="13235"/>
                  </a:cubicBezTo>
                  <a:cubicBezTo>
                    <a:pt x="15823" y="13178"/>
                    <a:pt x="15979" y="13118"/>
                    <a:pt x="16131" y="13056"/>
                  </a:cubicBezTo>
                  <a:cubicBezTo>
                    <a:pt x="16516" y="13141"/>
                    <a:pt x="16955" y="13097"/>
                    <a:pt x="17289" y="12910"/>
                  </a:cubicBezTo>
                  <a:lnTo>
                    <a:pt x="18059" y="12481"/>
                  </a:lnTo>
                  <a:cubicBezTo>
                    <a:pt x="18391" y="12296"/>
                    <a:pt x="18533" y="12017"/>
                    <a:pt x="18477" y="11751"/>
                  </a:cubicBezTo>
                  <a:cubicBezTo>
                    <a:pt x="18597" y="11662"/>
                    <a:pt x="18712" y="11569"/>
                    <a:pt x="18824" y="11476"/>
                  </a:cubicBezTo>
                  <a:cubicBezTo>
                    <a:pt x="19229" y="11467"/>
                    <a:pt x="19620" y="11325"/>
                    <a:pt x="19837" y="11075"/>
                  </a:cubicBezTo>
                  <a:lnTo>
                    <a:pt x="20337" y="10496"/>
                  </a:lnTo>
                  <a:cubicBezTo>
                    <a:pt x="20552" y="10248"/>
                    <a:pt x="20546" y="9955"/>
                    <a:pt x="20360" y="9718"/>
                  </a:cubicBezTo>
                  <a:cubicBezTo>
                    <a:pt x="20427" y="9606"/>
                    <a:pt x="20491" y="9493"/>
                    <a:pt x="20549" y="9377"/>
                  </a:cubicBezTo>
                  <a:cubicBezTo>
                    <a:pt x="20922" y="9276"/>
                    <a:pt x="21211" y="9052"/>
                    <a:pt x="21286" y="8769"/>
                  </a:cubicBezTo>
                  <a:lnTo>
                    <a:pt x="21460" y="8112"/>
                  </a:lnTo>
                  <a:cubicBezTo>
                    <a:pt x="21534" y="7829"/>
                    <a:pt x="21377" y="7554"/>
                    <a:pt x="21080" y="7374"/>
                  </a:cubicBezTo>
                  <a:cubicBezTo>
                    <a:pt x="21082" y="7312"/>
                    <a:pt x="21082" y="7251"/>
                    <a:pt x="21082" y="7189"/>
                  </a:cubicBezTo>
                  <a:cubicBezTo>
                    <a:pt x="21082" y="7130"/>
                    <a:pt x="21082" y="7072"/>
                    <a:pt x="21080" y="7014"/>
                  </a:cubicBezTo>
                  <a:cubicBezTo>
                    <a:pt x="21380" y="6834"/>
                    <a:pt x="21540" y="6557"/>
                    <a:pt x="21465" y="6274"/>
                  </a:cubicBezTo>
                  <a:lnTo>
                    <a:pt x="21289" y="5616"/>
                  </a:lnTo>
                  <a:cubicBezTo>
                    <a:pt x="21214" y="5334"/>
                    <a:pt x="20924" y="5112"/>
                    <a:pt x="20551" y="5010"/>
                  </a:cubicBezTo>
                  <a:cubicBezTo>
                    <a:pt x="20494" y="4896"/>
                    <a:pt x="20434" y="4783"/>
                    <a:pt x="20368" y="4671"/>
                  </a:cubicBezTo>
                  <a:cubicBezTo>
                    <a:pt x="20557" y="4433"/>
                    <a:pt x="20567" y="4138"/>
                    <a:pt x="20350" y="3888"/>
                  </a:cubicBezTo>
                  <a:lnTo>
                    <a:pt x="19847" y="3309"/>
                  </a:lnTo>
                  <a:cubicBezTo>
                    <a:pt x="19630" y="3059"/>
                    <a:pt x="19240" y="2917"/>
                    <a:pt x="18835" y="2908"/>
                  </a:cubicBezTo>
                  <a:cubicBezTo>
                    <a:pt x="18725" y="2816"/>
                    <a:pt x="18610" y="2726"/>
                    <a:pt x="18493" y="2638"/>
                  </a:cubicBezTo>
                  <a:cubicBezTo>
                    <a:pt x="18553" y="2370"/>
                    <a:pt x="18409" y="2087"/>
                    <a:pt x="18074" y="1900"/>
                  </a:cubicBezTo>
                  <a:lnTo>
                    <a:pt x="17307" y="1470"/>
                  </a:lnTo>
                  <a:cubicBezTo>
                    <a:pt x="16972" y="1284"/>
                    <a:pt x="16530" y="1239"/>
                    <a:pt x="16143" y="1324"/>
                  </a:cubicBezTo>
                  <a:cubicBezTo>
                    <a:pt x="16143" y="1325"/>
                    <a:pt x="16143" y="1326"/>
                    <a:pt x="16143" y="1326"/>
                  </a:cubicBezTo>
                  <a:cubicBezTo>
                    <a:pt x="15994" y="1265"/>
                    <a:pt x="15843" y="1207"/>
                    <a:pt x="15689" y="1151"/>
                  </a:cubicBezTo>
                  <a:cubicBezTo>
                    <a:pt x="15609" y="884"/>
                    <a:pt x="15328" y="650"/>
                    <a:pt x="14916" y="550"/>
                  </a:cubicBezTo>
                  <a:lnTo>
                    <a:pt x="13972" y="321"/>
                  </a:lnTo>
                  <a:cubicBezTo>
                    <a:pt x="13562" y="222"/>
                    <a:pt x="13126" y="280"/>
                    <a:pt x="12807" y="448"/>
                  </a:cubicBezTo>
                  <a:cubicBezTo>
                    <a:pt x="12808" y="450"/>
                    <a:pt x="12808" y="452"/>
                    <a:pt x="12809" y="453"/>
                  </a:cubicBezTo>
                  <a:cubicBezTo>
                    <a:pt x="12639" y="431"/>
                    <a:pt x="12466" y="411"/>
                    <a:pt x="12294" y="394"/>
                  </a:cubicBezTo>
                  <a:cubicBezTo>
                    <a:pt x="12082" y="158"/>
                    <a:pt x="11697" y="0"/>
                    <a:pt x="11256" y="0"/>
                  </a:cubicBezTo>
                  <a:lnTo>
                    <a:pt x="10250" y="0"/>
                  </a:lnTo>
                  <a:close/>
                  <a:moveTo>
                    <a:pt x="10761" y="2494"/>
                  </a:moveTo>
                  <a:cubicBezTo>
                    <a:pt x="14153" y="2494"/>
                    <a:pt x="16984" y="4085"/>
                    <a:pt x="17666" y="6207"/>
                  </a:cubicBezTo>
                  <a:cubicBezTo>
                    <a:pt x="17678" y="6243"/>
                    <a:pt x="17689" y="6280"/>
                    <a:pt x="17699" y="6316"/>
                  </a:cubicBezTo>
                  <a:cubicBezTo>
                    <a:pt x="17710" y="6352"/>
                    <a:pt x="17718" y="6388"/>
                    <a:pt x="17727" y="6425"/>
                  </a:cubicBezTo>
                  <a:cubicBezTo>
                    <a:pt x="17735" y="6454"/>
                    <a:pt x="17744" y="6482"/>
                    <a:pt x="17750" y="6511"/>
                  </a:cubicBezTo>
                  <a:cubicBezTo>
                    <a:pt x="17762" y="6564"/>
                    <a:pt x="17770" y="6616"/>
                    <a:pt x="17778" y="6669"/>
                  </a:cubicBezTo>
                  <a:cubicBezTo>
                    <a:pt x="17785" y="6707"/>
                    <a:pt x="17791" y="6744"/>
                    <a:pt x="17796" y="6781"/>
                  </a:cubicBezTo>
                  <a:cubicBezTo>
                    <a:pt x="17800" y="6805"/>
                    <a:pt x="17801" y="6830"/>
                    <a:pt x="17804" y="6854"/>
                  </a:cubicBezTo>
                  <a:cubicBezTo>
                    <a:pt x="17812" y="6927"/>
                    <a:pt x="17817" y="6999"/>
                    <a:pt x="17819" y="7072"/>
                  </a:cubicBezTo>
                  <a:cubicBezTo>
                    <a:pt x="17820" y="7082"/>
                    <a:pt x="17822" y="7093"/>
                    <a:pt x="17822" y="7104"/>
                  </a:cubicBezTo>
                  <a:cubicBezTo>
                    <a:pt x="17826" y="7244"/>
                    <a:pt x="17819" y="7385"/>
                    <a:pt x="17804" y="7523"/>
                  </a:cubicBezTo>
                  <a:lnTo>
                    <a:pt x="17807" y="7523"/>
                  </a:lnTo>
                  <a:cubicBezTo>
                    <a:pt x="17796" y="7624"/>
                    <a:pt x="17780" y="7723"/>
                    <a:pt x="17761" y="7822"/>
                  </a:cubicBezTo>
                  <a:lnTo>
                    <a:pt x="17756" y="7822"/>
                  </a:lnTo>
                  <a:cubicBezTo>
                    <a:pt x="17743" y="7882"/>
                    <a:pt x="17731" y="7943"/>
                    <a:pt x="17715" y="8004"/>
                  </a:cubicBezTo>
                  <a:cubicBezTo>
                    <a:pt x="17611" y="8394"/>
                    <a:pt x="17437" y="8765"/>
                    <a:pt x="17205" y="9111"/>
                  </a:cubicBezTo>
                  <a:lnTo>
                    <a:pt x="17212" y="9111"/>
                  </a:lnTo>
                  <a:cubicBezTo>
                    <a:pt x="17151" y="9202"/>
                    <a:pt x="17086" y="9294"/>
                    <a:pt x="17016" y="9382"/>
                  </a:cubicBezTo>
                  <a:lnTo>
                    <a:pt x="17006" y="9381"/>
                  </a:lnTo>
                  <a:cubicBezTo>
                    <a:pt x="16963" y="9435"/>
                    <a:pt x="16919" y="9489"/>
                    <a:pt x="16873" y="9542"/>
                  </a:cubicBezTo>
                  <a:cubicBezTo>
                    <a:pt x="16575" y="9885"/>
                    <a:pt x="16224" y="10193"/>
                    <a:pt x="15827" y="10466"/>
                  </a:cubicBezTo>
                  <a:lnTo>
                    <a:pt x="15832" y="10467"/>
                  </a:lnTo>
                  <a:cubicBezTo>
                    <a:pt x="15727" y="10539"/>
                    <a:pt x="15620" y="10610"/>
                    <a:pt x="15508" y="10678"/>
                  </a:cubicBezTo>
                  <a:lnTo>
                    <a:pt x="15500" y="10674"/>
                  </a:lnTo>
                  <a:cubicBezTo>
                    <a:pt x="15433" y="10715"/>
                    <a:pt x="15365" y="10755"/>
                    <a:pt x="15294" y="10795"/>
                  </a:cubicBezTo>
                  <a:cubicBezTo>
                    <a:pt x="14838" y="11049"/>
                    <a:pt x="14347" y="11259"/>
                    <a:pt x="13835" y="11425"/>
                  </a:cubicBezTo>
                  <a:lnTo>
                    <a:pt x="13840" y="11430"/>
                  </a:lnTo>
                  <a:cubicBezTo>
                    <a:pt x="13704" y="11474"/>
                    <a:pt x="13564" y="11512"/>
                    <a:pt x="13424" y="11550"/>
                  </a:cubicBezTo>
                  <a:lnTo>
                    <a:pt x="13421" y="11547"/>
                  </a:lnTo>
                  <a:cubicBezTo>
                    <a:pt x="13337" y="11570"/>
                    <a:pt x="13251" y="11592"/>
                    <a:pt x="13164" y="11613"/>
                  </a:cubicBezTo>
                  <a:cubicBezTo>
                    <a:pt x="12604" y="11749"/>
                    <a:pt x="12037" y="11834"/>
                    <a:pt x="11470" y="11873"/>
                  </a:cubicBezTo>
                  <a:lnTo>
                    <a:pt x="11470" y="11875"/>
                  </a:lnTo>
                  <a:cubicBezTo>
                    <a:pt x="11269" y="11888"/>
                    <a:pt x="11066" y="11895"/>
                    <a:pt x="10860" y="11897"/>
                  </a:cubicBezTo>
                  <a:cubicBezTo>
                    <a:pt x="10824" y="11897"/>
                    <a:pt x="10786" y="11898"/>
                    <a:pt x="10750" y="11899"/>
                  </a:cubicBezTo>
                  <a:cubicBezTo>
                    <a:pt x="6853" y="11895"/>
                    <a:pt x="3697" y="9792"/>
                    <a:pt x="3697" y="7197"/>
                  </a:cubicBezTo>
                  <a:cubicBezTo>
                    <a:pt x="3697" y="4600"/>
                    <a:pt x="6859" y="2494"/>
                    <a:pt x="10761" y="2494"/>
                  </a:cubicBezTo>
                  <a:close/>
                  <a:moveTo>
                    <a:pt x="10740" y="2745"/>
                  </a:moveTo>
                  <a:cubicBezTo>
                    <a:pt x="7061" y="2745"/>
                    <a:pt x="4069" y="4737"/>
                    <a:pt x="4069" y="7185"/>
                  </a:cubicBezTo>
                  <a:cubicBezTo>
                    <a:pt x="4069" y="9634"/>
                    <a:pt x="7061" y="11625"/>
                    <a:pt x="10740" y="11625"/>
                  </a:cubicBezTo>
                  <a:cubicBezTo>
                    <a:pt x="14419" y="11625"/>
                    <a:pt x="17414" y="9634"/>
                    <a:pt x="17414" y="7185"/>
                  </a:cubicBezTo>
                  <a:cubicBezTo>
                    <a:pt x="17414" y="4737"/>
                    <a:pt x="14419" y="2745"/>
                    <a:pt x="10740" y="2745"/>
                  </a:cubicBezTo>
                  <a:close/>
                  <a:moveTo>
                    <a:pt x="16115" y="13233"/>
                  </a:moveTo>
                  <a:lnTo>
                    <a:pt x="16100" y="13289"/>
                  </a:lnTo>
                  <a:cubicBezTo>
                    <a:pt x="15983" y="13667"/>
                    <a:pt x="15588" y="13971"/>
                    <a:pt x="15046" y="14102"/>
                  </a:cubicBezTo>
                  <a:lnTo>
                    <a:pt x="14102" y="14332"/>
                  </a:lnTo>
                  <a:cubicBezTo>
                    <a:pt x="13920" y="14376"/>
                    <a:pt x="13731" y="14398"/>
                    <a:pt x="13539" y="14398"/>
                  </a:cubicBezTo>
                  <a:cubicBezTo>
                    <a:pt x="13190" y="14398"/>
                    <a:pt x="12858" y="14324"/>
                    <a:pt x="12585" y="14196"/>
                  </a:cubicBezTo>
                  <a:cubicBezTo>
                    <a:pt x="12381" y="14389"/>
                    <a:pt x="12098" y="14530"/>
                    <a:pt x="11773" y="14605"/>
                  </a:cubicBezTo>
                  <a:lnTo>
                    <a:pt x="10965" y="16610"/>
                  </a:lnTo>
                  <a:lnTo>
                    <a:pt x="12975" y="21600"/>
                  </a:lnTo>
                  <a:lnTo>
                    <a:pt x="15587" y="20004"/>
                  </a:lnTo>
                  <a:lnTo>
                    <a:pt x="19049" y="20517"/>
                  </a:lnTo>
                  <a:lnTo>
                    <a:pt x="16115" y="13233"/>
                  </a:lnTo>
                  <a:close/>
                  <a:moveTo>
                    <a:pt x="5365" y="13294"/>
                  </a:moveTo>
                  <a:lnTo>
                    <a:pt x="2457" y="20517"/>
                  </a:lnTo>
                  <a:lnTo>
                    <a:pt x="5921" y="20004"/>
                  </a:lnTo>
                  <a:lnTo>
                    <a:pt x="8534" y="21600"/>
                  </a:lnTo>
                  <a:lnTo>
                    <a:pt x="11327" y="14663"/>
                  </a:lnTo>
                  <a:cubicBezTo>
                    <a:pt x="11296" y="14664"/>
                    <a:pt x="11264" y="14664"/>
                    <a:pt x="11233" y="14664"/>
                  </a:cubicBezTo>
                  <a:lnTo>
                    <a:pt x="10227" y="14664"/>
                  </a:lnTo>
                  <a:cubicBezTo>
                    <a:pt x="9666" y="14664"/>
                    <a:pt x="9169" y="14476"/>
                    <a:pt x="8870" y="14191"/>
                  </a:cubicBezTo>
                  <a:cubicBezTo>
                    <a:pt x="8592" y="14320"/>
                    <a:pt x="8260" y="14393"/>
                    <a:pt x="7921" y="14393"/>
                  </a:cubicBezTo>
                  <a:cubicBezTo>
                    <a:pt x="7729" y="14393"/>
                    <a:pt x="7541" y="14370"/>
                    <a:pt x="7360" y="14326"/>
                  </a:cubicBezTo>
                  <a:lnTo>
                    <a:pt x="6416" y="14097"/>
                  </a:lnTo>
                  <a:cubicBezTo>
                    <a:pt x="6002" y="13997"/>
                    <a:pt x="5669" y="13795"/>
                    <a:pt x="5483" y="13528"/>
                  </a:cubicBezTo>
                  <a:cubicBezTo>
                    <a:pt x="5429" y="13452"/>
                    <a:pt x="5391" y="13374"/>
                    <a:pt x="5365" y="13294"/>
                  </a:cubicBezTo>
                  <a:close/>
                </a:path>
              </a:pathLst>
            </a:custGeom>
            <a:solidFill>
              <a:srgbClr val="FFFFFF"/>
            </a:solidFill>
            <a:ln w="12700" cap="flat">
              <a:solidFill>
                <a:schemeClr val="accent3">
                  <a:hueOff val="-365725"/>
                  <a:satOff val="-32500"/>
                  <a:lumOff val="18235"/>
                </a:schemeClr>
              </a:solidFill>
              <a:prstDash val="solid"/>
              <a:miter lim="400000"/>
            </a:ln>
            <a:effectLst/>
          </p:spPr>
          <p:txBody>
            <a:bodyPr wrap="square" lIns="50800" tIns="50800" rIns="50800" bIns="50800" numCol="1" anchor="ctr">
              <a:noAutofit/>
            </a:bodyPr>
            <a:lstStyle/>
            <a:p>
              <a:pPr>
                <a:defRPr b="0" sz="2200">
                  <a:solidFill>
                    <a:srgbClr val="000000"/>
                  </a:solidFill>
                  <a:latin typeface="+mn-lt"/>
                  <a:ea typeface="+mn-ea"/>
                  <a:cs typeface="+mn-cs"/>
                  <a:sym typeface="Helvetica Neue Medium"/>
                </a:defRPr>
              </a:pPr>
            </a:p>
          </p:txBody>
        </p:sp>
        <p:sp>
          <p:nvSpPr>
            <p:cNvPr id="1824" name="Dingbat Check"/>
            <p:cNvSpPr/>
            <p:nvPr/>
          </p:nvSpPr>
          <p:spPr>
            <a:xfrm>
              <a:off x="120392" y="132990"/>
              <a:ext cx="196057" cy="186306"/>
            </a:xfrm>
            <a:custGeom>
              <a:avLst/>
              <a:gdLst/>
              <a:ahLst/>
              <a:cxnLst>
                <a:cxn ang="0">
                  <a:pos x="wd2" y="hd2"/>
                </a:cxn>
                <a:cxn ang="5400000">
                  <a:pos x="wd2" y="hd2"/>
                </a:cxn>
                <a:cxn ang="10800000">
                  <a:pos x="wd2" y="hd2"/>
                </a:cxn>
                <a:cxn ang="16200000">
                  <a:pos x="wd2" y="hd2"/>
                </a:cxn>
              </a:cxnLst>
              <a:rect l="0" t="0" r="r" b="b"/>
              <a:pathLst>
                <a:path w="21452" h="20404" fill="norm" stroke="1"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chemeClr val="accent3"/>
            </a:solidFill>
            <a:ln w="12700" cap="flat">
              <a:noFill/>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grpSp>
      <p:grpSp>
        <p:nvGrpSpPr>
          <p:cNvPr id="1828" name="Group"/>
          <p:cNvGrpSpPr/>
          <p:nvPr/>
        </p:nvGrpSpPr>
        <p:grpSpPr>
          <a:xfrm>
            <a:off x="3824846" y="3617455"/>
            <a:ext cx="436842" cy="659925"/>
            <a:chOff x="0" y="0"/>
            <a:chExt cx="436841" cy="659923"/>
          </a:xfrm>
        </p:grpSpPr>
        <p:sp>
          <p:nvSpPr>
            <p:cNvPr id="1826" name="Ribbon"/>
            <p:cNvSpPr/>
            <p:nvPr/>
          </p:nvSpPr>
          <p:spPr>
            <a:xfrm>
              <a:off x="-1" y="0"/>
              <a:ext cx="436843" cy="659924"/>
            </a:xfrm>
            <a:custGeom>
              <a:avLst/>
              <a:gdLst/>
              <a:ahLst/>
              <a:cxnLst>
                <a:cxn ang="0">
                  <a:pos x="wd2" y="hd2"/>
                </a:cxn>
                <a:cxn ang="5400000">
                  <a:pos x="wd2" y="hd2"/>
                </a:cxn>
                <a:cxn ang="10800000">
                  <a:pos x="wd2" y="hd2"/>
                </a:cxn>
                <a:cxn ang="16200000">
                  <a:pos x="wd2" y="hd2"/>
                </a:cxn>
              </a:cxnLst>
              <a:rect l="0" t="0" r="r" b="b"/>
              <a:pathLst>
                <a:path w="21483" h="21600" fill="norm" stroke="1" extrusionOk="0">
                  <a:moveTo>
                    <a:pt x="10250" y="0"/>
                  </a:moveTo>
                  <a:cubicBezTo>
                    <a:pt x="9814" y="0"/>
                    <a:pt x="9433" y="155"/>
                    <a:pt x="9220" y="385"/>
                  </a:cubicBezTo>
                  <a:cubicBezTo>
                    <a:pt x="9223" y="388"/>
                    <a:pt x="9226" y="391"/>
                    <a:pt x="9230" y="394"/>
                  </a:cubicBezTo>
                  <a:cubicBezTo>
                    <a:pt x="9058" y="411"/>
                    <a:pt x="8887" y="431"/>
                    <a:pt x="8717" y="453"/>
                  </a:cubicBezTo>
                  <a:cubicBezTo>
                    <a:pt x="8396" y="278"/>
                    <a:pt x="7949" y="215"/>
                    <a:pt x="7531" y="316"/>
                  </a:cubicBezTo>
                  <a:lnTo>
                    <a:pt x="6587" y="545"/>
                  </a:lnTo>
                  <a:cubicBezTo>
                    <a:pt x="6177" y="644"/>
                    <a:pt x="5899" y="876"/>
                    <a:pt x="5817" y="1141"/>
                  </a:cubicBezTo>
                  <a:cubicBezTo>
                    <a:pt x="5823" y="1143"/>
                    <a:pt x="5828" y="1147"/>
                    <a:pt x="5835" y="1149"/>
                  </a:cubicBezTo>
                  <a:cubicBezTo>
                    <a:pt x="5683" y="1204"/>
                    <a:pt x="5533" y="1261"/>
                    <a:pt x="5386" y="1321"/>
                  </a:cubicBezTo>
                  <a:cubicBezTo>
                    <a:pt x="4992" y="1227"/>
                    <a:pt x="4537" y="1270"/>
                    <a:pt x="4194" y="1462"/>
                  </a:cubicBezTo>
                  <a:lnTo>
                    <a:pt x="3426" y="1891"/>
                  </a:lnTo>
                  <a:cubicBezTo>
                    <a:pt x="3092" y="2078"/>
                    <a:pt x="2949" y="2358"/>
                    <a:pt x="3008" y="2627"/>
                  </a:cubicBezTo>
                  <a:cubicBezTo>
                    <a:pt x="3018" y="2628"/>
                    <a:pt x="3026" y="2630"/>
                    <a:pt x="3036" y="2632"/>
                  </a:cubicBezTo>
                  <a:cubicBezTo>
                    <a:pt x="2922" y="2717"/>
                    <a:pt x="2810" y="2805"/>
                    <a:pt x="2702" y="2895"/>
                  </a:cubicBezTo>
                  <a:cubicBezTo>
                    <a:pt x="2281" y="2894"/>
                    <a:pt x="1873" y="3038"/>
                    <a:pt x="1648" y="3297"/>
                  </a:cubicBezTo>
                  <a:lnTo>
                    <a:pt x="1146" y="3876"/>
                  </a:lnTo>
                  <a:cubicBezTo>
                    <a:pt x="928" y="4128"/>
                    <a:pt x="937" y="4424"/>
                    <a:pt x="1130" y="4662"/>
                  </a:cubicBezTo>
                  <a:cubicBezTo>
                    <a:pt x="1140" y="4661"/>
                    <a:pt x="1149" y="4662"/>
                    <a:pt x="1159" y="4661"/>
                  </a:cubicBezTo>
                  <a:cubicBezTo>
                    <a:pt x="1095" y="4767"/>
                    <a:pt x="1035" y="4874"/>
                    <a:pt x="980" y="4983"/>
                  </a:cubicBezTo>
                  <a:cubicBezTo>
                    <a:pt x="585" y="5078"/>
                    <a:pt x="275" y="5307"/>
                    <a:pt x="197" y="5601"/>
                  </a:cubicBezTo>
                  <a:lnTo>
                    <a:pt x="23" y="6260"/>
                  </a:lnTo>
                  <a:cubicBezTo>
                    <a:pt x="-52" y="6546"/>
                    <a:pt x="109" y="6822"/>
                    <a:pt x="414" y="7002"/>
                  </a:cubicBezTo>
                  <a:cubicBezTo>
                    <a:pt x="423" y="6998"/>
                    <a:pt x="432" y="6997"/>
                    <a:pt x="442" y="6993"/>
                  </a:cubicBezTo>
                  <a:cubicBezTo>
                    <a:pt x="439" y="7058"/>
                    <a:pt x="437" y="7123"/>
                    <a:pt x="437" y="7189"/>
                  </a:cubicBezTo>
                  <a:cubicBezTo>
                    <a:pt x="437" y="7238"/>
                    <a:pt x="440" y="7287"/>
                    <a:pt x="442" y="7336"/>
                  </a:cubicBezTo>
                  <a:cubicBezTo>
                    <a:pt x="118" y="7516"/>
                    <a:pt x="-60" y="7802"/>
                    <a:pt x="18" y="8097"/>
                  </a:cubicBezTo>
                  <a:lnTo>
                    <a:pt x="194" y="8756"/>
                  </a:lnTo>
                  <a:cubicBezTo>
                    <a:pt x="270" y="9042"/>
                    <a:pt x="563" y="9265"/>
                    <a:pt x="942" y="9365"/>
                  </a:cubicBezTo>
                  <a:cubicBezTo>
                    <a:pt x="947" y="9361"/>
                    <a:pt x="954" y="9356"/>
                    <a:pt x="960" y="9352"/>
                  </a:cubicBezTo>
                  <a:cubicBezTo>
                    <a:pt x="1014" y="9461"/>
                    <a:pt x="1073" y="9569"/>
                    <a:pt x="1136" y="9676"/>
                  </a:cubicBezTo>
                  <a:cubicBezTo>
                    <a:pt x="927" y="9918"/>
                    <a:pt x="912" y="10224"/>
                    <a:pt x="1136" y="10483"/>
                  </a:cubicBezTo>
                  <a:lnTo>
                    <a:pt x="1636" y="11061"/>
                  </a:lnTo>
                  <a:cubicBezTo>
                    <a:pt x="1854" y="11313"/>
                    <a:pt x="2246" y="11456"/>
                    <a:pt x="2653" y="11464"/>
                  </a:cubicBezTo>
                  <a:cubicBezTo>
                    <a:pt x="2656" y="11459"/>
                    <a:pt x="2661" y="11454"/>
                    <a:pt x="2664" y="11449"/>
                  </a:cubicBezTo>
                  <a:cubicBezTo>
                    <a:pt x="2771" y="11539"/>
                    <a:pt x="2881" y="11629"/>
                    <a:pt x="2995" y="11715"/>
                  </a:cubicBezTo>
                  <a:cubicBezTo>
                    <a:pt x="2924" y="11989"/>
                    <a:pt x="3066" y="12279"/>
                    <a:pt x="3409" y="12471"/>
                  </a:cubicBezTo>
                  <a:lnTo>
                    <a:pt x="4176" y="12900"/>
                  </a:lnTo>
                  <a:cubicBezTo>
                    <a:pt x="4511" y="13087"/>
                    <a:pt x="4953" y="13131"/>
                    <a:pt x="5340" y="13046"/>
                  </a:cubicBezTo>
                  <a:cubicBezTo>
                    <a:pt x="5340" y="13043"/>
                    <a:pt x="5340" y="13040"/>
                    <a:pt x="5340" y="13036"/>
                  </a:cubicBezTo>
                  <a:cubicBezTo>
                    <a:pt x="5487" y="13097"/>
                    <a:pt x="5639" y="13155"/>
                    <a:pt x="5791" y="13211"/>
                  </a:cubicBezTo>
                  <a:cubicBezTo>
                    <a:pt x="5868" y="13482"/>
                    <a:pt x="6150" y="13721"/>
                    <a:pt x="6567" y="13822"/>
                  </a:cubicBezTo>
                  <a:lnTo>
                    <a:pt x="7511" y="14050"/>
                  </a:lnTo>
                  <a:cubicBezTo>
                    <a:pt x="7920" y="14149"/>
                    <a:pt x="8357" y="14090"/>
                    <a:pt x="8676" y="13922"/>
                  </a:cubicBezTo>
                  <a:cubicBezTo>
                    <a:pt x="8676" y="13921"/>
                    <a:pt x="8675" y="13921"/>
                    <a:pt x="8674" y="13919"/>
                  </a:cubicBezTo>
                  <a:cubicBezTo>
                    <a:pt x="8844" y="13942"/>
                    <a:pt x="9016" y="13962"/>
                    <a:pt x="9189" y="13980"/>
                  </a:cubicBezTo>
                  <a:cubicBezTo>
                    <a:pt x="9402" y="14215"/>
                    <a:pt x="9789" y="14372"/>
                    <a:pt x="10230" y="14372"/>
                  </a:cubicBezTo>
                  <a:lnTo>
                    <a:pt x="11233" y="14372"/>
                  </a:lnTo>
                  <a:cubicBezTo>
                    <a:pt x="11669" y="14372"/>
                    <a:pt x="12049" y="14217"/>
                    <a:pt x="12263" y="13987"/>
                  </a:cubicBezTo>
                  <a:cubicBezTo>
                    <a:pt x="12263" y="13987"/>
                    <a:pt x="12263" y="13985"/>
                    <a:pt x="12263" y="13985"/>
                  </a:cubicBezTo>
                  <a:cubicBezTo>
                    <a:pt x="12437" y="13968"/>
                    <a:pt x="12610" y="13948"/>
                    <a:pt x="12781" y="13926"/>
                  </a:cubicBezTo>
                  <a:cubicBezTo>
                    <a:pt x="13101" y="14095"/>
                    <a:pt x="13541" y="14154"/>
                    <a:pt x="13952" y="14055"/>
                  </a:cubicBezTo>
                  <a:lnTo>
                    <a:pt x="14896" y="13827"/>
                  </a:lnTo>
                  <a:cubicBezTo>
                    <a:pt x="15303" y="13729"/>
                    <a:pt x="15582" y="13498"/>
                    <a:pt x="15666" y="13235"/>
                  </a:cubicBezTo>
                  <a:cubicBezTo>
                    <a:pt x="15823" y="13178"/>
                    <a:pt x="15979" y="13118"/>
                    <a:pt x="16131" y="13056"/>
                  </a:cubicBezTo>
                  <a:cubicBezTo>
                    <a:pt x="16516" y="13141"/>
                    <a:pt x="16955" y="13097"/>
                    <a:pt x="17289" y="12910"/>
                  </a:cubicBezTo>
                  <a:lnTo>
                    <a:pt x="18059" y="12481"/>
                  </a:lnTo>
                  <a:cubicBezTo>
                    <a:pt x="18391" y="12296"/>
                    <a:pt x="18533" y="12017"/>
                    <a:pt x="18477" y="11751"/>
                  </a:cubicBezTo>
                  <a:cubicBezTo>
                    <a:pt x="18597" y="11662"/>
                    <a:pt x="18712" y="11569"/>
                    <a:pt x="18824" y="11476"/>
                  </a:cubicBezTo>
                  <a:cubicBezTo>
                    <a:pt x="19229" y="11467"/>
                    <a:pt x="19620" y="11325"/>
                    <a:pt x="19837" y="11075"/>
                  </a:cubicBezTo>
                  <a:lnTo>
                    <a:pt x="20337" y="10496"/>
                  </a:lnTo>
                  <a:cubicBezTo>
                    <a:pt x="20552" y="10248"/>
                    <a:pt x="20546" y="9955"/>
                    <a:pt x="20360" y="9718"/>
                  </a:cubicBezTo>
                  <a:cubicBezTo>
                    <a:pt x="20427" y="9606"/>
                    <a:pt x="20491" y="9493"/>
                    <a:pt x="20549" y="9377"/>
                  </a:cubicBezTo>
                  <a:cubicBezTo>
                    <a:pt x="20922" y="9276"/>
                    <a:pt x="21211" y="9052"/>
                    <a:pt x="21286" y="8769"/>
                  </a:cubicBezTo>
                  <a:lnTo>
                    <a:pt x="21460" y="8112"/>
                  </a:lnTo>
                  <a:cubicBezTo>
                    <a:pt x="21534" y="7829"/>
                    <a:pt x="21377" y="7554"/>
                    <a:pt x="21080" y="7374"/>
                  </a:cubicBezTo>
                  <a:cubicBezTo>
                    <a:pt x="21082" y="7312"/>
                    <a:pt x="21082" y="7251"/>
                    <a:pt x="21082" y="7189"/>
                  </a:cubicBezTo>
                  <a:cubicBezTo>
                    <a:pt x="21082" y="7130"/>
                    <a:pt x="21082" y="7072"/>
                    <a:pt x="21080" y="7014"/>
                  </a:cubicBezTo>
                  <a:cubicBezTo>
                    <a:pt x="21380" y="6834"/>
                    <a:pt x="21540" y="6557"/>
                    <a:pt x="21465" y="6274"/>
                  </a:cubicBezTo>
                  <a:lnTo>
                    <a:pt x="21289" y="5616"/>
                  </a:lnTo>
                  <a:cubicBezTo>
                    <a:pt x="21214" y="5334"/>
                    <a:pt x="20924" y="5112"/>
                    <a:pt x="20551" y="5010"/>
                  </a:cubicBezTo>
                  <a:cubicBezTo>
                    <a:pt x="20494" y="4896"/>
                    <a:pt x="20434" y="4783"/>
                    <a:pt x="20368" y="4671"/>
                  </a:cubicBezTo>
                  <a:cubicBezTo>
                    <a:pt x="20557" y="4433"/>
                    <a:pt x="20567" y="4138"/>
                    <a:pt x="20350" y="3888"/>
                  </a:cubicBezTo>
                  <a:lnTo>
                    <a:pt x="19847" y="3309"/>
                  </a:lnTo>
                  <a:cubicBezTo>
                    <a:pt x="19630" y="3059"/>
                    <a:pt x="19240" y="2917"/>
                    <a:pt x="18835" y="2908"/>
                  </a:cubicBezTo>
                  <a:cubicBezTo>
                    <a:pt x="18725" y="2816"/>
                    <a:pt x="18610" y="2726"/>
                    <a:pt x="18493" y="2638"/>
                  </a:cubicBezTo>
                  <a:cubicBezTo>
                    <a:pt x="18553" y="2370"/>
                    <a:pt x="18409" y="2087"/>
                    <a:pt x="18074" y="1900"/>
                  </a:cubicBezTo>
                  <a:lnTo>
                    <a:pt x="17307" y="1470"/>
                  </a:lnTo>
                  <a:cubicBezTo>
                    <a:pt x="16972" y="1284"/>
                    <a:pt x="16530" y="1239"/>
                    <a:pt x="16143" y="1324"/>
                  </a:cubicBezTo>
                  <a:cubicBezTo>
                    <a:pt x="16143" y="1325"/>
                    <a:pt x="16143" y="1326"/>
                    <a:pt x="16143" y="1326"/>
                  </a:cubicBezTo>
                  <a:cubicBezTo>
                    <a:pt x="15994" y="1265"/>
                    <a:pt x="15843" y="1207"/>
                    <a:pt x="15689" y="1151"/>
                  </a:cubicBezTo>
                  <a:cubicBezTo>
                    <a:pt x="15609" y="884"/>
                    <a:pt x="15328" y="650"/>
                    <a:pt x="14916" y="550"/>
                  </a:cubicBezTo>
                  <a:lnTo>
                    <a:pt x="13972" y="321"/>
                  </a:lnTo>
                  <a:cubicBezTo>
                    <a:pt x="13562" y="222"/>
                    <a:pt x="13126" y="280"/>
                    <a:pt x="12807" y="448"/>
                  </a:cubicBezTo>
                  <a:cubicBezTo>
                    <a:pt x="12808" y="450"/>
                    <a:pt x="12808" y="452"/>
                    <a:pt x="12809" y="453"/>
                  </a:cubicBezTo>
                  <a:cubicBezTo>
                    <a:pt x="12639" y="431"/>
                    <a:pt x="12466" y="411"/>
                    <a:pt x="12294" y="394"/>
                  </a:cubicBezTo>
                  <a:cubicBezTo>
                    <a:pt x="12082" y="158"/>
                    <a:pt x="11697" y="0"/>
                    <a:pt x="11256" y="0"/>
                  </a:cubicBezTo>
                  <a:lnTo>
                    <a:pt x="10250" y="0"/>
                  </a:lnTo>
                  <a:close/>
                  <a:moveTo>
                    <a:pt x="10761" y="2494"/>
                  </a:moveTo>
                  <a:cubicBezTo>
                    <a:pt x="14153" y="2494"/>
                    <a:pt x="16984" y="4085"/>
                    <a:pt x="17666" y="6207"/>
                  </a:cubicBezTo>
                  <a:cubicBezTo>
                    <a:pt x="17678" y="6243"/>
                    <a:pt x="17689" y="6280"/>
                    <a:pt x="17699" y="6316"/>
                  </a:cubicBezTo>
                  <a:cubicBezTo>
                    <a:pt x="17710" y="6352"/>
                    <a:pt x="17718" y="6388"/>
                    <a:pt x="17727" y="6425"/>
                  </a:cubicBezTo>
                  <a:cubicBezTo>
                    <a:pt x="17735" y="6454"/>
                    <a:pt x="17744" y="6482"/>
                    <a:pt x="17750" y="6511"/>
                  </a:cubicBezTo>
                  <a:cubicBezTo>
                    <a:pt x="17762" y="6564"/>
                    <a:pt x="17770" y="6616"/>
                    <a:pt x="17778" y="6669"/>
                  </a:cubicBezTo>
                  <a:cubicBezTo>
                    <a:pt x="17785" y="6707"/>
                    <a:pt x="17791" y="6744"/>
                    <a:pt x="17796" y="6781"/>
                  </a:cubicBezTo>
                  <a:cubicBezTo>
                    <a:pt x="17800" y="6805"/>
                    <a:pt x="17801" y="6830"/>
                    <a:pt x="17804" y="6854"/>
                  </a:cubicBezTo>
                  <a:cubicBezTo>
                    <a:pt x="17812" y="6927"/>
                    <a:pt x="17817" y="6999"/>
                    <a:pt x="17819" y="7072"/>
                  </a:cubicBezTo>
                  <a:cubicBezTo>
                    <a:pt x="17820" y="7082"/>
                    <a:pt x="17822" y="7093"/>
                    <a:pt x="17822" y="7104"/>
                  </a:cubicBezTo>
                  <a:cubicBezTo>
                    <a:pt x="17826" y="7244"/>
                    <a:pt x="17819" y="7385"/>
                    <a:pt x="17804" y="7523"/>
                  </a:cubicBezTo>
                  <a:lnTo>
                    <a:pt x="17807" y="7523"/>
                  </a:lnTo>
                  <a:cubicBezTo>
                    <a:pt x="17796" y="7624"/>
                    <a:pt x="17780" y="7723"/>
                    <a:pt x="17761" y="7822"/>
                  </a:cubicBezTo>
                  <a:lnTo>
                    <a:pt x="17756" y="7822"/>
                  </a:lnTo>
                  <a:cubicBezTo>
                    <a:pt x="17743" y="7882"/>
                    <a:pt x="17731" y="7943"/>
                    <a:pt x="17715" y="8004"/>
                  </a:cubicBezTo>
                  <a:cubicBezTo>
                    <a:pt x="17611" y="8394"/>
                    <a:pt x="17437" y="8765"/>
                    <a:pt x="17205" y="9111"/>
                  </a:cubicBezTo>
                  <a:lnTo>
                    <a:pt x="17212" y="9111"/>
                  </a:lnTo>
                  <a:cubicBezTo>
                    <a:pt x="17151" y="9202"/>
                    <a:pt x="17086" y="9294"/>
                    <a:pt x="17016" y="9382"/>
                  </a:cubicBezTo>
                  <a:lnTo>
                    <a:pt x="17006" y="9381"/>
                  </a:lnTo>
                  <a:cubicBezTo>
                    <a:pt x="16963" y="9435"/>
                    <a:pt x="16919" y="9489"/>
                    <a:pt x="16873" y="9542"/>
                  </a:cubicBezTo>
                  <a:cubicBezTo>
                    <a:pt x="16575" y="9885"/>
                    <a:pt x="16224" y="10193"/>
                    <a:pt x="15827" y="10466"/>
                  </a:cubicBezTo>
                  <a:lnTo>
                    <a:pt x="15832" y="10467"/>
                  </a:lnTo>
                  <a:cubicBezTo>
                    <a:pt x="15727" y="10539"/>
                    <a:pt x="15620" y="10610"/>
                    <a:pt x="15508" y="10678"/>
                  </a:cubicBezTo>
                  <a:lnTo>
                    <a:pt x="15500" y="10674"/>
                  </a:lnTo>
                  <a:cubicBezTo>
                    <a:pt x="15433" y="10715"/>
                    <a:pt x="15365" y="10755"/>
                    <a:pt x="15294" y="10795"/>
                  </a:cubicBezTo>
                  <a:cubicBezTo>
                    <a:pt x="14838" y="11049"/>
                    <a:pt x="14347" y="11259"/>
                    <a:pt x="13835" y="11425"/>
                  </a:cubicBezTo>
                  <a:lnTo>
                    <a:pt x="13840" y="11430"/>
                  </a:lnTo>
                  <a:cubicBezTo>
                    <a:pt x="13704" y="11474"/>
                    <a:pt x="13564" y="11512"/>
                    <a:pt x="13424" y="11550"/>
                  </a:cubicBezTo>
                  <a:lnTo>
                    <a:pt x="13421" y="11547"/>
                  </a:lnTo>
                  <a:cubicBezTo>
                    <a:pt x="13337" y="11570"/>
                    <a:pt x="13251" y="11592"/>
                    <a:pt x="13164" y="11613"/>
                  </a:cubicBezTo>
                  <a:cubicBezTo>
                    <a:pt x="12604" y="11749"/>
                    <a:pt x="12037" y="11834"/>
                    <a:pt x="11470" y="11873"/>
                  </a:cubicBezTo>
                  <a:lnTo>
                    <a:pt x="11470" y="11875"/>
                  </a:lnTo>
                  <a:cubicBezTo>
                    <a:pt x="11269" y="11888"/>
                    <a:pt x="11066" y="11895"/>
                    <a:pt x="10860" y="11897"/>
                  </a:cubicBezTo>
                  <a:cubicBezTo>
                    <a:pt x="10824" y="11897"/>
                    <a:pt x="10786" y="11898"/>
                    <a:pt x="10750" y="11899"/>
                  </a:cubicBezTo>
                  <a:cubicBezTo>
                    <a:pt x="6853" y="11895"/>
                    <a:pt x="3697" y="9792"/>
                    <a:pt x="3697" y="7197"/>
                  </a:cubicBezTo>
                  <a:cubicBezTo>
                    <a:pt x="3697" y="4600"/>
                    <a:pt x="6859" y="2494"/>
                    <a:pt x="10761" y="2494"/>
                  </a:cubicBezTo>
                  <a:close/>
                  <a:moveTo>
                    <a:pt x="10740" y="2745"/>
                  </a:moveTo>
                  <a:cubicBezTo>
                    <a:pt x="7061" y="2745"/>
                    <a:pt x="4069" y="4737"/>
                    <a:pt x="4069" y="7185"/>
                  </a:cubicBezTo>
                  <a:cubicBezTo>
                    <a:pt x="4069" y="9634"/>
                    <a:pt x="7061" y="11625"/>
                    <a:pt x="10740" y="11625"/>
                  </a:cubicBezTo>
                  <a:cubicBezTo>
                    <a:pt x="14419" y="11625"/>
                    <a:pt x="17414" y="9634"/>
                    <a:pt x="17414" y="7185"/>
                  </a:cubicBezTo>
                  <a:cubicBezTo>
                    <a:pt x="17414" y="4737"/>
                    <a:pt x="14419" y="2745"/>
                    <a:pt x="10740" y="2745"/>
                  </a:cubicBezTo>
                  <a:close/>
                  <a:moveTo>
                    <a:pt x="16115" y="13233"/>
                  </a:moveTo>
                  <a:lnTo>
                    <a:pt x="16100" y="13289"/>
                  </a:lnTo>
                  <a:cubicBezTo>
                    <a:pt x="15983" y="13667"/>
                    <a:pt x="15588" y="13971"/>
                    <a:pt x="15046" y="14102"/>
                  </a:cubicBezTo>
                  <a:lnTo>
                    <a:pt x="14102" y="14332"/>
                  </a:lnTo>
                  <a:cubicBezTo>
                    <a:pt x="13920" y="14376"/>
                    <a:pt x="13731" y="14398"/>
                    <a:pt x="13539" y="14398"/>
                  </a:cubicBezTo>
                  <a:cubicBezTo>
                    <a:pt x="13190" y="14398"/>
                    <a:pt x="12858" y="14324"/>
                    <a:pt x="12585" y="14196"/>
                  </a:cubicBezTo>
                  <a:cubicBezTo>
                    <a:pt x="12381" y="14389"/>
                    <a:pt x="12098" y="14530"/>
                    <a:pt x="11773" y="14605"/>
                  </a:cubicBezTo>
                  <a:lnTo>
                    <a:pt x="10965" y="16610"/>
                  </a:lnTo>
                  <a:lnTo>
                    <a:pt x="12975" y="21600"/>
                  </a:lnTo>
                  <a:lnTo>
                    <a:pt x="15587" y="20004"/>
                  </a:lnTo>
                  <a:lnTo>
                    <a:pt x="19049" y="20517"/>
                  </a:lnTo>
                  <a:lnTo>
                    <a:pt x="16115" y="13233"/>
                  </a:lnTo>
                  <a:close/>
                  <a:moveTo>
                    <a:pt x="5365" y="13294"/>
                  </a:moveTo>
                  <a:lnTo>
                    <a:pt x="2457" y="20517"/>
                  </a:lnTo>
                  <a:lnTo>
                    <a:pt x="5921" y="20004"/>
                  </a:lnTo>
                  <a:lnTo>
                    <a:pt x="8534" y="21600"/>
                  </a:lnTo>
                  <a:lnTo>
                    <a:pt x="11327" y="14663"/>
                  </a:lnTo>
                  <a:cubicBezTo>
                    <a:pt x="11296" y="14664"/>
                    <a:pt x="11264" y="14664"/>
                    <a:pt x="11233" y="14664"/>
                  </a:cubicBezTo>
                  <a:lnTo>
                    <a:pt x="10227" y="14664"/>
                  </a:lnTo>
                  <a:cubicBezTo>
                    <a:pt x="9666" y="14664"/>
                    <a:pt x="9169" y="14476"/>
                    <a:pt x="8870" y="14191"/>
                  </a:cubicBezTo>
                  <a:cubicBezTo>
                    <a:pt x="8592" y="14320"/>
                    <a:pt x="8260" y="14393"/>
                    <a:pt x="7921" y="14393"/>
                  </a:cubicBezTo>
                  <a:cubicBezTo>
                    <a:pt x="7729" y="14393"/>
                    <a:pt x="7541" y="14370"/>
                    <a:pt x="7360" y="14326"/>
                  </a:cubicBezTo>
                  <a:lnTo>
                    <a:pt x="6416" y="14097"/>
                  </a:lnTo>
                  <a:cubicBezTo>
                    <a:pt x="6002" y="13997"/>
                    <a:pt x="5669" y="13795"/>
                    <a:pt x="5483" y="13528"/>
                  </a:cubicBezTo>
                  <a:cubicBezTo>
                    <a:pt x="5429" y="13452"/>
                    <a:pt x="5391" y="13374"/>
                    <a:pt x="5365" y="13294"/>
                  </a:cubicBezTo>
                  <a:close/>
                </a:path>
              </a:pathLst>
            </a:custGeom>
            <a:solidFill>
              <a:srgbClr val="FFFFFF"/>
            </a:solidFill>
            <a:ln w="12700" cap="flat">
              <a:solidFill>
                <a:schemeClr val="accent3">
                  <a:hueOff val="-365725"/>
                  <a:satOff val="-32500"/>
                  <a:lumOff val="18235"/>
                </a:schemeClr>
              </a:solidFill>
              <a:prstDash val="solid"/>
              <a:miter lim="400000"/>
            </a:ln>
            <a:effectLst/>
          </p:spPr>
          <p:txBody>
            <a:bodyPr wrap="square" lIns="50800" tIns="50800" rIns="50800" bIns="50800" numCol="1" anchor="ctr">
              <a:noAutofit/>
            </a:bodyPr>
            <a:lstStyle/>
            <a:p>
              <a:pPr>
                <a:defRPr b="0" sz="2200">
                  <a:solidFill>
                    <a:srgbClr val="000000"/>
                  </a:solidFill>
                  <a:latin typeface="+mn-lt"/>
                  <a:ea typeface="+mn-ea"/>
                  <a:cs typeface="+mn-cs"/>
                  <a:sym typeface="Helvetica Neue Medium"/>
                </a:defRPr>
              </a:pPr>
            </a:p>
          </p:txBody>
        </p:sp>
        <p:sp>
          <p:nvSpPr>
            <p:cNvPr id="1827" name="Dingbat Check"/>
            <p:cNvSpPr/>
            <p:nvPr/>
          </p:nvSpPr>
          <p:spPr>
            <a:xfrm>
              <a:off x="120392" y="132990"/>
              <a:ext cx="196057" cy="186306"/>
            </a:xfrm>
            <a:custGeom>
              <a:avLst/>
              <a:gdLst/>
              <a:ahLst/>
              <a:cxnLst>
                <a:cxn ang="0">
                  <a:pos x="wd2" y="hd2"/>
                </a:cxn>
                <a:cxn ang="5400000">
                  <a:pos x="wd2" y="hd2"/>
                </a:cxn>
                <a:cxn ang="10800000">
                  <a:pos x="wd2" y="hd2"/>
                </a:cxn>
                <a:cxn ang="16200000">
                  <a:pos x="wd2" y="hd2"/>
                </a:cxn>
              </a:cxnLst>
              <a:rect l="0" t="0" r="r" b="b"/>
              <a:pathLst>
                <a:path w="21452" h="20404" fill="norm" stroke="1"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chemeClr val="accent3"/>
            </a:solidFill>
            <a:ln w="12700" cap="flat">
              <a:noFill/>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grpSp>
      <p:sp>
        <p:nvSpPr>
          <p:cNvPr id="1829" name="Not revoked!"/>
          <p:cNvSpPr txBox="1"/>
          <p:nvPr/>
        </p:nvSpPr>
        <p:spPr>
          <a:xfrm>
            <a:off x="3526370" y="2733207"/>
            <a:ext cx="1779092"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a:solidFill>
                  <a:schemeClr val="accent3">
                    <a:hueOff val="-365725"/>
                    <a:satOff val="-32500"/>
                    <a:lumOff val="18235"/>
                  </a:schemeClr>
                </a:solidFill>
                <a:latin typeface="Gill Sans"/>
                <a:ea typeface="Gill Sans"/>
                <a:cs typeface="Gill Sans"/>
                <a:sym typeface="Gill Sans"/>
              </a:defRPr>
            </a:lvl1pPr>
          </a:lstStyle>
          <a:p>
            <a:pPr/>
            <a:r>
              <a:t>Not revoked!</a:t>
            </a:r>
          </a:p>
        </p:txBody>
      </p:sp>
      <p:sp>
        <p:nvSpPr>
          <p:cNvPr id="1830" name="No additional latency…"/>
          <p:cNvSpPr txBox="1"/>
          <p:nvPr/>
        </p:nvSpPr>
        <p:spPr>
          <a:xfrm>
            <a:off x="8031716" y="5279460"/>
            <a:ext cx="5377375" cy="1244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515937" indent="-515937" algn="l">
              <a:buSzPct val="100000"/>
              <a:buAutoNum type="arabicPeriod" startAt="1"/>
              <a:defRPr b="0" sz="2600">
                <a:solidFill>
                  <a:schemeClr val="accent3">
                    <a:hueOff val="-365725"/>
                    <a:satOff val="-32500"/>
                    <a:lumOff val="18235"/>
                  </a:schemeClr>
                </a:solidFill>
                <a:latin typeface="Gill Sans"/>
                <a:ea typeface="Gill Sans"/>
                <a:cs typeface="Gill Sans"/>
                <a:sym typeface="Gill Sans"/>
              </a:defRPr>
            </a:pPr>
            <a:r>
              <a:t>No additional latency</a:t>
            </a:r>
          </a:p>
          <a:p>
            <a:pPr marL="515937" indent="-515937" algn="l">
              <a:buSzPct val="100000"/>
              <a:buAutoNum type="arabicPeriod" startAt="1"/>
              <a:defRPr b="0" sz="2600">
                <a:solidFill>
                  <a:schemeClr val="accent3">
                    <a:hueOff val="-365725"/>
                    <a:satOff val="-32500"/>
                    <a:lumOff val="18235"/>
                  </a:schemeClr>
                </a:solidFill>
                <a:latin typeface="Gill Sans"/>
                <a:ea typeface="Gill Sans"/>
                <a:cs typeface="Gill Sans"/>
                <a:sym typeface="Gill Sans"/>
              </a:defRPr>
            </a:pPr>
            <a:r>
              <a:t>CA can’t track the browsing behavior</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2" presetID="22" grpId="1" fill="hold">
                                  <p:stCondLst>
                                    <p:cond delay="0"/>
                                  </p:stCondLst>
                                  <p:iterate type="el" backwards="0">
                                    <p:tmAbs val="0"/>
                                  </p:iterate>
                                  <p:childTnLst>
                                    <p:set>
                                      <p:cBhvr>
                                        <p:cTn id="6" fill="hold"/>
                                        <p:tgtEl>
                                          <p:spTgt spid="1831"/>
                                        </p:tgtEl>
                                        <p:attrNameLst>
                                          <p:attrName>style.visibility</p:attrName>
                                        </p:attrNameLst>
                                      </p:cBhvr>
                                      <p:to>
                                        <p:strVal val="visible"/>
                                      </p:to>
                                    </p:set>
                                    <p:animEffect filter="wipe(right)" transition="in">
                                      <p:cBhvr>
                                        <p:cTn id="7" dur="300"/>
                                        <p:tgtEl>
                                          <p:spTgt spid="1831"/>
                                        </p:tgtEl>
                                      </p:cBhvr>
                                    </p:animEffect>
                                  </p:childTnLst>
                                </p:cTn>
                              </p:par>
                            </p:childTnLst>
                          </p:cTn>
                        </p:par>
                        <p:par>
                          <p:cTn id="8" fill="hold">
                            <p:stCondLst>
                              <p:cond delay="300"/>
                            </p:stCondLst>
                            <p:childTnLst>
                              <p:par>
                                <p:cTn id="9" presetClass="entr" nodeType="afterEffect" presetSubtype="8" presetID="22" grpId="2" fill="hold">
                                  <p:stCondLst>
                                    <p:cond delay="0"/>
                                  </p:stCondLst>
                                  <p:iterate type="el" backwards="0">
                                    <p:tmAbs val="0"/>
                                  </p:iterate>
                                  <p:childTnLst>
                                    <p:set>
                                      <p:cBhvr>
                                        <p:cTn id="10" fill="hold"/>
                                        <p:tgtEl>
                                          <p:spTgt spid="1832"/>
                                        </p:tgtEl>
                                        <p:attrNameLst>
                                          <p:attrName>style.visibility</p:attrName>
                                        </p:attrNameLst>
                                      </p:cBhvr>
                                      <p:to>
                                        <p:strVal val="visible"/>
                                      </p:to>
                                    </p:set>
                                    <p:animEffect filter="wipe(left)" transition="in">
                                      <p:cBhvr>
                                        <p:cTn id="11" dur="300"/>
                                        <p:tgtEl>
                                          <p:spTgt spid="1832"/>
                                        </p:tgtEl>
                                      </p:cBhvr>
                                    </p:animEffect>
                                  </p:childTnLst>
                                </p:cTn>
                              </p:par>
                            </p:childTnLst>
                          </p:cTn>
                        </p:par>
                        <p:par>
                          <p:cTn id="12" fill="hold">
                            <p:stCondLst>
                              <p:cond delay="600"/>
                            </p:stCondLst>
                            <p:childTnLst>
                              <p:par>
                                <p:cTn id="13" presetClass="entr" nodeType="afterEffect" presetSubtype="0" presetID="1" grpId="3" fill="hold">
                                  <p:stCondLst>
                                    <p:cond delay="0"/>
                                  </p:stCondLst>
                                  <p:iterate type="el" backwards="0">
                                    <p:tmAbs val="0"/>
                                  </p:iterate>
                                  <p:childTnLst>
                                    <p:set>
                                      <p:cBhvr>
                                        <p:cTn id="14" fill="hold"/>
                                        <p:tgtEl>
                                          <p:spTgt spid="1617"/>
                                        </p:tgtEl>
                                        <p:attrNameLst>
                                          <p:attrName>style.visibility</p:attrName>
                                        </p:attrNameLst>
                                      </p:cBhvr>
                                      <p:to>
                                        <p:strVal val="visible"/>
                                      </p:to>
                                    </p:set>
                                  </p:childTnLst>
                                </p:cTn>
                              </p:par>
                            </p:childTnLst>
                          </p:cTn>
                        </p:par>
                        <p:par>
                          <p:cTn id="15" fill="hold">
                            <p:stCondLst>
                              <p:cond delay="600"/>
                            </p:stCondLst>
                            <p:childTnLst>
                              <p:par>
                                <p:cTn id="16" presetClass="entr" nodeType="afterEffect" presetSubtype="0" presetID="1" grpId="4" fill="hold">
                                  <p:stCondLst>
                                    <p:cond delay="0"/>
                                  </p:stCondLst>
                                  <p:iterate type="el" backwards="0">
                                    <p:tmAbs val="0"/>
                                  </p:iterate>
                                  <p:childTnLst>
                                    <p:set>
                                      <p:cBhvr>
                                        <p:cTn id="17" fill="hold"/>
                                        <p:tgtEl>
                                          <p:spTgt spid="182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Class="entr" nodeType="clickEffect" presetSubtype="0" presetID="1" grpId="5" fill="hold">
                                  <p:stCondLst>
                                    <p:cond delay="0"/>
                                  </p:stCondLst>
                                  <p:iterate type="el" backwards="0">
                                    <p:tmAbs val="0"/>
                                  </p:iterate>
                                  <p:childTnLst>
                                    <p:set>
                                      <p:cBhvr>
                                        <p:cTn id="21" fill="hold"/>
                                        <p:tgtEl>
                                          <p:spTgt spid="1810"/>
                                        </p:tgtEl>
                                        <p:attrNameLst>
                                          <p:attrName>style.visibility</p:attrName>
                                        </p:attrNameLst>
                                      </p:cBhvr>
                                      <p:to>
                                        <p:strVal val="visible"/>
                                      </p:to>
                                    </p:set>
                                  </p:childTnLst>
                                </p:cTn>
                              </p:par>
                            </p:childTnLst>
                          </p:cTn>
                        </p:par>
                        <p:par>
                          <p:cTn id="22" fill="hold">
                            <p:stCondLst>
                              <p:cond delay="0"/>
                            </p:stCondLst>
                            <p:childTnLst>
                              <p:par>
                                <p:cTn id="23" presetClass="entr" nodeType="afterEffect" presetSubtype="0" presetID="1" grpId="6" fill="hold">
                                  <p:stCondLst>
                                    <p:cond delay="0"/>
                                  </p:stCondLst>
                                  <p:iterate type="el" backwards="0">
                                    <p:tmAbs val="0"/>
                                  </p:iterate>
                                  <p:childTnLst>
                                    <p:set>
                                      <p:cBhvr>
                                        <p:cTn id="24" fill="hold"/>
                                        <p:tgtEl>
                                          <p:spTgt spid="1818"/>
                                        </p:tgtEl>
                                        <p:attrNameLst>
                                          <p:attrName>style.visibility</p:attrName>
                                        </p:attrNameLst>
                                      </p:cBhvr>
                                      <p:to>
                                        <p:strVal val="visible"/>
                                      </p:to>
                                    </p:set>
                                  </p:childTnLst>
                                </p:cTn>
                              </p:par>
                            </p:childTnLst>
                          </p:cTn>
                        </p:par>
                        <p:par>
                          <p:cTn id="25" fill="hold">
                            <p:stCondLst>
                              <p:cond delay="0"/>
                            </p:stCondLst>
                            <p:childTnLst>
                              <p:par>
                                <p:cTn id="26" presetClass="path" nodeType="afterEffect" presetSubtype="0" presetID="-1" grpId="7" accel="50000" decel="50000" fill="hold">
                                  <p:stCondLst>
                                    <p:cond delay="0"/>
                                  </p:stCondLst>
                                  <p:childTnLst>
                                    <p:animMotion path="M 0.000000 0.000000 L -0.255680 -0.000000" origin="layout" pathEditMode="relative">
                                      <p:cBhvr>
                                        <p:cTn id="27" dur="500" fill="hold"/>
                                        <p:tgtEl>
                                          <p:spTgt spid="1810"/>
                                        </p:tgtEl>
                                        <p:attrNameLst>
                                          <p:attrName>ppt_x</p:attrName>
                                          <p:attrName>ppt_y</p:attrName>
                                        </p:attrNameLst>
                                      </p:cBhvr>
                                    </p:animMotion>
                                  </p:childTnLst>
                                </p:cTn>
                              </p:par>
                            </p:childTnLst>
                          </p:cTn>
                        </p:par>
                        <p:par>
                          <p:cTn id="28" fill="hold">
                            <p:stCondLst>
                              <p:cond delay="0"/>
                            </p:stCondLst>
                            <p:childTnLst>
                              <p:par>
                                <p:cTn id="29" presetClass="path" nodeType="withEffect" presetSubtype="0" presetID="-1" grpId="8" accel="50000" decel="50000" fill="hold">
                                  <p:stCondLst>
                                    <p:cond delay="0"/>
                                  </p:stCondLst>
                                  <p:childTnLst>
                                    <p:animMotion path="M 0.000000 0.000000 L -0.217665 -0.000511" origin="layout" pathEditMode="relative">
                                      <p:cBhvr>
                                        <p:cTn id="30" dur="500" fill="hold"/>
                                        <p:tgtEl>
                                          <p:spTgt spid="1818"/>
                                        </p:tgtEl>
                                        <p:attrNameLst>
                                          <p:attrName>ppt_x</p:attrName>
                                          <p:attrName>ppt_y</p:attrName>
                                        </p:attrNameLst>
                                      </p:cBhvr>
                                    </p:animMotion>
                                  </p:childTnLst>
                                </p:cTn>
                              </p:par>
                            </p:childTnLst>
                          </p:cTn>
                        </p:par>
                        <p:par>
                          <p:cTn id="31" fill="hold">
                            <p:stCondLst>
                              <p:cond delay="0"/>
                            </p:stCondLst>
                            <p:childTnLst>
                              <p:par>
                                <p:cTn id="32" presetClass="path" nodeType="withEffect" presetSubtype="0" presetID="-1" grpId="9" accel="50000" decel="50000" fill="hold">
                                  <p:stCondLst>
                                    <p:cond delay="0"/>
                                  </p:stCondLst>
                                  <p:childTnLst>
                                    <p:animMotion path="M 0.000000 0.000000 L -0.262392 0.000000" origin="layout" pathEditMode="relative">
                                      <p:cBhvr>
                                        <p:cTn id="33" dur="1000" fill="hold"/>
                                        <p:tgtEl>
                                          <p:spTgt spid="1825"/>
                                        </p:tgtEl>
                                        <p:attrNameLst>
                                          <p:attrName>ppt_x</p:attrName>
                                          <p:attrName>ppt_y</p:attrName>
                                        </p:attrNameLst>
                                      </p:cBhvr>
                                    </p:animMotion>
                                  </p:childTnLst>
                                </p:cTn>
                              </p:par>
                            </p:childTnLst>
                          </p:cTn>
                        </p:par>
                      </p:childTnLst>
                    </p:cTn>
                  </p:par>
                  <p:par>
                    <p:cTn id="34" fill="hold">
                      <p:stCondLst>
                        <p:cond delay="indefinite"/>
                      </p:stCondLst>
                      <p:childTnLst>
                        <p:par>
                          <p:cTn id="35" fill="hold">
                            <p:stCondLst>
                              <p:cond delay="0"/>
                            </p:stCondLst>
                            <p:childTnLst>
                              <p:par>
                                <p:cTn id="36" presetClass="entr" nodeType="clickEffect" presetSubtype="0" presetID="1" grpId="10" fill="hold">
                                  <p:stCondLst>
                                    <p:cond delay="0"/>
                                  </p:stCondLst>
                                  <p:iterate type="el" backwards="0">
                                    <p:tmAbs val="0"/>
                                  </p:iterate>
                                  <p:childTnLst>
                                    <p:set>
                                      <p:cBhvr>
                                        <p:cTn id="37" fill="hold"/>
                                        <p:tgtEl>
                                          <p:spTgt spid="1655"/>
                                        </p:tgtEl>
                                        <p:attrNameLst>
                                          <p:attrName>style.visibility</p:attrName>
                                        </p:attrNameLst>
                                      </p:cBhvr>
                                      <p:to>
                                        <p:strVal val="visible"/>
                                      </p:to>
                                    </p:set>
                                  </p:childTnLst>
                                </p:cTn>
                              </p:par>
                            </p:childTnLst>
                          </p:cTn>
                        </p:par>
                        <p:par>
                          <p:cTn id="38" fill="hold">
                            <p:stCondLst>
                              <p:cond delay="0"/>
                            </p:stCondLst>
                            <p:childTnLst>
                              <p:par>
                                <p:cTn id="39" presetClass="entr" nodeType="afterEffect" presetSubtype="0" presetID="1" grpId="11" fill="hold">
                                  <p:stCondLst>
                                    <p:cond delay="0"/>
                                  </p:stCondLst>
                                  <p:iterate type="el" backwards="0">
                                    <p:tmAbs val="0"/>
                                  </p:iterate>
                                  <p:childTnLst>
                                    <p:set>
                                      <p:cBhvr>
                                        <p:cTn id="40" fill="hold"/>
                                        <p:tgtEl>
                                          <p:spTgt spid="1828"/>
                                        </p:tgtEl>
                                        <p:attrNameLst>
                                          <p:attrName>style.visibility</p:attrName>
                                        </p:attrNameLst>
                                      </p:cBhvr>
                                      <p:to>
                                        <p:strVal val="visible"/>
                                      </p:to>
                                    </p:set>
                                  </p:childTnLst>
                                </p:cTn>
                              </p:par>
                            </p:childTnLst>
                          </p:cTn>
                        </p:par>
                        <p:par>
                          <p:cTn id="41" fill="hold">
                            <p:stCondLst>
                              <p:cond delay="0"/>
                            </p:stCondLst>
                            <p:childTnLst>
                              <p:par>
                                <p:cTn id="42" presetClass="entr" nodeType="afterEffect" presetSubtype="0" presetID="1" grpId="12" fill="hold">
                                  <p:stCondLst>
                                    <p:cond delay="0"/>
                                  </p:stCondLst>
                                  <p:iterate type="el" backwards="0">
                                    <p:tmAbs val="0"/>
                                  </p:iterate>
                                  <p:childTnLst>
                                    <p:set>
                                      <p:cBhvr>
                                        <p:cTn id="43" fill="hold"/>
                                        <p:tgtEl>
                                          <p:spTgt spid="1829"/>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Class="entr" nodeType="clickEffect" presetID="9" grpId="13" fill="hold">
                                  <p:stCondLst>
                                    <p:cond delay="0"/>
                                  </p:stCondLst>
                                  <p:iterate type="el" backwards="0">
                                    <p:tmAbs val="0"/>
                                  </p:iterate>
                                  <p:childTnLst>
                                    <p:set>
                                      <p:cBhvr>
                                        <p:cTn id="47" fill="hold"/>
                                        <p:tgtEl>
                                          <p:spTgt spid="1830">
                                            <p:bg/>
                                          </p:spTgt>
                                        </p:tgtEl>
                                        <p:attrNameLst>
                                          <p:attrName>style.visibility</p:attrName>
                                        </p:attrNameLst>
                                      </p:cBhvr>
                                      <p:to>
                                        <p:strVal val="visible"/>
                                      </p:to>
                                    </p:set>
                                    <p:animEffect filter="dissolve" transition="in">
                                      <p:cBhvr>
                                        <p:cTn id="48" dur="500"/>
                                        <p:tgtEl>
                                          <p:spTgt spid="1830">
                                            <p:bg/>
                                          </p:spTgt>
                                        </p:tgtEl>
                                      </p:cBhvr>
                                    </p:animEffect>
                                  </p:childTnLst>
                                </p:cTn>
                              </p:par>
                              <p:par>
                                <p:cTn id="49" presetClass="entr" nodeType="withEffect" presetSubtype="0" presetID="9" grpId="13" fill="hold">
                                  <p:stCondLst>
                                    <p:cond delay="0"/>
                                  </p:stCondLst>
                                  <p:iterate type="el" backwards="0">
                                    <p:tmAbs val="0"/>
                                  </p:iterate>
                                  <p:childTnLst>
                                    <p:set>
                                      <p:cBhvr>
                                        <p:cTn id="50" fill="hold"/>
                                        <p:tgtEl>
                                          <p:spTgt spid="1830">
                                            <p:txEl>
                                              <p:pRg st="0" end="0"/>
                                            </p:txEl>
                                          </p:spTgt>
                                        </p:tgtEl>
                                        <p:attrNameLst>
                                          <p:attrName>style.visibility</p:attrName>
                                        </p:attrNameLst>
                                      </p:cBhvr>
                                      <p:to>
                                        <p:strVal val="visible"/>
                                      </p:to>
                                    </p:set>
                                    <p:animEffect filter="dissolve" transition="in">
                                      <p:cBhvr>
                                        <p:cTn id="51" dur="500"/>
                                        <p:tgtEl>
                                          <p:spTgt spid="1830">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Class="entr" nodeType="clickEffect" presetID="9" grpId="13" fill="hold">
                                  <p:stCondLst>
                                    <p:cond delay="0"/>
                                  </p:stCondLst>
                                  <p:iterate type="el" backwards="0">
                                    <p:tmAbs val="0"/>
                                  </p:iterate>
                                  <p:childTnLst>
                                    <p:set>
                                      <p:cBhvr>
                                        <p:cTn id="55" fill="hold"/>
                                        <p:tgtEl>
                                          <p:spTgt spid="1830">
                                            <p:txEl>
                                              <p:pRg st="1" end="1"/>
                                            </p:txEl>
                                          </p:spTgt>
                                        </p:tgtEl>
                                        <p:attrNameLst>
                                          <p:attrName>style.visibility</p:attrName>
                                        </p:attrNameLst>
                                      </p:cBhvr>
                                      <p:to>
                                        <p:strVal val="visible"/>
                                      </p:to>
                                    </p:set>
                                    <p:animEffect filter="dissolve" transition="in">
                                      <p:cBhvr>
                                        <p:cTn id="56" dur="500"/>
                                        <p:tgtEl>
                                          <p:spTgt spid="1830">
                                            <p:txEl>
                                              <p:pRg st="1" end="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825" grpId="4"/>
      <p:bldP build="whole" bldLvl="1" animBg="1" rev="0" advAuto="0" spid="1829" grpId="12"/>
      <p:bldP build="whole" bldLvl="1" animBg="1" rev="0" advAuto="0" spid="1831" grpId="1"/>
      <p:bldP build="whole" bldLvl="1" animBg="1" rev="0" advAuto="0" spid="1810" grpId="5"/>
      <p:bldP build="whole" bldLvl="1" animBg="1" rev="0" advAuto="0" spid="1818" grpId="6"/>
      <p:bldP build="whole" bldLvl="1" animBg="1" rev="0" advAuto="0" spid="1655" grpId="10"/>
      <p:bldP build="whole" bldLvl="1" animBg="1" rev="0" advAuto="0" spid="1828" grpId="11"/>
      <p:bldP build="p" bldLvl="5" animBg="1" rev="0" advAuto="0" spid="1830" grpId="13"/>
      <p:bldP build="whole" bldLvl="1" animBg="1" rev="0" advAuto="0" spid="1617" grpId="3"/>
      <p:bldP build="whole" bldLvl="1" animBg="1" rev="0" advAuto="0" spid="1832" grpId="2"/>
    </p:bldLst>
  </p:timing>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36" name="Triangle"/>
          <p:cNvSpPr/>
          <p:nvPr/>
        </p:nvSpPr>
        <p:spPr>
          <a:xfrm flipH="1" rot="16200000">
            <a:off x="4628713" y="6570286"/>
            <a:ext cx="1246246" cy="275032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21600"/>
                </a:moveTo>
                <a:lnTo>
                  <a:pt x="0" y="0"/>
                </a:lnTo>
                <a:lnTo>
                  <a:pt x="21600" y="0"/>
                </a:lnTo>
                <a:close/>
              </a:path>
            </a:pathLst>
          </a:custGeom>
          <a:solidFill>
            <a:srgbClr val="434343">
              <a:alpha val="83830"/>
            </a:srgbClr>
          </a:solidFill>
          <a:ln w="12700">
            <a:miter lim="400000"/>
          </a:ln>
        </p:spPr>
        <p:txBody>
          <a:bodyPr lIns="50800" tIns="50800" rIns="50800" bIns="50800" anchor="ctr"/>
          <a:lstStyle/>
          <a:p>
            <a:pPr>
              <a:defRPr b="0" sz="2200">
                <a:latin typeface="+mn-lt"/>
                <a:ea typeface="+mn-ea"/>
                <a:cs typeface="+mn-cs"/>
                <a:sym typeface="Helvetica Neue Medium"/>
              </a:defRPr>
            </a:pPr>
          </a:p>
        </p:txBody>
      </p:sp>
      <p:sp>
        <p:nvSpPr>
          <p:cNvPr id="1837" name="Rectangle"/>
          <p:cNvSpPr/>
          <p:nvPr/>
        </p:nvSpPr>
        <p:spPr>
          <a:xfrm>
            <a:off x="4953608" y="7360537"/>
            <a:ext cx="1790917" cy="991134"/>
          </a:xfrm>
          <a:prstGeom prst="rect">
            <a:avLst/>
          </a:prstGeom>
          <a:solidFill>
            <a:srgbClr val="000000"/>
          </a:solidFill>
          <a:ln w="25400">
            <a:solidFill>
              <a:srgbClr val="FFFFFF"/>
            </a:solidFill>
            <a:prstDash val="sysDot"/>
            <a:miter lim="400000"/>
          </a:ln>
        </p:spPr>
        <p:txBody>
          <a:bodyPr lIns="50800" tIns="50800" rIns="50800" bIns="50800" anchor="ctr"/>
          <a:lstStyle/>
          <a:p>
            <a:pPr>
              <a:defRPr b="0" sz="2200">
                <a:latin typeface="+mn-lt"/>
                <a:ea typeface="+mn-ea"/>
                <a:cs typeface="+mn-cs"/>
                <a:sym typeface="Helvetica Neue Medium"/>
              </a:defRPr>
            </a:pPr>
          </a:p>
        </p:txBody>
      </p:sp>
      <p:sp>
        <p:nvSpPr>
          <p:cNvPr id="1838" name="Challenges still remain:…"/>
          <p:cNvSpPr txBox="1"/>
          <p:nvPr>
            <p:ph type="title"/>
          </p:nvPr>
        </p:nvSpPr>
        <p:spPr>
          <a:prstGeom prst="rect">
            <a:avLst/>
          </a:prstGeom>
        </p:spPr>
        <p:txBody>
          <a:bodyPr/>
          <a:lstStyle/>
          <a:p>
            <a:pPr/>
            <a:r>
              <a:t>Challenges still remain:</a:t>
            </a:r>
          </a:p>
          <a:p>
            <a:pPr>
              <a:defRPr>
                <a:solidFill>
                  <a:schemeClr val="accent5">
                    <a:hueOff val="89162"/>
                    <a:satOff val="9554"/>
                    <a:lumOff val="16296"/>
                  </a:schemeClr>
                </a:solidFill>
              </a:defRPr>
            </a:pPr>
            <a:r>
              <a:t>Soft failure</a:t>
            </a:r>
          </a:p>
        </p:txBody>
      </p:sp>
      <p:sp>
        <p:nvSpPr>
          <p:cNvPr id="1839"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lvl1pPr>
              <a:defRPr>
                <a:solidFill>
                  <a:srgbClr val="FFF61C"/>
                </a:solidFill>
              </a:defRPr>
            </a:lvl1pPr>
          </a:lstStyle>
          <a:p>
            <a:pPr/>
            <a:fld id="{86CB4B4D-7CA3-9044-876B-883B54F8677D}" type="slidenum"/>
          </a:p>
        </p:txBody>
      </p:sp>
      <p:sp>
        <p:nvSpPr>
          <p:cNvPr id="1840" name="Text"/>
          <p:cNvSpPr txBox="1"/>
          <p:nvPr/>
        </p:nvSpPr>
        <p:spPr>
          <a:xfrm>
            <a:off x="11956950" y="9296400"/>
            <a:ext cx="355800" cy="3429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defRPr sz="1600">
                <a:solidFill>
                  <a:srgbClr val="FFFB00"/>
                </a:solidFill>
                <a:latin typeface="Gill Sans"/>
                <a:ea typeface="Gill Sans"/>
                <a:cs typeface="Gill Sans"/>
                <a:sym typeface="Gill Sans"/>
              </a:defRPr>
            </a:lvl1pPr>
          </a:lstStyle>
          <a:p>
            <a:pPr/>
            <a:fld id="{86CB4B4D-7CA3-9044-876B-883B54F8677D}" type="slidenum"/>
          </a:p>
        </p:txBody>
      </p:sp>
      <p:grpSp>
        <p:nvGrpSpPr>
          <p:cNvPr id="1857" name="Group"/>
          <p:cNvGrpSpPr/>
          <p:nvPr/>
        </p:nvGrpSpPr>
        <p:grpSpPr>
          <a:xfrm>
            <a:off x="7061379" y="7526142"/>
            <a:ext cx="1217021" cy="659924"/>
            <a:chOff x="0" y="0"/>
            <a:chExt cx="1217019" cy="659923"/>
          </a:xfrm>
        </p:grpSpPr>
        <p:grpSp>
          <p:nvGrpSpPr>
            <p:cNvPr id="1848" name="Group"/>
            <p:cNvGrpSpPr/>
            <p:nvPr/>
          </p:nvGrpSpPr>
          <p:grpSpPr>
            <a:xfrm>
              <a:off x="0" y="-1"/>
              <a:ext cx="709020" cy="659925"/>
              <a:chOff x="0" y="0"/>
              <a:chExt cx="709019" cy="659923"/>
            </a:xfrm>
          </p:grpSpPr>
          <p:sp>
            <p:nvSpPr>
              <p:cNvPr id="1841" name="Line"/>
              <p:cNvSpPr/>
              <p:nvPr/>
            </p:nvSpPr>
            <p:spPr>
              <a:xfrm>
                <a:off x="0" y="233198"/>
                <a:ext cx="528063" cy="4267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333FF"/>
              </a:solidFill>
              <a:ln w="25400" cap="flat">
                <a:solidFill>
                  <a:srgbClr val="02084B"/>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842" name="Line"/>
              <p:cNvSpPr/>
              <p:nvPr/>
            </p:nvSpPr>
            <p:spPr>
              <a:xfrm flipV="1">
                <a:off x="25406" y="299044"/>
                <a:ext cx="345743" cy="345743"/>
              </a:xfrm>
              <a:prstGeom prst="line">
                <a:avLst/>
              </a:prstGeom>
              <a:noFill/>
              <a:ln w="25400" cap="flat">
                <a:solidFill>
                  <a:srgbClr val="030B5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843" name="Line"/>
              <p:cNvSpPr/>
              <p:nvPr/>
            </p:nvSpPr>
            <p:spPr>
              <a:xfrm flipV="1">
                <a:off x="259772" y="334353"/>
                <a:ext cx="157273" cy="157272"/>
              </a:xfrm>
              <a:prstGeom prst="line">
                <a:avLst/>
              </a:prstGeom>
              <a:noFill/>
              <a:ln w="25400" cap="flat">
                <a:solidFill>
                  <a:srgbClr val="030952"/>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844" name="Line"/>
              <p:cNvSpPr/>
              <p:nvPr/>
            </p:nvSpPr>
            <p:spPr>
              <a:xfrm flipV="1">
                <a:off x="22854" y="289865"/>
                <a:ext cx="339115" cy="339114"/>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845" name="Line"/>
              <p:cNvSpPr/>
              <p:nvPr/>
            </p:nvSpPr>
            <p:spPr>
              <a:xfrm flipV="1">
                <a:off x="245171" y="335763"/>
                <a:ext cx="153517" cy="153516"/>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846" name="Circle"/>
              <p:cNvSpPr/>
              <p:nvPr/>
            </p:nvSpPr>
            <p:spPr>
              <a:xfrm>
                <a:off x="319836" y="0"/>
                <a:ext cx="389184" cy="389184"/>
              </a:xfrm>
              <a:prstGeom prst="ellipse">
                <a:avLst/>
              </a:prstGeom>
              <a:solidFill>
                <a:srgbClr val="1333FF"/>
              </a:solidFill>
              <a:ln w="38100" cap="flat">
                <a:solidFill>
                  <a:srgbClr val="02084F"/>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847" name="Circle"/>
              <p:cNvSpPr/>
              <p:nvPr/>
            </p:nvSpPr>
            <p:spPr>
              <a:xfrm>
                <a:off x="521711" y="57289"/>
                <a:ext cx="125790" cy="125790"/>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856" name="Group"/>
            <p:cNvGrpSpPr/>
            <p:nvPr/>
          </p:nvGrpSpPr>
          <p:grpSpPr>
            <a:xfrm>
              <a:off x="507999" y="0"/>
              <a:ext cx="709021" cy="659924"/>
              <a:chOff x="0" y="0"/>
              <a:chExt cx="709019" cy="659923"/>
            </a:xfrm>
          </p:grpSpPr>
          <p:sp>
            <p:nvSpPr>
              <p:cNvPr id="1849" name="Line"/>
              <p:cNvSpPr/>
              <p:nvPr/>
            </p:nvSpPr>
            <p:spPr>
              <a:xfrm>
                <a:off x="0" y="233198"/>
                <a:ext cx="528063" cy="4267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773F9B"/>
              </a:solidFill>
              <a:ln w="25400" cap="flat">
                <a:solidFill>
                  <a:srgbClr val="02084B"/>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850" name="Line"/>
              <p:cNvSpPr/>
              <p:nvPr/>
            </p:nvSpPr>
            <p:spPr>
              <a:xfrm flipV="1">
                <a:off x="25406" y="299044"/>
                <a:ext cx="345743" cy="345743"/>
              </a:xfrm>
              <a:prstGeom prst="line">
                <a:avLst/>
              </a:prstGeom>
              <a:noFill/>
              <a:ln w="25400" cap="flat">
                <a:solidFill>
                  <a:srgbClr val="030B5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851" name="Line"/>
              <p:cNvSpPr/>
              <p:nvPr/>
            </p:nvSpPr>
            <p:spPr>
              <a:xfrm flipV="1">
                <a:off x="259772" y="334353"/>
                <a:ext cx="157273" cy="157272"/>
              </a:xfrm>
              <a:prstGeom prst="line">
                <a:avLst/>
              </a:prstGeom>
              <a:noFill/>
              <a:ln w="25400" cap="flat">
                <a:solidFill>
                  <a:srgbClr val="030952"/>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852" name="Line"/>
              <p:cNvSpPr/>
              <p:nvPr/>
            </p:nvSpPr>
            <p:spPr>
              <a:xfrm flipV="1">
                <a:off x="22854" y="289865"/>
                <a:ext cx="339115" cy="339114"/>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853" name="Line"/>
              <p:cNvSpPr/>
              <p:nvPr/>
            </p:nvSpPr>
            <p:spPr>
              <a:xfrm flipV="1">
                <a:off x="245171" y="335763"/>
                <a:ext cx="153517" cy="153516"/>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854" name="Circle"/>
              <p:cNvSpPr/>
              <p:nvPr/>
            </p:nvSpPr>
            <p:spPr>
              <a:xfrm>
                <a:off x="319836" y="0"/>
                <a:ext cx="389184" cy="389184"/>
              </a:xfrm>
              <a:prstGeom prst="ellipse">
                <a:avLst/>
              </a:prstGeom>
              <a:solidFill>
                <a:srgbClr val="773F9B"/>
              </a:solidFill>
              <a:ln w="38100" cap="flat">
                <a:solidFill>
                  <a:srgbClr val="02084F"/>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855" name="Circle"/>
              <p:cNvSpPr/>
              <p:nvPr/>
            </p:nvSpPr>
            <p:spPr>
              <a:xfrm>
                <a:off x="521711" y="57289"/>
                <a:ext cx="125790" cy="125790"/>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sp>
        <p:nvSpPr>
          <p:cNvPr id="1858" name="Browser"/>
          <p:cNvSpPr/>
          <p:nvPr/>
        </p:nvSpPr>
        <p:spPr>
          <a:xfrm>
            <a:off x="2149621" y="3244506"/>
            <a:ext cx="2674129" cy="1736798"/>
          </a:xfrm>
          <a:prstGeom prst="roundRect">
            <a:avLst>
              <a:gd name="adj" fmla="val 10968"/>
            </a:avLst>
          </a:prstGeom>
          <a:ln w="76200">
            <a:solidFill>
              <a:srgbClr val="0365C0"/>
            </a:solid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lstStyle>
            <a:lvl1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Browser</a:t>
            </a:r>
          </a:p>
        </p:txBody>
      </p:sp>
      <p:pic>
        <p:nvPicPr>
          <p:cNvPr id="1859" name="Chrome-logo.png" descr="Chrome-logo.png"/>
          <p:cNvPicPr>
            <a:picLocks noChangeAspect="1"/>
          </p:cNvPicPr>
          <p:nvPr/>
        </p:nvPicPr>
        <p:blipFill>
          <a:blip r:embed="rId3">
            <a:extLst/>
          </a:blip>
          <a:stretch>
            <a:fillRect/>
          </a:stretch>
        </p:blipFill>
        <p:spPr>
          <a:xfrm>
            <a:off x="1841634" y="2992428"/>
            <a:ext cx="685801" cy="685801"/>
          </a:xfrm>
          <a:prstGeom prst="rect">
            <a:avLst/>
          </a:prstGeom>
          <a:ln w="12700">
            <a:miter lim="400000"/>
          </a:ln>
        </p:spPr>
      </p:pic>
      <p:grpSp>
        <p:nvGrpSpPr>
          <p:cNvPr id="1862" name="Group"/>
          <p:cNvGrpSpPr/>
          <p:nvPr/>
        </p:nvGrpSpPr>
        <p:grpSpPr>
          <a:xfrm>
            <a:off x="4505917" y="6524009"/>
            <a:ext cx="3959814" cy="1984873"/>
            <a:chOff x="0" y="0"/>
            <a:chExt cx="3959813" cy="1984872"/>
          </a:xfrm>
        </p:grpSpPr>
        <p:sp>
          <p:nvSpPr>
            <p:cNvPr id="1860" name="Certificate Authority"/>
            <p:cNvSpPr/>
            <p:nvPr/>
          </p:nvSpPr>
          <p:spPr>
            <a:xfrm>
              <a:off x="311762" y="248075"/>
              <a:ext cx="3648052" cy="1736798"/>
            </a:xfrm>
            <a:prstGeom prst="roundRect">
              <a:avLst>
                <a:gd name="adj" fmla="val 10968"/>
              </a:avLst>
            </a:prstGeom>
            <a:noFill/>
            <a:ln w="76200" cap="flat">
              <a:solidFill>
                <a:srgbClr val="0365C0"/>
              </a:solidFill>
              <a:prstDash val="solid"/>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lvl1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Certificate Authority</a:t>
              </a:r>
            </a:p>
          </p:txBody>
        </p:sp>
        <p:pic>
          <p:nvPicPr>
            <p:cNvPr id="1861" name="250px-VRSNlogoAug2012.png" descr="250px-VRSNlogoAug2012.png"/>
            <p:cNvPicPr>
              <a:picLocks noChangeAspect="1"/>
            </p:cNvPicPr>
            <p:nvPr/>
          </p:nvPicPr>
          <p:blipFill>
            <a:blip r:embed="rId4">
              <a:extLst/>
            </a:blip>
            <a:srcRect l="18183" t="9604" r="18183" b="29836"/>
            <a:stretch>
              <a:fillRect/>
            </a:stretch>
          </p:blipFill>
          <p:spPr>
            <a:xfrm>
              <a:off x="0" y="0"/>
              <a:ext cx="720731" cy="685909"/>
            </a:xfrm>
            <a:prstGeom prst="rect">
              <a:avLst/>
            </a:prstGeom>
            <a:ln w="12700" cap="flat">
              <a:noFill/>
              <a:miter lim="400000"/>
            </a:ln>
            <a:effectLst/>
          </p:spPr>
        </p:pic>
      </p:grpSp>
      <p:grpSp>
        <p:nvGrpSpPr>
          <p:cNvPr id="1959" name="Group"/>
          <p:cNvGrpSpPr/>
          <p:nvPr/>
        </p:nvGrpSpPr>
        <p:grpSpPr>
          <a:xfrm>
            <a:off x="4992918" y="7342671"/>
            <a:ext cx="1712297" cy="1028701"/>
            <a:chOff x="0" y="0"/>
            <a:chExt cx="1712295" cy="1028699"/>
          </a:xfrm>
        </p:grpSpPr>
        <p:grpSp>
          <p:nvGrpSpPr>
            <p:cNvPr id="1878" name="Group"/>
            <p:cNvGrpSpPr/>
            <p:nvPr/>
          </p:nvGrpSpPr>
          <p:grpSpPr>
            <a:xfrm>
              <a:off x="0" y="0"/>
              <a:ext cx="533210" cy="609601"/>
              <a:chOff x="0" y="0"/>
              <a:chExt cx="533209" cy="609600"/>
            </a:xfrm>
          </p:grpSpPr>
          <p:grpSp>
            <p:nvGrpSpPr>
              <p:cNvPr id="1876" name="Group"/>
              <p:cNvGrpSpPr/>
              <p:nvPr/>
            </p:nvGrpSpPr>
            <p:grpSpPr>
              <a:xfrm>
                <a:off x="0" y="118381"/>
                <a:ext cx="533210" cy="372838"/>
                <a:chOff x="0" y="0"/>
                <a:chExt cx="533209" cy="372836"/>
              </a:xfrm>
            </p:grpSpPr>
            <p:grpSp>
              <p:nvGrpSpPr>
                <p:cNvPr id="1874" name="Group"/>
                <p:cNvGrpSpPr/>
                <p:nvPr/>
              </p:nvGrpSpPr>
              <p:grpSpPr>
                <a:xfrm>
                  <a:off x="34234" y="42068"/>
                  <a:ext cx="464742" cy="330769"/>
                  <a:chOff x="0" y="0"/>
                  <a:chExt cx="464740" cy="330768"/>
                </a:xfrm>
              </p:grpSpPr>
              <p:sp>
                <p:nvSpPr>
                  <p:cNvPr id="1863" name="Rectangle"/>
                  <p:cNvSpPr/>
                  <p:nvPr/>
                </p:nvSpPr>
                <p:spPr>
                  <a:xfrm>
                    <a:off x="0" y="0"/>
                    <a:ext cx="464741" cy="330769"/>
                  </a:xfrm>
                  <a:prstGeom prst="rect">
                    <a:avLst/>
                  </a:prstGeom>
                  <a:solidFill>
                    <a:srgbClr val="C4C4C4"/>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nvGrpSpPr>
                  <p:cNvPr id="1871" name="Group"/>
                  <p:cNvGrpSpPr/>
                  <p:nvPr/>
                </p:nvGrpSpPr>
                <p:grpSpPr>
                  <a:xfrm>
                    <a:off x="24488" y="187531"/>
                    <a:ext cx="113148" cy="105313"/>
                    <a:chOff x="0" y="0"/>
                    <a:chExt cx="113146" cy="105311"/>
                  </a:xfrm>
                </p:grpSpPr>
                <p:sp>
                  <p:nvSpPr>
                    <p:cNvPr id="1864" name="Line"/>
                    <p:cNvSpPr/>
                    <p:nvPr/>
                  </p:nvSpPr>
                  <p:spPr>
                    <a:xfrm>
                      <a:off x="0" y="37214"/>
                      <a:ext cx="84270" cy="680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EBB20"/>
                    </a:solidFill>
                    <a:ln w="25400" cap="flat">
                      <a:solidFill>
                        <a:srgbClr val="0A5C0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865" name="Line"/>
                    <p:cNvSpPr/>
                    <p:nvPr/>
                  </p:nvSpPr>
                  <p:spPr>
                    <a:xfrm flipV="1">
                      <a:off x="4054" y="47722"/>
                      <a:ext cx="55175" cy="55175"/>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866" name="Line"/>
                    <p:cNvSpPr/>
                    <p:nvPr/>
                  </p:nvSpPr>
                  <p:spPr>
                    <a:xfrm flipV="1">
                      <a:off x="41454" y="53356"/>
                      <a:ext cx="25099" cy="25099"/>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867" name="Line"/>
                    <p:cNvSpPr/>
                    <p:nvPr/>
                  </p:nvSpPr>
                  <p:spPr>
                    <a:xfrm flipV="1">
                      <a:off x="3647" y="46257"/>
                      <a:ext cx="54117" cy="54117"/>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868" name="Line"/>
                    <p:cNvSpPr/>
                    <p:nvPr/>
                  </p:nvSpPr>
                  <p:spPr>
                    <a:xfrm flipV="1">
                      <a:off x="39124" y="53581"/>
                      <a:ext cx="24500" cy="24499"/>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869" name="Circle"/>
                    <p:cNvSpPr/>
                    <p:nvPr/>
                  </p:nvSpPr>
                  <p:spPr>
                    <a:xfrm>
                      <a:off x="51039" y="0"/>
                      <a:ext cx="62108" cy="62107"/>
                    </a:xfrm>
                    <a:prstGeom prst="ellipse">
                      <a:avLst/>
                    </a:prstGeom>
                    <a:solidFill>
                      <a:srgbClr val="06BC00"/>
                    </a:solidFill>
                    <a:ln w="38100" cap="flat">
                      <a:solidFill>
                        <a:srgbClr val="015400"/>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870" name="Circle"/>
                    <p:cNvSpPr/>
                    <p:nvPr/>
                  </p:nvSpPr>
                  <p:spPr>
                    <a:xfrm>
                      <a:off x="83255" y="9142"/>
                      <a:ext cx="20075" cy="20074"/>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pic>
                <p:nvPicPr>
                  <p:cNvPr id="1872" name="250px-VRSNlogoAug2012.png" descr="250px-VRSNlogoAug2012.png"/>
                  <p:cNvPicPr>
                    <a:picLocks noChangeAspect="1"/>
                  </p:cNvPicPr>
                  <p:nvPr/>
                </p:nvPicPr>
                <p:blipFill>
                  <a:blip r:embed="rId4">
                    <a:extLst/>
                  </a:blip>
                  <a:srcRect l="0" t="0" r="12951" b="33387"/>
                  <a:stretch>
                    <a:fillRect/>
                  </a:stretch>
                </p:blipFill>
                <p:spPr>
                  <a:xfrm>
                    <a:off x="270465" y="154464"/>
                    <a:ext cx="180835" cy="138382"/>
                  </a:xfrm>
                  <a:prstGeom prst="rect">
                    <a:avLst/>
                  </a:prstGeom>
                  <a:ln w="12700" cap="flat">
                    <a:noFill/>
                    <a:miter lim="400000"/>
                  </a:ln>
                  <a:effectLst/>
                </p:spPr>
              </p:pic>
              <p:pic>
                <p:nvPicPr>
                  <p:cNvPr id="1873" name="strategic_bofa500_1.png" descr="strategic_bofa500_1.png"/>
                  <p:cNvPicPr>
                    <a:picLocks noChangeAspect="1"/>
                  </p:cNvPicPr>
                  <p:nvPr/>
                </p:nvPicPr>
                <p:blipFill>
                  <a:blip r:embed="rId5">
                    <a:extLst/>
                  </a:blip>
                  <a:srcRect l="35082" t="39675" r="28418" b="0"/>
                  <a:stretch>
                    <a:fillRect/>
                  </a:stretch>
                </p:blipFill>
                <p:spPr>
                  <a:xfrm>
                    <a:off x="137930" y="187531"/>
                    <a:ext cx="188860" cy="105349"/>
                  </a:xfrm>
                  <a:prstGeom prst="rect">
                    <a:avLst/>
                  </a:prstGeom>
                  <a:ln w="12700" cap="flat">
                    <a:noFill/>
                    <a:miter lim="400000"/>
                  </a:ln>
                  <a:effectLst/>
                </p:spPr>
              </p:pic>
            </p:grpSp>
            <p:sp>
              <p:nvSpPr>
                <p:cNvPr id="1875" name="Certificate"/>
                <p:cNvSpPr txBox="1"/>
                <p:nvPr/>
              </p:nvSpPr>
              <p:spPr>
                <a:xfrm>
                  <a:off x="0" y="0"/>
                  <a:ext cx="533210" cy="241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900">
                      <a:solidFill>
                        <a:srgbClr val="000000"/>
                      </a:solidFill>
                      <a:latin typeface="Snell Roundhand"/>
                      <a:ea typeface="Snell Roundhand"/>
                      <a:cs typeface="Snell Roundhand"/>
                      <a:sym typeface="Snell Roundhand"/>
                    </a:defRPr>
                  </a:lvl1pPr>
                </a:lstStyle>
                <a:p>
                  <a:pPr/>
                  <a:r>
                    <a:t>Certificate</a:t>
                  </a:r>
                </a:p>
              </p:txBody>
            </p:sp>
          </p:grpSp>
          <p:sp>
            <p:nvSpPr>
              <p:cNvPr id="1877" name="✗"/>
              <p:cNvSpPr txBox="1"/>
              <p:nvPr/>
            </p:nvSpPr>
            <p:spPr>
              <a:xfrm>
                <a:off x="64471" y="0"/>
                <a:ext cx="404268" cy="609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4000">
                    <a:solidFill>
                      <a:srgbClr val="C82506"/>
                    </a:solidFill>
                    <a:latin typeface="Gill Sans"/>
                    <a:ea typeface="Gill Sans"/>
                    <a:cs typeface="Gill Sans"/>
                    <a:sym typeface="Gill Sans"/>
                  </a:defRPr>
                </a:lvl1pPr>
              </a:lstStyle>
              <a:p>
                <a:pPr/>
                <a:r>
                  <a:t>✗</a:t>
                </a:r>
              </a:p>
            </p:txBody>
          </p:sp>
        </p:grpSp>
        <p:grpSp>
          <p:nvGrpSpPr>
            <p:cNvPr id="1894" name="Group"/>
            <p:cNvGrpSpPr/>
            <p:nvPr/>
          </p:nvGrpSpPr>
          <p:grpSpPr>
            <a:xfrm>
              <a:off x="589542" y="0"/>
              <a:ext cx="533211" cy="609601"/>
              <a:chOff x="0" y="0"/>
              <a:chExt cx="533209" cy="609600"/>
            </a:xfrm>
          </p:grpSpPr>
          <p:grpSp>
            <p:nvGrpSpPr>
              <p:cNvPr id="1892" name="Group"/>
              <p:cNvGrpSpPr/>
              <p:nvPr/>
            </p:nvGrpSpPr>
            <p:grpSpPr>
              <a:xfrm>
                <a:off x="-1" y="118381"/>
                <a:ext cx="533211" cy="372838"/>
                <a:chOff x="0" y="0"/>
                <a:chExt cx="533209" cy="372836"/>
              </a:xfrm>
            </p:grpSpPr>
            <p:grpSp>
              <p:nvGrpSpPr>
                <p:cNvPr id="1890" name="Group"/>
                <p:cNvGrpSpPr/>
                <p:nvPr/>
              </p:nvGrpSpPr>
              <p:grpSpPr>
                <a:xfrm>
                  <a:off x="34234" y="42068"/>
                  <a:ext cx="464742" cy="330769"/>
                  <a:chOff x="0" y="0"/>
                  <a:chExt cx="464740" cy="330768"/>
                </a:xfrm>
              </p:grpSpPr>
              <p:sp>
                <p:nvSpPr>
                  <p:cNvPr id="1879" name="Rectangle"/>
                  <p:cNvSpPr/>
                  <p:nvPr/>
                </p:nvSpPr>
                <p:spPr>
                  <a:xfrm>
                    <a:off x="0" y="0"/>
                    <a:ext cx="464741" cy="330769"/>
                  </a:xfrm>
                  <a:prstGeom prst="rect">
                    <a:avLst/>
                  </a:prstGeom>
                  <a:solidFill>
                    <a:srgbClr val="C4C4C4"/>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nvGrpSpPr>
                  <p:cNvPr id="1887" name="Group"/>
                  <p:cNvGrpSpPr/>
                  <p:nvPr/>
                </p:nvGrpSpPr>
                <p:grpSpPr>
                  <a:xfrm>
                    <a:off x="24488" y="187531"/>
                    <a:ext cx="113148" cy="105313"/>
                    <a:chOff x="0" y="0"/>
                    <a:chExt cx="113146" cy="105311"/>
                  </a:xfrm>
                </p:grpSpPr>
                <p:sp>
                  <p:nvSpPr>
                    <p:cNvPr id="1880" name="Line"/>
                    <p:cNvSpPr/>
                    <p:nvPr/>
                  </p:nvSpPr>
                  <p:spPr>
                    <a:xfrm>
                      <a:off x="0" y="37214"/>
                      <a:ext cx="84270" cy="680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EBB20"/>
                    </a:solidFill>
                    <a:ln w="25400" cap="flat">
                      <a:solidFill>
                        <a:srgbClr val="0A5C0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881" name="Line"/>
                    <p:cNvSpPr/>
                    <p:nvPr/>
                  </p:nvSpPr>
                  <p:spPr>
                    <a:xfrm flipV="1">
                      <a:off x="4054" y="47722"/>
                      <a:ext cx="55175" cy="55175"/>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882" name="Line"/>
                    <p:cNvSpPr/>
                    <p:nvPr/>
                  </p:nvSpPr>
                  <p:spPr>
                    <a:xfrm flipV="1">
                      <a:off x="41454" y="53356"/>
                      <a:ext cx="25099" cy="25099"/>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883" name="Line"/>
                    <p:cNvSpPr/>
                    <p:nvPr/>
                  </p:nvSpPr>
                  <p:spPr>
                    <a:xfrm flipV="1">
                      <a:off x="3647" y="46257"/>
                      <a:ext cx="54117" cy="54117"/>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884" name="Line"/>
                    <p:cNvSpPr/>
                    <p:nvPr/>
                  </p:nvSpPr>
                  <p:spPr>
                    <a:xfrm flipV="1">
                      <a:off x="39124" y="53581"/>
                      <a:ext cx="24500" cy="24499"/>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885" name="Circle"/>
                    <p:cNvSpPr/>
                    <p:nvPr/>
                  </p:nvSpPr>
                  <p:spPr>
                    <a:xfrm>
                      <a:off x="51039" y="0"/>
                      <a:ext cx="62108" cy="62107"/>
                    </a:xfrm>
                    <a:prstGeom prst="ellipse">
                      <a:avLst/>
                    </a:prstGeom>
                    <a:solidFill>
                      <a:srgbClr val="06BC00"/>
                    </a:solidFill>
                    <a:ln w="38100" cap="flat">
                      <a:solidFill>
                        <a:srgbClr val="015400"/>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886" name="Circle"/>
                    <p:cNvSpPr/>
                    <p:nvPr/>
                  </p:nvSpPr>
                  <p:spPr>
                    <a:xfrm>
                      <a:off x="83255" y="9142"/>
                      <a:ext cx="20075" cy="20074"/>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pic>
                <p:nvPicPr>
                  <p:cNvPr id="1888" name="250px-VRSNlogoAug2012.png" descr="250px-VRSNlogoAug2012.png"/>
                  <p:cNvPicPr>
                    <a:picLocks noChangeAspect="1"/>
                  </p:cNvPicPr>
                  <p:nvPr/>
                </p:nvPicPr>
                <p:blipFill>
                  <a:blip r:embed="rId4">
                    <a:extLst/>
                  </a:blip>
                  <a:srcRect l="0" t="0" r="12951" b="33387"/>
                  <a:stretch>
                    <a:fillRect/>
                  </a:stretch>
                </p:blipFill>
                <p:spPr>
                  <a:xfrm>
                    <a:off x="270465" y="154464"/>
                    <a:ext cx="180835" cy="138382"/>
                  </a:xfrm>
                  <a:prstGeom prst="rect">
                    <a:avLst/>
                  </a:prstGeom>
                  <a:ln w="12700" cap="flat">
                    <a:noFill/>
                    <a:miter lim="400000"/>
                  </a:ln>
                  <a:effectLst/>
                </p:spPr>
              </p:pic>
              <p:pic>
                <p:nvPicPr>
                  <p:cNvPr id="1889" name="strategic_bofa500_1.png" descr="strategic_bofa500_1.png"/>
                  <p:cNvPicPr>
                    <a:picLocks noChangeAspect="1"/>
                  </p:cNvPicPr>
                  <p:nvPr/>
                </p:nvPicPr>
                <p:blipFill>
                  <a:blip r:embed="rId5">
                    <a:extLst/>
                  </a:blip>
                  <a:srcRect l="35082" t="39675" r="28418" b="0"/>
                  <a:stretch>
                    <a:fillRect/>
                  </a:stretch>
                </p:blipFill>
                <p:spPr>
                  <a:xfrm>
                    <a:off x="137930" y="187531"/>
                    <a:ext cx="188860" cy="105349"/>
                  </a:xfrm>
                  <a:prstGeom prst="rect">
                    <a:avLst/>
                  </a:prstGeom>
                  <a:ln w="12700" cap="flat">
                    <a:noFill/>
                    <a:miter lim="400000"/>
                  </a:ln>
                  <a:effectLst/>
                </p:spPr>
              </p:pic>
            </p:grpSp>
            <p:sp>
              <p:nvSpPr>
                <p:cNvPr id="1891" name="Certificate"/>
                <p:cNvSpPr txBox="1"/>
                <p:nvPr/>
              </p:nvSpPr>
              <p:spPr>
                <a:xfrm>
                  <a:off x="0" y="0"/>
                  <a:ext cx="533210" cy="241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900">
                      <a:solidFill>
                        <a:srgbClr val="000000"/>
                      </a:solidFill>
                      <a:latin typeface="Snell Roundhand"/>
                      <a:ea typeface="Snell Roundhand"/>
                      <a:cs typeface="Snell Roundhand"/>
                      <a:sym typeface="Snell Roundhand"/>
                    </a:defRPr>
                  </a:lvl1pPr>
                </a:lstStyle>
                <a:p>
                  <a:pPr/>
                  <a:r>
                    <a:t>Certificate</a:t>
                  </a:r>
                </a:p>
              </p:txBody>
            </p:sp>
          </p:grpSp>
          <p:sp>
            <p:nvSpPr>
              <p:cNvPr id="1893" name="✗"/>
              <p:cNvSpPr txBox="1"/>
              <p:nvPr/>
            </p:nvSpPr>
            <p:spPr>
              <a:xfrm>
                <a:off x="64471" y="0"/>
                <a:ext cx="404268" cy="609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4000">
                    <a:solidFill>
                      <a:srgbClr val="C82506"/>
                    </a:solidFill>
                    <a:latin typeface="Gill Sans"/>
                    <a:ea typeface="Gill Sans"/>
                    <a:cs typeface="Gill Sans"/>
                    <a:sym typeface="Gill Sans"/>
                  </a:defRPr>
                </a:lvl1pPr>
              </a:lstStyle>
              <a:p>
                <a:pPr/>
                <a:r>
                  <a:t>✗</a:t>
                </a:r>
              </a:p>
            </p:txBody>
          </p:sp>
        </p:grpSp>
        <p:grpSp>
          <p:nvGrpSpPr>
            <p:cNvPr id="1910" name="Group"/>
            <p:cNvGrpSpPr/>
            <p:nvPr/>
          </p:nvGrpSpPr>
          <p:grpSpPr>
            <a:xfrm>
              <a:off x="-1" y="419099"/>
              <a:ext cx="533211" cy="609601"/>
              <a:chOff x="0" y="0"/>
              <a:chExt cx="533209" cy="609600"/>
            </a:xfrm>
          </p:grpSpPr>
          <p:grpSp>
            <p:nvGrpSpPr>
              <p:cNvPr id="1908" name="Group"/>
              <p:cNvGrpSpPr/>
              <p:nvPr/>
            </p:nvGrpSpPr>
            <p:grpSpPr>
              <a:xfrm>
                <a:off x="-1" y="118381"/>
                <a:ext cx="533211" cy="372838"/>
                <a:chOff x="0" y="0"/>
                <a:chExt cx="533209" cy="372836"/>
              </a:xfrm>
            </p:grpSpPr>
            <p:grpSp>
              <p:nvGrpSpPr>
                <p:cNvPr id="1906" name="Group"/>
                <p:cNvGrpSpPr/>
                <p:nvPr/>
              </p:nvGrpSpPr>
              <p:grpSpPr>
                <a:xfrm>
                  <a:off x="34234" y="42068"/>
                  <a:ext cx="464742" cy="330769"/>
                  <a:chOff x="0" y="0"/>
                  <a:chExt cx="464740" cy="330768"/>
                </a:xfrm>
              </p:grpSpPr>
              <p:sp>
                <p:nvSpPr>
                  <p:cNvPr id="1895" name="Rectangle"/>
                  <p:cNvSpPr/>
                  <p:nvPr/>
                </p:nvSpPr>
                <p:spPr>
                  <a:xfrm>
                    <a:off x="0" y="0"/>
                    <a:ext cx="464741" cy="330769"/>
                  </a:xfrm>
                  <a:prstGeom prst="rect">
                    <a:avLst/>
                  </a:prstGeom>
                  <a:solidFill>
                    <a:srgbClr val="C4C4C4"/>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nvGrpSpPr>
                  <p:cNvPr id="1903" name="Group"/>
                  <p:cNvGrpSpPr/>
                  <p:nvPr/>
                </p:nvGrpSpPr>
                <p:grpSpPr>
                  <a:xfrm>
                    <a:off x="24488" y="187531"/>
                    <a:ext cx="113148" cy="105313"/>
                    <a:chOff x="0" y="0"/>
                    <a:chExt cx="113146" cy="105311"/>
                  </a:xfrm>
                </p:grpSpPr>
                <p:sp>
                  <p:nvSpPr>
                    <p:cNvPr id="1896" name="Line"/>
                    <p:cNvSpPr/>
                    <p:nvPr/>
                  </p:nvSpPr>
                  <p:spPr>
                    <a:xfrm>
                      <a:off x="0" y="37214"/>
                      <a:ext cx="84270" cy="680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EBB20"/>
                    </a:solidFill>
                    <a:ln w="25400" cap="flat">
                      <a:solidFill>
                        <a:srgbClr val="0A5C0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897" name="Line"/>
                    <p:cNvSpPr/>
                    <p:nvPr/>
                  </p:nvSpPr>
                  <p:spPr>
                    <a:xfrm flipV="1">
                      <a:off x="4054" y="47722"/>
                      <a:ext cx="55175" cy="55175"/>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898" name="Line"/>
                    <p:cNvSpPr/>
                    <p:nvPr/>
                  </p:nvSpPr>
                  <p:spPr>
                    <a:xfrm flipV="1">
                      <a:off x="41454" y="53356"/>
                      <a:ext cx="25099" cy="25099"/>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899" name="Line"/>
                    <p:cNvSpPr/>
                    <p:nvPr/>
                  </p:nvSpPr>
                  <p:spPr>
                    <a:xfrm flipV="1">
                      <a:off x="3647" y="46257"/>
                      <a:ext cx="54117" cy="54117"/>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900" name="Line"/>
                    <p:cNvSpPr/>
                    <p:nvPr/>
                  </p:nvSpPr>
                  <p:spPr>
                    <a:xfrm flipV="1">
                      <a:off x="39124" y="53581"/>
                      <a:ext cx="24500" cy="24499"/>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901" name="Circle"/>
                    <p:cNvSpPr/>
                    <p:nvPr/>
                  </p:nvSpPr>
                  <p:spPr>
                    <a:xfrm>
                      <a:off x="51039" y="0"/>
                      <a:ext cx="62108" cy="62107"/>
                    </a:xfrm>
                    <a:prstGeom prst="ellipse">
                      <a:avLst/>
                    </a:prstGeom>
                    <a:solidFill>
                      <a:srgbClr val="06BC00"/>
                    </a:solidFill>
                    <a:ln w="38100" cap="flat">
                      <a:solidFill>
                        <a:srgbClr val="015400"/>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902" name="Circle"/>
                    <p:cNvSpPr/>
                    <p:nvPr/>
                  </p:nvSpPr>
                  <p:spPr>
                    <a:xfrm>
                      <a:off x="83255" y="9142"/>
                      <a:ext cx="20075" cy="20074"/>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pic>
                <p:nvPicPr>
                  <p:cNvPr id="1904" name="250px-VRSNlogoAug2012.png" descr="250px-VRSNlogoAug2012.png"/>
                  <p:cNvPicPr>
                    <a:picLocks noChangeAspect="1"/>
                  </p:cNvPicPr>
                  <p:nvPr/>
                </p:nvPicPr>
                <p:blipFill>
                  <a:blip r:embed="rId4">
                    <a:extLst/>
                  </a:blip>
                  <a:srcRect l="0" t="0" r="12951" b="33387"/>
                  <a:stretch>
                    <a:fillRect/>
                  </a:stretch>
                </p:blipFill>
                <p:spPr>
                  <a:xfrm>
                    <a:off x="270465" y="154464"/>
                    <a:ext cx="180835" cy="138382"/>
                  </a:xfrm>
                  <a:prstGeom prst="rect">
                    <a:avLst/>
                  </a:prstGeom>
                  <a:ln w="12700" cap="flat">
                    <a:noFill/>
                    <a:miter lim="400000"/>
                  </a:ln>
                  <a:effectLst/>
                </p:spPr>
              </p:pic>
              <p:pic>
                <p:nvPicPr>
                  <p:cNvPr id="1905" name="strategic_bofa500_1.png" descr="strategic_bofa500_1.png"/>
                  <p:cNvPicPr>
                    <a:picLocks noChangeAspect="1"/>
                  </p:cNvPicPr>
                  <p:nvPr/>
                </p:nvPicPr>
                <p:blipFill>
                  <a:blip r:embed="rId5">
                    <a:extLst/>
                  </a:blip>
                  <a:srcRect l="35082" t="39675" r="28418" b="0"/>
                  <a:stretch>
                    <a:fillRect/>
                  </a:stretch>
                </p:blipFill>
                <p:spPr>
                  <a:xfrm>
                    <a:off x="137930" y="187531"/>
                    <a:ext cx="188860" cy="105349"/>
                  </a:xfrm>
                  <a:prstGeom prst="rect">
                    <a:avLst/>
                  </a:prstGeom>
                  <a:ln w="12700" cap="flat">
                    <a:noFill/>
                    <a:miter lim="400000"/>
                  </a:ln>
                  <a:effectLst/>
                </p:spPr>
              </p:pic>
            </p:grpSp>
            <p:sp>
              <p:nvSpPr>
                <p:cNvPr id="1907" name="Certificate"/>
                <p:cNvSpPr txBox="1"/>
                <p:nvPr/>
              </p:nvSpPr>
              <p:spPr>
                <a:xfrm>
                  <a:off x="0" y="0"/>
                  <a:ext cx="533210" cy="241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900">
                      <a:solidFill>
                        <a:srgbClr val="000000"/>
                      </a:solidFill>
                      <a:latin typeface="Snell Roundhand"/>
                      <a:ea typeface="Snell Roundhand"/>
                      <a:cs typeface="Snell Roundhand"/>
                      <a:sym typeface="Snell Roundhand"/>
                    </a:defRPr>
                  </a:lvl1pPr>
                </a:lstStyle>
                <a:p>
                  <a:pPr/>
                  <a:r>
                    <a:t>Certificate</a:t>
                  </a:r>
                </a:p>
              </p:txBody>
            </p:sp>
          </p:grpSp>
          <p:sp>
            <p:nvSpPr>
              <p:cNvPr id="1909" name="✗"/>
              <p:cNvSpPr txBox="1"/>
              <p:nvPr/>
            </p:nvSpPr>
            <p:spPr>
              <a:xfrm>
                <a:off x="64471" y="0"/>
                <a:ext cx="404268" cy="609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4000">
                    <a:solidFill>
                      <a:srgbClr val="C82506"/>
                    </a:solidFill>
                    <a:latin typeface="Gill Sans"/>
                    <a:ea typeface="Gill Sans"/>
                    <a:cs typeface="Gill Sans"/>
                    <a:sym typeface="Gill Sans"/>
                  </a:defRPr>
                </a:lvl1pPr>
              </a:lstStyle>
              <a:p>
                <a:pPr/>
                <a:r>
                  <a:t>✗</a:t>
                </a:r>
              </a:p>
            </p:txBody>
          </p:sp>
        </p:grpSp>
        <p:grpSp>
          <p:nvGrpSpPr>
            <p:cNvPr id="1926" name="Group"/>
            <p:cNvGrpSpPr/>
            <p:nvPr/>
          </p:nvGrpSpPr>
          <p:grpSpPr>
            <a:xfrm>
              <a:off x="589542" y="419099"/>
              <a:ext cx="533211" cy="609601"/>
              <a:chOff x="0" y="0"/>
              <a:chExt cx="533209" cy="609600"/>
            </a:xfrm>
          </p:grpSpPr>
          <p:grpSp>
            <p:nvGrpSpPr>
              <p:cNvPr id="1924" name="Group"/>
              <p:cNvGrpSpPr/>
              <p:nvPr/>
            </p:nvGrpSpPr>
            <p:grpSpPr>
              <a:xfrm>
                <a:off x="-1" y="118381"/>
                <a:ext cx="533211" cy="372838"/>
                <a:chOff x="0" y="0"/>
                <a:chExt cx="533209" cy="372836"/>
              </a:xfrm>
            </p:grpSpPr>
            <p:grpSp>
              <p:nvGrpSpPr>
                <p:cNvPr id="1922" name="Group"/>
                <p:cNvGrpSpPr/>
                <p:nvPr/>
              </p:nvGrpSpPr>
              <p:grpSpPr>
                <a:xfrm>
                  <a:off x="34234" y="42068"/>
                  <a:ext cx="464742" cy="330769"/>
                  <a:chOff x="0" y="0"/>
                  <a:chExt cx="464740" cy="330768"/>
                </a:xfrm>
              </p:grpSpPr>
              <p:sp>
                <p:nvSpPr>
                  <p:cNvPr id="1911" name="Rectangle"/>
                  <p:cNvSpPr/>
                  <p:nvPr/>
                </p:nvSpPr>
                <p:spPr>
                  <a:xfrm>
                    <a:off x="0" y="0"/>
                    <a:ext cx="464741" cy="330769"/>
                  </a:xfrm>
                  <a:prstGeom prst="rect">
                    <a:avLst/>
                  </a:prstGeom>
                  <a:solidFill>
                    <a:srgbClr val="C4C4C4"/>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nvGrpSpPr>
                  <p:cNvPr id="1919" name="Group"/>
                  <p:cNvGrpSpPr/>
                  <p:nvPr/>
                </p:nvGrpSpPr>
                <p:grpSpPr>
                  <a:xfrm>
                    <a:off x="24488" y="187531"/>
                    <a:ext cx="113148" cy="105313"/>
                    <a:chOff x="0" y="0"/>
                    <a:chExt cx="113146" cy="105311"/>
                  </a:xfrm>
                </p:grpSpPr>
                <p:sp>
                  <p:nvSpPr>
                    <p:cNvPr id="1912" name="Line"/>
                    <p:cNvSpPr/>
                    <p:nvPr/>
                  </p:nvSpPr>
                  <p:spPr>
                    <a:xfrm>
                      <a:off x="0" y="37214"/>
                      <a:ext cx="84270" cy="680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EBB20"/>
                    </a:solidFill>
                    <a:ln w="25400" cap="flat">
                      <a:solidFill>
                        <a:srgbClr val="0A5C0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913" name="Line"/>
                    <p:cNvSpPr/>
                    <p:nvPr/>
                  </p:nvSpPr>
                  <p:spPr>
                    <a:xfrm flipV="1">
                      <a:off x="4054" y="47722"/>
                      <a:ext cx="55175" cy="55175"/>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914" name="Line"/>
                    <p:cNvSpPr/>
                    <p:nvPr/>
                  </p:nvSpPr>
                  <p:spPr>
                    <a:xfrm flipV="1">
                      <a:off x="41454" y="53356"/>
                      <a:ext cx="25099" cy="25099"/>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915" name="Line"/>
                    <p:cNvSpPr/>
                    <p:nvPr/>
                  </p:nvSpPr>
                  <p:spPr>
                    <a:xfrm flipV="1">
                      <a:off x="3647" y="46257"/>
                      <a:ext cx="54117" cy="54117"/>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916" name="Line"/>
                    <p:cNvSpPr/>
                    <p:nvPr/>
                  </p:nvSpPr>
                  <p:spPr>
                    <a:xfrm flipV="1">
                      <a:off x="39124" y="53581"/>
                      <a:ext cx="24500" cy="24499"/>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917" name="Circle"/>
                    <p:cNvSpPr/>
                    <p:nvPr/>
                  </p:nvSpPr>
                  <p:spPr>
                    <a:xfrm>
                      <a:off x="51039" y="0"/>
                      <a:ext cx="62108" cy="62107"/>
                    </a:xfrm>
                    <a:prstGeom prst="ellipse">
                      <a:avLst/>
                    </a:prstGeom>
                    <a:solidFill>
                      <a:srgbClr val="06BC00"/>
                    </a:solidFill>
                    <a:ln w="38100" cap="flat">
                      <a:solidFill>
                        <a:srgbClr val="015400"/>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918" name="Circle"/>
                    <p:cNvSpPr/>
                    <p:nvPr/>
                  </p:nvSpPr>
                  <p:spPr>
                    <a:xfrm>
                      <a:off x="83255" y="9142"/>
                      <a:ext cx="20075" cy="20074"/>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pic>
                <p:nvPicPr>
                  <p:cNvPr id="1920" name="250px-VRSNlogoAug2012.png" descr="250px-VRSNlogoAug2012.png"/>
                  <p:cNvPicPr>
                    <a:picLocks noChangeAspect="1"/>
                  </p:cNvPicPr>
                  <p:nvPr/>
                </p:nvPicPr>
                <p:blipFill>
                  <a:blip r:embed="rId4">
                    <a:extLst/>
                  </a:blip>
                  <a:srcRect l="0" t="0" r="12951" b="33387"/>
                  <a:stretch>
                    <a:fillRect/>
                  </a:stretch>
                </p:blipFill>
                <p:spPr>
                  <a:xfrm>
                    <a:off x="270465" y="154464"/>
                    <a:ext cx="180835" cy="138382"/>
                  </a:xfrm>
                  <a:prstGeom prst="rect">
                    <a:avLst/>
                  </a:prstGeom>
                  <a:ln w="12700" cap="flat">
                    <a:noFill/>
                    <a:miter lim="400000"/>
                  </a:ln>
                  <a:effectLst/>
                </p:spPr>
              </p:pic>
              <p:pic>
                <p:nvPicPr>
                  <p:cNvPr id="1921" name="strategic_bofa500_1.png" descr="strategic_bofa500_1.png"/>
                  <p:cNvPicPr>
                    <a:picLocks noChangeAspect="1"/>
                  </p:cNvPicPr>
                  <p:nvPr/>
                </p:nvPicPr>
                <p:blipFill>
                  <a:blip r:embed="rId5">
                    <a:extLst/>
                  </a:blip>
                  <a:srcRect l="35082" t="39675" r="28418" b="0"/>
                  <a:stretch>
                    <a:fillRect/>
                  </a:stretch>
                </p:blipFill>
                <p:spPr>
                  <a:xfrm>
                    <a:off x="137930" y="187531"/>
                    <a:ext cx="188860" cy="105349"/>
                  </a:xfrm>
                  <a:prstGeom prst="rect">
                    <a:avLst/>
                  </a:prstGeom>
                  <a:ln w="12700" cap="flat">
                    <a:noFill/>
                    <a:miter lim="400000"/>
                  </a:ln>
                  <a:effectLst/>
                </p:spPr>
              </p:pic>
            </p:grpSp>
            <p:sp>
              <p:nvSpPr>
                <p:cNvPr id="1923" name="Certificate"/>
                <p:cNvSpPr txBox="1"/>
                <p:nvPr/>
              </p:nvSpPr>
              <p:spPr>
                <a:xfrm>
                  <a:off x="0" y="0"/>
                  <a:ext cx="533210" cy="241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900">
                      <a:solidFill>
                        <a:srgbClr val="000000"/>
                      </a:solidFill>
                      <a:latin typeface="Snell Roundhand"/>
                      <a:ea typeface="Snell Roundhand"/>
                      <a:cs typeface="Snell Roundhand"/>
                      <a:sym typeface="Snell Roundhand"/>
                    </a:defRPr>
                  </a:lvl1pPr>
                </a:lstStyle>
                <a:p>
                  <a:pPr/>
                  <a:r>
                    <a:t>Certificate</a:t>
                  </a:r>
                </a:p>
              </p:txBody>
            </p:sp>
          </p:grpSp>
          <p:sp>
            <p:nvSpPr>
              <p:cNvPr id="1925" name="✗"/>
              <p:cNvSpPr txBox="1"/>
              <p:nvPr/>
            </p:nvSpPr>
            <p:spPr>
              <a:xfrm>
                <a:off x="64471" y="0"/>
                <a:ext cx="404268" cy="609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4000">
                    <a:solidFill>
                      <a:srgbClr val="C82506"/>
                    </a:solidFill>
                    <a:latin typeface="Gill Sans"/>
                    <a:ea typeface="Gill Sans"/>
                    <a:cs typeface="Gill Sans"/>
                    <a:sym typeface="Gill Sans"/>
                  </a:defRPr>
                </a:lvl1pPr>
              </a:lstStyle>
              <a:p>
                <a:pPr/>
                <a:r>
                  <a:t>✗</a:t>
                </a:r>
              </a:p>
            </p:txBody>
          </p:sp>
        </p:grpSp>
        <p:grpSp>
          <p:nvGrpSpPr>
            <p:cNvPr id="1942" name="Group"/>
            <p:cNvGrpSpPr/>
            <p:nvPr/>
          </p:nvGrpSpPr>
          <p:grpSpPr>
            <a:xfrm>
              <a:off x="1179085" y="0"/>
              <a:ext cx="533211" cy="609601"/>
              <a:chOff x="0" y="0"/>
              <a:chExt cx="533209" cy="609600"/>
            </a:xfrm>
          </p:grpSpPr>
          <p:grpSp>
            <p:nvGrpSpPr>
              <p:cNvPr id="1940" name="Group"/>
              <p:cNvGrpSpPr/>
              <p:nvPr/>
            </p:nvGrpSpPr>
            <p:grpSpPr>
              <a:xfrm>
                <a:off x="-1" y="118381"/>
                <a:ext cx="533211" cy="372838"/>
                <a:chOff x="0" y="0"/>
                <a:chExt cx="533209" cy="372836"/>
              </a:xfrm>
            </p:grpSpPr>
            <p:grpSp>
              <p:nvGrpSpPr>
                <p:cNvPr id="1938" name="Group"/>
                <p:cNvGrpSpPr/>
                <p:nvPr/>
              </p:nvGrpSpPr>
              <p:grpSpPr>
                <a:xfrm>
                  <a:off x="34234" y="42068"/>
                  <a:ext cx="464742" cy="330769"/>
                  <a:chOff x="0" y="0"/>
                  <a:chExt cx="464740" cy="330768"/>
                </a:xfrm>
              </p:grpSpPr>
              <p:sp>
                <p:nvSpPr>
                  <p:cNvPr id="1927" name="Rectangle"/>
                  <p:cNvSpPr/>
                  <p:nvPr/>
                </p:nvSpPr>
                <p:spPr>
                  <a:xfrm>
                    <a:off x="0" y="0"/>
                    <a:ext cx="464741" cy="330769"/>
                  </a:xfrm>
                  <a:prstGeom prst="rect">
                    <a:avLst/>
                  </a:prstGeom>
                  <a:solidFill>
                    <a:srgbClr val="C4C4C4"/>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nvGrpSpPr>
                  <p:cNvPr id="1935" name="Group"/>
                  <p:cNvGrpSpPr/>
                  <p:nvPr/>
                </p:nvGrpSpPr>
                <p:grpSpPr>
                  <a:xfrm>
                    <a:off x="24488" y="187531"/>
                    <a:ext cx="113148" cy="105313"/>
                    <a:chOff x="0" y="0"/>
                    <a:chExt cx="113146" cy="105311"/>
                  </a:xfrm>
                </p:grpSpPr>
                <p:sp>
                  <p:nvSpPr>
                    <p:cNvPr id="1928" name="Line"/>
                    <p:cNvSpPr/>
                    <p:nvPr/>
                  </p:nvSpPr>
                  <p:spPr>
                    <a:xfrm>
                      <a:off x="0" y="37214"/>
                      <a:ext cx="84270" cy="680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EBB20"/>
                    </a:solidFill>
                    <a:ln w="25400" cap="flat">
                      <a:solidFill>
                        <a:srgbClr val="0A5C0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929" name="Line"/>
                    <p:cNvSpPr/>
                    <p:nvPr/>
                  </p:nvSpPr>
                  <p:spPr>
                    <a:xfrm flipV="1">
                      <a:off x="4054" y="47722"/>
                      <a:ext cx="55175" cy="55175"/>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930" name="Line"/>
                    <p:cNvSpPr/>
                    <p:nvPr/>
                  </p:nvSpPr>
                  <p:spPr>
                    <a:xfrm flipV="1">
                      <a:off x="41454" y="53356"/>
                      <a:ext cx="25099" cy="25099"/>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931" name="Line"/>
                    <p:cNvSpPr/>
                    <p:nvPr/>
                  </p:nvSpPr>
                  <p:spPr>
                    <a:xfrm flipV="1">
                      <a:off x="3647" y="46257"/>
                      <a:ext cx="54117" cy="54117"/>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932" name="Line"/>
                    <p:cNvSpPr/>
                    <p:nvPr/>
                  </p:nvSpPr>
                  <p:spPr>
                    <a:xfrm flipV="1">
                      <a:off x="39124" y="53581"/>
                      <a:ext cx="24500" cy="24499"/>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933" name="Circle"/>
                    <p:cNvSpPr/>
                    <p:nvPr/>
                  </p:nvSpPr>
                  <p:spPr>
                    <a:xfrm>
                      <a:off x="51039" y="0"/>
                      <a:ext cx="62108" cy="62107"/>
                    </a:xfrm>
                    <a:prstGeom prst="ellipse">
                      <a:avLst/>
                    </a:prstGeom>
                    <a:solidFill>
                      <a:srgbClr val="06BC00"/>
                    </a:solidFill>
                    <a:ln w="38100" cap="flat">
                      <a:solidFill>
                        <a:srgbClr val="015400"/>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934" name="Circle"/>
                    <p:cNvSpPr/>
                    <p:nvPr/>
                  </p:nvSpPr>
                  <p:spPr>
                    <a:xfrm>
                      <a:off x="83255" y="9142"/>
                      <a:ext cx="20075" cy="20074"/>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pic>
                <p:nvPicPr>
                  <p:cNvPr id="1936" name="250px-VRSNlogoAug2012.png" descr="250px-VRSNlogoAug2012.png"/>
                  <p:cNvPicPr>
                    <a:picLocks noChangeAspect="1"/>
                  </p:cNvPicPr>
                  <p:nvPr/>
                </p:nvPicPr>
                <p:blipFill>
                  <a:blip r:embed="rId4">
                    <a:extLst/>
                  </a:blip>
                  <a:srcRect l="0" t="0" r="12951" b="33387"/>
                  <a:stretch>
                    <a:fillRect/>
                  </a:stretch>
                </p:blipFill>
                <p:spPr>
                  <a:xfrm>
                    <a:off x="270465" y="154464"/>
                    <a:ext cx="180835" cy="138382"/>
                  </a:xfrm>
                  <a:prstGeom prst="rect">
                    <a:avLst/>
                  </a:prstGeom>
                  <a:ln w="12700" cap="flat">
                    <a:noFill/>
                    <a:miter lim="400000"/>
                  </a:ln>
                  <a:effectLst/>
                </p:spPr>
              </p:pic>
              <p:pic>
                <p:nvPicPr>
                  <p:cNvPr id="1937" name="strategic_bofa500_1.png" descr="strategic_bofa500_1.png"/>
                  <p:cNvPicPr>
                    <a:picLocks noChangeAspect="1"/>
                  </p:cNvPicPr>
                  <p:nvPr/>
                </p:nvPicPr>
                <p:blipFill>
                  <a:blip r:embed="rId5">
                    <a:extLst/>
                  </a:blip>
                  <a:srcRect l="35082" t="39675" r="28418" b="0"/>
                  <a:stretch>
                    <a:fillRect/>
                  </a:stretch>
                </p:blipFill>
                <p:spPr>
                  <a:xfrm>
                    <a:off x="137930" y="187531"/>
                    <a:ext cx="188860" cy="105349"/>
                  </a:xfrm>
                  <a:prstGeom prst="rect">
                    <a:avLst/>
                  </a:prstGeom>
                  <a:ln w="12700" cap="flat">
                    <a:noFill/>
                    <a:miter lim="400000"/>
                  </a:ln>
                  <a:effectLst/>
                </p:spPr>
              </p:pic>
            </p:grpSp>
            <p:sp>
              <p:nvSpPr>
                <p:cNvPr id="1939" name="Certificate"/>
                <p:cNvSpPr txBox="1"/>
                <p:nvPr/>
              </p:nvSpPr>
              <p:spPr>
                <a:xfrm>
                  <a:off x="0" y="0"/>
                  <a:ext cx="533210" cy="241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900">
                      <a:solidFill>
                        <a:srgbClr val="000000"/>
                      </a:solidFill>
                      <a:latin typeface="Snell Roundhand"/>
                      <a:ea typeface="Snell Roundhand"/>
                      <a:cs typeface="Snell Roundhand"/>
                      <a:sym typeface="Snell Roundhand"/>
                    </a:defRPr>
                  </a:lvl1pPr>
                </a:lstStyle>
                <a:p>
                  <a:pPr/>
                  <a:r>
                    <a:t>Certificate</a:t>
                  </a:r>
                </a:p>
              </p:txBody>
            </p:sp>
          </p:grpSp>
          <p:sp>
            <p:nvSpPr>
              <p:cNvPr id="1941" name="✗"/>
              <p:cNvSpPr txBox="1"/>
              <p:nvPr/>
            </p:nvSpPr>
            <p:spPr>
              <a:xfrm>
                <a:off x="64471" y="0"/>
                <a:ext cx="404268" cy="609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4000">
                    <a:solidFill>
                      <a:srgbClr val="C82506"/>
                    </a:solidFill>
                    <a:latin typeface="Gill Sans"/>
                    <a:ea typeface="Gill Sans"/>
                    <a:cs typeface="Gill Sans"/>
                    <a:sym typeface="Gill Sans"/>
                  </a:defRPr>
                </a:lvl1pPr>
              </a:lstStyle>
              <a:p>
                <a:pPr/>
                <a:r>
                  <a:t>✗</a:t>
                </a:r>
              </a:p>
            </p:txBody>
          </p:sp>
        </p:grpSp>
        <p:grpSp>
          <p:nvGrpSpPr>
            <p:cNvPr id="1958" name="Group"/>
            <p:cNvGrpSpPr/>
            <p:nvPr/>
          </p:nvGrpSpPr>
          <p:grpSpPr>
            <a:xfrm>
              <a:off x="1179085" y="419099"/>
              <a:ext cx="533211" cy="609601"/>
              <a:chOff x="0" y="0"/>
              <a:chExt cx="533209" cy="609600"/>
            </a:xfrm>
          </p:grpSpPr>
          <p:grpSp>
            <p:nvGrpSpPr>
              <p:cNvPr id="1956" name="Group"/>
              <p:cNvGrpSpPr/>
              <p:nvPr/>
            </p:nvGrpSpPr>
            <p:grpSpPr>
              <a:xfrm>
                <a:off x="-1" y="118381"/>
                <a:ext cx="533211" cy="372838"/>
                <a:chOff x="0" y="0"/>
                <a:chExt cx="533209" cy="372836"/>
              </a:xfrm>
            </p:grpSpPr>
            <p:grpSp>
              <p:nvGrpSpPr>
                <p:cNvPr id="1954" name="Group"/>
                <p:cNvGrpSpPr/>
                <p:nvPr/>
              </p:nvGrpSpPr>
              <p:grpSpPr>
                <a:xfrm>
                  <a:off x="34234" y="42068"/>
                  <a:ext cx="464742" cy="330769"/>
                  <a:chOff x="0" y="0"/>
                  <a:chExt cx="464740" cy="330768"/>
                </a:xfrm>
              </p:grpSpPr>
              <p:sp>
                <p:nvSpPr>
                  <p:cNvPr id="1943" name="Rectangle"/>
                  <p:cNvSpPr/>
                  <p:nvPr/>
                </p:nvSpPr>
                <p:spPr>
                  <a:xfrm>
                    <a:off x="0" y="0"/>
                    <a:ext cx="464741" cy="330769"/>
                  </a:xfrm>
                  <a:prstGeom prst="rect">
                    <a:avLst/>
                  </a:prstGeom>
                  <a:solidFill>
                    <a:srgbClr val="C4C4C4"/>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nvGrpSpPr>
                  <p:cNvPr id="1951" name="Group"/>
                  <p:cNvGrpSpPr/>
                  <p:nvPr/>
                </p:nvGrpSpPr>
                <p:grpSpPr>
                  <a:xfrm>
                    <a:off x="24488" y="187531"/>
                    <a:ext cx="113148" cy="105313"/>
                    <a:chOff x="0" y="0"/>
                    <a:chExt cx="113146" cy="105311"/>
                  </a:xfrm>
                </p:grpSpPr>
                <p:sp>
                  <p:nvSpPr>
                    <p:cNvPr id="1944" name="Line"/>
                    <p:cNvSpPr/>
                    <p:nvPr/>
                  </p:nvSpPr>
                  <p:spPr>
                    <a:xfrm>
                      <a:off x="0" y="37214"/>
                      <a:ext cx="84270" cy="680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EBB20"/>
                    </a:solidFill>
                    <a:ln w="25400" cap="flat">
                      <a:solidFill>
                        <a:srgbClr val="0A5C0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945" name="Line"/>
                    <p:cNvSpPr/>
                    <p:nvPr/>
                  </p:nvSpPr>
                  <p:spPr>
                    <a:xfrm flipV="1">
                      <a:off x="4054" y="47722"/>
                      <a:ext cx="55175" cy="55175"/>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946" name="Line"/>
                    <p:cNvSpPr/>
                    <p:nvPr/>
                  </p:nvSpPr>
                  <p:spPr>
                    <a:xfrm flipV="1">
                      <a:off x="41454" y="53356"/>
                      <a:ext cx="25099" cy="25099"/>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947" name="Line"/>
                    <p:cNvSpPr/>
                    <p:nvPr/>
                  </p:nvSpPr>
                  <p:spPr>
                    <a:xfrm flipV="1">
                      <a:off x="3647" y="46257"/>
                      <a:ext cx="54117" cy="54117"/>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948" name="Line"/>
                    <p:cNvSpPr/>
                    <p:nvPr/>
                  </p:nvSpPr>
                  <p:spPr>
                    <a:xfrm flipV="1">
                      <a:off x="39124" y="53581"/>
                      <a:ext cx="24500" cy="24499"/>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949" name="Circle"/>
                    <p:cNvSpPr/>
                    <p:nvPr/>
                  </p:nvSpPr>
                  <p:spPr>
                    <a:xfrm>
                      <a:off x="51039" y="0"/>
                      <a:ext cx="62108" cy="62107"/>
                    </a:xfrm>
                    <a:prstGeom prst="ellipse">
                      <a:avLst/>
                    </a:prstGeom>
                    <a:solidFill>
                      <a:srgbClr val="06BC00"/>
                    </a:solidFill>
                    <a:ln w="38100" cap="flat">
                      <a:solidFill>
                        <a:srgbClr val="015400"/>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950" name="Circle"/>
                    <p:cNvSpPr/>
                    <p:nvPr/>
                  </p:nvSpPr>
                  <p:spPr>
                    <a:xfrm>
                      <a:off x="83255" y="9142"/>
                      <a:ext cx="20075" cy="20074"/>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pic>
                <p:nvPicPr>
                  <p:cNvPr id="1952" name="250px-VRSNlogoAug2012.png" descr="250px-VRSNlogoAug2012.png"/>
                  <p:cNvPicPr>
                    <a:picLocks noChangeAspect="1"/>
                  </p:cNvPicPr>
                  <p:nvPr/>
                </p:nvPicPr>
                <p:blipFill>
                  <a:blip r:embed="rId4">
                    <a:extLst/>
                  </a:blip>
                  <a:srcRect l="0" t="0" r="12951" b="33387"/>
                  <a:stretch>
                    <a:fillRect/>
                  </a:stretch>
                </p:blipFill>
                <p:spPr>
                  <a:xfrm>
                    <a:off x="270465" y="154464"/>
                    <a:ext cx="180835" cy="138382"/>
                  </a:xfrm>
                  <a:prstGeom prst="rect">
                    <a:avLst/>
                  </a:prstGeom>
                  <a:ln w="12700" cap="flat">
                    <a:noFill/>
                    <a:miter lim="400000"/>
                  </a:ln>
                  <a:effectLst/>
                </p:spPr>
              </p:pic>
              <p:pic>
                <p:nvPicPr>
                  <p:cNvPr id="1953" name="strategic_bofa500_1.png" descr="strategic_bofa500_1.png"/>
                  <p:cNvPicPr>
                    <a:picLocks noChangeAspect="1"/>
                  </p:cNvPicPr>
                  <p:nvPr/>
                </p:nvPicPr>
                <p:blipFill>
                  <a:blip r:embed="rId5">
                    <a:extLst/>
                  </a:blip>
                  <a:srcRect l="35082" t="39675" r="28418" b="0"/>
                  <a:stretch>
                    <a:fillRect/>
                  </a:stretch>
                </p:blipFill>
                <p:spPr>
                  <a:xfrm>
                    <a:off x="137930" y="187531"/>
                    <a:ext cx="188860" cy="105349"/>
                  </a:xfrm>
                  <a:prstGeom prst="rect">
                    <a:avLst/>
                  </a:prstGeom>
                  <a:ln w="12700" cap="flat">
                    <a:noFill/>
                    <a:miter lim="400000"/>
                  </a:ln>
                  <a:effectLst/>
                </p:spPr>
              </p:pic>
            </p:grpSp>
            <p:sp>
              <p:nvSpPr>
                <p:cNvPr id="1955" name="Certificate"/>
                <p:cNvSpPr txBox="1"/>
                <p:nvPr/>
              </p:nvSpPr>
              <p:spPr>
                <a:xfrm>
                  <a:off x="0" y="0"/>
                  <a:ext cx="533210" cy="241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900">
                      <a:solidFill>
                        <a:srgbClr val="000000"/>
                      </a:solidFill>
                      <a:latin typeface="Snell Roundhand"/>
                      <a:ea typeface="Snell Roundhand"/>
                      <a:cs typeface="Snell Roundhand"/>
                      <a:sym typeface="Snell Roundhand"/>
                    </a:defRPr>
                  </a:lvl1pPr>
                </a:lstStyle>
                <a:p>
                  <a:pPr/>
                  <a:r>
                    <a:t>Certificate</a:t>
                  </a:r>
                </a:p>
              </p:txBody>
            </p:sp>
          </p:grpSp>
          <p:sp>
            <p:nvSpPr>
              <p:cNvPr id="1957" name="✗"/>
              <p:cNvSpPr txBox="1"/>
              <p:nvPr/>
            </p:nvSpPr>
            <p:spPr>
              <a:xfrm>
                <a:off x="64471" y="0"/>
                <a:ext cx="404268" cy="609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4000">
                    <a:solidFill>
                      <a:srgbClr val="C82506"/>
                    </a:solidFill>
                    <a:latin typeface="Gill Sans"/>
                    <a:ea typeface="Gill Sans"/>
                    <a:cs typeface="Gill Sans"/>
                    <a:sym typeface="Gill Sans"/>
                  </a:defRPr>
                </a:lvl1pPr>
              </a:lstStyle>
              <a:p>
                <a:pPr/>
                <a:r>
                  <a:t>✗</a:t>
                </a:r>
              </a:p>
            </p:txBody>
          </p:sp>
        </p:grpSp>
      </p:grpSp>
      <p:grpSp>
        <p:nvGrpSpPr>
          <p:cNvPr id="1963" name="Group"/>
          <p:cNvGrpSpPr/>
          <p:nvPr/>
        </p:nvGrpSpPr>
        <p:grpSpPr>
          <a:xfrm>
            <a:off x="2836279" y="7205697"/>
            <a:ext cx="1914247" cy="3033353"/>
            <a:chOff x="565949" y="0"/>
            <a:chExt cx="1914246" cy="3033352"/>
          </a:xfrm>
        </p:grpSpPr>
        <p:sp>
          <p:nvSpPr>
            <p:cNvPr id="1960" name="OCSP Responders"/>
            <p:cNvSpPr/>
            <p:nvPr/>
          </p:nvSpPr>
          <p:spPr>
            <a:xfrm>
              <a:off x="1210195" y="1763352"/>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a:latin typeface="Gill Sans"/>
                  <a:ea typeface="Gill Sans"/>
                  <a:cs typeface="Gill Sans"/>
                  <a:sym typeface="Gill Sans"/>
                </a:defRPr>
              </a:lvl1pPr>
            </a:lstStyle>
            <a:p>
              <a:pPr/>
              <a:r>
                <a:t>OCSP Responders</a:t>
              </a:r>
            </a:p>
          </p:txBody>
        </p:sp>
        <p:pic>
          <p:nvPicPr>
            <p:cNvPr id="1961" name="Image" descr="Image"/>
            <p:cNvPicPr>
              <a:picLocks noChangeAspect="1"/>
            </p:cNvPicPr>
            <p:nvPr/>
          </p:nvPicPr>
          <p:blipFill>
            <a:blip r:embed="rId6">
              <a:extLst/>
            </a:blip>
            <a:stretch>
              <a:fillRect/>
            </a:stretch>
          </p:blipFill>
          <p:spPr>
            <a:xfrm>
              <a:off x="565949" y="0"/>
              <a:ext cx="1300815" cy="1300814"/>
            </a:xfrm>
            <a:prstGeom prst="rect">
              <a:avLst/>
            </a:prstGeom>
            <a:ln w="12700" cap="flat">
              <a:noFill/>
              <a:miter lim="400000"/>
            </a:ln>
            <a:effectLst/>
          </p:spPr>
        </p:pic>
        <p:sp>
          <p:nvSpPr>
            <p:cNvPr id="1962" name="Coins"/>
            <p:cNvSpPr/>
            <p:nvPr/>
          </p:nvSpPr>
          <p:spPr>
            <a:xfrm>
              <a:off x="1456325" y="795097"/>
              <a:ext cx="575890" cy="57762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1" y="0"/>
                  </a:moveTo>
                  <a:cubicBezTo>
                    <a:pt x="7949" y="0"/>
                    <a:pt x="5266" y="392"/>
                    <a:pt x="3255" y="1111"/>
                  </a:cubicBezTo>
                  <a:cubicBezTo>
                    <a:pt x="1360" y="1787"/>
                    <a:pt x="273" y="2685"/>
                    <a:pt x="273" y="3572"/>
                  </a:cubicBezTo>
                  <a:cubicBezTo>
                    <a:pt x="273" y="4460"/>
                    <a:pt x="1360" y="5360"/>
                    <a:pt x="3255" y="6035"/>
                  </a:cubicBezTo>
                  <a:cubicBezTo>
                    <a:pt x="5266" y="6749"/>
                    <a:pt x="7949" y="7147"/>
                    <a:pt x="10801" y="7147"/>
                  </a:cubicBezTo>
                  <a:cubicBezTo>
                    <a:pt x="13652" y="7147"/>
                    <a:pt x="16334" y="6754"/>
                    <a:pt x="18345" y="6035"/>
                  </a:cubicBezTo>
                  <a:cubicBezTo>
                    <a:pt x="20240" y="5360"/>
                    <a:pt x="21327" y="4460"/>
                    <a:pt x="21327" y="3572"/>
                  </a:cubicBezTo>
                  <a:cubicBezTo>
                    <a:pt x="21327" y="2685"/>
                    <a:pt x="20240" y="1787"/>
                    <a:pt x="18345" y="1111"/>
                  </a:cubicBezTo>
                  <a:cubicBezTo>
                    <a:pt x="16334" y="398"/>
                    <a:pt x="13652" y="0"/>
                    <a:pt x="10801" y="0"/>
                  </a:cubicBezTo>
                  <a:close/>
                  <a:moveTo>
                    <a:pt x="12" y="4505"/>
                  </a:moveTo>
                  <a:lnTo>
                    <a:pt x="12" y="5914"/>
                  </a:lnTo>
                  <a:cubicBezTo>
                    <a:pt x="12" y="8033"/>
                    <a:pt x="4846" y="9754"/>
                    <a:pt x="10811" y="9754"/>
                  </a:cubicBezTo>
                  <a:cubicBezTo>
                    <a:pt x="16776" y="9754"/>
                    <a:pt x="21600" y="8039"/>
                    <a:pt x="21600" y="5914"/>
                  </a:cubicBezTo>
                  <a:lnTo>
                    <a:pt x="21600" y="4505"/>
                  </a:lnTo>
                  <a:cubicBezTo>
                    <a:pt x="21136" y="5284"/>
                    <a:pt x="20088" y="5991"/>
                    <a:pt x="18531" y="6541"/>
                  </a:cubicBezTo>
                  <a:cubicBezTo>
                    <a:pt x="16460" y="7276"/>
                    <a:pt x="13718" y="7679"/>
                    <a:pt x="10806" y="7679"/>
                  </a:cubicBezTo>
                  <a:cubicBezTo>
                    <a:pt x="7894" y="7679"/>
                    <a:pt x="5146" y="7276"/>
                    <a:pt x="3081" y="6541"/>
                  </a:cubicBezTo>
                  <a:cubicBezTo>
                    <a:pt x="1524" y="5985"/>
                    <a:pt x="476" y="5284"/>
                    <a:pt x="12" y="4505"/>
                  </a:cubicBezTo>
                  <a:close/>
                  <a:moveTo>
                    <a:pt x="0" y="7320"/>
                  </a:moveTo>
                  <a:lnTo>
                    <a:pt x="0" y="8284"/>
                  </a:lnTo>
                  <a:cubicBezTo>
                    <a:pt x="0" y="10402"/>
                    <a:pt x="4836" y="12123"/>
                    <a:pt x="10801" y="12123"/>
                  </a:cubicBezTo>
                  <a:cubicBezTo>
                    <a:pt x="16766" y="12123"/>
                    <a:pt x="21600" y="10408"/>
                    <a:pt x="21600" y="8284"/>
                  </a:cubicBezTo>
                  <a:lnTo>
                    <a:pt x="21600" y="7320"/>
                  </a:lnTo>
                  <a:cubicBezTo>
                    <a:pt x="21458" y="7495"/>
                    <a:pt x="21295" y="7664"/>
                    <a:pt x="21098" y="7827"/>
                  </a:cubicBezTo>
                  <a:cubicBezTo>
                    <a:pt x="20508" y="8329"/>
                    <a:pt x="19672" y="8769"/>
                    <a:pt x="18618" y="9145"/>
                  </a:cubicBezTo>
                  <a:cubicBezTo>
                    <a:pt x="16520" y="9891"/>
                    <a:pt x="13745" y="10299"/>
                    <a:pt x="10801" y="10299"/>
                  </a:cubicBezTo>
                  <a:cubicBezTo>
                    <a:pt x="7856" y="10299"/>
                    <a:pt x="5080" y="9891"/>
                    <a:pt x="2982" y="9145"/>
                  </a:cubicBezTo>
                  <a:cubicBezTo>
                    <a:pt x="1928" y="8769"/>
                    <a:pt x="1099" y="8329"/>
                    <a:pt x="504" y="7827"/>
                  </a:cubicBezTo>
                  <a:cubicBezTo>
                    <a:pt x="307" y="7664"/>
                    <a:pt x="142" y="7495"/>
                    <a:pt x="0" y="7320"/>
                  </a:cubicBezTo>
                  <a:close/>
                  <a:moveTo>
                    <a:pt x="0" y="9689"/>
                  </a:moveTo>
                  <a:lnTo>
                    <a:pt x="0" y="10653"/>
                  </a:lnTo>
                  <a:cubicBezTo>
                    <a:pt x="0" y="12771"/>
                    <a:pt x="4836" y="14492"/>
                    <a:pt x="10801" y="14492"/>
                  </a:cubicBezTo>
                  <a:cubicBezTo>
                    <a:pt x="16766" y="14492"/>
                    <a:pt x="21600" y="12777"/>
                    <a:pt x="21600" y="10653"/>
                  </a:cubicBezTo>
                  <a:lnTo>
                    <a:pt x="21600" y="9689"/>
                  </a:lnTo>
                  <a:cubicBezTo>
                    <a:pt x="21458" y="9864"/>
                    <a:pt x="21295" y="10033"/>
                    <a:pt x="21098" y="10197"/>
                  </a:cubicBezTo>
                  <a:cubicBezTo>
                    <a:pt x="20508" y="10698"/>
                    <a:pt x="19672" y="11138"/>
                    <a:pt x="18618" y="11514"/>
                  </a:cubicBezTo>
                  <a:cubicBezTo>
                    <a:pt x="16520" y="12260"/>
                    <a:pt x="13745" y="12668"/>
                    <a:pt x="10801" y="12668"/>
                  </a:cubicBezTo>
                  <a:cubicBezTo>
                    <a:pt x="7856" y="12668"/>
                    <a:pt x="5080" y="12260"/>
                    <a:pt x="2982" y="11514"/>
                  </a:cubicBezTo>
                  <a:cubicBezTo>
                    <a:pt x="1928" y="11138"/>
                    <a:pt x="1099" y="10698"/>
                    <a:pt x="504" y="10197"/>
                  </a:cubicBezTo>
                  <a:cubicBezTo>
                    <a:pt x="307" y="10033"/>
                    <a:pt x="142" y="9864"/>
                    <a:pt x="0" y="9689"/>
                  </a:cubicBezTo>
                  <a:close/>
                  <a:moveTo>
                    <a:pt x="0" y="12059"/>
                  </a:moveTo>
                  <a:lnTo>
                    <a:pt x="0" y="13022"/>
                  </a:lnTo>
                  <a:cubicBezTo>
                    <a:pt x="0" y="15141"/>
                    <a:pt x="4836" y="16862"/>
                    <a:pt x="10801" y="16862"/>
                  </a:cubicBezTo>
                  <a:cubicBezTo>
                    <a:pt x="16766" y="16862"/>
                    <a:pt x="21600" y="15146"/>
                    <a:pt x="21600" y="13022"/>
                  </a:cubicBezTo>
                  <a:lnTo>
                    <a:pt x="21600" y="12059"/>
                  </a:lnTo>
                  <a:cubicBezTo>
                    <a:pt x="21458" y="12233"/>
                    <a:pt x="21295" y="12402"/>
                    <a:pt x="21098" y="12566"/>
                  </a:cubicBezTo>
                  <a:cubicBezTo>
                    <a:pt x="20508" y="13067"/>
                    <a:pt x="19672" y="13507"/>
                    <a:pt x="18618" y="13883"/>
                  </a:cubicBezTo>
                  <a:cubicBezTo>
                    <a:pt x="16520" y="14629"/>
                    <a:pt x="13745" y="15037"/>
                    <a:pt x="10801" y="15037"/>
                  </a:cubicBezTo>
                  <a:cubicBezTo>
                    <a:pt x="7856" y="15037"/>
                    <a:pt x="5080" y="14629"/>
                    <a:pt x="2982" y="13883"/>
                  </a:cubicBezTo>
                  <a:cubicBezTo>
                    <a:pt x="1928" y="13507"/>
                    <a:pt x="1099" y="13067"/>
                    <a:pt x="504" y="12566"/>
                  </a:cubicBezTo>
                  <a:cubicBezTo>
                    <a:pt x="307" y="12402"/>
                    <a:pt x="142" y="12233"/>
                    <a:pt x="0" y="12059"/>
                  </a:cubicBezTo>
                  <a:close/>
                  <a:moveTo>
                    <a:pt x="0" y="14428"/>
                  </a:moveTo>
                  <a:lnTo>
                    <a:pt x="0" y="15391"/>
                  </a:lnTo>
                  <a:cubicBezTo>
                    <a:pt x="0" y="17510"/>
                    <a:pt x="4836" y="19231"/>
                    <a:pt x="10801" y="19231"/>
                  </a:cubicBezTo>
                  <a:cubicBezTo>
                    <a:pt x="16766" y="19231"/>
                    <a:pt x="21600" y="17515"/>
                    <a:pt x="21600" y="15391"/>
                  </a:cubicBezTo>
                  <a:lnTo>
                    <a:pt x="21600" y="14428"/>
                  </a:lnTo>
                  <a:cubicBezTo>
                    <a:pt x="21458" y="14602"/>
                    <a:pt x="21295" y="14772"/>
                    <a:pt x="21098" y="14935"/>
                  </a:cubicBezTo>
                  <a:cubicBezTo>
                    <a:pt x="20508" y="15436"/>
                    <a:pt x="19672" y="15877"/>
                    <a:pt x="18618" y="16252"/>
                  </a:cubicBezTo>
                  <a:cubicBezTo>
                    <a:pt x="16520" y="16998"/>
                    <a:pt x="13745" y="17406"/>
                    <a:pt x="10801" y="17406"/>
                  </a:cubicBezTo>
                  <a:cubicBezTo>
                    <a:pt x="7856" y="17406"/>
                    <a:pt x="5080" y="16998"/>
                    <a:pt x="2982" y="16252"/>
                  </a:cubicBezTo>
                  <a:cubicBezTo>
                    <a:pt x="1928" y="15877"/>
                    <a:pt x="1099" y="15436"/>
                    <a:pt x="504" y="14935"/>
                  </a:cubicBezTo>
                  <a:cubicBezTo>
                    <a:pt x="307" y="14772"/>
                    <a:pt x="142" y="14602"/>
                    <a:pt x="0" y="14428"/>
                  </a:cubicBezTo>
                  <a:close/>
                  <a:moveTo>
                    <a:pt x="0" y="16797"/>
                  </a:moveTo>
                  <a:lnTo>
                    <a:pt x="0" y="17760"/>
                  </a:lnTo>
                  <a:cubicBezTo>
                    <a:pt x="0" y="19879"/>
                    <a:pt x="4836" y="21600"/>
                    <a:pt x="10801" y="21600"/>
                  </a:cubicBezTo>
                  <a:cubicBezTo>
                    <a:pt x="16766" y="21600"/>
                    <a:pt x="21600" y="19879"/>
                    <a:pt x="21600" y="17760"/>
                  </a:cubicBezTo>
                  <a:lnTo>
                    <a:pt x="21600" y="16797"/>
                  </a:lnTo>
                  <a:cubicBezTo>
                    <a:pt x="21458" y="16971"/>
                    <a:pt x="21295" y="17141"/>
                    <a:pt x="21098" y="17304"/>
                  </a:cubicBezTo>
                  <a:cubicBezTo>
                    <a:pt x="20508" y="17805"/>
                    <a:pt x="19672" y="18246"/>
                    <a:pt x="18618" y="18622"/>
                  </a:cubicBezTo>
                  <a:cubicBezTo>
                    <a:pt x="16520" y="19368"/>
                    <a:pt x="13745" y="19775"/>
                    <a:pt x="10801" y="19775"/>
                  </a:cubicBezTo>
                  <a:cubicBezTo>
                    <a:pt x="7856" y="19775"/>
                    <a:pt x="5080" y="19368"/>
                    <a:pt x="2982" y="18622"/>
                  </a:cubicBezTo>
                  <a:cubicBezTo>
                    <a:pt x="1928" y="18246"/>
                    <a:pt x="1099" y="17805"/>
                    <a:pt x="504" y="17304"/>
                  </a:cubicBezTo>
                  <a:cubicBezTo>
                    <a:pt x="307" y="17141"/>
                    <a:pt x="142" y="16971"/>
                    <a:pt x="0" y="16797"/>
                  </a:cubicBezTo>
                  <a:close/>
                </a:path>
              </a:pathLst>
            </a:custGeom>
            <a:solidFill>
              <a:srgbClr val="7BDB45"/>
            </a:solidFill>
            <a:ln w="12700" cap="flat">
              <a:noFill/>
              <a:miter lim="400000"/>
            </a:ln>
            <a:effectLst/>
          </p:spPr>
          <p:txBody>
            <a:bodyPr wrap="square" lIns="50800" tIns="50800" rIns="50800" bIns="50800" numCol="1" anchor="ctr">
              <a:noAutofit/>
            </a:bodyPr>
            <a:lstStyle/>
            <a:p>
              <a:pPr>
                <a:defRPr b="0" sz="2600">
                  <a:latin typeface="Helvetica Light"/>
                  <a:ea typeface="Helvetica Light"/>
                  <a:cs typeface="Helvetica Light"/>
                  <a:sym typeface="Helvetica Light"/>
                </a:defRPr>
              </a:pPr>
            </a:p>
          </p:txBody>
        </p:sp>
      </p:grpSp>
      <p:sp>
        <p:nvSpPr>
          <p:cNvPr id="2016" name="Connection Line"/>
          <p:cNvSpPr/>
          <p:nvPr/>
        </p:nvSpPr>
        <p:spPr>
          <a:xfrm>
            <a:off x="2860623" y="5038070"/>
            <a:ext cx="434761" cy="2252325"/>
          </a:xfrm>
          <a:custGeom>
            <a:avLst/>
            <a:gdLst/>
            <a:ahLst/>
            <a:cxnLst>
              <a:cxn ang="0">
                <a:pos x="wd2" y="hd2"/>
              </a:cxn>
              <a:cxn ang="5400000">
                <a:pos x="wd2" y="hd2"/>
              </a:cxn>
              <a:cxn ang="10800000">
                <a:pos x="wd2" y="hd2"/>
              </a:cxn>
              <a:cxn ang="16200000">
                <a:pos x="wd2" y="hd2"/>
              </a:cxn>
            </a:cxnLst>
            <a:rect l="0" t="0" r="r" b="b"/>
            <a:pathLst>
              <a:path w="16216" h="21600" fill="norm" stroke="1" extrusionOk="0">
                <a:moveTo>
                  <a:pt x="14263" y="21600"/>
                </a:moveTo>
                <a:cubicBezTo>
                  <a:pt x="-5384" y="13171"/>
                  <a:pt x="-4733" y="5971"/>
                  <a:pt x="16216" y="0"/>
                </a:cubicBezTo>
              </a:path>
            </a:pathLst>
          </a:custGeom>
          <a:ln w="63500">
            <a:solidFill>
              <a:srgbClr val="FFFFFF"/>
            </a:solidFill>
            <a:prstDash val="sysDot"/>
            <a:miter lim="400000"/>
            <a:headEnd type="triangle"/>
          </a:ln>
        </p:spPr>
        <p:txBody>
          <a:bodyPr/>
          <a:lstStyle/>
          <a:p>
            <a:pPr/>
          </a:p>
        </p:txBody>
      </p:sp>
      <p:sp>
        <p:nvSpPr>
          <p:cNvPr id="2017" name="Connection Line"/>
          <p:cNvSpPr/>
          <p:nvPr/>
        </p:nvSpPr>
        <p:spPr>
          <a:xfrm>
            <a:off x="3659771" y="5047381"/>
            <a:ext cx="390664" cy="2055256"/>
          </a:xfrm>
          <a:custGeom>
            <a:avLst/>
            <a:gdLst/>
            <a:ahLst/>
            <a:cxnLst>
              <a:cxn ang="0">
                <a:pos x="wd2" y="hd2"/>
              </a:cxn>
              <a:cxn ang="5400000">
                <a:pos x="wd2" y="hd2"/>
              </a:cxn>
              <a:cxn ang="10800000">
                <a:pos x="wd2" y="hd2"/>
              </a:cxn>
              <a:cxn ang="16200000">
                <a:pos x="wd2" y="hd2"/>
              </a:cxn>
            </a:cxnLst>
            <a:rect l="0" t="0" r="r" b="b"/>
            <a:pathLst>
              <a:path w="16345" h="21600" fill="norm" stroke="1" extrusionOk="0">
                <a:moveTo>
                  <a:pt x="0" y="0"/>
                </a:moveTo>
                <a:cubicBezTo>
                  <a:pt x="19741" y="6299"/>
                  <a:pt x="21600" y="13499"/>
                  <a:pt x="5578" y="21600"/>
                </a:cubicBezTo>
              </a:path>
            </a:pathLst>
          </a:custGeom>
          <a:ln w="63500">
            <a:solidFill>
              <a:srgbClr val="FFFFFF"/>
            </a:solidFill>
            <a:prstDash val="sysDot"/>
            <a:miter lim="400000"/>
            <a:headEnd type="triangle"/>
          </a:ln>
        </p:spPr>
        <p:txBody>
          <a:bodyPr/>
          <a:lstStyle/>
          <a:p>
            <a:pPr/>
          </a:p>
        </p:txBody>
      </p:sp>
      <p:sp>
        <p:nvSpPr>
          <p:cNvPr id="1966" name="Dingbat X"/>
          <p:cNvSpPr/>
          <p:nvPr/>
        </p:nvSpPr>
        <p:spPr>
          <a:xfrm>
            <a:off x="3783781" y="5739171"/>
            <a:ext cx="580367" cy="685801"/>
          </a:xfrm>
          <a:custGeom>
            <a:avLst/>
            <a:gdLst/>
            <a:ahLst/>
            <a:cxnLst>
              <a:cxn ang="0">
                <a:pos x="wd2" y="hd2"/>
              </a:cxn>
              <a:cxn ang="5400000">
                <a:pos x="wd2" y="hd2"/>
              </a:cxn>
              <a:cxn ang="10800000">
                <a:pos x="wd2" y="hd2"/>
              </a:cxn>
              <a:cxn ang="16200000">
                <a:pos x="wd2" y="hd2"/>
              </a:cxn>
            </a:cxnLst>
            <a:rect l="0" t="0" r="r" b="b"/>
            <a:pathLst>
              <a:path w="21484" h="21548" fill="norm" stroke="1" extrusionOk="0">
                <a:moveTo>
                  <a:pt x="18655" y="0"/>
                </a:moveTo>
                <a:cubicBezTo>
                  <a:pt x="18494" y="5"/>
                  <a:pt x="18333" y="109"/>
                  <a:pt x="18066" y="314"/>
                </a:cubicBezTo>
                <a:cubicBezTo>
                  <a:pt x="15478" y="2289"/>
                  <a:pt x="13027" y="4381"/>
                  <a:pt x="10727" y="6600"/>
                </a:cubicBezTo>
                <a:cubicBezTo>
                  <a:pt x="10587" y="6735"/>
                  <a:pt x="10434" y="6862"/>
                  <a:pt x="10258" y="7020"/>
                </a:cubicBezTo>
                <a:cubicBezTo>
                  <a:pt x="10102" y="6832"/>
                  <a:pt x="9974" y="6685"/>
                  <a:pt x="9856" y="6533"/>
                </a:cubicBezTo>
                <a:cubicBezTo>
                  <a:pt x="8908" y="5315"/>
                  <a:pt x="7971" y="4091"/>
                  <a:pt x="7009" y="2882"/>
                </a:cubicBezTo>
                <a:cubicBezTo>
                  <a:pt x="6625" y="2399"/>
                  <a:pt x="6178" y="1951"/>
                  <a:pt x="5769" y="1483"/>
                </a:cubicBezTo>
                <a:cubicBezTo>
                  <a:pt x="5573" y="1260"/>
                  <a:pt x="5327" y="1254"/>
                  <a:pt x="5044" y="1314"/>
                </a:cubicBezTo>
                <a:cubicBezTo>
                  <a:pt x="4759" y="1375"/>
                  <a:pt x="4593" y="1540"/>
                  <a:pt x="4590" y="1770"/>
                </a:cubicBezTo>
                <a:cubicBezTo>
                  <a:pt x="4583" y="2129"/>
                  <a:pt x="4349" y="2291"/>
                  <a:pt x="3989" y="2389"/>
                </a:cubicBezTo>
                <a:cubicBezTo>
                  <a:pt x="3741" y="2232"/>
                  <a:pt x="3498" y="2079"/>
                  <a:pt x="3221" y="1904"/>
                </a:cubicBezTo>
                <a:cubicBezTo>
                  <a:pt x="2922" y="2176"/>
                  <a:pt x="2660" y="2427"/>
                  <a:pt x="2382" y="2665"/>
                </a:cubicBezTo>
                <a:cubicBezTo>
                  <a:pt x="2135" y="2876"/>
                  <a:pt x="2125" y="3090"/>
                  <a:pt x="2231" y="3371"/>
                </a:cubicBezTo>
                <a:cubicBezTo>
                  <a:pt x="3179" y="5877"/>
                  <a:pt x="4394" y="8283"/>
                  <a:pt x="5880" y="10593"/>
                </a:cubicBezTo>
                <a:cubicBezTo>
                  <a:pt x="5956" y="10712"/>
                  <a:pt x="6024" y="10835"/>
                  <a:pt x="6094" y="10951"/>
                </a:cubicBezTo>
                <a:cubicBezTo>
                  <a:pt x="4046" y="12991"/>
                  <a:pt x="2019" y="15012"/>
                  <a:pt x="0" y="17024"/>
                </a:cubicBezTo>
                <a:cubicBezTo>
                  <a:pt x="166" y="17359"/>
                  <a:pt x="297" y="17644"/>
                  <a:pt x="450" y="17921"/>
                </a:cubicBezTo>
                <a:cubicBezTo>
                  <a:pt x="559" y="18117"/>
                  <a:pt x="570" y="18299"/>
                  <a:pt x="443" y="18491"/>
                </a:cubicBezTo>
                <a:cubicBezTo>
                  <a:pt x="355" y="18625"/>
                  <a:pt x="277" y="18763"/>
                  <a:pt x="214" y="18906"/>
                </a:cubicBezTo>
                <a:cubicBezTo>
                  <a:pt x="179" y="18986"/>
                  <a:pt x="139" y="19096"/>
                  <a:pt x="175" y="19164"/>
                </a:cubicBezTo>
                <a:cubicBezTo>
                  <a:pt x="462" y="19717"/>
                  <a:pt x="876" y="20186"/>
                  <a:pt x="1406" y="20550"/>
                </a:cubicBezTo>
                <a:cubicBezTo>
                  <a:pt x="1668" y="20457"/>
                  <a:pt x="1862" y="20370"/>
                  <a:pt x="2068" y="20319"/>
                </a:cubicBezTo>
                <a:cubicBezTo>
                  <a:pt x="2305" y="20259"/>
                  <a:pt x="2506" y="20384"/>
                  <a:pt x="2432" y="20567"/>
                </a:cubicBezTo>
                <a:cubicBezTo>
                  <a:pt x="2271" y="20967"/>
                  <a:pt x="2606" y="21165"/>
                  <a:pt x="2838" y="21403"/>
                </a:cubicBezTo>
                <a:cubicBezTo>
                  <a:pt x="3027" y="21596"/>
                  <a:pt x="3335" y="21593"/>
                  <a:pt x="3548" y="21414"/>
                </a:cubicBezTo>
                <a:cubicBezTo>
                  <a:pt x="3624" y="21350"/>
                  <a:pt x="3679" y="21268"/>
                  <a:pt x="3745" y="21195"/>
                </a:cubicBezTo>
                <a:cubicBezTo>
                  <a:pt x="5406" y="19353"/>
                  <a:pt x="7068" y="17510"/>
                  <a:pt x="8732" y="15669"/>
                </a:cubicBezTo>
                <a:cubicBezTo>
                  <a:pt x="8850" y="15538"/>
                  <a:pt x="8982" y="15417"/>
                  <a:pt x="9151" y="15248"/>
                </a:cubicBezTo>
                <a:cubicBezTo>
                  <a:pt x="9312" y="15457"/>
                  <a:pt x="9442" y="15618"/>
                  <a:pt x="9566" y="15782"/>
                </a:cubicBezTo>
                <a:cubicBezTo>
                  <a:pt x="10552" y="17091"/>
                  <a:pt x="11622" y="18348"/>
                  <a:pt x="12799" y="19538"/>
                </a:cubicBezTo>
                <a:cubicBezTo>
                  <a:pt x="13137" y="19880"/>
                  <a:pt x="13363" y="19913"/>
                  <a:pt x="13764" y="19639"/>
                </a:cubicBezTo>
                <a:cubicBezTo>
                  <a:pt x="14071" y="19429"/>
                  <a:pt x="14340" y="19181"/>
                  <a:pt x="14638" y="18942"/>
                </a:cubicBezTo>
                <a:cubicBezTo>
                  <a:pt x="14977" y="19118"/>
                  <a:pt x="15325" y="19299"/>
                  <a:pt x="15670" y="19479"/>
                </a:cubicBezTo>
                <a:cubicBezTo>
                  <a:pt x="15874" y="19336"/>
                  <a:pt x="16024" y="19228"/>
                  <a:pt x="16179" y="19123"/>
                </a:cubicBezTo>
                <a:cubicBezTo>
                  <a:pt x="16407" y="18969"/>
                  <a:pt x="16586" y="18817"/>
                  <a:pt x="16625" y="18532"/>
                </a:cubicBezTo>
                <a:cubicBezTo>
                  <a:pt x="16663" y="18245"/>
                  <a:pt x="16848" y="17980"/>
                  <a:pt x="17238" y="17893"/>
                </a:cubicBezTo>
                <a:cubicBezTo>
                  <a:pt x="17537" y="17826"/>
                  <a:pt x="17736" y="17646"/>
                  <a:pt x="17893" y="17435"/>
                </a:cubicBezTo>
                <a:cubicBezTo>
                  <a:pt x="18144" y="17098"/>
                  <a:pt x="18337" y="16737"/>
                  <a:pt x="18424" y="16377"/>
                </a:cubicBezTo>
                <a:cubicBezTo>
                  <a:pt x="16705" y="14528"/>
                  <a:pt x="15014" y="12708"/>
                  <a:pt x="13308" y="10873"/>
                </a:cubicBezTo>
                <a:cubicBezTo>
                  <a:pt x="13494" y="10665"/>
                  <a:pt x="13612" y="10530"/>
                  <a:pt x="13734" y="10397"/>
                </a:cubicBezTo>
                <a:cubicBezTo>
                  <a:pt x="15805" y="8137"/>
                  <a:pt x="18039" y="6000"/>
                  <a:pt x="20413" y="3968"/>
                </a:cubicBezTo>
                <a:cubicBezTo>
                  <a:pt x="20703" y="3719"/>
                  <a:pt x="20983" y="3471"/>
                  <a:pt x="21190" y="3153"/>
                </a:cubicBezTo>
                <a:cubicBezTo>
                  <a:pt x="21585" y="2544"/>
                  <a:pt x="21600" y="2565"/>
                  <a:pt x="21129" y="2026"/>
                </a:cubicBezTo>
                <a:cubicBezTo>
                  <a:pt x="20955" y="1827"/>
                  <a:pt x="20762" y="1776"/>
                  <a:pt x="20487" y="1772"/>
                </a:cubicBezTo>
                <a:cubicBezTo>
                  <a:pt x="19961" y="1764"/>
                  <a:pt x="19720" y="1486"/>
                  <a:pt x="19806" y="1064"/>
                </a:cubicBezTo>
                <a:cubicBezTo>
                  <a:pt x="19825" y="971"/>
                  <a:pt x="19804" y="847"/>
                  <a:pt x="19743" y="773"/>
                </a:cubicBezTo>
                <a:cubicBezTo>
                  <a:pt x="19597" y="599"/>
                  <a:pt x="19434" y="429"/>
                  <a:pt x="19245" y="289"/>
                </a:cubicBezTo>
                <a:cubicBezTo>
                  <a:pt x="18978" y="92"/>
                  <a:pt x="18816" y="-4"/>
                  <a:pt x="18655" y="0"/>
                </a:cubicBezTo>
                <a:close/>
              </a:path>
            </a:pathLst>
          </a:custGeom>
          <a:solidFill>
            <a:schemeClr val="accent5">
              <a:hueOff val="89162"/>
              <a:satOff val="9554"/>
              <a:lumOff val="16296"/>
            </a:schemeClr>
          </a:solidFill>
          <a:ln w="12700">
            <a:miter lim="400000"/>
          </a:ln>
        </p:spPr>
        <p:txBody>
          <a:bodyPr lIns="50800" tIns="50800" rIns="50800" bIns="50800" anchor="ctr"/>
          <a:lstStyle/>
          <a:p>
            <a:pPr>
              <a:defRPr b="0" sz="2200">
                <a:solidFill>
                  <a:schemeClr val="accent5">
                    <a:hueOff val="89162"/>
                    <a:satOff val="9554"/>
                    <a:lumOff val="16296"/>
                  </a:schemeClr>
                </a:solidFill>
                <a:latin typeface="+mn-lt"/>
                <a:ea typeface="+mn-ea"/>
                <a:cs typeface="+mn-cs"/>
                <a:sym typeface="Helvetica Neue Medium"/>
              </a:defRPr>
            </a:pPr>
          </a:p>
        </p:txBody>
      </p:sp>
      <p:grpSp>
        <p:nvGrpSpPr>
          <p:cNvPr id="1997" name="Group"/>
          <p:cNvGrpSpPr/>
          <p:nvPr/>
        </p:nvGrpSpPr>
        <p:grpSpPr>
          <a:xfrm>
            <a:off x="8327897" y="3244506"/>
            <a:ext cx="3214022" cy="2094583"/>
            <a:chOff x="0" y="0"/>
            <a:chExt cx="3214021" cy="2094581"/>
          </a:xfrm>
        </p:grpSpPr>
        <p:sp>
          <p:nvSpPr>
            <p:cNvPr id="1967" name="Group"/>
            <p:cNvSpPr/>
            <p:nvPr/>
          </p:nvSpPr>
          <p:spPr>
            <a:xfrm>
              <a:off x="0" y="0"/>
              <a:ext cx="2674129" cy="1736797"/>
            </a:xfrm>
            <a:prstGeom prst="roundRect">
              <a:avLst>
                <a:gd name="adj" fmla="val 10968"/>
              </a:avLst>
            </a:prstGeom>
            <a:noFill/>
            <a:ln w="76200" cap="flat">
              <a:solidFill>
                <a:schemeClr val="accent5"/>
              </a:solidFill>
              <a:prstDash val="solid"/>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lvl1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Attacker</a:t>
              </a:r>
            </a:p>
          </p:txBody>
        </p:sp>
        <p:grpSp>
          <p:nvGrpSpPr>
            <p:cNvPr id="1975" name="Group"/>
            <p:cNvGrpSpPr/>
            <p:nvPr/>
          </p:nvGrpSpPr>
          <p:grpSpPr>
            <a:xfrm>
              <a:off x="611630" y="751996"/>
              <a:ext cx="627663" cy="584201"/>
              <a:chOff x="0" y="0"/>
              <a:chExt cx="627662" cy="584200"/>
            </a:xfrm>
          </p:grpSpPr>
          <p:sp>
            <p:nvSpPr>
              <p:cNvPr id="1968" name="Line"/>
              <p:cNvSpPr/>
              <p:nvPr/>
            </p:nvSpPr>
            <p:spPr>
              <a:xfrm>
                <a:off x="0" y="206440"/>
                <a:ext cx="467470" cy="37776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C82506"/>
              </a:solidFill>
              <a:ln w="25400" cap="flat">
                <a:solidFill>
                  <a:srgbClr val="5C0C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969" name="Line"/>
              <p:cNvSpPr/>
              <p:nvPr/>
            </p:nvSpPr>
            <p:spPr>
              <a:xfrm flipV="1">
                <a:off x="22490" y="264730"/>
                <a:ext cx="306071" cy="306071"/>
              </a:xfrm>
              <a:prstGeom prst="line">
                <a:avLst/>
              </a:prstGeom>
              <a:noFill/>
              <a:ln w="25400" cap="flat">
                <a:solidFill>
                  <a:srgbClr val="5C0C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970" name="Line"/>
              <p:cNvSpPr/>
              <p:nvPr/>
            </p:nvSpPr>
            <p:spPr>
              <a:xfrm flipV="1">
                <a:off x="229964" y="295987"/>
                <a:ext cx="139227" cy="139227"/>
              </a:xfrm>
              <a:prstGeom prst="line">
                <a:avLst/>
              </a:prstGeom>
              <a:noFill/>
              <a:ln w="25400" cap="flat">
                <a:solidFill>
                  <a:srgbClr val="5109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971" name="Line"/>
              <p:cNvSpPr/>
              <p:nvPr/>
            </p:nvSpPr>
            <p:spPr>
              <a:xfrm flipV="1">
                <a:off x="20232" y="256604"/>
                <a:ext cx="300203" cy="300203"/>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972" name="Line"/>
              <p:cNvSpPr/>
              <p:nvPr/>
            </p:nvSpPr>
            <p:spPr>
              <a:xfrm flipV="1">
                <a:off x="217039" y="297235"/>
                <a:ext cx="135901" cy="135901"/>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973" name="Circle"/>
              <p:cNvSpPr/>
              <p:nvPr/>
            </p:nvSpPr>
            <p:spPr>
              <a:xfrm>
                <a:off x="283136" y="0"/>
                <a:ext cx="344527" cy="344527"/>
              </a:xfrm>
              <a:prstGeom prst="ellipse">
                <a:avLst/>
              </a:prstGeom>
              <a:solidFill>
                <a:srgbClr val="C82506"/>
              </a:solidFill>
              <a:ln w="38100" cap="flat">
                <a:solidFill>
                  <a:srgbClr val="580B01"/>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974" name="Circle"/>
              <p:cNvSpPr/>
              <p:nvPr/>
            </p:nvSpPr>
            <p:spPr>
              <a:xfrm>
                <a:off x="461847" y="50715"/>
                <a:ext cx="111356" cy="111356"/>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988" name="Group"/>
            <p:cNvGrpSpPr/>
            <p:nvPr/>
          </p:nvGrpSpPr>
          <p:grpSpPr>
            <a:xfrm>
              <a:off x="1346884" y="642213"/>
              <a:ext cx="1867138" cy="1452369"/>
              <a:chOff x="0" y="46231"/>
              <a:chExt cx="1867136" cy="1452368"/>
            </a:xfrm>
          </p:grpSpPr>
          <p:sp>
            <p:nvSpPr>
              <p:cNvPr id="1976" name="Rectangle"/>
              <p:cNvSpPr/>
              <p:nvPr/>
            </p:nvSpPr>
            <p:spPr>
              <a:xfrm>
                <a:off x="0" y="46231"/>
                <a:ext cx="1194274" cy="849998"/>
              </a:xfrm>
              <a:prstGeom prst="rect">
                <a:avLst/>
              </a:prstGeom>
              <a:solidFill>
                <a:srgbClr val="C4C4C4"/>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977" name="Certificate"/>
              <p:cNvSpPr/>
              <p:nvPr/>
            </p:nvSpPr>
            <p:spPr>
              <a:xfrm>
                <a:off x="597136" y="228600"/>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2200">
                    <a:solidFill>
                      <a:srgbClr val="000000"/>
                    </a:solidFill>
                    <a:latin typeface="Snell Roundhand"/>
                    <a:ea typeface="Snell Roundhand"/>
                    <a:cs typeface="Snell Roundhand"/>
                    <a:sym typeface="Snell Roundhand"/>
                  </a:defRPr>
                </a:lvl1pPr>
              </a:lstStyle>
              <a:p>
                <a:pPr/>
                <a:r>
                  <a:t>Certificate</a:t>
                </a:r>
              </a:p>
            </p:txBody>
          </p:sp>
          <p:grpSp>
            <p:nvGrpSpPr>
              <p:cNvPr id="1985" name="Group"/>
              <p:cNvGrpSpPr/>
              <p:nvPr/>
            </p:nvGrpSpPr>
            <p:grpSpPr>
              <a:xfrm>
                <a:off x="62930" y="528144"/>
                <a:ext cx="290761" cy="270627"/>
                <a:chOff x="0" y="0"/>
                <a:chExt cx="290759" cy="270626"/>
              </a:xfrm>
            </p:grpSpPr>
            <p:sp>
              <p:nvSpPr>
                <p:cNvPr id="1978" name="Line"/>
                <p:cNvSpPr/>
                <p:nvPr/>
              </p:nvSpPr>
              <p:spPr>
                <a:xfrm>
                  <a:off x="0" y="95631"/>
                  <a:ext cx="216552" cy="17499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EBB20"/>
                </a:solidFill>
                <a:ln w="25400" cap="flat">
                  <a:solidFill>
                    <a:srgbClr val="0A5C0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979" name="Line"/>
                <p:cNvSpPr/>
                <p:nvPr/>
              </p:nvSpPr>
              <p:spPr>
                <a:xfrm flipV="1">
                  <a:off x="10418" y="122634"/>
                  <a:ext cx="141786" cy="141785"/>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980" name="Line"/>
                <p:cNvSpPr/>
                <p:nvPr/>
              </p:nvSpPr>
              <p:spPr>
                <a:xfrm flipV="1">
                  <a:off x="106529" y="137114"/>
                  <a:ext cx="64496" cy="64496"/>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981" name="Line"/>
                <p:cNvSpPr/>
                <p:nvPr/>
              </p:nvSpPr>
              <p:spPr>
                <a:xfrm flipV="1">
                  <a:off x="9372" y="118869"/>
                  <a:ext cx="139067" cy="139068"/>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982" name="Line"/>
                <p:cNvSpPr/>
                <p:nvPr/>
              </p:nvSpPr>
              <p:spPr>
                <a:xfrm flipV="1">
                  <a:off x="100541" y="137692"/>
                  <a:ext cx="62956" cy="62955"/>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983" name="Circle"/>
                <p:cNvSpPr/>
                <p:nvPr/>
              </p:nvSpPr>
              <p:spPr>
                <a:xfrm>
                  <a:off x="131160" y="0"/>
                  <a:ext cx="159600" cy="159600"/>
                </a:xfrm>
                <a:prstGeom prst="ellipse">
                  <a:avLst/>
                </a:prstGeom>
                <a:solidFill>
                  <a:srgbClr val="06BC00"/>
                </a:solidFill>
                <a:ln w="38100" cap="flat">
                  <a:solidFill>
                    <a:srgbClr val="015400"/>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984" name="Circle"/>
                <p:cNvSpPr/>
                <p:nvPr/>
              </p:nvSpPr>
              <p:spPr>
                <a:xfrm>
                  <a:off x="213947" y="23493"/>
                  <a:ext cx="51585" cy="51585"/>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pic>
            <p:nvPicPr>
              <p:cNvPr id="1986" name="250px-VRSNlogoAug2012.png" descr="250px-VRSNlogoAug2012.png"/>
              <p:cNvPicPr>
                <a:picLocks noChangeAspect="1"/>
              </p:cNvPicPr>
              <p:nvPr/>
            </p:nvPicPr>
            <p:blipFill>
              <a:blip r:embed="rId4">
                <a:extLst/>
              </a:blip>
              <a:srcRect l="0" t="0" r="12951" b="33387"/>
              <a:stretch>
                <a:fillRect/>
              </a:stretch>
            </p:blipFill>
            <p:spPr>
              <a:xfrm>
                <a:off x="695032" y="443170"/>
                <a:ext cx="464702" cy="355605"/>
              </a:xfrm>
              <a:prstGeom prst="rect">
                <a:avLst/>
              </a:prstGeom>
              <a:ln w="12700" cap="flat">
                <a:noFill/>
                <a:miter lim="400000"/>
              </a:ln>
              <a:effectLst/>
            </p:spPr>
          </p:pic>
          <p:pic>
            <p:nvPicPr>
              <p:cNvPr id="1987" name="strategic_bofa500_1.png" descr="strategic_bofa500_1.png"/>
              <p:cNvPicPr>
                <a:picLocks noChangeAspect="1"/>
              </p:cNvPicPr>
              <p:nvPr/>
            </p:nvPicPr>
            <p:blipFill>
              <a:blip r:embed="rId5">
                <a:extLst/>
              </a:blip>
              <a:srcRect l="35082" t="39675" r="28418" b="0"/>
              <a:stretch>
                <a:fillRect/>
              </a:stretch>
            </p:blipFill>
            <p:spPr>
              <a:xfrm>
                <a:off x="354447" y="528144"/>
                <a:ext cx="485326" cy="270720"/>
              </a:xfrm>
              <a:prstGeom prst="rect">
                <a:avLst/>
              </a:prstGeom>
              <a:ln w="12700" cap="flat">
                <a:noFill/>
                <a:miter lim="400000"/>
              </a:ln>
              <a:effectLst/>
            </p:spPr>
          </p:pic>
        </p:grpSp>
        <p:grpSp>
          <p:nvGrpSpPr>
            <p:cNvPr id="1996" name="Group"/>
            <p:cNvGrpSpPr/>
            <p:nvPr/>
          </p:nvGrpSpPr>
          <p:grpSpPr>
            <a:xfrm>
              <a:off x="133877" y="755286"/>
              <a:ext cx="620593" cy="577620"/>
              <a:chOff x="0" y="0"/>
              <a:chExt cx="620592" cy="577619"/>
            </a:xfrm>
          </p:grpSpPr>
          <p:sp>
            <p:nvSpPr>
              <p:cNvPr id="1989" name="Line"/>
              <p:cNvSpPr/>
              <p:nvPr/>
            </p:nvSpPr>
            <p:spPr>
              <a:xfrm>
                <a:off x="0" y="204114"/>
                <a:ext cx="462204" cy="37350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EBB20"/>
              </a:solidFill>
              <a:ln w="25400" cap="flat">
                <a:solidFill>
                  <a:srgbClr val="0A5C0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990" name="Line"/>
              <p:cNvSpPr/>
              <p:nvPr/>
            </p:nvSpPr>
            <p:spPr>
              <a:xfrm flipV="1">
                <a:off x="22237" y="261748"/>
                <a:ext cx="302623" cy="302623"/>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991" name="Line"/>
              <p:cNvSpPr/>
              <p:nvPr/>
            </p:nvSpPr>
            <p:spPr>
              <a:xfrm flipV="1">
                <a:off x="227374" y="292653"/>
                <a:ext cx="137658" cy="137658"/>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992" name="Line"/>
              <p:cNvSpPr/>
              <p:nvPr/>
            </p:nvSpPr>
            <p:spPr>
              <a:xfrm flipV="1">
                <a:off x="20004" y="253713"/>
                <a:ext cx="296822" cy="296822"/>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993" name="Line"/>
              <p:cNvSpPr/>
              <p:nvPr/>
            </p:nvSpPr>
            <p:spPr>
              <a:xfrm flipV="1">
                <a:off x="214594" y="293887"/>
                <a:ext cx="134370" cy="134370"/>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994" name="Circle"/>
              <p:cNvSpPr/>
              <p:nvPr/>
            </p:nvSpPr>
            <p:spPr>
              <a:xfrm>
                <a:off x="279946" y="0"/>
                <a:ext cx="340647" cy="340646"/>
              </a:xfrm>
              <a:prstGeom prst="ellipse">
                <a:avLst/>
              </a:prstGeom>
              <a:solidFill>
                <a:srgbClr val="06BC00"/>
              </a:solidFill>
              <a:ln w="38100" cap="flat">
                <a:solidFill>
                  <a:srgbClr val="015400"/>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995" name="Circle"/>
              <p:cNvSpPr/>
              <p:nvPr/>
            </p:nvSpPr>
            <p:spPr>
              <a:xfrm>
                <a:off x="456644" y="50144"/>
                <a:ext cx="110102" cy="110102"/>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grpSp>
        <p:nvGrpSpPr>
          <p:cNvPr id="2010" name="Group"/>
          <p:cNvGrpSpPr/>
          <p:nvPr/>
        </p:nvGrpSpPr>
        <p:grpSpPr>
          <a:xfrm>
            <a:off x="9674781" y="3840488"/>
            <a:ext cx="1194275" cy="896229"/>
            <a:chOff x="0" y="0"/>
            <a:chExt cx="1194273" cy="896228"/>
          </a:xfrm>
        </p:grpSpPr>
        <p:sp>
          <p:nvSpPr>
            <p:cNvPr id="1998" name="Rectangle"/>
            <p:cNvSpPr/>
            <p:nvPr/>
          </p:nvSpPr>
          <p:spPr>
            <a:xfrm>
              <a:off x="0" y="46231"/>
              <a:ext cx="1194274" cy="849998"/>
            </a:xfrm>
            <a:prstGeom prst="rect">
              <a:avLst/>
            </a:prstGeom>
            <a:solidFill>
              <a:srgbClr val="C4C4C4"/>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999" name="Certificate"/>
            <p:cNvSpPr txBox="1"/>
            <p:nvPr/>
          </p:nvSpPr>
          <p:spPr>
            <a:xfrm>
              <a:off x="27986" y="-1"/>
              <a:ext cx="1138302" cy="45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2200">
                  <a:solidFill>
                    <a:srgbClr val="000000"/>
                  </a:solidFill>
                  <a:latin typeface="Snell Roundhand"/>
                  <a:ea typeface="Snell Roundhand"/>
                  <a:cs typeface="Snell Roundhand"/>
                  <a:sym typeface="Snell Roundhand"/>
                </a:defRPr>
              </a:lvl1pPr>
            </a:lstStyle>
            <a:p>
              <a:pPr/>
              <a:r>
                <a:t>Certificate</a:t>
              </a:r>
            </a:p>
          </p:txBody>
        </p:sp>
        <p:grpSp>
          <p:nvGrpSpPr>
            <p:cNvPr id="2007" name="Group"/>
            <p:cNvGrpSpPr/>
            <p:nvPr/>
          </p:nvGrpSpPr>
          <p:grpSpPr>
            <a:xfrm>
              <a:off x="62930" y="528144"/>
              <a:ext cx="290761" cy="270627"/>
              <a:chOff x="0" y="0"/>
              <a:chExt cx="290759" cy="270626"/>
            </a:xfrm>
          </p:grpSpPr>
          <p:sp>
            <p:nvSpPr>
              <p:cNvPr id="2000" name="Line"/>
              <p:cNvSpPr/>
              <p:nvPr/>
            </p:nvSpPr>
            <p:spPr>
              <a:xfrm>
                <a:off x="0" y="95631"/>
                <a:ext cx="216552" cy="17499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EBB20"/>
              </a:solidFill>
              <a:ln w="25400" cap="flat">
                <a:solidFill>
                  <a:srgbClr val="0A5C0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001" name="Line"/>
              <p:cNvSpPr/>
              <p:nvPr/>
            </p:nvSpPr>
            <p:spPr>
              <a:xfrm flipV="1">
                <a:off x="10418" y="122634"/>
                <a:ext cx="141786" cy="141785"/>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002" name="Line"/>
              <p:cNvSpPr/>
              <p:nvPr/>
            </p:nvSpPr>
            <p:spPr>
              <a:xfrm flipV="1">
                <a:off x="106529" y="137114"/>
                <a:ext cx="64496" cy="64496"/>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003" name="Line"/>
              <p:cNvSpPr/>
              <p:nvPr/>
            </p:nvSpPr>
            <p:spPr>
              <a:xfrm flipV="1">
                <a:off x="9372" y="118869"/>
                <a:ext cx="139067" cy="139068"/>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004" name="Line"/>
              <p:cNvSpPr/>
              <p:nvPr/>
            </p:nvSpPr>
            <p:spPr>
              <a:xfrm flipV="1">
                <a:off x="100541" y="137692"/>
                <a:ext cx="62956" cy="62955"/>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005" name="Circle"/>
              <p:cNvSpPr/>
              <p:nvPr/>
            </p:nvSpPr>
            <p:spPr>
              <a:xfrm>
                <a:off x="131160" y="0"/>
                <a:ext cx="159600" cy="159600"/>
              </a:xfrm>
              <a:prstGeom prst="ellipse">
                <a:avLst/>
              </a:prstGeom>
              <a:solidFill>
                <a:srgbClr val="06BC00"/>
              </a:solidFill>
              <a:ln w="38100" cap="flat">
                <a:solidFill>
                  <a:srgbClr val="015400"/>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006" name="Circle"/>
              <p:cNvSpPr/>
              <p:nvPr/>
            </p:nvSpPr>
            <p:spPr>
              <a:xfrm>
                <a:off x="213947" y="23493"/>
                <a:ext cx="51585" cy="51585"/>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pic>
          <p:nvPicPr>
            <p:cNvPr id="2008" name="250px-VRSNlogoAug2012.png" descr="250px-VRSNlogoAug2012.png"/>
            <p:cNvPicPr>
              <a:picLocks noChangeAspect="1"/>
            </p:cNvPicPr>
            <p:nvPr/>
          </p:nvPicPr>
          <p:blipFill>
            <a:blip r:embed="rId4">
              <a:extLst/>
            </a:blip>
            <a:srcRect l="0" t="0" r="12951" b="33387"/>
            <a:stretch>
              <a:fillRect/>
            </a:stretch>
          </p:blipFill>
          <p:spPr>
            <a:xfrm>
              <a:off x="695032" y="443170"/>
              <a:ext cx="464702" cy="355605"/>
            </a:xfrm>
            <a:prstGeom prst="rect">
              <a:avLst/>
            </a:prstGeom>
            <a:ln w="12700" cap="flat">
              <a:noFill/>
              <a:miter lim="400000"/>
            </a:ln>
            <a:effectLst/>
          </p:spPr>
        </p:pic>
        <p:pic>
          <p:nvPicPr>
            <p:cNvPr id="2009" name="strategic_bofa500_1.png" descr="strategic_bofa500_1.png"/>
            <p:cNvPicPr>
              <a:picLocks noChangeAspect="1"/>
            </p:cNvPicPr>
            <p:nvPr/>
          </p:nvPicPr>
          <p:blipFill>
            <a:blip r:embed="rId5">
              <a:extLst/>
            </a:blip>
            <a:srcRect l="35082" t="39675" r="28418" b="0"/>
            <a:stretch>
              <a:fillRect/>
            </a:stretch>
          </p:blipFill>
          <p:spPr>
            <a:xfrm>
              <a:off x="354447" y="528144"/>
              <a:ext cx="485326" cy="270720"/>
            </a:xfrm>
            <a:prstGeom prst="rect">
              <a:avLst/>
            </a:prstGeom>
            <a:ln w="12700" cap="flat">
              <a:noFill/>
              <a:miter lim="400000"/>
            </a:ln>
            <a:effectLst/>
          </p:spPr>
        </p:pic>
      </p:grpSp>
      <p:sp>
        <p:nvSpPr>
          <p:cNvPr id="2011" name="Line"/>
          <p:cNvSpPr/>
          <p:nvPr/>
        </p:nvSpPr>
        <p:spPr>
          <a:xfrm>
            <a:off x="5392054" y="3723659"/>
            <a:ext cx="2367539" cy="1"/>
          </a:xfrm>
          <a:prstGeom prst="line">
            <a:avLst/>
          </a:prstGeom>
          <a:ln w="50800">
            <a:solidFill>
              <a:srgbClr val="FFFFFF"/>
            </a:solidFill>
            <a:miter lim="400000"/>
            <a:headEnd type="triangle"/>
            <a:tailEnd type="triangle"/>
          </a:ln>
        </p:spPr>
        <p:txBody>
          <a:bodyPr lIns="0" tIns="0" rIns="0" bIns="0"/>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nvGrpSpPr>
          <p:cNvPr id="2014" name="Group"/>
          <p:cNvGrpSpPr/>
          <p:nvPr/>
        </p:nvGrpSpPr>
        <p:grpSpPr>
          <a:xfrm>
            <a:off x="3074864" y="2047703"/>
            <a:ext cx="7001918" cy="2151785"/>
            <a:chOff x="0" y="0"/>
            <a:chExt cx="7001916" cy="2151784"/>
          </a:xfrm>
        </p:grpSpPr>
        <p:sp>
          <p:nvSpPr>
            <p:cNvPr id="2012" name="Most clients will accept a certificate…"/>
            <p:cNvSpPr txBox="1"/>
            <p:nvPr/>
          </p:nvSpPr>
          <p:spPr>
            <a:xfrm>
              <a:off x="-1" y="0"/>
              <a:ext cx="7001918" cy="812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defRPr b="0">
                  <a:latin typeface="Gill Sans"/>
                  <a:ea typeface="Gill Sans"/>
                  <a:cs typeface="Gill Sans"/>
                  <a:sym typeface="Gill Sans"/>
                </a:defRPr>
              </a:pPr>
              <a:r>
                <a:t>Most clients will accept a certificate </a:t>
              </a:r>
            </a:p>
            <a:p>
              <a:pPr>
                <a:defRPr b="0">
                  <a:latin typeface="Gill Sans"/>
                  <a:ea typeface="Gill Sans"/>
                  <a:cs typeface="Gill Sans"/>
                  <a:sym typeface="Gill Sans"/>
                </a:defRPr>
              </a:pPr>
              <a:r>
                <a:t>even if they are </a:t>
              </a:r>
              <a:r>
                <a:rPr>
                  <a:solidFill>
                    <a:schemeClr val="accent5">
                      <a:hueOff val="89162"/>
                      <a:satOff val="9554"/>
                      <a:lumOff val="16296"/>
                    </a:schemeClr>
                  </a:solidFill>
                </a:rPr>
                <a:t>unable</a:t>
              </a:r>
              <a:r>
                <a:t> to obtain revocation information</a:t>
              </a:r>
            </a:p>
          </p:txBody>
        </p:sp>
        <p:sp>
          <p:nvSpPr>
            <p:cNvPr id="2013" name="Dingbat Check"/>
            <p:cNvSpPr/>
            <p:nvPr/>
          </p:nvSpPr>
          <p:spPr>
            <a:xfrm>
              <a:off x="2967310" y="914976"/>
              <a:ext cx="1301543" cy="1236809"/>
            </a:xfrm>
            <a:custGeom>
              <a:avLst/>
              <a:gdLst/>
              <a:ahLst/>
              <a:cxnLst>
                <a:cxn ang="0">
                  <a:pos x="wd2" y="hd2"/>
                </a:cxn>
                <a:cxn ang="5400000">
                  <a:pos x="wd2" y="hd2"/>
                </a:cxn>
                <a:cxn ang="10800000">
                  <a:pos x="wd2" y="hd2"/>
                </a:cxn>
                <a:cxn ang="16200000">
                  <a:pos x="wd2" y="hd2"/>
                </a:cxn>
              </a:cxnLst>
              <a:rect l="0" t="0" r="r" b="b"/>
              <a:pathLst>
                <a:path w="21452" h="20404" fill="norm" stroke="1"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chemeClr val="accent3"/>
            </a:solidFill>
            <a:ln w="12700" cap="flat">
              <a:noFill/>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grpSp>
      <p:sp>
        <p:nvSpPr>
          <p:cNvPr id="2015" name="What should I do?"/>
          <p:cNvSpPr txBox="1"/>
          <p:nvPr/>
        </p:nvSpPr>
        <p:spPr>
          <a:xfrm>
            <a:off x="2294870" y="4008274"/>
            <a:ext cx="2383632" cy="457201"/>
          </a:xfrm>
          <a:prstGeom prst="rect">
            <a:avLst/>
          </a:prstGeom>
          <a:solidFill>
            <a:srgbClr val="000000"/>
          </a:soli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a:solidFill>
                  <a:schemeClr val="accent4">
                    <a:hueOff val="468000"/>
                    <a:satOff val="-4761"/>
                    <a:lumOff val="10196"/>
                  </a:schemeClr>
                </a:solidFill>
                <a:latin typeface="Gill Sans"/>
                <a:ea typeface="Gill Sans"/>
                <a:cs typeface="Gill Sans"/>
                <a:sym typeface="Gill Sans"/>
              </a:defRPr>
            </a:lvl1pPr>
          </a:lstStyle>
          <a:p>
            <a:pPr/>
            <a:r>
              <a:t>What should I do?</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010"/>
                                        </p:tgtEl>
                                        <p:attrNameLst>
                                          <p:attrName>style.visibility</p:attrName>
                                        </p:attrNameLst>
                                      </p:cBhvr>
                                      <p:to>
                                        <p:strVal val="visible"/>
                                      </p:to>
                                    </p:set>
                                  </p:childTnLst>
                                </p:cTn>
                              </p:par>
                            </p:childTnLst>
                          </p:cTn>
                        </p:par>
                        <p:par>
                          <p:cTn id="7" fill="hold">
                            <p:stCondLst>
                              <p:cond delay="0"/>
                            </p:stCondLst>
                            <p:childTnLst>
                              <p:par>
                                <p:cTn id="8" presetClass="path" nodeType="afterEffect" presetSubtype="0" presetID="-1" grpId="2" accel="50000" decel="50000" fill="hold">
                                  <p:stCondLst>
                                    <p:cond delay="0"/>
                                  </p:stCondLst>
                                  <p:childTnLst>
                                    <p:animMotion path="M 0.000000 0.000000 L -0.522222 0.000000" origin="layout" pathEditMode="relative">
                                      <p:cBhvr>
                                        <p:cTn id="9" dur="500" fill="hold"/>
                                        <p:tgtEl>
                                          <p:spTgt spid="2010"/>
                                        </p:tgtEl>
                                        <p:attrNameLst>
                                          <p:attrName>ppt_x</p:attrName>
                                          <p:attrName>ppt_y</p:attrName>
                                        </p:attrNameLst>
                                      </p:cBhvr>
                                    </p:animMotion>
                                  </p:childTnLst>
                                </p:cTn>
                              </p:par>
                            </p:childTnLst>
                          </p:cTn>
                        </p:par>
                      </p:childTnLst>
                    </p:cTn>
                  </p:par>
                  <p:par>
                    <p:cTn id="10" fill="hold">
                      <p:stCondLst>
                        <p:cond delay="indefinite"/>
                      </p:stCondLst>
                      <p:childTnLst>
                        <p:par>
                          <p:cTn id="11" fill="hold">
                            <p:stCondLst>
                              <p:cond delay="0"/>
                            </p:stCondLst>
                            <p:childTnLst>
                              <p:par>
                                <p:cTn id="12" presetClass="entr" nodeType="clickEffect" presetSubtype="1" presetID="22" grpId="3" fill="hold">
                                  <p:stCondLst>
                                    <p:cond delay="0"/>
                                  </p:stCondLst>
                                  <p:iterate type="el" backwards="0">
                                    <p:tmAbs val="0"/>
                                  </p:iterate>
                                  <p:childTnLst>
                                    <p:set>
                                      <p:cBhvr>
                                        <p:cTn id="13" fill="hold"/>
                                        <p:tgtEl>
                                          <p:spTgt spid="2016"/>
                                        </p:tgtEl>
                                        <p:attrNameLst>
                                          <p:attrName>style.visibility</p:attrName>
                                        </p:attrNameLst>
                                      </p:cBhvr>
                                      <p:to>
                                        <p:strVal val="visible"/>
                                      </p:to>
                                    </p:set>
                                    <p:animEffect filter="wipe(up)" transition="in">
                                      <p:cBhvr>
                                        <p:cTn id="14" dur="300"/>
                                        <p:tgtEl>
                                          <p:spTgt spid="2016"/>
                                        </p:tgtEl>
                                      </p:cBhvr>
                                    </p:animEffect>
                                  </p:childTnLst>
                                </p:cTn>
                              </p:par>
                            </p:childTnLst>
                          </p:cTn>
                        </p:par>
                        <p:par>
                          <p:cTn id="15" fill="hold">
                            <p:stCondLst>
                              <p:cond delay="300"/>
                            </p:stCondLst>
                            <p:childTnLst>
                              <p:par>
                                <p:cTn id="16" presetClass="entr" nodeType="afterEffect" presetSubtype="4" presetID="22" grpId="4" fill="hold">
                                  <p:stCondLst>
                                    <p:cond delay="0"/>
                                  </p:stCondLst>
                                  <p:iterate type="el" backwards="0">
                                    <p:tmAbs val="0"/>
                                  </p:iterate>
                                  <p:childTnLst>
                                    <p:set>
                                      <p:cBhvr>
                                        <p:cTn id="17" fill="hold"/>
                                        <p:tgtEl>
                                          <p:spTgt spid="2017"/>
                                        </p:tgtEl>
                                        <p:attrNameLst>
                                          <p:attrName>style.visibility</p:attrName>
                                        </p:attrNameLst>
                                      </p:cBhvr>
                                      <p:to>
                                        <p:strVal val="visible"/>
                                      </p:to>
                                    </p:set>
                                    <p:animEffect filter="wipe(down)" transition="in">
                                      <p:cBhvr>
                                        <p:cTn id="18" dur="300"/>
                                        <p:tgtEl>
                                          <p:spTgt spid="2017"/>
                                        </p:tgtEl>
                                      </p:cBhvr>
                                    </p:animEffect>
                                  </p:childTnLst>
                                </p:cTn>
                              </p:par>
                            </p:childTnLst>
                          </p:cTn>
                        </p:par>
                        <p:par>
                          <p:cTn id="19" fill="hold">
                            <p:stCondLst>
                              <p:cond delay="600"/>
                            </p:stCondLst>
                            <p:childTnLst>
                              <p:par>
                                <p:cTn id="20" presetClass="entr" nodeType="afterEffect" presetSubtype="0" presetID="1" grpId="5" fill="hold">
                                  <p:stCondLst>
                                    <p:cond delay="0"/>
                                  </p:stCondLst>
                                  <p:iterate type="el" backwards="0">
                                    <p:tmAbs val="0"/>
                                  </p:iterate>
                                  <p:childTnLst>
                                    <p:set>
                                      <p:cBhvr>
                                        <p:cTn id="21" fill="hold"/>
                                        <p:tgtEl>
                                          <p:spTgt spid="196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Class="entr" nodeType="clickEffect" presetSubtype="0" presetID="1" grpId="6" fill="hold">
                                  <p:stCondLst>
                                    <p:cond delay="0"/>
                                  </p:stCondLst>
                                  <p:iterate type="el" backwards="0">
                                    <p:tmAbs val="0"/>
                                  </p:iterate>
                                  <p:childTnLst>
                                    <p:set>
                                      <p:cBhvr>
                                        <p:cTn id="25" fill="hold"/>
                                        <p:tgtEl>
                                          <p:spTgt spid="201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Class="entr" nodeType="clickEffect" presetSubtype="0" presetID="1" grpId="7" fill="hold">
                                  <p:stCondLst>
                                    <p:cond delay="0"/>
                                  </p:stCondLst>
                                  <p:iterate type="el" backwards="0">
                                    <p:tmAbs val="0"/>
                                  </p:iterate>
                                  <p:childTnLst>
                                    <p:set>
                                      <p:cBhvr>
                                        <p:cTn id="29" fill="hold"/>
                                        <p:tgtEl>
                                          <p:spTgt spid="201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015" grpId="6"/>
      <p:bldP build="whole" bldLvl="1" animBg="1" rev="0" advAuto="0" spid="2014" grpId="7"/>
      <p:bldP build="whole" bldLvl="1" animBg="1" rev="0" advAuto="0" spid="2010" grpId="1"/>
      <p:bldP build="whole" bldLvl="1" animBg="1" rev="0" advAuto="0" spid="2016" grpId="3"/>
      <p:bldP build="whole" bldLvl="1" animBg="1" rev="0" advAuto="0" spid="2017" grpId="4"/>
      <p:bldP build="whole" bldLvl="1" animBg="1" rev="0" advAuto="0" spid="1966" grpId="5"/>
    </p:bldLst>
  </p:timing>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1" name="Picture 2" descr="Picture 2"/>
          <p:cNvPicPr>
            <a:picLocks noChangeAspect="1"/>
          </p:cNvPicPr>
          <p:nvPr/>
        </p:nvPicPr>
        <p:blipFill>
          <a:blip r:embed="rId2">
            <a:extLst/>
          </a:blip>
          <a:stretch>
            <a:fillRect/>
          </a:stretch>
        </p:blipFill>
        <p:spPr>
          <a:xfrm>
            <a:off x="10033440" y="5747116"/>
            <a:ext cx="1046288" cy="1046288"/>
          </a:xfrm>
          <a:prstGeom prst="rect">
            <a:avLst/>
          </a:prstGeom>
          <a:ln w="12700">
            <a:miter lim="400000"/>
          </a:ln>
        </p:spPr>
      </p:pic>
      <p:pic>
        <p:nvPicPr>
          <p:cNvPr id="172" name="Picture 24" descr="Picture 24"/>
          <p:cNvPicPr>
            <a:picLocks noChangeAspect="1"/>
          </p:cNvPicPr>
          <p:nvPr/>
        </p:nvPicPr>
        <p:blipFill>
          <a:blip r:embed="rId3">
            <a:extLst/>
          </a:blip>
          <a:stretch>
            <a:fillRect/>
          </a:stretch>
        </p:blipFill>
        <p:spPr>
          <a:xfrm>
            <a:off x="9581803" y="5355111"/>
            <a:ext cx="2115749" cy="262310"/>
          </a:xfrm>
          <a:prstGeom prst="rect">
            <a:avLst/>
          </a:prstGeom>
          <a:ln w="12700">
            <a:miter lim="400000"/>
          </a:ln>
        </p:spPr>
      </p:pic>
      <p:pic>
        <p:nvPicPr>
          <p:cNvPr id="173" name="Picture 35" descr="Picture 35"/>
          <p:cNvPicPr>
            <a:picLocks noChangeAspect="1"/>
          </p:cNvPicPr>
          <p:nvPr/>
        </p:nvPicPr>
        <p:blipFill>
          <a:blip r:embed="rId4">
            <a:extLst/>
          </a:blip>
          <a:stretch>
            <a:fillRect/>
          </a:stretch>
        </p:blipFill>
        <p:spPr>
          <a:xfrm>
            <a:off x="10498390" y="2441789"/>
            <a:ext cx="1125721" cy="985261"/>
          </a:xfrm>
          <a:prstGeom prst="rect">
            <a:avLst/>
          </a:prstGeom>
          <a:ln w="12700">
            <a:miter lim="400000"/>
          </a:ln>
        </p:spPr>
      </p:pic>
      <p:sp>
        <p:nvSpPr>
          <p:cNvPr id="174" name="Title 1"/>
          <p:cNvSpPr txBox="1"/>
          <p:nvPr>
            <p:ph type="title"/>
          </p:nvPr>
        </p:nvSpPr>
        <p:spPr>
          <a:prstGeom prst="rect">
            <a:avLst/>
          </a:prstGeom>
        </p:spPr>
        <p:txBody>
          <a:bodyPr/>
          <a:lstStyle/>
          <a:p>
            <a:pPr/>
            <a:r>
              <a:t>Goals of TLS</a:t>
            </a:r>
          </a:p>
        </p:txBody>
      </p:sp>
      <p:sp>
        <p:nvSpPr>
          <p:cNvPr id="175" name="Body"/>
          <p:cNvSpPr txBox="1"/>
          <p:nvPr>
            <p:ph type="body" idx="1"/>
          </p:nvPr>
        </p:nvSpPr>
        <p:spPr>
          <a:prstGeom prst="rect">
            <a:avLst/>
          </a:prstGeom>
        </p:spPr>
        <p:txBody>
          <a:bodyPr/>
          <a:lstStyle/>
          <a:p>
            <a:pPr/>
          </a:p>
        </p:txBody>
      </p:sp>
      <p:sp>
        <p:nvSpPr>
          <p:cNvPr id="176" name="Slide Number"/>
          <p:cNvSpPr txBox="1"/>
          <p:nvPr>
            <p:ph type="sldNum" sz="quarter" idx="2"/>
          </p:nvPr>
        </p:nvSpPr>
        <p:spPr>
          <a:xfrm>
            <a:off x="12017325" y="9296400"/>
            <a:ext cx="235050"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77" name="Picture 6" descr="Picture 6"/>
          <p:cNvPicPr>
            <a:picLocks noChangeAspect="1"/>
          </p:cNvPicPr>
          <p:nvPr/>
        </p:nvPicPr>
        <p:blipFill>
          <a:blip r:embed="rId5">
            <a:extLst/>
          </a:blip>
          <a:stretch>
            <a:fillRect/>
          </a:stretch>
        </p:blipFill>
        <p:spPr>
          <a:xfrm>
            <a:off x="3320169" y="4587252"/>
            <a:ext cx="1073291" cy="1073290"/>
          </a:xfrm>
          <a:prstGeom prst="rect">
            <a:avLst/>
          </a:prstGeom>
          <a:ln w="12700">
            <a:miter lim="400000"/>
          </a:ln>
        </p:spPr>
      </p:pic>
      <p:sp>
        <p:nvSpPr>
          <p:cNvPr id="178" name="Straight Arrow Connector 107"/>
          <p:cNvSpPr/>
          <p:nvPr/>
        </p:nvSpPr>
        <p:spPr>
          <a:xfrm flipH="1">
            <a:off x="4537390" y="3914801"/>
            <a:ext cx="4725302" cy="1190287"/>
          </a:xfrm>
          <a:prstGeom prst="line">
            <a:avLst/>
          </a:prstGeom>
          <a:ln w="76200">
            <a:solidFill>
              <a:srgbClr val="A5A5A5"/>
            </a:solidFill>
            <a:prstDash val="sysDot"/>
            <a:miter/>
            <a:tailEnd type="triangle"/>
          </a:ln>
        </p:spPr>
        <p:txBody>
          <a:bodyPr lIns="48767" tIns="48767" rIns="48767" bIns="48767"/>
          <a:lstStyle/>
          <a:p>
            <a:pPr algn="l" defTabSz="1300480">
              <a:defRPr b="0">
                <a:solidFill>
                  <a:srgbClr val="000000"/>
                </a:solidFill>
                <a:latin typeface="Calibri"/>
                <a:ea typeface="Calibri"/>
                <a:cs typeface="Calibri"/>
                <a:sym typeface="Calibri"/>
              </a:defRPr>
            </a:pPr>
          </a:p>
        </p:txBody>
      </p:sp>
      <p:grpSp>
        <p:nvGrpSpPr>
          <p:cNvPr id="181" name="Rectangular Callout 110"/>
          <p:cNvGrpSpPr/>
          <p:nvPr/>
        </p:nvGrpSpPr>
        <p:grpSpPr>
          <a:xfrm>
            <a:off x="238162" y="2344355"/>
            <a:ext cx="6255451" cy="2329003"/>
            <a:chOff x="0" y="0"/>
            <a:chExt cx="6255450" cy="2329002"/>
          </a:xfrm>
        </p:grpSpPr>
        <p:sp>
          <p:nvSpPr>
            <p:cNvPr id="179" name="Shape"/>
            <p:cNvSpPr/>
            <p:nvPr/>
          </p:nvSpPr>
          <p:spPr>
            <a:xfrm>
              <a:off x="0" y="0"/>
              <a:ext cx="6255450" cy="232900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16846"/>
                  </a:lnTo>
                  <a:lnTo>
                    <a:pt x="9000" y="16846"/>
                  </a:lnTo>
                  <a:lnTo>
                    <a:pt x="10778" y="21600"/>
                  </a:lnTo>
                  <a:lnTo>
                    <a:pt x="3600" y="16846"/>
                  </a:lnTo>
                  <a:lnTo>
                    <a:pt x="0" y="16846"/>
                  </a:lnTo>
                  <a:lnTo>
                    <a:pt x="0" y="9827"/>
                  </a:lnTo>
                  <a:close/>
                </a:path>
              </a:pathLst>
            </a:custGeom>
            <a:solidFill>
              <a:srgbClr val="5B9BD5"/>
            </a:solidFill>
            <a:ln w="12700" cap="flat">
              <a:solidFill>
                <a:srgbClr val="42719B"/>
              </a:solidFill>
              <a:prstDash val="solid"/>
              <a:miter lim="800000"/>
            </a:ln>
            <a:effectLst/>
          </p:spPr>
          <p:txBody>
            <a:bodyPr wrap="square" lIns="48767" tIns="48767" rIns="48767" bIns="48767" numCol="1" anchor="ctr">
              <a:noAutofit/>
            </a:bodyPr>
            <a:lstStyle/>
            <a:p>
              <a:pPr algn="l" defTabSz="1300480">
                <a:defRPr b="0">
                  <a:latin typeface="Calibri"/>
                  <a:ea typeface="Calibri"/>
                  <a:cs typeface="Calibri"/>
                  <a:sym typeface="Calibri"/>
                </a:defRPr>
              </a:pPr>
            </a:p>
          </p:txBody>
        </p:sp>
        <p:sp>
          <p:nvSpPr>
            <p:cNvPr id="180" name="Confidentiality and integrity: use BofA’s public key to negotiate a session key; encrypt all traffic…"/>
            <p:cNvSpPr txBox="1"/>
            <p:nvPr/>
          </p:nvSpPr>
          <p:spPr>
            <a:xfrm>
              <a:off x="0" y="65680"/>
              <a:ext cx="6255450" cy="168503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8767" tIns="48767" rIns="48767" bIns="48767" numCol="1" anchor="ctr">
              <a:spAutoFit/>
            </a:bodyPr>
            <a:lstStyle/>
            <a:p>
              <a:pPr marL="480059" indent="-480059" algn="l" defTabSz="1300480">
                <a:buSzPct val="100000"/>
                <a:buFont typeface="Arial"/>
                <a:buChar char="•"/>
                <a:defRPr b="0" sz="2100">
                  <a:latin typeface="Calibri"/>
                  <a:ea typeface="Calibri"/>
                  <a:cs typeface="Calibri"/>
                  <a:sym typeface="Calibri"/>
                </a:defRPr>
              </a:pPr>
              <a:r>
                <a:t>Confidentiality and integrity: use BofA’s public key to negotiate a session key; encrypt all traffic</a:t>
              </a:r>
            </a:p>
            <a:p>
              <a:pPr marL="480059" indent="-480059" algn="l" defTabSz="1300480">
                <a:buSzPct val="100000"/>
                <a:buFont typeface="Arial"/>
                <a:buChar char="•"/>
                <a:defRPr b="0" sz="2100">
                  <a:latin typeface="Calibri"/>
                  <a:ea typeface="Calibri"/>
                  <a:cs typeface="Calibri"/>
                  <a:sym typeface="Calibri"/>
                </a:defRPr>
              </a:pPr>
              <a:r>
                <a:t>Authentication: BofA’s cert can be validating by checking Verisign’s signature</a:t>
              </a:r>
            </a:p>
          </p:txBody>
        </p:sp>
      </p:grpSp>
      <p:pic>
        <p:nvPicPr>
          <p:cNvPr id="182" name="Picture 3" descr="Picture 3"/>
          <p:cNvPicPr>
            <a:picLocks noChangeAspect="1"/>
          </p:cNvPicPr>
          <p:nvPr/>
        </p:nvPicPr>
        <p:blipFill>
          <a:blip r:embed="rId6">
            <a:extLst/>
          </a:blip>
          <a:stretch>
            <a:fillRect/>
          </a:stretch>
        </p:blipFill>
        <p:spPr>
          <a:xfrm>
            <a:off x="4092575" y="5258141"/>
            <a:ext cx="684768" cy="684768"/>
          </a:xfrm>
          <a:prstGeom prst="rect">
            <a:avLst/>
          </a:prstGeom>
          <a:ln w="12700">
            <a:miter lim="400000"/>
          </a:ln>
        </p:spPr>
      </p:pic>
      <p:grpSp>
        <p:nvGrpSpPr>
          <p:cNvPr id="186" name="Group 45"/>
          <p:cNvGrpSpPr/>
          <p:nvPr/>
        </p:nvGrpSpPr>
        <p:grpSpPr>
          <a:xfrm>
            <a:off x="9632845" y="6855082"/>
            <a:ext cx="1884726" cy="1625900"/>
            <a:chOff x="0" y="0"/>
            <a:chExt cx="1884725" cy="1625898"/>
          </a:xfrm>
        </p:grpSpPr>
        <p:sp>
          <p:nvSpPr>
            <p:cNvPr id="183" name="Rounded Rectangle 46"/>
            <p:cNvSpPr/>
            <p:nvPr/>
          </p:nvSpPr>
          <p:spPr>
            <a:xfrm>
              <a:off x="31397" y="31338"/>
              <a:ext cx="634221" cy="513295"/>
            </a:xfrm>
            <a:prstGeom prst="roundRect">
              <a:avLst>
                <a:gd name="adj" fmla="val 16667"/>
              </a:avLst>
            </a:prstGeom>
            <a:solidFill>
              <a:srgbClr val="FFFFFF"/>
            </a:solidFill>
            <a:ln w="12700" cap="flat">
              <a:solidFill>
                <a:srgbClr val="FFFFFF"/>
              </a:solidFill>
              <a:prstDash val="solid"/>
              <a:miter lim="800000"/>
            </a:ln>
            <a:effectLst/>
          </p:spPr>
          <p:txBody>
            <a:bodyPr wrap="square" lIns="48767" tIns="48767" rIns="48767" bIns="48767" numCol="1" anchor="ctr">
              <a:noAutofit/>
            </a:bodyPr>
            <a:lstStyle/>
            <a:p>
              <a:pPr defTabSz="1300480">
                <a:defRPr b="0">
                  <a:latin typeface="Calibri"/>
                  <a:ea typeface="Calibri"/>
                  <a:cs typeface="Calibri"/>
                  <a:sym typeface="Calibri"/>
                </a:defRPr>
              </a:pPr>
            </a:p>
          </p:txBody>
        </p:sp>
        <p:pic>
          <p:nvPicPr>
            <p:cNvPr id="184" name="Picture 47" descr="Picture 47"/>
            <p:cNvPicPr>
              <a:picLocks noChangeAspect="1"/>
            </p:cNvPicPr>
            <p:nvPr/>
          </p:nvPicPr>
          <p:blipFill>
            <a:blip r:embed="rId7">
              <a:extLst/>
            </a:blip>
            <a:stretch>
              <a:fillRect/>
            </a:stretch>
          </p:blipFill>
          <p:spPr>
            <a:xfrm>
              <a:off x="0" y="0"/>
              <a:ext cx="665618" cy="665618"/>
            </a:xfrm>
            <a:prstGeom prst="rect">
              <a:avLst/>
            </a:prstGeom>
            <a:ln w="12700" cap="flat">
              <a:noFill/>
              <a:miter lim="400000"/>
            </a:ln>
            <a:effectLst/>
          </p:spPr>
        </p:pic>
        <p:sp>
          <p:nvSpPr>
            <p:cNvPr id="185" name="TextBox 48"/>
            <p:cNvSpPr/>
            <p:nvPr/>
          </p:nvSpPr>
          <p:spPr>
            <a:xfrm>
              <a:off x="614725" y="355898"/>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48767" tIns="48767" rIns="48767" bIns="48767" numCol="1" anchor="t">
              <a:spAutoFit/>
            </a:bodyPr>
            <a:lstStyle>
              <a:lvl1pPr algn="l" defTabSz="1300480">
                <a:defRPr sz="1800">
                  <a:latin typeface="Calibri"/>
                  <a:ea typeface="Calibri"/>
                  <a:cs typeface="Calibri"/>
                  <a:sym typeface="Calibri"/>
                </a:defRPr>
              </a:lvl1pPr>
            </a:lstStyle>
            <a:p>
              <a:pPr/>
              <a:r>
                <a:t>BofA</a:t>
              </a:r>
            </a:p>
          </p:txBody>
        </p:sp>
      </p:grpSp>
      <p:pic>
        <p:nvPicPr>
          <p:cNvPr id="187" name="Picture 49" descr="Picture 49"/>
          <p:cNvPicPr>
            <a:picLocks noChangeAspect="1"/>
          </p:cNvPicPr>
          <p:nvPr/>
        </p:nvPicPr>
        <p:blipFill>
          <a:blip r:embed="rId2">
            <a:extLst/>
          </a:blip>
          <a:stretch>
            <a:fillRect/>
          </a:stretch>
        </p:blipFill>
        <p:spPr>
          <a:xfrm>
            <a:off x="9443114" y="2461889"/>
            <a:ext cx="1046288" cy="1046288"/>
          </a:xfrm>
          <a:prstGeom prst="rect">
            <a:avLst/>
          </a:prstGeom>
          <a:ln w="12700">
            <a:miter lim="400000"/>
          </a:ln>
        </p:spPr>
      </p:pic>
      <p:grpSp>
        <p:nvGrpSpPr>
          <p:cNvPr id="191" name="Group 50"/>
          <p:cNvGrpSpPr/>
          <p:nvPr/>
        </p:nvGrpSpPr>
        <p:grpSpPr>
          <a:xfrm>
            <a:off x="9411716" y="3626815"/>
            <a:ext cx="1884726" cy="1625900"/>
            <a:chOff x="0" y="0"/>
            <a:chExt cx="1884725" cy="1625898"/>
          </a:xfrm>
        </p:grpSpPr>
        <p:sp>
          <p:nvSpPr>
            <p:cNvPr id="188" name="Rounded Rectangle 51"/>
            <p:cNvSpPr/>
            <p:nvPr/>
          </p:nvSpPr>
          <p:spPr>
            <a:xfrm>
              <a:off x="31397" y="31338"/>
              <a:ext cx="634221" cy="513295"/>
            </a:xfrm>
            <a:prstGeom prst="roundRect">
              <a:avLst>
                <a:gd name="adj" fmla="val 16667"/>
              </a:avLst>
            </a:prstGeom>
            <a:solidFill>
              <a:srgbClr val="FFFFFF"/>
            </a:solidFill>
            <a:ln w="12700" cap="flat">
              <a:solidFill>
                <a:srgbClr val="FFFFFF"/>
              </a:solidFill>
              <a:prstDash val="solid"/>
              <a:miter lim="800000"/>
            </a:ln>
            <a:effectLst/>
          </p:spPr>
          <p:txBody>
            <a:bodyPr wrap="square" lIns="48767" tIns="48767" rIns="48767" bIns="48767" numCol="1" anchor="ctr">
              <a:noAutofit/>
            </a:bodyPr>
            <a:lstStyle/>
            <a:p>
              <a:pPr defTabSz="1300480">
                <a:defRPr b="0">
                  <a:latin typeface="Calibri"/>
                  <a:ea typeface="Calibri"/>
                  <a:cs typeface="Calibri"/>
                  <a:sym typeface="Calibri"/>
                </a:defRPr>
              </a:pPr>
            </a:p>
          </p:txBody>
        </p:sp>
        <p:pic>
          <p:nvPicPr>
            <p:cNvPr id="189" name="Picture 52" descr="Picture 52"/>
            <p:cNvPicPr>
              <a:picLocks noChangeAspect="1"/>
            </p:cNvPicPr>
            <p:nvPr/>
          </p:nvPicPr>
          <p:blipFill>
            <a:blip r:embed="rId7">
              <a:extLst/>
            </a:blip>
            <a:stretch>
              <a:fillRect/>
            </a:stretch>
          </p:blipFill>
          <p:spPr>
            <a:xfrm>
              <a:off x="0" y="0"/>
              <a:ext cx="665618" cy="665618"/>
            </a:xfrm>
            <a:prstGeom prst="rect">
              <a:avLst/>
            </a:prstGeom>
            <a:ln w="12700" cap="flat">
              <a:noFill/>
              <a:miter lim="400000"/>
            </a:ln>
            <a:effectLst/>
          </p:spPr>
        </p:pic>
        <p:sp>
          <p:nvSpPr>
            <p:cNvPr id="190" name="TextBox 53"/>
            <p:cNvSpPr/>
            <p:nvPr/>
          </p:nvSpPr>
          <p:spPr>
            <a:xfrm>
              <a:off x="614725" y="355898"/>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48767" tIns="48767" rIns="48767" bIns="48767" numCol="1" anchor="t">
              <a:spAutoFit/>
            </a:bodyPr>
            <a:lstStyle>
              <a:lvl1pPr algn="l" defTabSz="1300480">
                <a:defRPr sz="1800">
                  <a:latin typeface="Calibri"/>
                  <a:ea typeface="Calibri"/>
                  <a:cs typeface="Calibri"/>
                  <a:sym typeface="Calibri"/>
                </a:defRPr>
              </a:lvl1pPr>
            </a:lstStyle>
            <a:p>
              <a:pPr/>
              <a:r>
                <a:t>Verisign</a:t>
              </a:r>
            </a:p>
          </p:txBody>
        </p:sp>
      </p:grpSp>
      <p:grpSp>
        <p:nvGrpSpPr>
          <p:cNvPr id="194" name="Rectangular Callout 54"/>
          <p:cNvGrpSpPr/>
          <p:nvPr/>
        </p:nvGrpSpPr>
        <p:grpSpPr>
          <a:xfrm>
            <a:off x="5317954" y="7298953"/>
            <a:ext cx="4253109" cy="1102306"/>
            <a:chOff x="0" y="0"/>
            <a:chExt cx="4253107" cy="1102305"/>
          </a:xfrm>
        </p:grpSpPr>
        <p:sp>
          <p:nvSpPr>
            <p:cNvPr id="192" name="Shape"/>
            <p:cNvSpPr/>
            <p:nvPr/>
          </p:nvSpPr>
          <p:spPr>
            <a:xfrm>
              <a:off x="0" y="0"/>
              <a:ext cx="4253108" cy="110230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491"/>
                  </a:moveTo>
                  <a:lnTo>
                    <a:pt x="18752" y="2491"/>
                  </a:lnTo>
                  <a:lnTo>
                    <a:pt x="18752" y="5676"/>
                  </a:lnTo>
                  <a:lnTo>
                    <a:pt x="21600" y="0"/>
                  </a:lnTo>
                  <a:lnTo>
                    <a:pt x="18752" y="10453"/>
                  </a:lnTo>
                  <a:lnTo>
                    <a:pt x="18752" y="21600"/>
                  </a:lnTo>
                  <a:lnTo>
                    <a:pt x="0" y="21600"/>
                  </a:lnTo>
                  <a:lnTo>
                    <a:pt x="0" y="5676"/>
                  </a:lnTo>
                  <a:close/>
                </a:path>
              </a:pathLst>
            </a:custGeom>
            <a:solidFill>
              <a:srgbClr val="5B9BD5"/>
            </a:solidFill>
            <a:ln w="12700" cap="flat">
              <a:solidFill>
                <a:srgbClr val="42719B"/>
              </a:solidFill>
              <a:prstDash val="solid"/>
              <a:miter lim="800000"/>
            </a:ln>
            <a:effectLst/>
          </p:spPr>
          <p:txBody>
            <a:bodyPr wrap="square" lIns="48767" tIns="48767" rIns="48767" bIns="48767" numCol="1" anchor="ctr">
              <a:noAutofit/>
            </a:bodyPr>
            <a:lstStyle/>
            <a:p>
              <a:pPr algn="l" defTabSz="1300480">
                <a:defRPr b="0">
                  <a:latin typeface="Calibri"/>
                  <a:ea typeface="Calibri"/>
                  <a:cs typeface="Calibri"/>
                  <a:sym typeface="Calibri"/>
                </a:defRPr>
              </a:pPr>
            </a:p>
          </p:txBody>
        </p:sp>
        <p:sp>
          <p:nvSpPr>
            <p:cNvPr id="193" name="Contains BofA’s public key…"/>
            <p:cNvSpPr txBox="1"/>
            <p:nvPr/>
          </p:nvSpPr>
          <p:spPr>
            <a:xfrm>
              <a:off x="0" y="248446"/>
              <a:ext cx="3692287" cy="73253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8767" tIns="48767" rIns="48767" bIns="48767" numCol="1" anchor="ctr">
              <a:spAutoFit/>
            </a:bodyPr>
            <a:lstStyle/>
            <a:p>
              <a:pPr marL="480059" indent="-480059" algn="l" defTabSz="1300480">
                <a:buSzPct val="100000"/>
                <a:buFont typeface="Arial"/>
                <a:buChar char="•"/>
                <a:defRPr b="0" sz="2100">
                  <a:latin typeface="Calibri"/>
                  <a:ea typeface="Calibri"/>
                  <a:cs typeface="Calibri"/>
                  <a:sym typeface="Calibri"/>
                </a:defRPr>
              </a:pPr>
              <a:r>
                <a:t>Contains BofA’s public key</a:t>
              </a:r>
            </a:p>
            <a:p>
              <a:pPr marL="480059" indent="-480059" algn="l" defTabSz="1300480">
                <a:buSzPct val="100000"/>
                <a:buFont typeface="Arial"/>
                <a:buChar char="•"/>
                <a:defRPr b="0" sz="2100">
                  <a:latin typeface="Calibri"/>
                  <a:ea typeface="Calibri"/>
                  <a:cs typeface="Calibri"/>
                  <a:sym typeface="Calibri"/>
                </a:defRPr>
              </a:pPr>
              <a:r>
                <a:t>Signed by Verisign</a:t>
              </a:r>
            </a:p>
          </p:txBody>
        </p:sp>
      </p:grpSp>
      <p:grpSp>
        <p:nvGrpSpPr>
          <p:cNvPr id="197" name="Group 29"/>
          <p:cNvGrpSpPr/>
          <p:nvPr/>
        </p:nvGrpSpPr>
        <p:grpSpPr>
          <a:xfrm>
            <a:off x="4763832" y="4956769"/>
            <a:ext cx="4679284" cy="1730420"/>
            <a:chOff x="0" y="0"/>
            <a:chExt cx="4679282" cy="1730418"/>
          </a:xfrm>
        </p:grpSpPr>
        <p:sp>
          <p:nvSpPr>
            <p:cNvPr id="195" name="Straight Arrow Connector 87"/>
            <p:cNvSpPr/>
            <p:nvPr/>
          </p:nvSpPr>
          <p:spPr>
            <a:xfrm flipH="1" flipV="1">
              <a:off x="-1" y="361615"/>
              <a:ext cx="4679285" cy="1368804"/>
            </a:xfrm>
            <a:prstGeom prst="line">
              <a:avLst/>
            </a:prstGeom>
            <a:noFill/>
            <a:ln w="76200" cap="flat">
              <a:solidFill>
                <a:srgbClr val="A5A5A5"/>
              </a:solidFill>
              <a:prstDash val="sysDot"/>
              <a:miter lim="800000"/>
              <a:tailEnd type="triangle" w="med" len="med"/>
            </a:ln>
            <a:effectLst/>
          </p:spPr>
          <p:txBody>
            <a:bodyPr wrap="square" lIns="48767" tIns="48767" rIns="48767" bIns="48767" numCol="1" anchor="t">
              <a:noAutofit/>
            </a:bodyPr>
            <a:lstStyle/>
            <a:p>
              <a:pPr algn="l" defTabSz="1300480">
                <a:defRPr b="0">
                  <a:solidFill>
                    <a:srgbClr val="000000"/>
                  </a:solidFill>
                  <a:latin typeface="Calibri"/>
                  <a:ea typeface="Calibri"/>
                  <a:cs typeface="Calibri"/>
                  <a:sym typeface="Calibri"/>
                </a:defRPr>
              </a:pPr>
            </a:p>
          </p:txBody>
        </p:sp>
        <p:sp>
          <p:nvSpPr>
            <p:cNvPr id="196" name="TextBox 16"/>
            <p:cNvSpPr/>
            <p:nvPr/>
          </p:nvSpPr>
          <p:spPr>
            <a:xfrm>
              <a:off x="712668" y="0"/>
              <a:ext cx="859598" cy="1576989"/>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48767" tIns="48767" rIns="48767" bIns="48767" numCol="1" anchor="t">
              <a:spAutoFit/>
            </a:bodyPr>
            <a:lstStyle>
              <a:lvl1pPr algn="l" defTabSz="1300480">
                <a:defRPr b="0">
                  <a:latin typeface="Calibri"/>
                  <a:ea typeface="Calibri"/>
                  <a:cs typeface="Calibri"/>
                  <a:sym typeface="Calibri"/>
                </a:defRPr>
              </a:lvl1pPr>
            </a:lstStyle>
            <a:p>
              <a:pPr/>
              <a:r>
                <a:t>https://www.bankofamerica.com</a:t>
              </a:r>
            </a:p>
          </p:txBody>
        </p:sp>
      </p:grpSp>
      <p:sp>
        <p:nvSpPr>
          <p:cNvPr id="198" name="Rectangle 17"/>
          <p:cNvSpPr/>
          <p:nvPr/>
        </p:nvSpPr>
        <p:spPr>
          <a:xfrm>
            <a:off x="2797447" y="5992239"/>
            <a:ext cx="2180975" cy="1344062"/>
          </a:xfrm>
          <a:prstGeom prst="rect">
            <a:avLst/>
          </a:prstGeom>
          <a:solidFill>
            <a:srgbClr val="DEEBF7"/>
          </a:solidFill>
          <a:ln w="12700">
            <a:solidFill>
              <a:srgbClr val="42719B"/>
            </a:solidFill>
            <a:miter/>
          </a:ln>
        </p:spPr>
        <p:txBody>
          <a:bodyPr lIns="48767" tIns="48767" rIns="48767" bIns="48767" anchor="ctr"/>
          <a:lstStyle/>
          <a:p>
            <a:pPr defTabSz="1300480">
              <a:defRPr b="0">
                <a:latin typeface="Calibri"/>
                <a:ea typeface="Calibri"/>
                <a:cs typeface="Calibri"/>
                <a:sym typeface="Calibri"/>
              </a:defRPr>
            </a:pPr>
          </a:p>
        </p:txBody>
      </p:sp>
      <p:sp>
        <p:nvSpPr>
          <p:cNvPr id="199" name="TextBox 21"/>
          <p:cNvSpPr txBox="1"/>
          <p:nvPr/>
        </p:nvSpPr>
        <p:spPr>
          <a:xfrm>
            <a:off x="2777004" y="6003153"/>
            <a:ext cx="2221860" cy="389637"/>
          </a:xfrm>
          <a:prstGeom prst="rect">
            <a:avLst/>
          </a:prstGeom>
          <a:ln w="12700">
            <a:miter lim="400000"/>
          </a:ln>
          <a:extLst>
            <a:ext uri="{C572A759-6A51-4108-AA02-DFA0A04FC94B}">
              <ma14:wrappingTextBoxFlag xmlns:ma14="http://schemas.microsoft.com/office/mac/drawingml/2011/main" val="1"/>
            </a:ext>
          </a:extLst>
        </p:spPr>
        <p:txBody>
          <a:bodyPr wrap="none" lIns="48767" tIns="48767" rIns="48767" bIns="48767">
            <a:spAutoFit/>
          </a:bodyPr>
          <a:lstStyle>
            <a:lvl1pPr defTabSz="1300480">
              <a:defRPr sz="2000" u="sng">
                <a:solidFill>
                  <a:srgbClr val="000000"/>
                </a:solidFill>
                <a:latin typeface="Calibri"/>
                <a:ea typeface="Calibri"/>
                <a:cs typeface="Calibri"/>
                <a:sym typeface="Calibri"/>
              </a:defRPr>
            </a:lvl1pPr>
          </a:lstStyle>
          <a:p>
            <a:pPr/>
            <a:r>
              <a:t>Trusted Key Store</a:t>
            </a:r>
          </a:p>
        </p:txBody>
      </p:sp>
      <p:grpSp>
        <p:nvGrpSpPr>
          <p:cNvPr id="203" name="Group 23"/>
          <p:cNvGrpSpPr/>
          <p:nvPr/>
        </p:nvGrpSpPr>
        <p:grpSpPr>
          <a:xfrm>
            <a:off x="3139360" y="6469925"/>
            <a:ext cx="1884727" cy="1625899"/>
            <a:chOff x="0" y="0"/>
            <a:chExt cx="1884725" cy="1625898"/>
          </a:xfrm>
        </p:grpSpPr>
        <p:sp>
          <p:nvSpPr>
            <p:cNvPr id="200" name="Rounded Rectangle 60"/>
            <p:cNvSpPr/>
            <p:nvPr/>
          </p:nvSpPr>
          <p:spPr>
            <a:xfrm>
              <a:off x="31397" y="98201"/>
              <a:ext cx="634221" cy="446432"/>
            </a:xfrm>
            <a:prstGeom prst="roundRect">
              <a:avLst>
                <a:gd name="adj" fmla="val 16667"/>
              </a:avLst>
            </a:prstGeom>
            <a:solidFill>
              <a:srgbClr val="FFFFFF"/>
            </a:solidFill>
            <a:ln w="12700" cap="flat">
              <a:solidFill>
                <a:srgbClr val="FFFFFF"/>
              </a:solidFill>
              <a:prstDash val="solid"/>
              <a:miter lim="800000"/>
            </a:ln>
            <a:effectLst/>
          </p:spPr>
          <p:txBody>
            <a:bodyPr wrap="square" lIns="48767" tIns="48767" rIns="48767" bIns="48767" numCol="1" anchor="ctr">
              <a:noAutofit/>
            </a:bodyPr>
            <a:lstStyle/>
            <a:p>
              <a:pPr defTabSz="1300480">
                <a:defRPr b="0">
                  <a:latin typeface="Calibri"/>
                  <a:ea typeface="Calibri"/>
                  <a:cs typeface="Calibri"/>
                  <a:sym typeface="Calibri"/>
                </a:defRPr>
              </a:pPr>
            </a:p>
          </p:txBody>
        </p:sp>
        <p:pic>
          <p:nvPicPr>
            <p:cNvPr id="201" name="Picture 61" descr="Picture 61"/>
            <p:cNvPicPr>
              <a:picLocks noChangeAspect="1"/>
            </p:cNvPicPr>
            <p:nvPr/>
          </p:nvPicPr>
          <p:blipFill>
            <a:blip r:embed="rId7">
              <a:extLst/>
            </a:blip>
            <a:stretch>
              <a:fillRect/>
            </a:stretch>
          </p:blipFill>
          <p:spPr>
            <a:xfrm>
              <a:off x="0" y="0"/>
              <a:ext cx="665618" cy="665618"/>
            </a:xfrm>
            <a:prstGeom prst="rect">
              <a:avLst/>
            </a:prstGeom>
            <a:ln w="12700" cap="flat">
              <a:noFill/>
              <a:miter lim="400000"/>
            </a:ln>
            <a:effectLst/>
          </p:spPr>
        </p:pic>
        <p:sp>
          <p:nvSpPr>
            <p:cNvPr id="202" name="TextBox 62"/>
            <p:cNvSpPr/>
            <p:nvPr/>
          </p:nvSpPr>
          <p:spPr>
            <a:xfrm>
              <a:off x="614725" y="355898"/>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48767" tIns="48767" rIns="48767" bIns="48767" numCol="1" anchor="t">
              <a:spAutoFit/>
            </a:bodyPr>
            <a:lstStyle>
              <a:lvl1pPr algn="l" defTabSz="1300480">
                <a:defRPr sz="1800">
                  <a:solidFill>
                    <a:srgbClr val="000000"/>
                  </a:solidFill>
                  <a:latin typeface="Calibri"/>
                  <a:ea typeface="Calibri"/>
                  <a:cs typeface="Calibri"/>
                  <a:sym typeface="Calibri"/>
                </a:defRPr>
              </a:lvl1pPr>
            </a:lstStyle>
            <a:p>
              <a:pPr/>
              <a:r>
                <a:t>Verisign</a:t>
              </a:r>
            </a:p>
          </p:txBody>
        </p:sp>
      </p:grpSp>
      <p:grpSp>
        <p:nvGrpSpPr>
          <p:cNvPr id="206" name="Group 79"/>
          <p:cNvGrpSpPr/>
          <p:nvPr/>
        </p:nvGrpSpPr>
        <p:grpSpPr>
          <a:xfrm>
            <a:off x="10865444" y="3645618"/>
            <a:ext cx="1467938" cy="1471228"/>
            <a:chOff x="0" y="0"/>
            <a:chExt cx="1467937" cy="1471226"/>
          </a:xfrm>
        </p:grpSpPr>
        <p:pic>
          <p:nvPicPr>
            <p:cNvPr id="204" name="Picture 4" descr="Picture 4"/>
            <p:cNvPicPr>
              <a:picLocks noChangeAspect="1"/>
            </p:cNvPicPr>
            <p:nvPr/>
          </p:nvPicPr>
          <p:blipFill>
            <a:blip r:embed="rId8">
              <a:extLst/>
            </a:blip>
            <a:stretch>
              <a:fillRect/>
            </a:stretch>
          </p:blipFill>
          <p:spPr>
            <a:xfrm>
              <a:off x="0" y="0"/>
              <a:ext cx="529810" cy="529810"/>
            </a:xfrm>
            <a:prstGeom prst="rect">
              <a:avLst/>
            </a:prstGeom>
            <a:ln w="12700" cap="flat">
              <a:noFill/>
              <a:miter lim="400000"/>
            </a:ln>
            <a:effectLst/>
          </p:spPr>
        </p:pic>
        <p:sp>
          <p:nvSpPr>
            <p:cNvPr id="205" name="TextBox 81"/>
            <p:cNvSpPr/>
            <p:nvPr/>
          </p:nvSpPr>
          <p:spPr>
            <a:xfrm>
              <a:off x="197937" y="201226"/>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48767" tIns="48767" rIns="48767" bIns="48767" numCol="1" anchor="t">
              <a:spAutoFit/>
            </a:bodyPr>
            <a:lstStyle/>
            <a:p>
              <a:pPr algn="l" defTabSz="1300480">
                <a:defRPr sz="2800">
                  <a:latin typeface="Calibri"/>
                  <a:ea typeface="Calibri"/>
                  <a:cs typeface="Calibri"/>
                  <a:sym typeface="Calibri"/>
                </a:defRPr>
              </a:pPr>
              <a:r>
                <a:t>S</a:t>
              </a:r>
              <a:r>
                <a:rPr baseline="-19571"/>
                <a:t>Verisign</a:t>
              </a:r>
            </a:p>
          </p:txBody>
        </p:sp>
      </p:grpSp>
      <p:grpSp>
        <p:nvGrpSpPr>
          <p:cNvPr id="209" name="Group 82"/>
          <p:cNvGrpSpPr/>
          <p:nvPr/>
        </p:nvGrpSpPr>
        <p:grpSpPr>
          <a:xfrm>
            <a:off x="10877293" y="6855082"/>
            <a:ext cx="1467938" cy="1471228"/>
            <a:chOff x="0" y="0"/>
            <a:chExt cx="1467937" cy="1471226"/>
          </a:xfrm>
        </p:grpSpPr>
        <p:pic>
          <p:nvPicPr>
            <p:cNvPr id="207" name="Picture 4" descr="Picture 4"/>
            <p:cNvPicPr>
              <a:picLocks noChangeAspect="1"/>
            </p:cNvPicPr>
            <p:nvPr/>
          </p:nvPicPr>
          <p:blipFill>
            <a:blip r:embed="rId8">
              <a:extLst/>
            </a:blip>
            <a:stretch>
              <a:fillRect/>
            </a:stretch>
          </p:blipFill>
          <p:spPr>
            <a:xfrm>
              <a:off x="0" y="0"/>
              <a:ext cx="529810" cy="529810"/>
            </a:xfrm>
            <a:prstGeom prst="rect">
              <a:avLst/>
            </a:prstGeom>
            <a:ln w="12700" cap="flat">
              <a:noFill/>
              <a:miter lim="400000"/>
            </a:ln>
            <a:effectLst/>
          </p:spPr>
        </p:pic>
        <p:sp>
          <p:nvSpPr>
            <p:cNvPr id="208" name="TextBox 84"/>
            <p:cNvSpPr/>
            <p:nvPr/>
          </p:nvSpPr>
          <p:spPr>
            <a:xfrm>
              <a:off x="197937" y="201226"/>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48767" tIns="48767" rIns="48767" bIns="48767" numCol="1" anchor="t">
              <a:spAutoFit/>
            </a:bodyPr>
            <a:lstStyle/>
            <a:p>
              <a:pPr algn="l" defTabSz="1300480">
                <a:defRPr sz="2800">
                  <a:latin typeface="Calibri"/>
                  <a:ea typeface="Calibri"/>
                  <a:cs typeface="Calibri"/>
                  <a:sym typeface="Calibri"/>
                </a:defRPr>
              </a:pPr>
              <a:r>
                <a:t>S</a:t>
              </a:r>
              <a:r>
                <a:rPr baseline="-19571"/>
                <a:t>BofA</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194"/>
                                        </p:tgtEl>
                                        <p:attrNameLst>
                                          <p:attrName>style.visibility</p:attrName>
                                        </p:attrNameLst>
                                      </p:cBhvr>
                                      <p:to>
                                        <p:strVal val="visible"/>
                                      </p:to>
                                    </p:set>
                                    <p:anim calcmode="lin" valueType="num">
                                      <p:cBhvr>
                                        <p:cTn id="7" dur="500" fill="hold"/>
                                        <p:tgtEl>
                                          <p:spTgt spid="194"/>
                                        </p:tgtEl>
                                        <p:attrNameLst>
                                          <p:attrName>ppt_x</p:attrName>
                                        </p:attrNameLst>
                                      </p:cBhvr>
                                      <p:tavLst>
                                        <p:tav tm="0">
                                          <p:val>
                                            <p:strVal val="#ppt_x"/>
                                          </p:val>
                                        </p:tav>
                                        <p:tav tm="100000">
                                          <p:val>
                                            <p:strVal val="#ppt_x"/>
                                          </p:val>
                                        </p:tav>
                                      </p:tavLst>
                                    </p:anim>
                                    <p:anim calcmode="lin" valueType="num">
                                      <p:cBhvr>
                                        <p:cTn id="8" dur="500" fill="hold"/>
                                        <p:tgtEl>
                                          <p:spTgt spid="19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4" presetID="22" grpId="2" fill="hold">
                                  <p:stCondLst>
                                    <p:cond delay="0"/>
                                  </p:stCondLst>
                                  <p:iterate type="el" backwards="0">
                                    <p:tmAbs val="0"/>
                                  </p:iterate>
                                  <p:childTnLst>
                                    <p:set>
                                      <p:cBhvr>
                                        <p:cTn id="12" fill="hold"/>
                                        <p:tgtEl>
                                          <p:spTgt spid="197"/>
                                        </p:tgtEl>
                                        <p:attrNameLst>
                                          <p:attrName>style.visibility</p:attrName>
                                        </p:attrNameLst>
                                      </p:cBhvr>
                                      <p:to>
                                        <p:strVal val="visible"/>
                                      </p:to>
                                    </p:set>
                                    <p:animEffect filter="wipe(down)" transition="in">
                                      <p:cBhvr>
                                        <p:cTn id="13" dur="500"/>
                                        <p:tgtEl>
                                          <p:spTgt spid="197"/>
                                        </p:tgtEl>
                                      </p:cBhvr>
                                    </p:animEffect>
                                  </p:childTnLst>
                                </p:cTn>
                              </p:par>
                            </p:childTnLst>
                          </p:cTn>
                        </p:par>
                        <p:par>
                          <p:cTn id="14" fill="hold">
                            <p:stCondLst>
                              <p:cond delay="500"/>
                            </p:stCondLst>
                            <p:childTnLst>
                              <p:par>
                                <p:cTn id="15" presetClass="entr" nodeType="afterEffect" presetSubtype="4" presetID="2" grpId="3" fill="hold">
                                  <p:stCondLst>
                                    <p:cond delay="0"/>
                                  </p:stCondLst>
                                  <p:iterate type="el" backwards="0">
                                    <p:tmAbs val="0"/>
                                  </p:iterate>
                                  <p:childTnLst>
                                    <p:set>
                                      <p:cBhvr>
                                        <p:cTn id="16" fill="hold"/>
                                        <p:tgtEl>
                                          <p:spTgt spid="181"/>
                                        </p:tgtEl>
                                        <p:attrNameLst>
                                          <p:attrName>style.visibility</p:attrName>
                                        </p:attrNameLst>
                                      </p:cBhvr>
                                      <p:to>
                                        <p:strVal val="visible"/>
                                      </p:to>
                                    </p:set>
                                    <p:anim calcmode="lin" valueType="num">
                                      <p:cBhvr>
                                        <p:cTn id="17" dur="500" fill="hold"/>
                                        <p:tgtEl>
                                          <p:spTgt spid="181"/>
                                        </p:tgtEl>
                                        <p:attrNameLst>
                                          <p:attrName>ppt_x</p:attrName>
                                        </p:attrNameLst>
                                      </p:cBhvr>
                                      <p:tavLst>
                                        <p:tav tm="0">
                                          <p:val>
                                            <p:strVal val="#ppt_x"/>
                                          </p:val>
                                        </p:tav>
                                        <p:tav tm="100000">
                                          <p:val>
                                            <p:strVal val="#ppt_x"/>
                                          </p:val>
                                        </p:tav>
                                      </p:tavLst>
                                    </p:anim>
                                    <p:anim calcmode="lin" valueType="num">
                                      <p:cBhvr>
                                        <p:cTn id="18" dur="500" fill="hold"/>
                                        <p:tgtEl>
                                          <p:spTgt spid="18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2" presetID="22" grpId="4" fill="hold">
                                  <p:stCondLst>
                                    <p:cond delay="0"/>
                                  </p:stCondLst>
                                  <p:iterate type="el" backwards="0">
                                    <p:tmAbs val="0"/>
                                  </p:iterate>
                                  <p:childTnLst>
                                    <p:set>
                                      <p:cBhvr>
                                        <p:cTn id="22" fill="hold"/>
                                        <p:tgtEl>
                                          <p:spTgt spid="178"/>
                                        </p:tgtEl>
                                        <p:attrNameLst>
                                          <p:attrName>style.visibility</p:attrName>
                                        </p:attrNameLst>
                                      </p:cBhvr>
                                      <p:to>
                                        <p:strVal val="visible"/>
                                      </p:to>
                                    </p:set>
                                    <p:animEffect filter="wipe(right)" transition="in">
                                      <p:cBhvr>
                                        <p:cTn id="23" dur="500"/>
                                        <p:tgtEl>
                                          <p:spTgt spid="178"/>
                                        </p:tgtEl>
                                      </p:cBhvr>
                                    </p:animEffect>
                                  </p:childTnLst>
                                </p:cTn>
                              </p:par>
                            </p:childTnLst>
                          </p:cTn>
                        </p:par>
                      </p:childTnLst>
                    </p:cTn>
                  </p:par>
                  <p:par>
                    <p:cTn id="24" fill="hold">
                      <p:stCondLst>
                        <p:cond delay="indefinite"/>
                      </p:stCondLst>
                      <p:childTnLst>
                        <p:par>
                          <p:cTn id="25" fill="hold">
                            <p:stCondLst>
                              <p:cond delay="0"/>
                            </p:stCondLst>
                            <p:childTnLst>
                              <p:par>
                                <p:cTn id="26" presetClass="exit" nodeType="clickEffect" presetID="9" grpId="5" fill="hold">
                                  <p:stCondLst>
                                    <p:cond delay="0"/>
                                  </p:stCondLst>
                                  <p:iterate type="el" backwards="0">
                                    <p:tmAbs val="0"/>
                                  </p:iterate>
                                  <p:childTnLst>
                                    <p:animEffect filter="dissolve" transition="out">
                                      <p:cBhvr>
                                        <p:cTn id="27" dur="500" fill="hold"/>
                                        <p:tgtEl>
                                          <p:spTgt spid="178"/>
                                        </p:tgtEl>
                                      </p:cBhvr>
                                    </p:animEffect>
                                    <p:set>
                                      <p:cBhvr>
                                        <p:cTn id="28" fill="hold">
                                          <p:stCondLst>
                                            <p:cond delay="499"/>
                                          </p:stCondLst>
                                        </p:cTn>
                                        <p:tgtEl>
                                          <p:spTgt spid="178"/>
                                        </p:tgtEl>
                                        <p:attrNameLst>
                                          <p:attrName>style.visibility</p:attrName>
                                        </p:attrNameLst>
                                      </p:cBhvr>
                                      <p:to>
                                        <p:strVal val="hidden"/>
                                      </p:to>
                                    </p:set>
                                  </p:childTnLst>
                                </p:cTn>
                              </p:par>
                            </p:childTnLst>
                          </p:cTn>
                        </p:par>
                        <p:par>
                          <p:cTn id="29" fill="hold">
                            <p:stCondLst>
                              <p:cond delay="500"/>
                            </p:stCondLst>
                            <p:childTnLst>
                              <p:par>
                                <p:cTn id="30" presetClass="entr" nodeType="afterEffect" presetSubtype="4" presetID="2" grpId="6" fill="hold">
                                  <p:stCondLst>
                                    <p:cond delay="0"/>
                                  </p:stCondLst>
                                  <p:iterate type="el" backwards="0">
                                    <p:tmAbs val="0"/>
                                  </p:iterate>
                                  <p:childTnLst>
                                    <p:set>
                                      <p:cBhvr>
                                        <p:cTn id="31" fill="hold"/>
                                        <p:tgtEl>
                                          <p:spTgt spid="198"/>
                                        </p:tgtEl>
                                        <p:attrNameLst>
                                          <p:attrName>style.visibility</p:attrName>
                                        </p:attrNameLst>
                                      </p:cBhvr>
                                      <p:to>
                                        <p:strVal val="visible"/>
                                      </p:to>
                                    </p:set>
                                    <p:anim calcmode="lin" valueType="num">
                                      <p:cBhvr>
                                        <p:cTn id="32" dur="500" fill="hold"/>
                                        <p:tgtEl>
                                          <p:spTgt spid="198"/>
                                        </p:tgtEl>
                                        <p:attrNameLst>
                                          <p:attrName>ppt_x</p:attrName>
                                        </p:attrNameLst>
                                      </p:cBhvr>
                                      <p:tavLst>
                                        <p:tav tm="0">
                                          <p:val>
                                            <p:strVal val="#ppt_x"/>
                                          </p:val>
                                        </p:tav>
                                        <p:tav tm="100000">
                                          <p:val>
                                            <p:strVal val="#ppt_x"/>
                                          </p:val>
                                        </p:tav>
                                      </p:tavLst>
                                    </p:anim>
                                    <p:anim calcmode="lin" valueType="num">
                                      <p:cBhvr>
                                        <p:cTn id="33" dur="500" fill="hold"/>
                                        <p:tgtEl>
                                          <p:spTgt spid="198"/>
                                        </p:tgtEl>
                                        <p:attrNameLst>
                                          <p:attrName>ppt_y</p:attrName>
                                        </p:attrNameLst>
                                      </p:cBhvr>
                                      <p:tavLst>
                                        <p:tav tm="0">
                                          <p:val>
                                            <p:strVal val="1+#ppt_h/2"/>
                                          </p:val>
                                        </p:tav>
                                        <p:tav tm="100000">
                                          <p:val>
                                            <p:strVal val="#ppt_y"/>
                                          </p:val>
                                        </p:tav>
                                      </p:tavLst>
                                    </p:anim>
                                  </p:childTnLst>
                                </p:cTn>
                              </p:par>
                            </p:childTnLst>
                          </p:cTn>
                        </p:par>
                        <p:par>
                          <p:cTn id="34" fill="hold">
                            <p:stCondLst>
                              <p:cond delay="1000"/>
                            </p:stCondLst>
                            <p:childTnLst>
                              <p:par>
                                <p:cTn id="35" presetClass="entr" nodeType="afterEffect" presetSubtype="4" presetID="2" grpId="7" fill="hold">
                                  <p:stCondLst>
                                    <p:cond delay="0"/>
                                  </p:stCondLst>
                                  <p:iterate type="el" backwards="0">
                                    <p:tmAbs val="0"/>
                                  </p:iterate>
                                  <p:childTnLst>
                                    <p:set>
                                      <p:cBhvr>
                                        <p:cTn id="36" fill="hold"/>
                                        <p:tgtEl>
                                          <p:spTgt spid="199"/>
                                        </p:tgtEl>
                                        <p:attrNameLst>
                                          <p:attrName>style.visibility</p:attrName>
                                        </p:attrNameLst>
                                      </p:cBhvr>
                                      <p:to>
                                        <p:strVal val="visible"/>
                                      </p:to>
                                    </p:set>
                                    <p:anim calcmode="lin" valueType="num">
                                      <p:cBhvr>
                                        <p:cTn id="37" dur="500" fill="hold"/>
                                        <p:tgtEl>
                                          <p:spTgt spid="199"/>
                                        </p:tgtEl>
                                        <p:attrNameLst>
                                          <p:attrName>ppt_x</p:attrName>
                                        </p:attrNameLst>
                                      </p:cBhvr>
                                      <p:tavLst>
                                        <p:tav tm="0">
                                          <p:val>
                                            <p:strVal val="#ppt_x"/>
                                          </p:val>
                                        </p:tav>
                                        <p:tav tm="100000">
                                          <p:val>
                                            <p:strVal val="#ppt_x"/>
                                          </p:val>
                                        </p:tav>
                                      </p:tavLst>
                                    </p:anim>
                                    <p:anim calcmode="lin" valueType="num">
                                      <p:cBhvr>
                                        <p:cTn id="38" dur="500" fill="hold"/>
                                        <p:tgtEl>
                                          <p:spTgt spid="199"/>
                                        </p:tgtEl>
                                        <p:attrNameLst>
                                          <p:attrName>ppt_y</p:attrName>
                                        </p:attrNameLst>
                                      </p:cBhvr>
                                      <p:tavLst>
                                        <p:tav tm="0">
                                          <p:val>
                                            <p:strVal val="1+#ppt_h/2"/>
                                          </p:val>
                                        </p:tav>
                                        <p:tav tm="100000">
                                          <p:val>
                                            <p:strVal val="#ppt_y"/>
                                          </p:val>
                                        </p:tav>
                                      </p:tavLst>
                                    </p:anim>
                                  </p:childTnLst>
                                </p:cTn>
                              </p:par>
                            </p:childTnLst>
                          </p:cTn>
                        </p:par>
                        <p:par>
                          <p:cTn id="39" fill="hold">
                            <p:stCondLst>
                              <p:cond delay="1500"/>
                            </p:stCondLst>
                            <p:childTnLst>
                              <p:par>
                                <p:cTn id="40" presetClass="entr" nodeType="afterEffect" presetSubtype="4" presetID="2" grpId="8" fill="hold">
                                  <p:stCondLst>
                                    <p:cond delay="0"/>
                                  </p:stCondLst>
                                  <p:iterate type="el" backwards="0">
                                    <p:tmAbs val="0"/>
                                  </p:iterate>
                                  <p:childTnLst>
                                    <p:set>
                                      <p:cBhvr>
                                        <p:cTn id="41" fill="hold"/>
                                        <p:tgtEl>
                                          <p:spTgt spid="203"/>
                                        </p:tgtEl>
                                        <p:attrNameLst>
                                          <p:attrName>style.visibility</p:attrName>
                                        </p:attrNameLst>
                                      </p:cBhvr>
                                      <p:to>
                                        <p:strVal val="visible"/>
                                      </p:to>
                                    </p:set>
                                    <p:anim calcmode="lin" valueType="num">
                                      <p:cBhvr>
                                        <p:cTn id="42" dur="500" fill="hold"/>
                                        <p:tgtEl>
                                          <p:spTgt spid="203"/>
                                        </p:tgtEl>
                                        <p:attrNameLst>
                                          <p:attrName>ppt_x</p:attrName>
                                        </p:attrNameLst>
                                      </p:cBhvr>
                                      <p:tavLst>
                                        <p:tav tm="0">
                                          <p:val>
                                            <p:strVal val="#ppt_x"/>
                                          </p:val>
                                        </p:tav>
                                        <p:tav tm="100000">
                                          <p:val>
                                            <p:strVal val="#ppt_x"/>
                                          </p:val>
                                        </p:tav>
                                      </p:tavLst>
                                    </p:anim>
                                    <p:anim calcmode="lin" valueType="num">
                                      <p:cBhvr>
                                        <p:cTn id="43" dur="500" fill="hold"/>
                                        <p:tgtEl>
                                          <p:spTgt spid="2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78" grpId="4"/>
      <p:bldP build="whole" bldLvl="1" animBg="1" rev="0" advAuto="0" spid="194" grpId="1"/>
      <p:bldP build="whole" bldLvl="1" animBg="1" rev="0" advAuto="0" spid="197" grpId="2"/>
      <p:bldP build="whole" bldLvl="1" animBg="1" rev="0" advAuto="0" spid="181" grpId="3"/>
      <p:bldP build="whole" bldLvl="1" animBg="1" rev="0" advAuto="0" spid="203" grpId="8"/>
      <p:bldP build="whole" bldLvl="1" animBg="1" rev="0" advAuto="0" spid="198" grpId="6"/>
      <p:bldP build="whole" bldLvl="1" animBg="1" rev="0" advAuto="0" spid="199" grpId="7"/>
      <p:bldP build="whole" bldLvl="1" animBg="1" rev="0" advAuto="0" spid="178" grpId="5"/>
    </p:bldLst>
  </p:timing>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023" name="Group"/>
          <p:cNvGrpSpPr/>
          <p:nvPr/>
        </p:nvGrpSpPr>
        <p:grpSpPr>
          <a:xfrm>
            <a:off x="4505917" y="6524009"/>
            <a:ext cx="3959814" cy="1984873"/>
            <a:chOff x="0" y="0"/>
            <a:chExt cx="3959813" cy="1984872"/>
          </a:xfrm>
        </p:grpSpPr>
        <p:sp>
          <p:nvSpPr>
            <p:cNvPr id="2021" name="Certificate Authority"/>
            <p:cNvSpPr/>
            <p:nvPr/>
          </p:nvSpPr>
          <p:spPr>
            <a:xfrm>
              <a:off x="311762" y="248075"/>
              <a:ext cx="3648052" cy="1736798"/>
            </a:xfrm>
            <a:prstGeom prst="roundRect">
              <a:avLst>
                <a:gd name="adj" fmla="val 10968"/>
              </a:avLst>
            </a:prstGeom>
            <a:noFill/>
            <a:ln w="76200" cap="flat">
              <a:solidFill>
                <a:srgbClr val="0365C0"/>
              </a:solidFill>
              <a:prstDash val="solid"/>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lvl1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Certificate Authority</a:t>
              </a:r>
            </a:p>
          </p:txBody>
        </p:sp>
        <p:pic>
          <p:nvPicPr>
            <p:cNvPr id="2022" name="250px-VRSNlogoAug2012.png" descr="250px-VRSNlogoAug2012.png"/>
            <p:cNvPicPr>
              <a:picLocks noChangeAspect="1"/>
            </p:cNvPicPr>
            <p:nvPr/>
          </p:nvPicPr>
          <p:blipFill>
            <a:blip r:embed="rId3">
              <a:extLst/>
            </a:blip>
            <a:srcRect l="18183" t="9604" r="18183" b="29836"/>
            <a:stretch>
              <a:fillRect/>
            </a:stretch>
          </p:blipFill>
          <p:spPr>
            <a:xfrm>
              <a:off x="0" y="0"/>
              <a:ext cx="720731" cy="685909"/>
            </a:xfrm>
            <a:prstGeom prst="rect">
              <a:avLst/>
            </a:prstGeom>
            <a:ln w="12700" cap="flat">
              <a:noFill/>
              <a:miter lim="400000"/>
            </a:ln>
            <a:effectLst/>
          </p:spPr>
        </p:pic>
      </p:grpSp>
      <p:grpSp>
        <p:nvGrpSpPr>
          <p:cNvPr id="2026" name="Group"/>
          <p:cNvGrpSpPr/>
          <p:nvPr/>
        </p:nvGrpSpPr>
        <p:grpSpPr>
          <a:xfrm>
            <a:off x="4505917" y="6524009"/>
            <a:ext cx="3959814" cy="1984873"/>
            <a:chOff x="0" y="0"/>
            <a:chExt cx="3959813" cy="1984872"/>
          </a:xfrm>
        </p:grpSpPr>
        <p:sp>
          <p:nvSpPr>
            <p:cNvPr id="2024" name="Certificate Authority"/>
            <p:cNvSpPr/>
            <p:nvPr/>
          </p:nvSpPr>
          <p:spPr>
            <a:xfrm>
              <a:off x="311762" y="248075"/>
              <a:ext cx="3648052" cy="1736798"/>
            </a:xfrm>
            <a:prstGeom prst="roundRect">
              <a:avLst>
                <a:gd name="adj" fmla="val 10968"/>
              </a:avLst>
            </a:prstGeom>
            <a:noFill/>
            <a:ln w="76200" cap="flat">
              <a:solidFill>
                <a:srgbClr val="0365C0"/>
              </a:solidFill>
              <a:prstDash val="solid"/>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lvl1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Certificate Authority</a:t>
              </a:r>
            </a:p>
          </p:txBody>
        </p:sp>
        <p:pic>
          <p:nvPicPr>
            <p:cNvPr id="2025" name="250px-VRSNlogoAug2012.png" descr="250px-VRSNlogoAug2012.png"/>
            <p:cNvPicPr>
              <a:picLocks noChangeAspect="1"/>
            </p:cNvPicPr>
            <p:nvPr/>
          </p:nvPicPr>
          <p:blipFill>
            <a:blip r:embed="rId3">
              <a:extLst/>
            </a:blip>
            <a:srcRect l="18183" t="9604" r="18183" b="29836"/>
            <a:stretch>
              <a:fillRect/>
            </a:stretch>
          </p:blipFill>
          <p:spPr>
            <a:xfrm>
              <a:off x="0" y="0"/>
              <a:ext cx="720731" cy="685909"/>
            </a:xfrm>
            <a:prstGeom prst="rect">
              <a:avLst/>
            </a:prstGeom>
            <a:ln w="12700" cap="flat">
              <a:noFill/>
              <a:miter lim="400000"/>
            </a:ln>
            <a:effectLst/>
          </p:spPr>
        </p:pic>
      </p:grpSp>
      <p:sp>
        <p:nvSpPr>
          <p:cNvPr id="2027" name="Browser"/>
          <p:cNvSpPr/>
          <p:nvPr/>
        </p:nvSpPr>
        <p:spPr>
          <a:xfrm>
            <a:off x="2149621" y="3244506"/>
            <a:ext cx="2674129" cy="1736798"/>
          </a:xfrm>
          <a:prstGeom prst="roundRect">
            <a:avLst>
              <a:gd name="adj" fmla="val 10968"/>
            </a:avLst>
          </a:prstGeom>
          <a:ln w="76200">
            <a:solidFill>
              <a:srgbClr val="0365C0"/>
            </a:solid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lstStyle>
            <a:lvl1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Browser</a:t>
            </a:r>
          </a:p>
        </p:txBody>
      </p:sp>
      <p:sp>
        <p:nvSpPr>
          <p:cNvPr id="2028" name="OCSP Must-Staple"/>
          <p:cNvSpPr txBox="1"/>
          <p:nvPr>
            <p:ph type="title"/>
          </p:nvPr>
        </p:nvSpPr>
        <p:spPr>
          <a:prstGeom prst="rect">
            <a:avLst/>
          </a:prstGeom>
        </p:spPr>
        <p:txBody>
          <a:bodyPr/>
          <a:lstStyle/>
          <a:p>
            <a:pPr/>
            <a:r>
              <a:t>OCSP </a:t>
            </a:r>
            <a:r>
              <a:rPr>
                <a:solidFill>
                  <a:schemeClr val="accent3">
                    <a:hueOff val="-365725"/>
                    <a:satOff val="-32500"/>
                    <a:lumOff val="18235"/>
                  </a:schemeClr>
                </a:solidFill>
              </a:rPr>
              <a:t>Must-Staple</a:t>
            </a:r>
          </a:p>
        </p:txBody>
      </p:sp>
      <p:sp>
        <p:nvSpPr>
          <p:cNvPr id="2029"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030" name="Chrome-logo.png" descr="Chrome-logo.png"/>
          <p:cNvPicPr>
            <a:picLocks noChangeAspect="1"/>
          </p:cNvPicPr>
          <p:nvPr/>
        </p:nvPicPr>
        <p:blipFill>
          <a:blip r:embed="rId4">
            <a:extLst/>
          </a:blip>
          <a:stretch>
            <a:fillRect/>
          </a:stretch>
        </p:blipFill>
        <p:spPr>
          <a:xfrm>
            <a:off x="1841634" y="2992428"/>
            <a:ext cx="685801" cy="685801"/>
          </a:xfrm>
          <a:prstGeom prst="rect">
            <a:avLst/>
          </a:prstGeom>
          <a:ln w="12700">
            <a:miter lim="400000"/>
          </a:ln>
        </p:spPr>
      </p:pic>
      <p:sp>
        <p:nvSpPr>
          <p:cNvPr id="2031" name="Line"/>
          <p:cNvSpPr/>
          <p:nvPr/>
        </p:nvSpPr>
        <p:spPr>
          <a:xfrm>
            <a:off x="5392054" y="3723659"/>
            <a:ext cx="2367539" cy="1"/>
          </a:xfrm>
          <a:prstGeom prst="line">
            <a:avLst/>
          </a:prstGeom>
          <a:ln w="50800">
            <a:solidFill>
              <a:srgbClr val="FFFFFF"/>
            </a:solidFill>
            <a:miter lim="400000"/>
            <a:headEnd type="triangle"/>
            <a:tailEnd type="triangle"/>
          </a:ln>
        </p:spPr>
        <p:txBody>
          <a:bodyPr lIns="0" tIns="0" rIns="0" bIns="0"/>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nvGrpSpPr>
          <p:cNvPr id="2051" name="Group"/>
          <p:cNvGrpSpPr/>
          <p:nvPr/>
        </p:nvGrpSpPr>
        <p:grpSpPr>
          <a:xfrm>
            <a:off x="7501744" y="2989452"/>
            <a:ext cx="3500282" cy="1991852"/>
            <a:chOff x="0" y="0"/>
            <a:chExt cx="3500280" cy="1991850"/>
          </a:xfrm>
        </p:grpSpPr>
        <p:grpSp>
          <p:nvGrpSpPr>
            <p:cNvPr id="2034" name="Group"/>
            <p:cNvGrpSpPr/>
            <p:nvPr/>
          </p:nvGrpSpPr>
          <p:grpSpPr>
            <a:xfrm>
              <a:off x="0" y="-1"/>
              <a:ext cx="3500281" cy="1991852"/>
              <a:chOff x="0" y="0"/>
              <a:chExt cx="3500280" cy="1991850"/>
            </a:xfrm>
          </p:grpSpPr>
          <p:sp>
            <p:nvSpPr>
              <p:cNvPr id="2032" name="Website"/>
              <p:cNvSpPr/>
              <p:nvPr/>
            </p:nvSpPr>
            <p:spPr>
              <a:xfrm>
                <a:off x="826152" y="255054"/>
                <a:ext cx="2674129" cy="1736797"/>
              </a:xfrm>
              <a:prstGeom prst="roundRect">
                <a:avLst>
                  <a:gd name="adj" fmla="val 10968"/>
                </a:avLst>
              </a:prstGeom>
              <a:noFill/>
              <a:ln w="76200" cap="flat">
                <a:solidFill>
                  <a:srgbClr val="0365C0"/>
                </a:solidFill>
                <a:prstDash val="solid"/>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lvl1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Website</a:t>
                </a:r>
              </a:p>
            </p:txBody>
          </p:sp>
          <p:pic>
            <p:nvPicPr>
              <p:cNvPr id="2033" name="strategic_bofa500_1.png" descr="strategic_bofa500_1.png"/>
              <p:cNvPicPr>
                <a:picLocks noChangeAspect="1"/>
              </p:cNvPicPr>
              <p:nvPr/>
            </p:nvPicPr>
            <p:blipFill>
              <a:blip r:embed="rId5">
                <a:extLst/>
              </a:blip>
              <a:srcRect l="28418" t="39675" r="28418" b="0"/>
              <a:stretch>
                <a:fillRect/>
              </a:stretch>
            </p:blipFill>
            <p:spPr>
              <a:xfrm>
                <a:off x="0" y="0"/>
                <a:ext cx="1466958" cy="691940"/>
              </a:xfrm>
              <a:prstGeom prst="rect">
                <a:avLst/>
              </a:prstGeom>
              <a:ln w="12700" cap="flat">
                <a:noFill/>
                <a:miter lim="400000"/>
              </a:ln>
              <a:effectLst/>
            </p:spPr>
          </p:pic>
        </p:grpSp>
        <p:grpSp>
          <p:nvGrpSpPr>
            <p:cNvPr id="2042" name="Group"/>
            <p:cNvGrpSpPr/>
            <p:nvPr/>
          </p:nvGrpSpPr>
          <p:grpSpPr>
            <a:xfrm>
              <a:off x="1437782" y="1007050"/>
              <a:ext cx="627664" cy="584201"/>
              <a:chOff x="0" y="0"/>
              <a:chExt cx="627662" cy="584200"/>
            </a:xfrm>
          </p:grpSpPr>
          <p:sp>
            <p:nvSpPr>
              <p:cNvPr id="2035" name="Line"/>
              <p:cNvSpPr/>
              <p:nvPr/>
            </p:nvSpPr>
            <p:spPr>
              <a:xfrm>
                <a:off x="0" y="206440"/>
                <a:ext cx="467470" cy="37776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C82506"/>
              </a:solidFill>
              <a:ln w="25400" cap="flat">
                <a:solidFill>
                  <a:srgbClr val="5C0C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036" name="Line"/>
              <p:cNvSpPr/>
              <p:nvPr/>
            </p:nvSpPr>
            <p:spPr>
              <a:xfrm flipV="1">
                <a:off x="22490" y="264730"/>
                <a:ext cx="306071" cy="306071"/>
              </a:xfrm>
              <a:prstGeom prst="line">
                <a:avLst/>
              </a:prstGeom>
              <a:noFill/>
              <a:ln w="25400" cap="flat">
                <a:solidFill>
                  <a:srgbClr val="5C0C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037" name="Line"/>
              <p:cNvSpPr/>
              <p:nvPr/>
            </p:nvSpPr>
            <p:spPr>
              <a:xfrm flipV="1">
                <a:off x="229964" y="295987"/>
                <a:ext cx="139227" cy="139227"/>
              </a:xfrm>
              <a:prstGeom prst="line">
                <a:avLst/>
              </a:prstGeom>
              <a:noFill/>
              <a:ln w="25400" cap="flat">
                <a:solidFill>
                  <a:srgbClr val="5109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038" name="Line"/>
              <p:cNvSpPr/>
              <p:nvPr/>
            </p:nvSpPr>
            <p:spPr>
              <a:xfrm flipV="1">
                <a:off x="20232" y="256604"/>
                <a:ext cx="300203" cy="300203"/>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039" name="Line"/>
              <p:cNvSpPr/>
              <p:nvPr/>
            </p:nvSpPr>
            <p:spPr>
              <a:xfrm flipV="1">
                <a:off x="217039" y="297235"/>
                <a:ext cx="135901" cy="135901"/>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040" name="Circle"/>
              <p:cNvSpPr/>
              <p:nvPr/>
            </p:nvSpPr>
            <p:spPr>
              <a:xfrm>
                <a:off x="283136" y="0"/>
                <a:ext cx="344527" cy="344527"/>
              </a:xfrm>
              <a:prstGeom prst="ellipse">
                <a:avLst/>
              </a:prstGeom>
              <a:solidFill>
                <a:srgbClr val="C82506"/>
              </a:solidFill>
              <a:ln w="38100" cap="flat">
                <a:solidFill>
                  <a:srgbClr val="580B01"/>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041" name="Circle"/>
              <p:cNvSpPr/>
              <p:nvPr/>
            </p:nvSpPr>
            <p:spPr>
              <a:xfrm>
                <a:off x="461847" y="50715"/>
                <a:ext cx="111356" cy="111356"/>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2050" name="Group"/>
            <p:cNvGrpSpPr/>
            <p:nvPr/>
          </p:nvGrpSpPr>
          <p:grpSpPr>
            <a:xfrm>
              <a:off x="960029" y="1010340"/>
              <a:ext cx="620594" cy="577620"/>
              <a:chOff x="0" y="0"/>
              <a:chExt cx="620592" cy="577619"/>
            </a:xfrm>
          </p:grpSpPr>
          <p:sp>
            <p:nvSpPr>
              <p:cNvPr id="2043" name="Line"/>
              <p:cNvSpPr/>
              <p:nvPr/>
            </p:nvSpPr>
            <p:spPr>
              <a:xfrm>
                <a:off x="0" y="204114"/>
                <a:ext cx="462204" cy="37350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EBB20"/>
              </a:solidFill>
              <a:ln w="25400" cap="flat">
                <a:solidFill>
                  <a:srgbClr val="0A5C0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044" name="Line"/>
              <p:cNvSpPr/>
              <p:nvPr/>
            </p:nvSpPr>
            <p:spPr>
              <a:xfrm flipV="1">
                <a:off x="22237" y="261748"/>
                <a:ext cx="302623" cy="302623"/>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045" name="Line"/>
              <p:cNvSpPr/>
              <p:nvPr/>
            </p:nvSpPr>
            <p:spPr>
              <a:xfrm flipV="1">
                <a:off x="227374" y="292653"/>
                <a:ext cx="137658" cy="137658"/>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046" name="Line"/>
              <p:cNvSpPr/>
              <p:nvPr/>
            </p:nvSpPr>
            <p:spPr>
              <a:xfrm flipV="1">
                <a:off x="20004" y="253713"/>
                <a:ext cx="296822" cy="296822"/>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047" name="Line"/>
              <p:cNvSpPr/>
              <p:nvPr/>
            </p:nvSpPr>
            <p:spPr>
              <a:xfrm flipV="1">
                <a:off x="214594" y="293887"/>
                <a:ext cx="134370" cy="134370"/>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048" name="Circle"/>
              <p:cNvSpPr/>
              <p:nvPr/>
            </p:nvSpPr>
            <p:spPr>
              <a:xfrm>
                <a:off x="279946" y="0"/>
                <a:ext cx="340647" cy="340646"/>
              </a:xfrm>
              <a:prstGeom prst="ellipse">
                <a:avLst/>
              </a:prstGeom>
              <a:solidFill>
                <a:srgbClr val="06BC00"/>
              </a:solidFill>
              <a:ln w="38100" cap="flat">
                <a:solidFill>
                  <a:srgbClr val="015400"/>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049" name="Circle"/>
              <p:cNvSpPr/>
              <p:nvPr/>
            </p:nvSpPr>
            <p:spPr>
              <a:xfrm>
                <a:off x="456644" y="50144"/>
                <a:ext cx="110102" cy="110102"/>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grpSp>
        <p:nvGrpSpPr>
          <p:cNvPr id="2059" name="Group"/>
          <p:cNvGrpSpPr/>
          <p:nvPr/>
        </p:nvGrpSpPr>
        <p:grpSpPr>
          <a:xfrm>
            <a:off x="8939527" y="3996502"/>
            <a:ext cx="627663" cy="584201"/>
            <a:chOff x="0" y="0"/>
            <a:chExt cx="627662" cy="584200"/>
          </a:xfrm>
        </p:grpSpPr>
        <p:sp>
          <p:nvSpPr>
            <p:cNvPr id="2052" name="Line"/>
            <p:cNvSpPr/>
            <p:nvPr/>
          </p:nvSpPr>
          <p:spPr>
            <a:xfrm>
              <a:off x="0" y="206440"/>
              <a:ext cx="467470" cy="37776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C82506"/>
            </a:solidFill>
            <a:ln w="25400" cap="flat">
              <a:solidFill>
                <a:srgbClr val="5C0C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053" name="Line"/>
            <p:cNvSpPr/>
            <p:nvPr/>
          </p:nvSpPr>
          <p:spPr>
            <a:xfrm flipV="1">
              <a:off x="22490" y="264730"/>
              <a:ext cx="306071" cy="306071"/>
            </a:xfrm>
            <a:prstGeom prst="line">
              <a:avLst/>
            </a:prstGeom>
            <a:noFill/>
            <a:ln w="25400" cap="flat">
              <a:solidFill>
                <a:srgbClr val="5C0C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054" name="Line"/>
            <p:cNvSpPr/>
            <p:nvPr/>
          </p:nvSpPr>
          <p:spPr>
            <a:xfrm flipV="1">
              <a:off x="229964" y="295987"/>
              <a:ext cx="139227" cy="139227"/>
            </a:xfrm>
            <a:prstGeom prst="line">
              <a:avLst/>
            </a:prstGeom>
            <a:noFill/>
            <a:ln w="25400" cap="flat">
              <a:solidFill>
                <a:srgbClr val="5109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055" name="Line"/>
            <p:cNvSpPr/>
            <p:nvPr/>
          </p:nvSpPr>
          <p:spPr>
            <a:xfrm flipV="1">
              <a:off x="20232" y="256604"/>
              <a:ext cx="300203" cy="300203"/>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056" name="Line"/>
            <p:cNvSpPr/>
            <p:nvPr/>
          </p:nvSpPr>
          <p:spPr>
            <a:xfrm flipV="1">
              <a:off x="217039" y="297235"/>
              <a:ext cx="135901" cy="135901"/>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057" name="Circle"/>
            <p:cNvSpPr/>
            <p:nvPr/>
          </p:nvSpPr>
          <p:spPr>
            <a:xfrm>
              <a:off x="283136" y="0"/>
              <a:ext cx="344527" cy="344527"/>
            </a:xfrm>
            <a:prstGeom prst="ellipse">
              <a:avLst/>
            </a:prstGeom>
            <a:solidFill>
              <a:srgbClr val="C82506"/>
            </a:solidFill>
            <a:ln w="38100" cap="flat">
              <a:solidFill>
                <a:srgbClr val="580B01"/>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058" name="Circle"/>
            <p:cNvSpPr/>
            <p:nvPr/>
          </p:nvSpPr>
          <p:spPr>
            <a:xfrm>
              <a:off x="461847" y="50715"/>
              <a:ext cx="111356" cy="111356"/>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2067" name="Group"/>
          <p:cNvGrpSpPr/>
          <p:nvPr/>
        </p:nvGrpSpPr>
        <p:grpSpPr>
          <a:xfrm>
            <a:off x="8461774" y="3999792"/>
            <a:ext cx="620593" cy="577621"/>
            <a:chOff x="0" y="0"/>
            <a:chExt cx="620592" cy="577619"/>
          </a:xfrm>
        </p:grpSpPr>
        <p:sp>
          <p:nvSpPr>
            <p:cNvPr id="2060" name="Line"/>
            <p:cNvSpPr/>
            <p:nvPr/>
          </p:nvSpPr>
          <p:spPr>
            <a:xfrm>
              <a:off x="0" y="204114"/>
              <a:ext cx="462204" cy="37350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EBB20"/>
            </a:solidFill>
            <a:ln w="25400" cap="flat">
              <a:solidFill>
                <a:srgbClr val="0A5C0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061" name="Line"/>
            <p:cNvSpPr/>
            <p:nvPr/>
          </p:nvSpPr>
          <p:spPr>
            <a:xfrm flipV="1">
              <a:off x="22237" y="261748"/>
              <a:ext cx="302623" cy="302623"/>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062" name="Line"/>
            <p:cNvSpPr/>
            <p:nvPr/>
          </p:nvSpPr>
          <p:spPr>
            <a:xfrm flipV="1">
              <a:off x="227374" y="292653"/>
              <a:ext cx="137658" cy="137658"/>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063" name="Line"/>
            <p:cNvSpPr/>
            <p:nvPr/>
          </p:nvSpPr>
          <p:spPr>
            <a:xfrm flipV="1">
              <a:off x="20004" y="253713"/>
              <a:ext cx="296822" cy="296822"/>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064" name="Line"/>
            <p:cNvSpPr/>
            <p:nvPr/>
          </p:nvSpPr>
          <p:spPr>
            <a:xfrm flipV="1">
              <a:off x="214594" y="293887"/>
              <a:ext cx="134370" cy="134370"/>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065" name="Circle"/>
            <p:cNvSpPr/>
            <p:nvPr/>
          </p:nvSpPr>
          <p:spPr>
            <a:xfrm>
              <a:off x="279946" y="0"/>
              <a:ext cx="340647" cy="340646"/>
            </a:xfrm>
            <a:prstGeom prst="ellipse">
              <a:avLst/>
            </a:prstGeom>
            <a:solidFill>
              <a:srgbClr val="06BC00"/>
            </a:solidFill>
            <a:ln w="38100" cap="flat">
              <a:solidFill>
                <a:srgbClr val="015400"/>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066" name="Circle"/>
            <p:cNvSpPr/>
            <p:nvPr/>
          </p:nvSpPr>
          <p:spPr>
            <a:xfrm>
              <a:off x="456644" y="50144"/>
              <a:ext cx="110102" cy="110102"/>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sp>
        <p:nvSpPr>
          <p:cNvPr id="2255" name="Connection Line"/>
          <p:cNvSpPr/>
          <p:nvPr/>
        </p:nvSpPr>
        <p:spPr>
          <a:xfrm>
            <a:off x="8490733" y="4802006"/>
            <a:ext cx="2055526" cy="2945522"/>
          </a:xfrm>
          <a:custGeom>
            <a:avLst/>
            <a:gdLst/>
            <a:ahLst/>
            <a:cxnLst>
              <a:cxn ang="0">
                <a:pos x="wd2" y="hd2"/>
              </a:cxn>
              <a:cxn ang="5400000">
                <a:pos x="wd2" y="hd2"/>
              </a:cxn>
              <a:cxn ang="10800000">
                <a:pos x="wd2" y="hd2"/>
              </a:cxn>
              <a:cxn ang="16200000">
                <a:pos x="wd2" y="hd2"/>
              </a:cxn>
            </a:cxnLst>
            <a:rect l="0" t="0" r="r" b="b"/>
            <a:pathLst>
              <a:path w="18014" h="21600" fill="norm" stroke="1" extrusionOk="0">
                <a:moveTo>
                  <a:pt x="0" y="21600"/>
                </a:moveTo>
                <a:cubicBezTo>
                  <a:pt x="16397" y="18000"/>
                  <a:pt x="21600" y="10800"/>
                  <a:pt x="15610" y="0"/>
                </a:cubicBezTo>
              </a:path>
            </a:pathLst>
          </a:custGeom>
          <a:ln w="50800">
            <a:solidFill>
              <a:srgbClr val="FFFFFF"/>
            </a:solidFill>
            <a:prstDash val="sysDot"/>
            <a:miter lim="400000"/>
            <a:tailEnd type="triangle"/>
          </a:ln>
        </p:spPr>
        <p:txBody>
          <a:bodyPr/>
          <a:lstStyle/>
          <a:p>
            <a:pPr/>
          </a:p>
        </p:txBody>
      </p:sp>
      <p:sp>
        <p:nvSpPr>
          <p:cNvPr id="2069" name="Must-Staple Extension:…"/>
          <p:cNvSpPr txBox="1"/>
          <p:nvPr/>
        </p:nvSpPr>
        <p:spPr>
          <a:xfrm>
            <a:off x="7009369" y="8186267"/>
            <a:ext cx="5887344" cy="812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0">
                <a:solidFill>
                  <a:schemeClr val="accent3">
                    <a:hueOff val="-365725"/>
                    <a:satOff val="-32500"/>
                    <a:lumOff val="18235"/>
                  </a:schemeClr>
                </a:solidFill>
                <a:latin typeface="Gill Sans"/>
                <a:ea typeface="Gill Sans"/>
                <a:cs typeface="Gill Sans"/>
                <a:sym typeface="Gill Sans"/>
              </a:defRPr>
            </a:pPr>
            <a:r>
              <a:t>Must-Staple Extension:</a:t>
            </a:r>
          </a:p>
          <a:p>
            <a:pPr>
              <a:defRPr b="0">
                <a:solidFill>
                  <a:schemeClr val="accent3">
                    <a:hueOff val="-365725"/>
                    <a:satOff val="-32500"/>
                    <a:lumOff val="18235"/>
                  </a:schemeClr>
                </a:solidFill>
                <a:latin typeface="Gill Sans"/>
                <a:ea typeface="Gill Sans"/>
                <a:cs typeface="Gill Sans"/>
                <a:sym typeface="Gill Sans"/>
              </a:defRPr>
            </a:pPr>
            <a:r>
              <a:t>The server will provide a valid OCSP response</a:t>
            </a:r>
          </a:p>
        </p:txBody>
      </p:sp>
      <p:sp>
        <p:nvSpPr>
          <p:cNvPr id="2070" name="Rectangle"/>
          <p:cNvSpPr/>
          <p:nvPr/>
        </p:nvSpPr>
        <p:spPr>
          <a:xfrm>
            <a:off x="4953608" y="7360537"/>
            <a:ext cx="1790917" cy="991134"/>
          </a:xfrm>
          <a:prstGeom prst="rect">
            <a:avLst/>
          </a:prstGeom>
          <a:solidFill>
            <a:srgbClr val="000000"/>
          </a:solidFill>
          <a:ln w="12700">
            <a:miter lim="400000"/>
          </a:ln>
        </p:spPr>
        <p:txBody>
          <a:bodyPr lIns="50800" tIns="50800" rIns="50800" bIns="50800" anchor="ctr"/>
          <a:lstStyle/>
          <a:p>
            <a:pPr>
              <a:defRPr b="0" sz="2200">
                <a:latin typeface="+mn-lt"/>
                <a:ea typeface="+mn-ea"/>
                <a:cs typeface="+mn-cs"/>
                <a:sym typeface="Helvetica Neue Medium"/>
              </a:defRPr>
            </a:pPr>
          </a:p>
        </p:txBody>
      </p:sp>
      <p:grpSp>
        <p:nvGrpSpPr>
          <p:cNvPr id="2087" name="Group"/>
          <p:cNvGrpSpPr/>
          <p:nvPr/>
        </p:nvGrpSpPr>
        <p:grpSpPr>
          <a:xfrm>
            <a:off x="7061379" y="7526142"/>
            <a:ext cx="1217021" cy="659924"/>
            <a:chOff x="0" y="0"/>
            <a:chExt cx="1217019" cy="659923"/>
          </a:xfrm>
        </p:grpSpPr>
        <p:grpSp>
          <p:nvGrpSpPr>
            <p:cNvPr id="2078" name="Group"/>
            <p:cNvGrpSpPr/>
            <p:nvPr/>
          </p:nvGrpSpPr>
          <p:grpSpPr>
            <a:xfrm>
              <a:off x="0" y="-1"/>
              <a:ext cx="709020" cy="659925"/>
              <a:chOff x="0" y="0"/>
              <a:chExt cx="709019" cy="659923"/>
            </a:xfrm>
          </p:grpSpPr>
          <p:sp>
            <p:nvSpPr>
              <p:cNvPr id="2071" name="Line"/>
              <p:cNvSpPr/>
              <p:nvPr/>
            </p:nvSpPr>
            <p:spPr>
              <a:xfrm>
                <a:off x="0" y="233198"/>
                <a:ext cx="528063" cy="4267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333FF"/>
              </a:solidFill>
              <a:ln w="25400" cap="flat">
                <a:solidFill>
                  <a:srgbClr val="02084B"/>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072" name="Line"/>
              <p:cNvSpPr/>
              <p:nvPr/>
            </p:nvSpPr>
            <p:spPr>
              <a:xfrm flipV="1">
                <a:off x="25406" y="299044"/>
                <a:ext cx="345743" cy="345743"/>
              </a:xfrm>
              <a:prstGeom prst="line">
                <a:avLst/>
              </a:prstGeom>
              <a:noFill/>
              <a:ln w="25400" cap="flat">
                <a:solidFill>
                  <a:srgbClr val="030B5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073" name="Line"/>
              <p:cNvSpPr/>
              <p:nvPr/>
            </p:nvSpPr>
            <p:spPr>
              <a:xfrm flipV="1">
                <a:off x="259772" y="334353"/>
                <a:ext cx="157273" cy="157272"/>
              </a:xfrm>
              <a:prstGeom prst="line">
                <a:avLst/>
              </a:prstGeom>
              <a:noFill/>
              <a:ln w="25400" cap="flat">
                <a:solidFill>
                  <a:srgbClr val="030952"/>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074" name="Line"/>
              <p:cNvSpPr/>
              <p:nvPr/>
            </p:nvSpPr>
            <p:spPr>
              <a:xfrm flipV="1">
                <a:off x="22854" y="289865"/>
                <a:ext cx="339115" cy="339114"/>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075" name="Line"/>
              <p:cNvSpPr/>
              <p:nvPr/>
            </p:nvSpPr>
            <p:spPr>
              <a:xfrm flipV="1">
                <a:off x="245171" y="335763"/>
                <a:ext cx="153517" cy="153516"/>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076" name="Circle"/>
              <p:cNvSpPr/>
              <p:nvPr/>
            </p:nvSpPr>
            <p:spPr>
              <a:xfrm>
                <a:off x="319836" y="0"/>
                <a:ext cx="389184" cy="389184"/>
              </a:xfrm>
              <a:prstGeom prst="ellipse">
                <a:avLst/>
              </a:prstGeom>
              <a:solidFill>
                <a:srgbClr val="1333FF"/>
              </a:solidFill>
              <a:ln w="38100" cap="flat">
                <a:solidFill>
                  <a:srgbClr val="02084F"/>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077" name="Circle"/>
              <p:cNvSpPr/>
              <p:nvPr/>
            </p:nvSpPr>
            <p:spPr>
              <a:xfrm>
                <a:off x="521711" y="57289"/>
                <a:ext cx="125790" cy="125790"/>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2086" name="Group"/>
            <p:cNvGrpSpPr/>
            <p:nvPr/>
          </p:nvGrpSpPr>
          <p:grpSpPr>
            <a:xfrm>
              <a:off x="507999" y="0"/>
              <a:ext cx="709021" cy="659924"/>
              <a:chOff x="0" y="0"/>
              <a:chExt cx="709019" cy="659923"/>
            </a:xfrm>
          </p:grpSpPr>
          <p:sp>
            <p:nvSpPr>
              <p:cNvPr id="2079" name="Line"/>
              <p:cNvSpPr/>
              <p:nvPr/>
            </p:nvSpPr>
            <p:spPr>
              <a:xfrm>
                <a:off x="0" y="233198"/>
                <a:ext cx="528063" cy="4267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773F9B"/>
              </a:solidFill>
              <a:ln w="25400" cap="flat">
                <a:solidFill>
                  <a:srgbClr val="02084B"/>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080" name="Line"/>
              <p:cNvSpPr/>
              <p:nvPr/>
            </p:nvSpPr>
            <p:spPr>
              <a:xfrm flipV="1">
                <a:off x="25406" y="299044"/>
                <a:ext cx="345743" cy="345743"/>
              </a:xfrm>
              <a:prstGeom prst="line">
                <a:avLst/>
              </a:prstGeom>
              <a:noFill/>
              <a:ln w="25400" cap="flat">
                <a:solidFill>
                  <a:srgbClr val="030B5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081" name="Line"/>
              <p:cNvSpPr/>
              <p:nvPr/>
            </p:nvSpPr>
            <p:spPr>
              <a:xfrm flipV="1">
                <a:off x="259772" y="334353"/>
                <a:ext cx="157273" cy="157272"/>
              </a:xfrm>
              <a:prstGeom prst="line">
                <a:avLst/>
              </a:prstGeom>
              <a:noFill/>
              <a:ln w="25400" cap="flat">
                <a:solidFill>
                  <a:srgbClr val="030952"/>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082" name="Line"/>
              <p:cNvSpPr/>
              <p:nvPr/>
            </p:nvSpPr>
            <p:spPr>
              <a:xfrm flipV="1">
                <a:off x="22854" y="289865"/>
                <a:ext cx="339115" cy="339114"/>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083" name="Line"/>
              <p:cNvSpPr/>
              <p:nvPr/>
            </p:nvSpPr>
            <p:spPr>
              <a:xfrm flipV="1">
                <a:off x="245171" y="335763"/>
                <a:ext cx="153517" cy="153516"/>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084" name="Circle"/>
              <p:cNvSpPr/>
              <p:nvPr/>
            </p:nvSpPr>
            <p:spPr>
              <a:xfrm>
                <a:off x="319836" y="0"/>
                <a:ext cx="389184" cy="389184"/>
              </a:xfrm>
              <a:prstGeom prst="ellipse">
                <a:avLst/>
              </a:prstGeom>
              <a:solidFill>
                <a:srgbClr val="773F9B"/>
              </a:solidFill>
              <a:ln w="38100" cap="flat">
                <a:solidFill>
                  <a:srgbClr val="02084F"/>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085" name="Circle"/>
              <p:cNvSpPr/>
              <p:nvPr/>
            </p:nvSpPr>
            <p:spPr>
              <a:xfrm>
                <a:off x="521711" y="57289"/>
                <a:ext cx="125790" cy="125790"/>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grpSp>
        <p:nvGrpSpPr>
          <p:cNvPr id="2103" name="Group"/>
          <p:cNvGrpSpPr/>
          <p:nvPr/>
        </p:nvGrpSpPr>
        <p:grpSpPr>
          <a:xfrm>
            <a:off x="8202554" y="6701840"/>
            <a:ext cx="1903475" cy="1107569"/>
            <a:chOff x="0" y="0"/>
            <a:chExt cx="1903474" cy="1107567"/>
          </a:xfrm>
        </p:grpSpPr>
        <p:grpSp>
          <p:nvGrpSpPr>
            <p:cNvPr id="2100" name="Group"/>
            <p:cNvGrpSpPr/>
            <p:nvPr/>
          </p:nvGrpSpPr>
          <p:grpSpPr>
            <a:xfrm>
              <a:off x="354600" y="0"/>
              <a:ext cx="1194275" cy="896229"/>
              <a:chOff x="0" y="0"/>
              <a:chExt cx="1194273" cy="896228"/>
            </a:xfrm>
          </p:grpSpPr>
          <p:sp>
            <p:nvSpPr>
              <p:cNvPr id="2088" name="Rectangle"/>
              <p:cNvSpPr/>
              <p:nvPr/>
            </p:nvSpPr>
            <p:spPr>
              <a:xfrm>
                <a:off x="0" y="46231"/>
                <a:ext cx="1194274" cy="849998"/>
              </a:xfrm>
              <a:prstGeom prst="rect">
                <a:avLst/>
              </a:prstGeom>
              <a:solidFill>
                <a:srgbClr val="C4C4C4"/>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089" name="Certificate"/>
              <p:cNvSpPr txBox="1"/>
              <p:nvPr/>
            </p:nvSpPr>
            <p:spPr>
              <a:xfrm>
                <a:off x="27986" y="-1"/>
                <a:ext cx="1138302" cy="45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2200">
                    <a:solidFill>
                      <a:srgbClr val="000000"/>
                    </a:solidFill>
                    <a:latin typeface="Snell Roundhand"/>
                    <a:ea typeface="Snell Roundhand"/>
                    <a:cs typeface="Snell Roundhand"/>
                    <a:sym typeface="Snell Roundhand"/>
                  </a:defRPr>
                </a:lvl1pPr>
              </a:lstStyle>
              <a:p>
                <a:pPr/>
                <a:r>
                  <a:t>Certificate</a:t>
                </a:r>
              </a:p>
            </p:txBody>
          </p:sp>
          <p:grpSp>
            <p:nvGrpSpPr>
              <p:cNvPr id="2097" name="Group"/>
              <p:cNvGrpSpPr/>
              <p:nvPr/>
            </p:nvGrpSpPr>
            <p:grpSpPr>
              <a:xfrm>
                <a:off x="62930" y="528144"/>
                <a:ext cx="290761" cy="270627"/>
                <a:chOff x="0" y="0"/>
                <a:chExt cx="290759" cy="270626"/>
              </a:xfrm>
            </p:grpSpPr>
            <p:sp>
              <p:nvSpPr>
                <p:cNvPr id="2090" name="Line"/>
                <p:cNvSpPr/>
                <p:nvPr/>
              </p:nvSpPr>
              <p:spPr>
                <a:xfrm>
                  <a:off x="0" y="95631"/>
                  <a:ext cx="216552" cy="17499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EBB20"/>
                </a:solidFill>
                <a:ln w="25400" cap="flat">
                  <a:solidFill>
                    <a:srgbClr val="0A5C0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091" name="Line"/>
                <p:cNvSpPr/>
                <p:nvPr/>
              </p:nvSpPr>
              <p:spPr>
                <a:xfrm flipV="1">
                  <a:off x="10418" y="122634"/>
                  <a:ext cx="141786" cy="141785"/>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092" name="Line"/>
                <p:cNvSpPr/>
                <p:nvPr/>
              </p:nvSpPr>
              <p:spPr>
                <a:xfrm flipV="1">
                  <a:off x="106529" y="137114"/>
                  <a:ext cx="64496" cy="64496"/>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093" name="Line"/>
                <p:cNvSpPr/>
                <p:nvPr/>
              </p:nvSpPr>
              <p:spPr>
                <a:xfrm flipV="1">
                  <a:off x="9372" y="118869"/>
                  <a:ext cx="139067" cy="139068"/>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094" name="Line"/>
                <p:cNvSpPr/>
                <p:nvPr/>
              </p:nvSpPr>
              <p:spPr>
                <a:xfrm flipV="1">
                  <a:off x="100541" y="137692"/>
                  <a:ext cx="62956" cy="62955"/>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095" name="Circle"/>
                <p:cNvSpPr/>
                <p:nvPr/>
              </p:nvSpPr>
              <p:spPr>
                <a:xfrm>
                  <a:off x="131160" y="0"/>
                  <a:ext cx="159600" cy="159600"/>
                </a:xfrm>
                <a:prstGeom prst="ellipse">
                  <a:avLst/>
                </a:prstGeom>
                <a:solidFill>
                  <a:srgbClr val="06BC00"/>
                </a:solidFill>
                <a:ln w="38100" cap="flat">
                  <a:solidFill>
                    <a:srgbClr val="015400"/>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096" name="Circle"/>
                <p:cNvSpPr/>
                <p:nvPr/>
              </p:nvSpPr>
              <p:spPr>
                <a:xfrm>
                  <a:off x="213947" y="23493"/>
                  <a:ext cx="51585" cy="51585"/>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pic>
            <p:nvPicPr>
              <p:cNvPr id="2098" name="250px-VRSNlogoAug2012.png" descr="250px-VRSNlogoAug2012.png"/>
              <p:cNvPicPr>
                <a:picLocks noChangeAspect="1"/>
              </p:cNvPicPr>
              <p:nvPr/>
            </p:nvPicPr>
            <p:blipFill>
              <a:blip r:embed="rId3">
                <a:extLst/>
              </a:blip>
              <a:srcRect l="0" t="0" r="12951" b="33387"/>
              <a:stretch>
                <a:fillRect/>
              </a:stretch>
            </p:blipFill>
            <p:spPr>
              <a:xfrm>
                <a:off x="695032" y="443170"/>
                <a:ext cx="464702" cy="355605"/>
              </a:xfrm>
              <a:prstGeom prst="rect">
                <a:avLst/>
              </a:prstGeom>
              <a:ln w="12700" cap="flat">
                <a:noFill/>
                <a:miter lim="400000"/>
              </a:ln>
              <a:effectLst/>
            </p:spPr>
          </p:pic>
          <p:pic>
            <p:nvPicPr>
              <p:cNvPr id="2099" name="strategic_bofa500_1.png" descr="strategic_bofa500_1.png"/>
              <p:cNvPicPr>
                <a:picLocks noChangeAspect="1"/>
              </p:cNvPicPr>
              <p:nvPr/>
            </p:nvPicPr>
            <p:blipFill>
              <a:blip r:embed="rId5">
                <a:extLst/>
              </a:blip>
              <a:srcRect l="35082" t="39675" r="28418" b="0"/>
              <a:stretch>
                <a:fillRect/>
              </a:stretch>
            </p:blipFill>
            <p:spPr>
              <a:xfrm>
                <a:off x="354447" y="528144"/>
                <a:ext cx="485326" cy="270720"/>
              </a:xfrm>
              <a:prstGeom prst="rect">
                <a:avLst/>
              </a:prstGeom>
              <a:ln w="12700" cap="flat">
                <a:noFill/>
                <a:miter lim="400000"/>
              </a:ln>
              <a:effectLst/>
            </p:spPr>
          </p:pic>
        </p:grpSp>
        <p:sp>
          <p:nvSpPr>
            <p:cNvPr id="2101" name="1.3.6.1.5.5.7.1.24"/>
            <p:cNvSpPr txBox="1"/>
            <p:nvPr/>
          </p:nvSpPr>
          <p:spPr>
            <a:xfrm>
              <a:off x="0" y="815467"/>
              <a:ext cx="1903475" cy="2921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defTabSz="457200">
                <a:lnSpc>
                  <a:spcPts val="3000"/>
                </a:lnSpc>
                <a:defRPr b="0" sz="1300">
                  <a:solidFill>
                    <a:srgbClr val="333333"/>
                  </a:solidFill>
                  <a:latin typeface="Menlo"/>
                  <a:ea typeface="Menlo"/>
                  <a:cs typeface="Menlo"/>
                  <a:sym typeface="Menlo"/>
                </a:defRPr>
              </a:lvl1pPr>
            </a:lstStyle>
            <a:p>
              <a:pPr/>
              <a:r>
                <a:t>1.3.6.1.5.5.7.1.24</a:t>
              </a:r>
            </a:p>
          </p:txBody>
        </p:sp>
        <p:sp>
          <p:nvSpPr>
            <p:cNvPr id="2102" name="1"/>
            <p:cNvSpPr txBox="1"/>
            <p:nvPr/>
          </p:nvSpPr>
          <p:spPr>
            <a:xfrm>
              <a:off x="-1" y="815467"/>
              <a:ext cx="213700" cy="2921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defTabSz="457200">
                <a:lnSpc>
                  <a:spcPts val="3000"/>
                </a:lnSpc>
                <a:defRPr b="0" sz="1300">
                  <a:solidFill>
                    <a:srgbClr val="333333"/>
                  </a:solidFill>
                  <a:latin typeface="Menlo"/>
                  <a:ea typeface="Menlo"/>
                  <a:cs typeface="Menlo"/>
                  <a:sym typeface="Menlo"/>
                </a:defRPr>
              </a:lvl1pPr>
            </a:lstStyle>
            <a:p>
              <a:pPr/>
              <a:r>
                <a:t>1</a:t>
              </a:r>
            </a:p>
          </p:txBody>
        </p:sp>
      </p:grpSp>
      <p:sp>
        <p:nvSpPr>
          <p:cNvPr id="2256" name="Connection Line"/>
          <p:cNvSpPr/>
          <p:nvPr/>
        </p:nvSpPr>
        <p:spPr>
          <a:xfrm>
            <a:off x="3385021" y="4433716"/>
            <a:ext cx="4495861" cy="252075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6867" y="7888"/>
                  <a:pt x="14067" y="688"/>
                  <a:pt x="21600" y="0"/>
                </a:cubicBezTo>
              </a:path>
            </a:pathLst>
          </a:custGeom>
          <a:ln w="63500">
            <a:solidFill>
              <a:srgbClr val="FFFFFF"/>
            </a:solidFill>
            <a:prstDash val="sysDot"/>
            <a:miter lim="400000"/>
            <a:headEnd type="triangle"/>
          </a:ln>
        </p:spPr>
        <p:txBody>
          <a:bodyPr/>
          <a:lstStyle/>
          <a:p>
            <a:pPr/>
          </a:p>
        </p:txBody>
      </p:sp>
      <p:grpSp>
        <p:nvGrpSpPr>
          <p:cNvPr id="2109" name="Group"/>
          <p:cNvGrpSpPr/>
          <p:nvPr/>
        </p:nvGrpSpPr>
        <p:grpSpPr>
          <a:xfrm>
            <a:off x="5393710" y="5348278"/>
            <a:ext cx="2750256" cy="1599963"/>
            <a:chOff x="0" y="0"/>
            <a:chExt cx="2750254" cy="1599961"/>
          </a:xfrm>
        </p:grpSpPr>
        <p:sp>
          <p:nvSpPr>
            <p:cNvPr id="2105" name="OCSP response"/>
            <p:cNvSpPr/>
            <p:nvPr/>
          </p:nvSpPr>
          <p:spPr>
            <a:xfrm>
              <a:off x="1480254" y="329961"/>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a:latin typeface="Gill Sans"/>
                  <a:ea typeface="Gill Sans"/>
                  <a:cs typeface="Gill Sans"/>
                  <a:sym typeface="Gill Sans"/>
                </a:defRPr>
              </a:lvl1pPr>
            </a:lstStyle>
            <a:p>
              <a:pPr/>
              <a:r>
                <a:t>OCSP response</a:t>
              </a:r>
            </a:p>
          </p:txBody>
        </p:sp>
        <p:grpSp>
          <p:nvGrpSpPr>
            <p:cNvPr id="2108" name="Group"/>
            <p:cNvGrpSpPr/>
            <p:nvPr/>
          </p:nvGrpSpPr>
          <p:grpSpPr>
            <a:xfrm>
              <a:off x="0" y="0"/>
              <a:ext cx="436842" cy="659924"/>
              <a:chOff x="0" y="0"/>
              <a:chExt cx="436841" cy="659923"/>
            </a:xfrm>
          </p:grpSpPr>
          <p:sp>
            <p:nvSpPr>
              <p:cNvPr id="2106" name="Ribbon"/>
              <p:cNvSpPr/>
              <p:nvPr/>
            </p:nvSpPr>
            <p:spPr>
              <a:xfrm>
                <a:off x="-1" y="0"/>
                <a:ext cx="436843" cy="659924"/>
              </a:xfrm>
              <a:custGeom>
                <a:avLst/>
                <a:gdLst/>
                <a:ahLst/>
                <a:cxnLst>
                  <a:cxn ang="0">
                    <a:pos x="wd2" y="hd2"/>
                  </a:cxn>
                  <a:cxn ang="5400000">
                    <a:pos x="wd2" y="hd2"/>
                  </a:cxn>
                  <a:cxn ang="10800000">
                    <a:pos x="wd2" y="hd2"/>
                  </a:cxn>
                  <a:cxn ang="16200000">
                    <a:pos x="wd2" y="hd2"/>
                  </a:cxn>
                </a:cxnLst>
                <a:rect l="0" t="0" r="r" b="b"/>
                <a:pathLst>
                  <a:path w="21483" h="21600" fill="norm" stroke="1" extrusionOk="0">
                    <a:moveTo>
                      <a:pt x="10250" y="0"/>
                    </a:moveTo>
                    <a:cubicBezTo>
                      <a:pt x="9814" y="0"/>
                      <a:pt x="9433" y="155"/>
                      <a:pt x="9220" y="385"/>
                    </a:cubicBezTo>
                    <a:cubicBezTo>
                      <a:pt x="9223" y="388"/>
                      <a:pt x="9226" y="391"/>
                      <a:pt x="9230" y="394"/>
                    </a:cubicBezTo>
                    <a:cubicBezTo>
                      <a:pt x="9058" y="411"/>
                      <a:pt x="8887" y="431"/>
                      <a:pt x="8717" y="453"/>
                    </a:cubicBezTo>
                    <a:cubicBezTo>
                      <a:pt x="8396" y="278"/>
                      <a:pt x="7949" y="215"/>
                      <a:pt x="7531" y="316"/>
                    </a:cubicBezTo>
                    <a:lnTo>
                      <a:pt x="6587" y="545"/>
                    </a:lnTo>
                    <a:cubicBezTo>
                      <a:pt x="6177" y="644"/>
                      <a:pt x="5899" y="876"/>
                      <a:pt x="5817" y="1141"/>
                    </a:cubicBezTo>
                    <a:cubicBezTo>
                      <a:pt x="5823" y="1143"/>
                      <a:pt x="5828" y="1147"/>
                      <a:pt x="5835" y="1149"/>
                    </a:cubicBezTo>
                    <a:cubicBezTo>
                      <a:pt x="5683" y="1204"/>
                      <a:pt x="5533" y="1261"/>
                      <a:pt x="5386" y="1321"/>
                    </a:cubicBezTo>
                    <a:cubicBezTo>
                      <a:pt x="4992" y="1227"/>
                      <a:pt x="4537" y="1270"/>
                      <a:pt x="4194" y="1462"/>
                    </a:cubicBezTo>
                    <a:lnTo>
                      <a:pt x="3426" y="1891"/>
                    </a:lnTo>
                    <a:cubicBezTo>
                      <a:pt x="3092" y="2078"/>
                      <a:pt x="2949" y="2358"/>
                      <a:pt x="3008" y="2627"/>
                    </a:cubicBezTo>
                    <a:cubicBezTo>
                      <a:pt x="3018" y="2628"/>
                      <a:pt x="3026" y="2630"/>
                      <a:pt x="3036" y="2632"/>
                    </a:cubicBezTo>
                    <a:cubicBezTo>
                      <a:pt x="2922" y="2717"/>
                      <a:pt x="2810" y="2805"/>
                      <a:pt x="2702" y="2895"/>
                    </a:cubicBezTo>
                    <a:cubicBezTo>
                      <a:pt x="2281" y="2894"/>
                      <a:pt x="1873" y="3038"/>
                      <a:pt x="1648" y="3297"/>
                    </a:cubicBezTo>
                    <a:lnTo>
                      <a:pt x="1146" y="3876"/>
                    </a:lnTo>
                    <a:cubicBezTo>
                      <a:pt x="928" y="4128"/>
                      <a:pt x="937" y="4424"/>
                      <a:pt x="1130" y="4662"/>
                    </a:cubicBezTo>
                    <a:cubicBezTo>
                      <a:pt x="1140" y="4661"/>
                      <a:pt x="1149" y="4662"/>
                      <a:pt x="1159" y="4661"/>
                    </a:cubicBezTo>
                    <a:cubicBezTo>
                      <a:pt x="1095" y="4767"/>
                      <a:pt x="1035" y="4874"/>
                      <a:pt x="980" y="4983"/>
                    </a:cubicBezTo>
                    <a:cubicBezTo>
                      <a:pt x="585" y="5078"/>
                      <a:pt x="275" y="5307"/>
                      <a:pt x="197" y="5601"/>
                    </a:cubicBezTo>
                    <a:lnTo>
                      <a:pt x="23" y="6260"/>
                    </a:lnTo>
                    <a:cubicBezTo>
                      <a:pt x="-52" y="6546"/>
                      <a:pt x="109" y="6822"/>
                      <a:pt x="414" y="7002"/>
                    </a:cubicBezTo>
                    <a:cubicBezTo>
                      <a:pt x="423" y="6998"/>
                      <a:pt x="432" y="6997"/>
                      <a:pt x="442" y="6993"/>
                    </a:cubicBezTo>
                    <a:cubicBezTo>
                      <a:pt x="439" y="7058"/>
                      <a:pt x="437" y="7123"/>
                      <a:pt x="437" y="7189"/>
                    </a:cubicBezTo>
                    <a:cubicBezTo>
                      <a:pt x="437" y="7238"/>
                      <a:pt x="440" y="7287"/>
                      <a:pt x="442" y="7336"/>
                    </a:cubicBezTo>
                    <a:cubicBezTo>
                      <a:pt x="118" y="7516"/>
                      <a:pt x="-60" y="7802"/>
                      <a:pt x="18" y="8097"/>
                    </a:cubicBezTo>
                    <a:lnTo>
                      <a:pt x="194" y="8756"/>
                    </a:lnTo>
                    <a:cubicBezTo>
                      <a:pt x="270" y="9042"/>
                      <a:pt x="563" y="9265"/>
                      <a:pt x="942" y="9365"/>
                    </a:cubicBezTo>
                    <a:cubicBezTo>
                      <a:pt x="947" y="9361"/>
                      <a:pt x="954" y="9356"/>
                      <a:pt x="960" y="9352"/>
                    </a:cubicBezTo>
                    <a:cubicBezTo>
                      <a:pt x="1014" y="9461"/>
                      <a:pt x="1073" y="9569"/>
                      <a:pt x="1136" y="9676"/>
                    </a:cubicBezTo>
                    <a:cubicBezTo>
                      <a:pt x="927" y="9918"/>
                      <a:pt x="912" y="10224"/>
                      <a:pt x="1136" y="10483"/>
                    </a:cubicBezTo>
                    <a:lnTo>
                      <a:pt x="1636" y="11061"/>
                    </a:lnTo>
                    <a:cubicBezTo>
                      <a:pt x="1854" y="11313"/>
                      <a:pt x="2246" y="11456"/>
                      <a:pt x="2653" y="11464"/>
                    </a:cubicBezTo>
                    <a:cubicBezTo>
                      <a:pt x="2656" y="11459"/>
                      <a:pt x="2661" y="11454"/>
                      <a:pt x="2664" y="11449"/>
                    </a:cubicBezTo>
                    <a:cubicBezTo>
                      <a:pt x="2771" y="11539"/>
                      <a:pt x="2881" y="11629"/>
                      <a:pt x="2995" y="11715"/>
                    </a:cubicBezTo>
                    <a:cubicBezTo>
                      <a:pt x="2924" y="11989"/>
                      <a:pt x="3066" y="12279"/>
                      <a:pt x="3409" y="12471"/>
                    </a:cubicBezTo>
                    <a:lnTo>
                      <a:pt x="4176" y="12900"/>
                    </a:lnTo>
                    <a:cubicBezTo>
                      <a:pt x="4511" y="13087"/>
                      <a:pt x="4953" y="13131"/>
                      <a:pt x="5340" y="13046"/>
                    </a:cubicBezTo>
                    <a:cubicBezTo>
                      <a:pt x="5340" y="13043"/>
                      <a:pt x="5340" y="13040"/>
                      <a:pt x="5340" y="13036"/>
                    </a:cubicBezTo>
                    <a:cubicBezTo>
                      <a:pt x="5487" y="13097"/>
                      <a:pt x="5639" y="13155"/>
                      <a:pt x="5791" y="13211"/>
                    </a:cubicBezTo>
                    <a:cubicBezTo>
                      <a:pt x="5868" y="13482"/>
                      <a:pt x="6150" y="13721"/>
                      <a:pt x="6567" y="13822"/>
                    </a:cubicBezTo>
                    <a:lnTo>
                      <a:pt x="7511" y="14050"/>
                    </a:lnTo>
                    <a:cubicBezTo>
                      <a:pt x="7920" y="14149"/>
                      <a:pt x="8357" y="14090"/>
                      <a:pt x="8676" y="13922"/>
                    </a:cubicBezTo>
                    <a:cubicBezTo>
                      <a:pt x="8676" y="13921"/>
                      <a:pt x="8675" y="13921"/>
                      <a:pt x="8674" y="13919"/>
                    </a:cubicBezTo>
                    <a:cubicBezTo>
                      <a:pt x="8844" y="13942"/>
                      <a:pt x="9016" y="13962"/>
                      <a:pt x="9189" y="13980"/>
                    </a:cubicBezTo>
                    <a:cubicBezTo>
                      <a:pt x="9402" y="14215"/>
                      <a:pt x="9789" y="14372"/>
                      <a:pt x="10230" y="14372"/>
                    </a:cubicBezTo>
                    <a:lnTo>
                      <a:pt x="11233" y="14372"/>
                    </a:lnTo>
                    <a:cubicBezTo>
                      <a:pt x="11669" y="14372"/>
                      <a:pt x="12049" y="14217"/>
                      <a:pt x="12263" y="13987"/>
                    </a:cubicBezTo>
                    <a:cubicBezTo>
                      <a:pt x="12263" y="13987"/>
                      <a:pt x="12263" y="13985"/>
                      <a:pt x="12263" y="13985"/>
                    </a:cubicBezTo>
                    <a:cubicBezTo>
                      <a:pt x="12437" y="13968"/>
                      <a:pt x="12610" y="13948"/>
                      <a:pt x="12781" y="13926"/>
                    </a:cubicBezTo>
                    <a:cubicBezTo>
                      <a:pt x="13101" y="14095"/>
                      <a:pt x="13541" y="14154"/>
                      <a:pt x="13952" y="14055"/>
                    </a:cubicBezTo>
                    <a:lnTo>
                      <a:pt x="14896" y="13827"/>
                    </a:lnTo>
                    <a:cubicBezTo>
                      <a:pt x="15303" y="13729"/>
                      <a:pt x="15582" y="13498"/>
                      <a:pt x="15666" y="13235"/>
                    </a:cubicBezTo>
                    <a:cubicBezTo>
                      <a:pt x="15823" y="13178"/>
                      <a:pt x="15979" y="13118"/>
                      <a:pt x="16131" y="13056"/>
                    </a:cubicBezTo>
                    <a:cubicBezTo>
                      <a:pt x="16516" y="13141"/>
                      <a:pt x="16955" y="13097"/>
                      <a:pt x="17289" y="12910"/>
                    </a:cubicBezTo>
                    <a:lnTo>
                      <a:pt x="18059" y="12481"/>
                    </a:lnTo>
                    <a:cubicBezTo>
                      <a:pt x="18391" y="12296"/>
                      <a:pt x="18533" y="12017"/>
                      <a:pt x="18477" y="11751"/>
                    </a:cubicBezTo>
                    <a:cubicBezTo>
                      <a:pt x="18597" y="11662"/>
                      <a:pt x="18712" y="11569"/>
                      <a:pt x="18824" y="11476"/>
                    </a:cubicBezTo>
                    <a:cubicBezTo>
                      <a:pt x="19229" y="11467"/>
                      <a:pt x="19620" y="11325"/>
                      <a:pt x="19837" y="11075"/>
                    </a:cubicBezTo>
                    <a:lnTo>
                      <a:pt x="20337" y="10496"/>
                    </a:lnTo>
                    <a:cubicBezTo>
                      <a:pt x="20552" y="10248"/>
                      <a:pt x="20546" y="9955"/>
                      <a:pt x="20360" y="9718"/>
                    </a:cubicBezTo>
                    <a:cubicBezTo>
                      <a:pt x="20427" y="9606"/>
                      <a:pt x="20491" y="9493"/>
                      <a:pt x="20549" y="9377"/>
                    </a:cubicBezTo>
                    <a:cubicBezTo>
                      <a:pt x="20922" y="9276"/>
                      <a:pt x="21211" y="9052"/>
                      <a:pt x="21286" y="8769"/>
                    </a:cubicBezTo>
                    <a:lnTo>
                      <a:pt x="21460" y="8112"/>
                    </a:lnTo>
                    <a:cubicBezTo>
                      <a:pt x="21534" y="7829"/>
                      <a:pt x="21377" y="7554"/>
                      <a:pt x="21080" y="7374"/>
                    </a:cubicBezTo>
                    <a:cubicBezTo>
                      <a:pt x="21082" y="7312"/>
                      <a:pt x="21082" y="7251"/>
                      <a:pt x="21082" y="7189"/>
                    </a:cubicBezTo>
                    <a:cubicBezTo>
                      <a:pt x="21082" y="7130"/>
                      <a:pt x="21082" y="7072"/>
                      <a:pt x="21080" y="7014"/>
                    </a:cubicBezTo>
                    <a:cubicBezTo>
                      <a:pt x="21380" y="6834"/>
                      <a:pt x="21540" y="6557"/>
                      <a:pt x="21465" y="6274"/>
                    </a:cubicBezTo>
                    <a:lnTo>
                      <a:pt x="21289" y="5616"/>
                    </a:lnTo>
                    <a:cubicBezTo>
                      <a:pt x="21214" y="5334"/>
                      <a:pt x="20924" y="5112"/>
                      <a:pt x="20551" y="5010"/>
                    </a:cubicBezTo>
                    <a:cubicBezTo>
                      <a:pt x="20494" y="4896"/>
                      <a:pt x="20434" y="4783"/>
                      <a:pt x="20368" y="4671"/>
                    </a:cubicBezTo>
                    <a:cubicBezTo>
                      <a:pt x="20557" y="4433"/>
                      <a:pt x="20567" y="4138"/>
                      <a:pt x="20350" y="3888"/>
                    </a:cubicBezTo>
                    <a:lnTo>
                      <a:pt x="19847" y="3309"/>
                    </a:lnTo>
                    <a:cubicBezTo>
                      <a:pt x="19630" y="3059"/>
                      <a:pt x="19240" y="2917"/>
                      <a:pt x="18835" y="2908"/>
                    </a:cubicBezTo>
                    <a:cubicBezTo>
                      <a:pt x="18725" y="2816"/>
                      <a:pt x="18610" y="2726"/>
                      <a:pt x="18493" y="2638"/>
                    </a:cubicBezTo>
                    <a:cubicBezTo>
                      <a:pt x="18553" y="2370"/>
                      <a:pt x="18409" y="2087"/>
                      <a:pt x="18074" y="1900"/>
                    </a:cubicBezTo>
                    <a:lnTo>
                      <a:pt x="17307" y="1470"/>
                    </a:lnTo>
                    <a:cubicBezTo>
                      <a:pt x="16972" y="1284"/>
                      <a:pt x="16530" y="1239"/>
                      <a:pt x="16143" y="1324"/>
                    </a:cubicBezTo>
                    <a:cubicBezTo>
                      <a:pt x="16143" y="1325"/>
                      <a:pt x="16143" y="1326"/>
                      <a:pt x="16143" y="1326"/>
                    </a:cubicBezTo>
                    <a:cubicBezTo>
                      <a:pt x="15994" y="1265"/>
                      <a:pt x="15843" y="1207"/>
                      <a:pt x="15689" y="1151"/>
                    </a:cubicBezTo>
                    <a:cubicBezTo>
                      <a:pt x="15609" y="884"/>
                      <a:pt x="15328" y="650"/>
                      <a:pt x="14916" y="550"/>
                    </a:cubicBezTo>
                    <a:lnTo>
                      <a:pt x="13972" y="321"/>
                    </a:lnTo>
                    <a:cubicBezTo>
                      <a:pt x="13562" y="222"/>
                      <a:pt x="13126" y="280"/>
                      <a:pt x="12807" y="448"/>
                    </a:cubicBezTo>
                    <a:cubicBezTo>
                      <a:pt x="12808" y="450"/>
                      <a:pt x="12808" y="452"/>
                      <a:pt x="12809" y="453"/>
                    </a:cubicBezTo>
                    <a:cubicBezTo>
                      <a:pt x="12639" y="431"/>
                      <a:pt x="12466" y="411"/>
                      <a:pt x="12294" y="394"/>
                    </a:cubicBezTo>
                    <a:cubicBezTo>
                      <a:pt x="12082" y="158"/>
                      <a:pt x="11697" y="0"/>
                      <a:pt x="11256" y="0"/>
                    </a:cubicBezTo>
                    <a:lnTo>
                      <a:pt x="10250" y="0"/>
                    </a:lnTo>
                    <a:close/>
                    <a:moveTo>
                      <a:pt x="10761" y="2494"/>
                    </a:moveTo>
                    <a:cubicBezTo>
                      <a:pt x="14153" y="2494"/>
                      <a:pt x="16984" y="4085"/>
                      <a:pt x="17666" y="6207"/>
                    </a:cubicBezTo>
                    <a:cubicBezTo>
                      <a:pt x="17678" y="6243"/>
                      <a:pt x="17689" y="6280"/>
                      <a:pt x="17699" y="6316"/>
                    </a:cubicBezTo>
                    <a:cubicBezTo>
                      <a:pt x="17710" y="6352"/>
                      <a:pt x="17718" y="6388"/>
                      <a:pt x="17727" y="6425"/>
                    </a:cubicBezTo>
                    <a:cubicBezTo>
                      <a:pt x="17735" y="6454"/>
                      <a:pt x="17744" y="6482"/>
                      <a:pt x="17750" y="6511"/>
                    </a:cubicBezTo>
                    <a:cubicBezTo>
                      <a:pt x="17762" y="6564"/>
                      <a:pt x="17770" y="6616"/>
                      <a:pt x="17778" y="6669"/>
                    </a:cubicBezTo>
                    <a:cubicBezTo>
                      <a:pt x="17785" y="6707"/>
                      <a:pt x="17791" y="6744"/>
                      <a:pt x="17796" y="6781"/>
                    </a:cubicBezTo>
                    <a:cubicBezTo>
                      <a:pt x="17800" y="6805"/>
                      <a:pt x="17801" y="6830"/>
                      <a:pt x="17804" y="6854"/>
                    </a:cubicBezTo>
                    <a:cubicBezTo>
                      <a:pt x="17812" y="6927"/>
                      <a:pt x="17817" y="6999"/>
                      <a:pt x="17819" y="7072"/>
                    </a:cubicBezTo>
                    <a:cubicBezTo>
                      <a:pt x="17820" y="7082"/>
                      <a:pt x="17822" y="7093"/>
                      <a:pt x="17822" y="7104"/>
                    </a:cubicBezTo>
                    <a:cubicBezTo>
                      <a:pt x="17826" y="7244"/>
                      <a:pt x="17819" y="7385"/>
                      <a:pt x="17804" y="7523"/>
                    </a:cubicBezTo>
                    <a:lnTo>
                      <a:pt x="17807" y="7523"/>
                    </a:lnTo>
                    <a:cubicBezTo>
                      <a:pt x="17796" y="7624"/>
                      <a:pt x="17780" y="7723"/>
                      <a:pt x="17761" y="7822"/>
                    </a:cubicBezTo>
                    <a:lnTo>
                      <a:pt x="17756" y="7822"/>
                    </a:lnTo>
                    <a:cubicBezTo>
                      <a:pt x="17743" y="7882"/>
                      <a:pt x="17731" y="7943"/>
                      <a:pt x="17715" y="8004"/>
                    </a:cubicBezTo>
                    <a:cubicBezTo>
                      <a:pt x="17611" y="8394"/>
                      <a:pt x="17437" y="8765"/>
                      <a:pt x="17205" y="9111"/>
                    </a:cubicBezTo>
                    <a:lnTo>
                      <a:pt x="17212" y="9111"/>
                    </a:lnTo>
                    <a:cubicBezTo>
                      <a:pt x="17151" y="9202"/>
                      <a:pt x="17086" y="9294"/>
                      <a:pt x="17016" y="9382"/>
                    </a:cubicBezTo>
                    <a:lnTo>
                      <a:pt x="17006" y="9381"/>
                    </a:lnTo>
                    <a:cubicBezTo>
                      <a:pt x="16963" y="9435"/>
                      <a:pt x="16919" y="9489"/>
                      <a:pt x="16873" y="9542"/>
                    </a:cubicBezTo>
                    <a:cubicBezTo>
                      <a:pt x="16575" y="9885"/>
                      <a:pt x="16224" y="10193"/>
                      <a:pt x="15827" y="10466"/>
                    </a:cubicBezTo>
                    <a:lnTo>
                      <a:pt x="15832" y="10467"/>
                    </a:lnTo>
                    <a:cubicBezTo>
                      <a:pt x="15727" y="10539"/>
                      <a:pt x="15620" y="10610"/>
                      <a:pt x="15508" y="10678"/>
                    </a:cubicBezTo>
                    <a:lnTo>
                      <a:pt x="15500" y="10674"/>
                    </a:lnTo>
                    <a:cubicBezTo>
                      <a:pt x="15433" y="10715"/>
                      <a:pt x="15365" y="10755"/>
                      <a:pt x="15294" y="10795"/>
                    </a:cubicBezTo>
                    <a:cubicBezTo>
                      <a:pt x="14838" y="11049"/>
                      <a:pt x="14347" y="11259"/>
                      <a:pt x="13835" y="11425"/>
                    </a:cubicBezTo>
                    <a:lnTo>
                      <a:pt x="13840" y="11430"/>
                    </a:lnTo>
                    <a:cubicBezTo>
                      <a:pt x="13704" y="11474"/>
                      <a:pt x="13564" y="11512"/>
                      <a:pt x="13424" y="11550"/>
                    </a:cubicBezTo>
                    <a:lnTo>
                      <a:pt x="13421" y="11547"/>
                    </a:lnTo>
                    <a:cubicBezTo>
                      <a:pt x="13337" y="11570"/>
                      <a:pt x="13251" y="11592"/>
                      <a:pt x="13164" y="11613"/>
                    </a:cubicBezTo>
                    <a:cubicBezTo>
                      <a:pt x="12604" y="11749"/>
                      <a:pt x="12037" y="11834"/>
                      <a:pt x="11470" y="11873"/>
                    </a:cubicBezTo>
                    <a:lnTo>
                      <a:pt x="11470" y="11875"/>
                    </a:lnTo>
                    <a:cubicBezTo>
                      <a:pt x="11269" y="11888"/>
                      <a:pt x="11066" y="11895"/>
                      <a:pt x="10860" y="11897"/>
                    </a:cubicBezTo>
                    <a:cubicBezTo>
                      <a:pt x="10824" y="11897"/>
                      <a:pt x="10786" y="11898"/>
                      <a:pt x="10750" y="11899"/>
                    </a:cubicBezTo>
                    <a:cubicBezTo>
                      <a:pt x="6853" y="11895"/>
                      <a:pt x="3697" y="9792"/>
                      <a:pt x="3697" y="7197"/>
                    </a:cubicBezTo>
                    <a:cubicBezTo>
                      <a:pt x="3697" y="4600"/>
                      <a:pt x="6859" y="2494"/>
                      <a:pt x="10761" y="2494"/>
                    </a:cubicBezTo>
                    <a:close/>
                    <a:moveTo>
                      <a:pt x="10740" y="2745"/>
                    </a:moveTo>
                    <a:cubicBezTo>
                      <a:pt x="7061" y="2745"/>
                      <a:pt x="4069" y="4737"/>
                      <a:pt x="4069" y="7185"/>
                    </a:cubicBezTo>
                    <a:cubicBezTo>
                      <a:pt x="4069" y="9634"/>
                      <a:pt x="7061" y="11625"/>
                      <a:pt x="10740" y="11625"/>
                    </a:cubicBezTo>
                    <a:cubicBezTo>
                      <a:pt x="14419" y="11625"/>
                      <a:pt x="17414" y="9634"/>
                      <a:pt x="17414" y="7185"/>
                    </a:cubicBezTo>
                    <a:cubicBezTo>
                      <a:pt x="17414" y="4737"/>
                      <a:pt x="14419" y="2745"/>
                      <a:pt x="10740" y="2745"/>
                    </a:cubicBezTo>
                    <a:close/>
                    <a:moveTo>
                      <a:pt x="16115" y="13233"/>
                    </a:moveTo>
                    <a:lnTo>
                      <a:pt x="16100" y="13289"/>
                    </a:lnTo>
                    <a:cubicBezTo>
                      <a:pt x="15983" y="13667"/>
                      <a:pt x="15588" y="13971"/>
                      <a:pt x="15046" y="14102"/>
                    </a:cubicBezTo>
                    <a:lnTo>
                      <a:pt x="14102" y="14332"/>
                    </a:lnTo>
                    <a:cubicBezTo>
                      <a:pt x="13920" y="14376"/>
                      <a:pt x="13731" y="14398"/>
                      <a:pt x="13539" y="14398"/>
                    </a:cubicBezTo>
                    <a:cubicBezTo>
                      <a:pt x="13190" y="14398"/>
                      <a:pt x="12858" y="14324"/>
                      <a:pt x="12585" y="14196"/>
                    </a:cubicBezTo>
                    <a:cubicBezTo>
                      <a:pt x="12381" y="14389"/>
                      <a:pt x="12098" y="14530"/>
                      <a:pt x="11773" y="14605"/>
                    </a:cubicBezTo>
                    <a:lnTo>
                      <a:pt x="10965" y="16610"/>
                    </a:lnTo>
                    <a:lnTo>
                      <a:pt x="12975" y="21600"/>
                    </a:lnTo>
                    <a:lnTo>
                      <a:pt x="15587" y="20004"/>
                    </a:lnTo>
                    <a:lnTo>
                      <a:pt x="19049" y="20517"/>
                    </a:lnTo>
                    <a:lnTo>
                      <a:pt x="16115" y="13233"/>
                    </a:lnTo>
                    <a:close/>
                    <a:moveTo>
                      <a:pt x="5365" y="13294"/>
                    </a:moveTo>
                    <a:lnTo>
                      <a:pt x="2457" y="20517"/>
                    </a:lnTo>
                    <a:lnTo>
                      <a:pt x="5921" y="20004"/>
                    </a:lnTo>
                    <a:lnTo>
                      <a:pt x="8534" y="21600"/>
                    </a:lnTo>
                    <a:lnTo>
                      <a:pt x="11327" y="14663"/>
                    </a:lnTo>
                    <a:cubicBezTo>
                      <a:pt x="11296" y="14664"/>
                      <a:pt x="11264" y="14664"/>
                      <a:pt x="11233" y="14664"/>
                    </a:cubicBezTo>
                    <a:lnTo>
                      <a:pt x="10227" y="14664"/>
                    </a:lnTo>
                    <a:cubicBezTo>
                      <a:pt x="9666" y="14664"/>
                      <a:pt x="9169" y="14476"/>
                      <a:pt x="8870" y="14191"/>
                    </a:cubicBezTo>
                    <a:cubicBezTo>
                      <a:pt x="8592" y="14320"/>
                      <a:pt x="8260" y="14393"/>
                      <a:pt x="7921" y="14393"/>
                    </a:cubicBezTo>
                    <a:cubicBezTo>
                      <a:pt x="7729" y="14393"/>
                      <a:pt x="7541" y="14370"/>
                      <a:pt x="7360" y="14326"/>
                    </a:cubicBezTo>
                    <a:lnTo>
                      <a:pt x="6416" y="14097"/>
                    </a:lnTo>
                    <a:cubicBezTo>
                      <a:pt x="6002" y="13997"/>
                      <a:pt x="5669" y="13795"/>
                      <a:pt x="5483" y="13528"/>
                    </a:cubicBezTo>
                    <a:cubicBezTo>
                      <a:pt x="5429" y="13452"/>
                      <a:pt x="5391" y="13374"/>
                      <a:pt x="5365" y="13294"/>
                    </a:cubicBezTo>
                    <a:close/>
                  </a:path>
                </a:pathLst>
              </a:custGeom>
              <a:solidFill>
                <a:srgbClr val="FFFFFF"/>
              </a:solidFill>
              <a:ln w="12700" cap="flat">
                <a:solidFill>
                  <a:schemeClr val="accent3">
                    <a:hueOff val="-365725"/>
                    <a:satOff val="-32500"/>
                    <a:lumOff val="18235"/>
                  </a:schemeClr>
                </a:solidFill>
                <a:prstDash val="solid"/>
                <a:miter lim="400000"/>
              </a:ln>
              <a:effectLst/>
            </p:spPr>
            <p:txBody>
              <a:bodyPr wrap="square" lIns="50800" tIns="50800" rIns="50800" bIns="50800" numCol="1" anchor="ctr">
                <a:noAutofit/>
              </a:bodyPr>
              <a:lstStyle/>
              <a:p>
                <a:pPr>
                  <a:defRPr b="0" sz="2200">
                    <a:solidFill>
                      <a:srgbClr val="000000"/>
                    </a:solidFill>
                    <a:latin typeface="+mn-lt"/>
                    <a:ea typeface="+mn-ea"/>
                    <a:cs typeface="+mn-cs"/>
                    <a:sym typeface="Helvetica Neue Medium"/>
                  </a:defRPr>
                </a:pPr>
              </a:p>
            </p:txBody>
          </p:sp>
          <p:sp>
            <p:nvSpPr>
              <p:cNvPr id="2107" name="Dingbat Check"/>
              <p:cNvSpPr/>
              <p:nvPr/>
            </p:nvSpPr>
            <p:spPr>
              <a:xfrm>
                <a:off x="120392" y="132990"/>
                <a:ext cx="196057" cy="186306"/>
              </a:xfrm>
              <a:custGeom>
                <a:avLst/>
                <a:gdLst/>
                <a:ahLst/>
                <a:cxnLst>
                  <a:cxn ang="0">
                    <a:pos x="wd2" y="hd2"/>
                  </a:cxn>
                  <a:cxn ang="5400000">
                    <a:pos x="wd2" y="hd2"/>
                  </a:cxn>
                  <a:cxn ang="10800000">
                    <a:pos x="wd2" y="hd2"/>
                  </a:cxn>
                  <a:cxn ang="16200000">
                    <a:pos x="wd2" y="hd2"/>
                  </a:cxn>
                </a:cxnLst>
                <a:rect l="0" t="0" r="r" b="b"/>
                <a:pathLst>
                  <a:path w="21452" h="20404" fill="norm" stroke="1"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chemeClr val="accent3"/>
              </a:solidFill>
              <a:ln w="12700" cap="flat">
                <a:noFill/>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grpSp>
      </p:grpSp>
      <p:sp>
        <p:nvSpPr>
          <p:cNvPr id="2257" name="Connection Line"/>
          <p:cNvSpPr/>
          <p:nvPr/>
        </p:nvSpPr>
        <p:spPr>
          <a:xfrm>
            <a:off x="3612976" y="4685298"/>
            <a:ext cx="4495861" cy="252075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6867" y="7888"/>
                  <a:pt x="14067" y="688"/>
                  <a:pt x="21600" y="0"/>
                </a:cubicBezTo>
              </a:path>
            </a:pathLst>
          </a:custGeom>
          <a:ln w="63500">
            <a:solidFill>
              <a:srgbClr val="FFFFFF"/>
            </a:solidFill>
            <a:prstDash val="sysDot"/>
            <a:miter lim="400000"/>
            <a:tailEnd type="triangle"/>
          </a:ln>
        </p:spPr>
        <p:txBody>
          <a:bodyPr/>
          <a:lstStyle/>
          <a:p>
            <a:pPr/>
          </a:p>
        </p:txBody>
      </p:sp>
      <p:sp>
        <p:nvSpPr>
          <p:cNvPr id="2111" name="✗"/>
          <p:cNvSpPr txBox="1"/>
          <p:nvPr/>
        </p:nvSpPr>
        <p:spPr>
          <a:xfrm>
            <a:off x="6134467" y="3007883"/>
            <a:ext cx="882713" cy="1435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10600">
                <a:solidFill>
                  <a:srgbClr val="C82506"/>
                </a:solidFill>
                <a:latin typeface="Gill Sans"/>
                <a:ea typeface="Gill Sans"/>
                <a:cs typeface="Gill Sans"/>
                <a:sym typeface="Gill Sans"/>
              </a:defRPr>
            </a:lvl1pPr>
          </a:lstStyle>
          <a:p>
            <a:pPr/>
            <a:r>
              <a:t>✗</a:t>
            </a:r>
          </a:p>
        </p:txBody>
      </p:sp>
      <p:sp>
        <p:nvSpPr>
          <p:cNvPr id="2112" name="1.3.6.1.5.5.7.1.24"/>
          <p:cNvSpPr txBox="1"/>
          <p:nvPr/>
        </p:nvSpPr>
        <p:spPr>
          <a:xfrm>
            <a:off x="8202554" y="7522057"/>
            <a:ext cx="1903475" cy="292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3000"/>
              </a:lnSpc>
              <a:defRPr b="0" sz="1300">
                <a:solidFill>
                  <a:srgbClr val="333333"/>
                </a:solidFill>
                <a:latin typeface="Menlo"/>
                <a:ea typeface="Menlo"/>
                <a:cs typeface="Menlo"/>
                <a:sym typeface="Menlo"/>
              </a:defRPr>
            </a:lvl1pPr>
          </a:lstStyle>
          <a:p>
            <a:pPr/>
            <a:r>
              <a:t>1.3.6.1.5.5.7.1.24</a:t>
            </a:r>
          </a:p>
        </p:txBody>
      </p:sp>
      <p:grpSp>
        <p:nvGrpSpPr>
          <p:cNvPr id="2125" name="Group"/>
          <p:cNvGrpSpPr/>
          <p:nvPr/>
        </p:nvGrpSpPr>
        <p:grpSpPr>
          <a:xfrm>
            <a:off x="8563817" y="6697091"/>
            <a:ext cx="1194275" cy="896229"/>
            <a:chOff x="0" y="0"/>
            <a:chExt cx="1194273" cy="896228"/>
          </a:xfrm>
        </p:grpSpPr>
        <p:sp>
          <p:nvSpPr>
            <p:cNvPr id="2113" name="Rectangle"/>
            <p:cNvSpPr/>
            <p:nvPr/>
          </p:nvSpPr>
          <p:spPr>
            <a:xfrm>
              <a:off x="0" y="46231"/>
              <a:ext cx="1194274" cy="849998"/>
            </a:xfrm>
            <a:prstGeom prst="rect">
              <a:avLst/>
            </a:prstGeom>
            <a:solidFill>
              <a:srgbClr val="C4C4C4"/>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114" name="Certificate"/>
            <p:cNvSpPr txBox="1"/>
            <p:nvPr/>
          </p:nvSpPr>
          <p:spPr>
            <a:xfrm>
              <a:off x="27986" y="-1"/>
              <a:ext cx="1138302" cy="45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2200">
                  <a:solidFill>
                    <a:srgbClr val="000000"/>
                  </a:solidFill>
                  <a:latin typeface="Snell Roundhand"/>
                  <a:ea typeface="Snell Roundhand"/>
                  <a:cs typeface="Snell Roundhand"/>
                  <a:sym typeface="Snell Roundhand"/>
                </a:defRPr>
              </a:lvl1pPr>
            </a:lstStyle>
            <a:p>
              <a:pPr/>
              <a:r>
                <a:t>Certificate</a:t>
              </a:r>
            </a:p>
          </p:txBody>
        </p:sp>
        <p:grpSp>
          <p:nvGrpSpPr>
            <p:cNvPr id="2122" name="Group"/>
            <p:cNvGrpSpPr/>
            <p:nvPr/>
          </p:nvGrpSpPr>
          <p:grpSpPr>
            <a:xfrm>
              <a:off x="62930" y="528144"/>
              <a:ext cx="290761" cy="270627"/>
              <a:chOff x="0" y="0"/>
              <a:chExt cx="290759" cy="270626"/>
            </a:xfrm>
          </p:grpSpPr>
          <p:sp>
            <p:nvSpPr>
              <p:cNvPr id="2115" name="Line"/>
              <p:cNvSpPr/>
              <p:nvPr/>
            </p:nvSpPr>
            <p:spPr>
              <a:xfrm>
                <a:off x="0" y="95631"/>
                <a:ext cx="216552" cy="17499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EBB20"/>
              </a:solidFill>
              <a:ln w="25400" cap="flat">
                <a:solidFill>
                  <a:srgbClr val="0A5C0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116" name="Line"/>
              <p:cNvSpPr/>
              <p:nvPr/>
            </p:nvSpPr>
            <p:spPr>
              <a:xfrm flipV="1">
                <a:off x="10418" y="122634"/>
                <a:ext cx="141786" cy="141785"/>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117" name="Line"/>
              <p:cNvSpPr/>
              <p:nvPr/>
            </p:nvSpPr>
            <p:spPr>
              <a:xfrm flipV="1">
                <a:off x="106529" y="137114"/>
                <a:ext cx="64496" cy="64496"/>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118" name="Line"/>
              <p:cNvSpPr/>
              <p:nvPr/>
            </p:nvSpPr>
            <p:spPr>
              <a:xfrm flipV="1">
                <a:off x="9372" y="118869"/>
                <a:ext cx="139067" cy="139068"/>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119" name="Line"/>
              <p:cNvSpPr/>
              <p:nvPr/>
            </p:nvSpPr>
            <p:spPr>
              <a:xfrm flipV="1">
                <a:off x="100541" y="137692"/>
                <a:ext cx="62956" cy="62955"/>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120" name="Circle"/>
              <p:cNvSpPr/>
              <p:nvPr/>
            </p:nvSpPr>
            <p:spPr>
              <a:xfrm>
                <a:off x="131160" y="0"/>
                <a:ext cx="159600" cy="159600"/>
              </a:xfrm>
              <a:prstGeom prst="ellipse">
                <a:avLst/>
              </a:prstGeom>
              <a:solidFill>
                <a:srgbClr val="06BC00"/>
              </a:solidFill>
              <a:ln w="38100" cap="flat">
                <a:solidFill>
                  <a:srgbClr val="015400"/>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121" name="Circle"/>
              <p:cNvSpPr/>
              <p:nvPr/>
            </p:nvSpPr>
            <p:spPr>
              <a:xfrm>
                <a:off x="213947" y="23493"/>
                <a:ext cx="51585" cy="51585"/>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pic>
          <p:nvPicPr>
            <p:cNvPr id="2123" name="250px-VRSNlogoAug2012.png" descr="250px-VRSNlogoAug2012.png"/>
            <p:cNvPicPr>
              <a:picLocks noChangeAspect="1"/>
            </p:cNvPicPr>
            <p:nvPr/>
          </p:nvPicPr>
          <p:blipFill>
            <a:blip r:embed="rId3">
              <a:extLst/>
            </a:blip>
            <a:srcRect l="0" t="0" r="12951" b="33387"/>
            <a:stretch>
              <a:fillRect/>
            </a:stretch>
          </p:blipFill>
          <p:spPr>
            <a:xfrm>
              <a:off x="695032" y="443170"/>
              <a:ext cx="464702" cy="355605"/>
            </a:xfrm>
            <a:prstGeom prst="rect">
              <a:avLst/>
            </a:prstGeom>
            <a:ln w="12700" cap="flat">
              <a:noFill/>
              <a:miter lim="400000"/>
            </a:ln>
            <a:effectLst/>
          </p:spPr>
        </p:pic>
        <p:pic>
          <p:nvPicPr>
            <p:cNvPr id="2124" name="strategic_bofa500_1.png" descr="strategic_bofa500_1.png"/>
            <p:cNvPicPr>
              <a:picLocks noChangeAspect="1"/>
            </p:cNvPicPr>
            <p:nvPr/>
          </p:nvPicPr>
          <p:blipFill>
            <a:blip r:embed="rId5">
              <a:extLst/>
            </a:blip>
            <a:srcRect l="35082" t="39675" r="28418" b="0"/>
            <a:stretch>
              <a:fillRect/>
            </a:stretch>
          </p:blipFill>
          <p:spPr>
            <a:xfrm>
              <a:off x="354447" y="528144"/>
              <a:ext cx="485326" cy="270720"/>
            </a:xfrm>
            <a:prstGeom prst="rect">
              <a:avLst/>
            </a:prstGeom>
            <a:ln w="12700" cap="flat">
              <a:noFill/>
              <a:miter lim="400000"/>
            </a:ln>
            <a:effectLst/>
          </p:spPr>
        </p:pic>
      </p:grpSp>
      <p:sp>
        <p:nvSpPr>
          <p:cNvPr id="2126" name="Triangle"/>
          <p:cNvSpPr/>
          <p:nvPr/>
        </p:nvSpPr>
        <p:spPr>
          <a:xfrm flipH="1" rot="16200000">
            <a:off x="4628713" y="6570286"/>
            <a:ext cx="1246246" cy="275032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21600"/>
                </a:moveTo>
                <a:lnTo>
                  <a:pt x="0" y="0"/>
                </a:lnTo>
                <a:lnTo>
                  <a:pt x="21600" y="0"/>
                </a:lnTo>
                <a:close/>
              </a:path>
            </a:pathLst>
          </a:custGeom>
          <a:solidFill>
            <a:srgbClr val="434343">
              <a:alpha val="83830"/>
            </a:srgbClr>
          </a:solidFill>
          <a:ln w="12700">
            <a:miter lim="400000"/>
          </a:ln>
        </p:spPr>
        <p:txBody>
          <a:bodyPr lIns="50800" tIns="50800" rIns="50800" bIns="50800" anchor="ctr"/>
          <a:lstStyle/>
          <a:p>
            <a:pPr>
              <a:defRPr b="0" sz="2200">
                <a:latin typeface="+mn-lt"/>
                <a:ea typeface="+mn-ea"/>
                <a:cs typeface="+mn-cs"/>
                <a:sym typeface="Helvetica Neue Medium"/>
              </a:defRPr>
            </a:pPr>
          </a:p>
        </p:txBody>
      </p:sp>
      <p:sp>
        <p:nvSpPr>
          <p:cNvPr id="2127" name="Rectangle"/>
          <p:cNvSpPr/>
          <p:nvPr/>
        </p:nvSpPr>
        <p:spPr>
          <a:xfrm>
            <a:off x="4953608" y="7360537"/>
            <a:ext cx="1790917" cy="991134"/>
          </a:xfrm>
          <a:prstGeom prst="rect">
            <a:avLst/>
          </a:prstGeom>
          <a:solidFill>
            <a:srgbClr val="000000"/>
          </a:solidFill>
          <a:ln w="25400">
            <a:solidFill>
              <a:srgbClr val="FFFFFF"/>
            </a:solidFill>
            <a:prstDash val="sysDot"/>
            <a:miter lim="400000"/>
          </a:ln>
        </p:spPr>
        <p:txBody>
          <a:bodyPr lIns="50800" tIns="50800" rIns="50800" bIns="50800" anchor="ctr"/>
          <a:lstStyle/>
          <a:p>
            <a:pPr>
              <a:defRPr b="0" sz="2200">
                <a:latin typeface="+mn-lt"/>
                <a:ea typeface="+mn-ea"/>
                <a:cs typeface="+mn-cs"/>
                <a:sym typeface="Helvetica Neue Medium"/>
              </a:defRPr>
            </a:pPr>
          </a:p>
        </p:txBody>
      </p:sp>
      <p:grpSp>
        <p:nvGrpSpPr>
          <p:cNvPr id="2224" name="Group"/>
          <p:cNvGrpSpPr/>
          <p:nvPr/>
        </p:nvGrpSpPr>
        <p:grpSpPr>
          <a:xfrm>
            <a:off x="4992918" y="7342671"/>
            <a:ext cx="1712297" cy="1028701"/>
            <a:chOff x="0" y="0"/>
            <a:chExt cx="1712295" cy="1028699"/>
          </a:xfrm>
        </p:grpSpPr>
        <p:grpSp>
          <p:nvGrpSpPr>
            <p:cNvPr id="2143" name="Group"/>
            <p:cNvGrpSpPr/>
            <p:nvPr/>
          </p:nvGrpSpPr>
          <p:grpSpPr>
            <a:xfrm>
              <a:off x="0" y="0"/>
              <a:ext cx="533210" cy="609601"/>
              <a:chOff x="0" y="0"/>
              <a:chExt cx="533209" cy="609600"/>
            </a:xfrm>
          </p:grpSpPr>
          <p:grpSp>
            <p:nvGrpSpPr>
              <p:cNvPr id="2141" name="Group"/>
              <p:cNvGrpSpPr/>
              <p:nvPr/>
            </p:nvGrpSpPr>
            <p:grpSpPr>
              <a:xfrm>
                <a:off x="0" y="118381"/>
                <a:ext cx="533210" cy="372838"/>
                <a:chOff x="0" y="0"/>
                <a:chExt cx="533209" cy="372836"/>
              </a:xfrm>
            </p:grpSpPr>
            <p:grpSp>
              <p:nvGrpSpPr>
                <p:cNvPr id="2139" name="Group"/>
                <p:cNvGrpSpPr/>
                <p:nvPr/>
              </p:nvGrpSpPr>
              <p:grpSpPr>
                <a:xfrm>
                  <a:off x="34234" y="42068"/>
                  <a:ext cx="464742" cy="330769"/>
                  <a:chOff x="0" y="0"/>
                  <a:chExt cx="464740" cy="330768"/>
                </a:xfrm>
              </p:grpSpPr>
              <p:sp>
                <p:nvSpPr>
                  <p:cNvPr id="2128" name="Rectangle"/>
                  <p:cNvSpPr/>
                  <p:nvPr/>
                </p:nvSpPr>
                <p:spPr>
                  <a:xfrm>
                    <a:off x="0" y="0"/>
                    <a:ext cx="464741" cy="330769"/>
                  </a:xfrm>
                  <a:prstGeom prst="rect">
                    <a:avLst/>
                  </a:prstGeom>
                  <a:solidFill>
                    <a:srgbClr val="C4C4C4"/>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nvGrpSpPr>
                  <p:cNvPr id="2136" name="Group"/>
                  <p:cNvGrpSpPr/>
                  <p:nvPr/>
                </p:nvGrpSpPr>
                <p:grpSpPr>
                  <a:xfrm>
                    <a:off x="24488" y="187531"/>
                    <a:ext cx="113148" cy="105313"/>
                    <a:chOff x="0" y="0"/>
                    <a:chExt cx="113146" cy="105311"/>
                  </a:xfrm>
                </p:grpSpPr>
                <p:sp>
                  <p:nvSpPr>
                    <p:cNvPr id="2129" name="Line"/>
                    <p:cNvSpPr/>
                    <p:nvPr/>
                  </p:nvSpPr>
                  <p:spPr>
                    <a:xfrm>
                      <a:off x="0" y="37214"/>
                      <a:ext cx="84270" cy="680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EBB20"/>
                    </a:solidFill>
                    <a:ln w="25400" cap="flat">
                      <a:solidFill>
                        <a:srgbClr val="0A5C0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130" name="Line"/>
                    <p:cNvSpPr/>
                    <p:nvPr/>
                  </p:nvSpPr>
                  <p:spPr>
                    <a:xfrm flipV="1">
                      <a:off x="4054" y="47722"/>
                      <a:ext cx="55175" cy="55175"/>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131" name="Line"/>
                    <p:cNvSpPr/>
                    <p:nvPr/>
                  </p:nvSpPr>
                  <p:spPr>
                    <a:xfrm flipV="1">
                      <a:off x="41454" y="53356"/>
                      <a:ext cx="25099" cy="25099"/>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132" name="Line"/>
                    <p:cNvSpPr/>
                    <p:nvPr/>
                  </p:nvSpPr>
                  <p:spPr>
                    <a:xfrm flipV="1">
                      <a:off x="3647" y="46257"/>
                      <a:ext cx="54117" cy="54117"/>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133" name="Line"/>
                    <p:cNvSpPr/>
                    <p:nvPr/>
                  </p:nvSpPr>
                  <p:spPr>
                    <a:xfrm flipV="1">
                      <a:off x="39124" y="53581"/>
                      <a:ext cx="24500" cy="24499"/>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134" name="Circle"/>
                    <p:cNvSpPr/>
                    <p:nvPr/>
                  </p:nvSpPr>
                  <p:spPr>
                    <a:xfrm>
                      <a:off x="51039" y="0"/>
                      <a:ext cx="62108" cy="62107"/>
                    </a:xfrm>
                    <a:prstGeom prst="ellipse">
                      <a:avLst/>
                    </a:prstGeom>
                    <a:solidFill>
                      <a:srgbClr val="06BC00"/>
                    </a:solidFill>
                    <a:ln w="38100" cap="flat">
                      <a:solidFill>
                        <a:srgbClr val="015400"/>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135" name="Circle"/>
                    <p:cNvSpPr/>
                    <p:nvPr/>
                  </p:nvSpPr>
                  <p:spPr>
                    <a:xfrm>
                      <a:off x="83255" y="9142"/>
                      <a:ext cx="20075" cy="20074"/>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pic>
                <p:nvPicPr>
                  <p:cNvPr id="2137" name="250px-VRSNlogoAug2012.png" descr="250px-VRSNlogoAug2012.png"/>
                  <p:cNvPicPr>
                    <a:picLocks noChangeAspect="1"/>
                  </p:cNvPicPr>
                  <p:nvPr/>
                </p:nvPicPr>
                <p:blipFill>
                  <a:blip r:embed="rId3">
                    <a:extLst/>
                  </a:blip>
                  <a:srcRect l="0" t="0" r="12951" b="33387"/>
                  <a:stretch>
                    <a:fillRect/>
                  </a:stretch>
                </p:blipFill>
                <p:spPr>
                  <a:xfrm>
                    <a:off x="270465" y="154464"/>
                    <a:ext cx="180835" cy="138382"/>
                  </a:xfrm>
                  <a:prstGeom prst="rect">
                    <a:avLst/>
                  </a:prstGeom>
                  <a:ln w="12700" cap="flat">
                    <a:noFill/>
                    <a:miter lim="400000"/>
                  </a:ln>
                  <a:effectLst/>
                </p:spPr>
              </p:pic>
              <p:pic>
                <p:nvPicPr>
                  <p:cNvPr id="2138" name="strategic_bofa500_1.png" descr="strategic_bofa500_1.png"/>
                  <p:cNvPicPr>
                    <a:picLocks noChangeAspect="1"/>
                  </p:cNvPicPr>
                  <p:nvPr/>
                </p:nvPicPr>
                <p:blipFill>
                  <a:blip r:embed="rId5">
                    <a:extLst/>
                  </a:blip>
                  <a:srcRect l="35082" t="39675" r="28418" b="0"/>
                  <a:stretch>
                    <a:fillRect/>
                  </a:stretch>
                </p:blipFill>
                <p:spPr>
                  <a:xfrm>
                    <a:off x="137930" y="187531"/>
                    <a:ext cx="188860" cy="105349"/>
                  </a:xfrm>
                  <a:prstGeom prst="rect">
                    <a:avLst/>
                  </a:prstGeom>
                  <a:ln w="12700" cap="flat">
                    <a:noFill/>
                    <a:miter lim="400000"/>
                  </a:ln>
                  <a:effectLst/>
                </p:spPr>
              </p:pic>
            </p:grpSp>
            <p:sp>
              <p:nvSpPr>
                <p:cNvPr id="2140" name="Certificate"/>
                <p:cNvSpPr txBox="1"/>
                <p:nvPr/>
              </p:nvSpPr>
              <p:spPr>
                <a:xfrm>
                  <a:off x="0" y="0"/>
                  <a:ext cx="533210" cy="241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900">
                      <a:solidFill>
                        <a:srgbClr val="000000"/>
                      </a:solidFill>
                      <a:latin typeface="Snell Roundhand"/>
                      <a:ea typeface="Snell Roundhand"/>
                      <a:cs typeface="Snell Roundhand"/>
                      <a:sym typeface="Snell Roundhand"/>
                    </a:defRPr>
                  </a:lvl1pPr>
                </a:lstStyle>
                <a:p>
                  <a:pPr/>
                  <a:r>
                    <a:t>Certificate</a:t>
                  </a:r>
                </a:p>
              </p:txBody>
            </p:sp>
          </p:grpSp>
          <p:sp>
            <p:nvSpPr>
              <p:cNvPr id="2142" name="✗"/>
              <p:cNvSpPr txBox="1"/>
              <p:nvPr/>
            </p:nvSpPr>
            <p:spPr>
              <a:xfrm>
                <a:off x="64471" y="0"/>
                <a:ext cx="404268" cy="609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4000">
                    <a:solidFill>
                      <a:srgbClr val="C82506"/>
                    </a:solidFill>
                    <a:latin typeface="Gill Sans"/>
                    <a:ea typeface="Gill Sans"/>
                    <a:cs typeface="Gill Sans"/>
                    <a:sym typeface="Gill Sans"/>
                  </a:defRPr>
                </a:lvl1pPr>
              </a:lstStyle>
              <a:p>
                <a:pPr/>
                <a:r>
                  <a:t>✗</a:t>
                </a:r>
              </a:p>
            </p:txBody>
          </p:sp>
        </p:grpSp>
        <p:grpSp>
          <p:nvGrpSpPr>
            <p:cNvPr id="2159" name="Group"/>
            <p:cNvGrpSpPr/>
            <p:nvPr/>
          </p:nvGrpSpPr>
          <p:grpSpPr>
            <a:xfrm>
              <a:off x="589542" y="0"/>
              <a:ext cx="533211" cy="609601"/>
              <a:chOff x="0" y="0"/>
              <a:chExt cx="533209" cy="609600"/>
            </a:xfrm>
          </p:grpSpPr>
          <p:grpSp>
            <p:nvGrpSpPr>
              <p:cNvPr id="2157" name="Group"/>
              <p:cNvGrpSpPr/>
              <p:nvPr/>
            </p:nvGrpSpPr>
            <p:grpSpPr>
              <a:xfrm>
                <a:off x="-1" y="118381"/>
                <a:ext cx="533211" cy="372838"/>
                <a:chOff x="0" y="0"/>
                <a:chExt cx="533209" cy="372836"/>
              </a:xfrm>
            </p:grpSpPr>
            <p:grpSp>
              <p:nvGrpSpPr>
                <p:cNvPr id="2155" name="Group"/>
                <p:cNvGrpSpPr/>
                <p:nvPr/>
              </p:nvGrpSpPr>
              <p:grpSpPr>
                <a:xfrm>
                  <a:off x="34234" y="42068"/>
                  <a:ext cx="464742" cy="330769"/>
                  <a:chOff x="0" y="0"/>
                  <a:chExt cx="464740" cy="330768"/>
                </a:xfrm>
              </p:grpSpPr>
              <p:sp>
                <p:nvSpPr>
                  <p:cNvPr id="2144" name="Rectangle"/>
                  <p:cNvSpPr/>
                  <p:nvPr/>
                </p:nvSpPr>
                <p:spPr>
                  <a:xfrm>
                    <a:off x="0" y="0"/>
                    <a:ext cx="464741" cy="330769"/>
                  </a:xfrm>
                  <a:prstGeom prst="rect">
                    <a:avLst/>
                  </a:prstGeom>
                  <a:solidFill>
                    <a:srgbClr val="C4C4C4"/>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nvGrpSpPr>
                  <p:cNvPr id="2152" name="Group"/>
                  <p:cNvGrpSpPr/>
                  <p:nvPr/>
                </p:nvGrpSpPr>
                <p:grpSpPr>
                  <a:xfrm>
                    <a:off x="24488" y="187531"/>
                    <a:ext cx="113148" cy="105313"/>
                    <a:chOff x="0" y="0"/>
                    <a:chExt cx="113146" cy="105311"/>
                  </a:xfrm>
                </p:grpSpPr>
                <p:sp>
                  <p:nvSpPr>
                    <p:cNvPr id="2145" name="Line"/>
                    <p:cNvSpPr/>
                    <p:nvPr/>
                  </p:nvSpPr>
                  <p:spPr>
                    <a:xfrm>
                      <a:off x="0" y="37214"/>
                      <a:ext cx="84270" cy="680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EBB20"/>
                    </a:solidFill>
                    <a:ln w="25400" cap="flat">
                      <a:solidFill>
                        <a:srgbClr val="0A5C0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146" name="Line"/>
                    <p:cNvSpPr/>
                    <p:nvPr/>
                  </p:nvSpPr>
                  <p:spPr>
                    <a:xfrm flipV="1">
                      <a:off x="4054" y="47722"/>
                      <a:ext cx="55175" cy="55175"/>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147" name="Line"/>
                    <p:cNvSpPr/>
                    <p:nvPr/>
                  </p:nvSpPr>
                  <p:spPr>
                    <a:xfrm flipV="1">
                      <a:off x="41454" y="53356"/>
                      <a:ext cx="25099" cy="25099"/>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148" name="Line"/>
                    <p:cNvSpPr/>
                    <p:nvPr/>
                  </p:nvSpPr>
                  <p:spPr>
                    <a:xfrm flipV="1">
                      <a:off x="3647" y="46257"/>
                      <a:ext cx="54117" cy="54117"/>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149" name="Line"/>
                    <p:cNvSpPr/>
                    <p:nvPr/>
                  </p:nvSpPr>
                  <p:spPr>
                    <a:xfrm flipV="1">
                      <a:off x="39124" y="53581"/>
                      <a:ext cx="24500" cy="24499"/>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150" name="Circle"/>
                    <p:cNvSpPr/>
                    <p:nvPr/>
                  </p:nvSpPr>
                  <p:spPr>
                    <a:xfrm>
                      <a:off x="51039" y="0"/>
                      <a:ext cx="62108" cy="62107"/>
                    </a:xfrm>
                    <a:prstGeom prst="ellipse">
                      <a:avLst/>
                    </a:prstGeom>
                    <a:solidFill>
                      <a:srgbClr val="06BC00"/>
                    </a:solidFill>
                    <a:ln w="38100" cap="flat">
                      <a:solidFill>
                        <a:srgbClr val="015400"/>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151" name="Circle"/>
                    <p:cNvSpPr/>
                    <p:nvPr/>
                  </p:nvSpPr>
                  <p:spPr>
                    <a:xfrm>
                      <a:off x="83255" y="9142"/>
                      <a:ext cx="20075" cy="20074"/>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pic>
                <p:nvPicPr>
                  <p:cNvPr id="2153" name="250px-VRSNlogoAug2012.png" descr="250px-VRSNlogoAug2012.png"/>
                  <p:cNvPicPr>
                    <a:picLocks noChangeAspect="1"/>
                  </p:cNvPicPr>
                  <p:nvPr/>
                </p:nvPicPr>
                <p:blipFill>
                  <a:blip r:embed="rId3">
                    <a:extLst/>
                  </a:blip>
                  <a:srcRect l="0" t="0" r="12951" b="33387"/>
                  <a:stretch>
                    <a:fillRect/>
                  </a:stretch>
                </p:blipFill>
                <p:spPr>
                  <a:xfrm>
                    <a:off x="270465" y="154464"/>
                    <a:ext cx="180835" cy="138382"/>
                  </a:xfrm>
                  <a:prstGeom prst="rect">
                    <a:avLst/>
                  </a:prstGeom>
                  <a:ln w="12700" cap="flat">
                    <a:noFill/>
                    <a:miter lim="400000"/>
                  </a:ln>
                  <a:effectLst/>
                </p:spPr>
              </p:pic>
              <p:pic>
                <p:nvPicPr>
                  <p:cNvPr id="2154" name="strategic_bofa500_1.png" descr="strategic_bofa500_1.png"/>
                  <p:cNvPicPr>
                    <a:picLocks noChangeAspect="1"/>
                  </p:cNvPicPr>
                  <p:nvPr/>
                </p:nvPicPr>
                <p:blipFill>
                  <a:blip r:embed="rId5">
                    <a:extLst/>
                  </a:blip>
                  <a:srcRect l="35082" t="39675" r="28418" b="0"/>
                  <a:stretch>
                    <a:fillRect/>
                  </a:stretch>
                </p:blipFill>
                <p:spPr>
                  <a:xfrm>
                    <a:off x="137930" y="187531"/>
                    <a:ext cx="188860" cy="105349"/>
                  </a:xfrm>
                  <a:prstGeom prst="rect">
                    <a:avLst/>
                  </a:prstGeom>
                  <a:ln w="12700" cap="flat">
                    <a:noFill/>
                    <a:miter lim="400000"/>
                  </a:ln>
                  <a:effectLst/>
                </p:spPr>
              </p:pic>
            </p:grpSp>
            <p:sp>
              <p:nvSpPr>
                <p:cNvPr id="2156" name="Certificate"/>
                <p:cNvSpPr txBox="1"/>
                <p:nvPr/>
              </p:nvSpPr>
              <p:spPr>
                <a:xfrm>
                  <a:off x="0" y="0"/>
                  <a:ext cx="533210" cy="241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900">
                      <a:solidFill>
                        <a:srgbClr val="000000"/>
                      </a:solidFill>
                      <a:latin typeface="Snell Roundhand"/>
                      <a:ea typeface="Snell Roundhand"/>
                      <a:cs typeface="Snell Roundhand"/>
                      <a:sym typeface="Snell Roundhand"/>
                    </a:defRPr>
                  </a:lvl1pPr>
                </a:lstStyle>
                <a:p>
                  <a:pPr/>
                  <a:r>
                    <a:t>Certificate</a:t>
                  </a:r>
                </a:p>
              </p:txBody>
            </p:sp>
          </p:grpSp>
          <p:sp>
            <p:nvSpPr>
              <p:cNvPr id="2158" name="✗"/>
              <p:cNvSpPr txBox="1"/>
              <p:nvPr/>
            </p:nvSpPr>
            <p:spPr>
              <a:xfrm>
                <a:off x="64471" y="0"/>
                <a:ext cx="404268" cy="609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4000">
                    <a:solidFill>
                      <a:srgbClr val="C82506"/>
                    </a:solidFill>
                    <a:latin typeface="Gill Sans"/>
                    <a:ea typeface="Gill Sans"/>
                    <a:cs typeface="Gill Sans"/>
                    <a:sym typeface="Gill Sans"/>
                  </a:defRPr>
                </a:lvl1pPr>
              </a:lstStyle>
              <a:p>
                <a:pPr/>
                <a:r>
                  <a:t>✗</a:t>
                </a:r>
              </a:p>
            </p:txBody>
          </p:sp>
        </p:grpSp>
        <p:grpSp>
          <p:nvGrpSpPr>
            <p:cNvPr id="2175" name="Group"/>
            <p:cNvGrpSpPr/>
            <p:nvPr/>
          </p:nvGrpSpPr>
          <p:grpSpPr>
            <a:xfrm>
              <a:off x="-1" y="419099"/>
              <a:ext cx="533211" cy="609601"/>
              <a:chOff x="0" y="0"/>
              <a:chExt cx="533209" cy="609600"/>
            </a:xfrm>
          </p:grpSpPr>
          <p:grpSp>
            <p:nvGrpSpPr>
              <p:cNvPr id="2173" name="Group"/>
              <p:cNvGrpSpPr/>
              <p:nvPr/>
            </p:nvGrpSpPr>
            <p:grpSpPr>
              <a:xfrm>
                <a:off x="-1" y="118381"/>
                <a:ext cx="533211" cy="372838"/>
                <a:chOff x="0" y="0"/>
                <a:chExt cx="533209" cy="372836"/>
              </a:xfrm>
            </p:grpSpPr>
            <p:grpSp>
              <p:nvGrpSpPr>
                <p:cNvPr id="2171" name="Group"/>
                <p:cNvGrpSpPr/>
                <p:nvPr/>
              </p:nvGrpSpPr>
              <p:grpSpPr>
                <a:xfrm>
                  <a:off x="34234" y="42068"/>
                  <a:ext cx="464742" cy="330769"/>
                  <a:chOff x="0" y="0"/>
                  <a:chExt cx="464740" cy="330768"/>
                </a:xfrm>
              </p:grpSpPr>
              <p:sp>
                <p:nvSpPr>
                  <p:cNvPr id="2160" name="Rectangle"/>
                  <p:cNvSpPr/>
                  <p:nvPr/>
                </p:nvSpPr>
                <p:spPr>
                  <a:xfrm>
                    <a:off x="0" y="0"/>
                    <a:ext cx="464741" cy="330769"/>
                  </a:xfrm>
                  <a:prstGeom prst="rect">
                    <a:avLst/>
                  </a:prstGeom>
                  <a:solidFill>
                    <a:srgbClr val="C4C4C4"/>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nvGrpSpPr>
                  <p:cNvPr id="2168" name="Group"/>
                  <p:cNvGrpSpPr/>
                  <p:nvPr/>
                </p:nvGrpSpPr>
                <p:grpSpPr>
                  <a:xfrm>
                    <a:off x="24488" y="187531"/>
                    <a:ext cx="113148" cy="105313"/>
                    <a:chOff x="0" y="0"/>
                    <a:chExt cx="113146" cy="105311"/>
                  </a:xfrm>
                </p:grpSpPr>
                <p:sp>
                  <p:nvSpPr>
                    <p:cNvPr id="2161" name="Line"/>
                    <p:cNvSpPr/>
                    <p:nvPr/>
                  </p:nvSpPr>
                  <p:spPr>
                    <a:xfrm>
                      <a:off x="0" y="37214"/>
                      <a:ext cx="84270" cy="680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EBB20"/>
                    </a:solidFill>
                    <a:ln w="25400" cap="flat">
                      <a:solidFill>
                        <a:srgbClr val="0A5C0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162" name="Line"/>
                    <p:cNvSpPr/>
                    <p:nvPr/>
                  </p:nvSpPr>
                  <p:spPr>
                    <a:xfrm flipV="1">
                      <a:off x="4054" y="47722"/>
                      <a:ext cx="55175" cy="55175"/>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163" name="Line"/>
                    <p:cNvSpPr/>
                    <p:nvPr/>
                  </p:nvSpPr>
                  <p:spPr>
                    <a:xfrm flipV="1">
                      <a:off x="41454" y="53356"/>
                      <a:ext cx="25099" cy="25099"/>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164" name="Line"/>
                    <p:cNvSpPr/>
                    <p:nvPr/>
                  </p:nvSpPr>
                  <p:spPr>
                    <a:xfrm flipV="1">
                      <a:off x="3647" y="46257"/>
                      <a:ext cx="54117" cy="54117"/>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165" name="Line"/>
                    <p:cNvSpPr/>
                    <p:nvPr/>
                  </p:nvSpPr>
                  <p:spPr>
                    <a:xfrm flipV="1">
                      <a:off x="39124" y="53581"/>
                      <a:ext cx="24500" cy="24499"/>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166" name="Circle"/>
                    <p:cNvSpPr/>
                    <p:nvPr/>
                  </p:nvSpPr>
                  <p:spPr>
                    <a:xfrm>
                      <a:off x="51039" y="0"/>
                      <a:ext cx="62108" cy="62107"/>
                    </a:xfrm>
                    <a:prstGeom prst="ellipse">
                      <a:avLst/>
                    </a:prstGeom>
                    <a:solidFill>
                      <a:srgbClr val="06BC00"/>
                    </a:solidFill>
                    <a:ln w="38100" cap="flat">
                      <a:solidFill>
                        <a:srgbClr val="015400"/>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167" name="Circle"/>
                    <p:cNvSpPr/>
                    <p:nvPr/>
                  </p:nvSpPr>
                  <p:spPr>
                    <a:xfrm>
                      <a:off x="83255" y="9142"/>
                      <a:ext cx="20075" cy="20074"/>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pic>
                <p:nvPicPr>
                  <p:cNvPr id="2169" name="250px-VRSNlogoAug2012.png" descr="250px-VRSNlogoAug2012.png"/>
                  <p:cNvPicPr>
                    <a:picLocks noChangeAspect="1"/>
                  </p:cNvPicPr>
                  <p:nvPr/>
                </p:nvPicPr>
                <p:blipFill>
                  <a:blip r:embed="rId3">
                    <a:extLst/>
                  </a:blip>
                  <a:srcRect l="0" t="0" r="12951" b="33387"/>
                  <a:stretch>
                    <a:fillRect/>
                  </a:stretch>
                </p:blipFill>
                <p:spPr>
                  <a:xfrm>
                    <a:off x="270465" y="154464"/>
                    <a:ext cx="180835" cy="138382"/>
                  </a:xfrm>
                  <a:prstGeom prst="rect">
                    <a:avLst/>
                  </a:prstGeom>
                  <a:ln w="12700" cap="flat">
                    <a:noFill/>
                    <a:miter lim="400000"/>
                  </a:ln>
                  <a:effectLst/>
                </p:spPr>
              </p:pic>
              <p:pic>
                <p:nvPicPr>
                  <p:cNvPr id="2170" name="strategic_bofa500_1.png" descr="strategic_bofa500_1.png"/>
                  <p:cNvPicPr>
                    <a:picLocks noChangeAspect="1"/>
                  </p:cNvPicPr>
                  <p:nvPr/>
                </p:nvPicPr>
                <p:blipFill>
                  <a:blip r:embed="rId5">
                    <a:extLst/>
                  </a:blip>
                  <a:srcRect l="35082" t="39675" r="28418" b="0"/>
                  <a:stretch>
                    <a:fillRect/>
                  </a:stretch>
                </p:blipFill>
                <p:spPr>
                  <a:xfrm>
                    <a:off x="137930" y="187531"/>
                    <a:ext cx="188860" cy="105349"/>
                  </a:xfrm>
                  <a:prstGeom prst="rect">
                    <a:avLst/>
                  </a:prstGeom>
                  <a:ln w="12700" cap="flat">
                    <a:noFill/>
                    <a:miter lim="400000"/>
                  </a:ln>
                  <a:effectLst/>
                </p:spPr>
              </p:pic>
            </p:grpSp>
            <p:sp>
              <p:nvSpPr>
                <p:cNvPr id="2172" name="Certificate"/>
                <p:cNvSpPr txBox="1"/>
                <p:nvPr/>
              </p:nvSpPr>
              <p:spPr>
                <a:xfrm>
                  <a:off x="0" y="0"/>
                  <a:ext cx="533210" cy="241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900">
                      <a:solidFill>
                        <a:srgbClr val="000000"/>
                      </a:solidFill>
                      <a:latin typeface="Snell Roundhand"/>
                      <a:ea typeface="Snell Roundhand"/>
                      <a:cs typeface="Snell Roundhand"/>
                      <a:sym typeface="Snell Roundhand"/>
                    </a:defRPr>
                  </a:lvl1pPr>
                </a:lstStyle>
                <a:p>
                  <a:pPr/>
                  <a:r>
                    <a:t>Certificate</a:t>
                  </a:r>
                </a:p>
              </p:txBody>
            </p:sp>
          </p:grpSp>
          <p:sp>
            <p:nvSpPr>
              <p:cNvPr id="2174" name="✗"/>
              <p:cNvSpPr txBox="1"/>
              <p:nvPr/>
            </p:nvSpPr>
            <p:spPr>
              <a:xfrm>
                <a:off x="64471" y="0"/>
                <a:ext cx="404268" cy="609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4000">
                    <a:solidFill>
                      <a:srgbClr val="C82506"/>
                    </a:solidFill>
                    <a:latin typeface="Gill Sans"/>
                    <a:ea typeface="Gill Sans"/>
                    <a:cs typeface="Gill Sans"/>
                    <a:sym typeface="Gill Sans"/>
                  </a:defRPr>
                </a:lvl1pPr>
              </a:lstStyle>
              <a:p>
                <a:pPr/>
                <a:r>
                  <a:t>✗</a:t>
                </a:r>
              </a:p>
            </p:txBody>
          </p:sp>
        </p:grpSp>
        <p:grpSp>
          <p:nvGrpSpPr>
            <p:cNvPr id="2191" name="Group"/>
            <p:cNvGrpSpPr/>
            <p:nvPr/>
          </p:nvGrpSpPr>
          <p:grpSpPr>
            <a:xfrm>
              <a:off x="589542" y="419099"/>
              <a:ext cx="533211" cy="609601"/>
              <a:chOff x="0" y="0"/>
              <a:chExt cx="533209" cy="609600"/>
            </a:xfrm>
          </p:grpSpPr>
          <p:grpSp>
            <p:nvGrpSpPr>
              <p:cNvPr id="2189" name="Group"/>
              <p:cNvGrpSpPr/>
              <p:nvPr/>
            </p:nvGrpSpPr>
            <p:grpSpPr>
              <a:xfrm>
                <a:off x="-1" y="118381"/>
                <a:ext cx="533211" cy="372838"/>
                <a:chOff x="0" y="0"/>
                <a:chExt cx="533209" cy="372836"/>
              </a:xfrm>
            </p:grpSpPr>
            <p:grpSp>
              <p:nvGrpSpPr>
                <p:cNvPr id="2187" name="Group"/>
                <p:cNvGrpSpPr/>
                <p:nvPr/>
              </p:nvGrpSpPr>
              <p:grpSpPr>
                <a:xfrm>
                  <a:off x="34234" y="42068"/>
                  <a:ext cx="464742" cy="330769"/>
                  <a:chOff x="0" y="0"/>
                  <a:chExt cx="464740" cy="330768"/>
                </a:xfrm>
              </p:grpSpPr>
              <p:sp>
                <p:nvSpPr>
                  <p:cNvPr id="2176" name="Rectangle"/>
                  <p:cNvSpPr/>
                  <p:nvPr/>
                </p:nvSpPr>
                <p:spPr>
                  <a:xfrm>
                    <a:off x="0" y="0"/>
                    <a:ext cx="464741" cy="330769"/>
                  </a:xfrm>
                  <a:prstGeom prst="rect">
                    <a:avLst/>
                  </a:prstGeom>
                  <a:solidFill>
                    <a:srgbClr val="C4C4C4"/>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nvGrpSpPr>
                  <p:cNvPr id="2184" name="Group"/>
                  <p:cNvGrpSpPr/>
                  <p:nvPr/>
                </p:nvGrpSpPr>
                <p:grpSpPr>
                  <a:xfrm>
                    <a:off x="24488" y="187531"/>
                    <a:ext cx="113148" cy="105313"/>
                    <a:chOff x="0" y="0"/>
                    <a:chExt cx="113146" cy="105311"/>
                  </a:xfrm>
                </p:grpSpPr>
                <p:sp>
                  <p:nvSpPr>
                    <p:cNvPr id="2177" name="Line"/>
                    <p:cNvSpPr/>
                    <p:nvPr/>
                  </p:nvSpPr>
                  <p:spPr>
                    <a:xfrm>
                      <a:off x="0" y="37214"/>
                      <a:ext cx="84270" cy="680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EBB20"/>
                    </a:solidFill>
                    <a:ln w="25400" cap="flat">
                      <a:solidFill>
                        <a:srgbClr val="0A5C0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178" name="Line"/>
                    <p:cNvSpPr/>
                    <p:nvPr/>
                  </p:nvSpPr>
                  <p:spPr>
                    <a:xfrm flipV="1">
                      <a:off x="4054" y="47722"/>
                      <a:ext cx="55175" cy="55175"/>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179" name="Line"/>
                    <p:cNvSpPr/>
                    <p:nvPr/>
                  </p:nvSpPr>
                  <p:spPr>
                    <a:xfrm flipV="1">
                      <a:off x="41454" y="53356"/>
                      <a:ext cx="25099" cy="25099"/>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180" name="Line"/>
                    <p:cNvSpPr/>
                    <p:nvPr/>
                  </p:nvSpPr>
                  <p:spPr>
                    <a:xfrm flipV="1">
                      <a:off x="3647" y="46257"/>
                      <a:ext cx="54117" cy="54117"/>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181" name="Line"/>
                    <p:cNvSpPr/>
                    <p:nvPr/>
                  </p:nvSpPr>
                  <p:spPr>
                    <a:xfrm flipV="1">
                      <a:off x="39124" y="53581"/>
                      <a:ext cx="24500" cy="24499"/>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182" name="Circle"/>
                    <p:cNvSpPr/>
                    <p:nvPr/>
                  </p:nvSpPr>
                  <p:spPr>
                    <a:xfrm>
                      <a:off x="51039" y="0"/>
                      <a:ext cx="62108" cy="62107"/>
                    </a:xfrm>
                    <a:prstGeom prst="ellipse">
                      <a:avLst/>
                    </a:prstGeom>
                    <a:solidFill>
                      <a:srgbClr val="06BC00"/>
                    </a:solidFill>
                    <a:ln w="38100" cap="flat">
                      <a:solidFill>
                        <a:srgbClr val="015400"/>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183" name="Circle"/>
                    <p:cNvSpPr/>
                    <p:nvPr/>
                  </p:nvSpPr>
                  <p:spPr>
                    <a:xfrm>
                      <a:off x="83255" y="9142"/>
                      <a:ext cx="20075" cy="20074"/>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pic>
                <p:nvPicPr>
                  <p:cNvPr id="2185" name="250px-VRSNlogoAug2012.png" descr="250px-VRSNlogoAug2012.png"/>
                  <p:cNvPicPr>
                    <a:picLocks noChangeAspect="1"/>
                  </p:cNvPicPr>
                  <p:nvPr/>
                </p:nvPicPr>
                <p:blipFill>
                  <a:blip r:embed="rId3">
                    <a:extLst/>
                  </a:blip>
                  <a:srcRect l="0" t="0" r="12951" b="33387"/>
                  <a:stretch>
                    <a:fillRect/>
                  </a:stretch>
                </p:blipFill>
                <p:spPr>
                  <a:xfrm>
                    <a:off x="270465" y="154464"/>
                    <a:ext cx="180835" cy="138382"/>
                  </a:xfrm>
                  <a:prstGeom prst="rect">
                    <a:avLst/>
                  </a:prstGeom>
                  <a:ln w="12700" cap="flat">
                    <a:noFill/>
                    <a:miter lim="400000"/>
                  </a:ln>
                  <a:effectLst/>
                </p:spPr>
              </p:pic>
              <p:pic>
                <p:nvPicPr>
                  <p:cNvPr id="2186" name="strategic_bofa500_1.png" descr="strategic_bofa500_1.png"/>
                  <p:cNvPicPr>
                    <a:picLocks noChangeAspect="1"/>
                  </p:cNvPicPr>
                  <p:nvPr/>
                </p:nvPicPr>
                <p:blipFill>
                  <a:blip r:embed="rId5">
                    <a:extLst/>
                  </a:blip>
                  <a:srcRect l="35082" t="39675" r="28418" b="0"/>
                  <a:stretch>
                    <a:fillRect/>
                  </a:stretch>
                </p:blipFill>
                <p:spPr>
                  <a:xfrm>
                    <a:off x="137930" y="187531"/>
                    <a:ext cx="188860" cy="105349"/>
                  </a:xfrm>
                  <a:prstGeom prst="rect">
                    <a:avLst/>
                  </a:prstGeom>
                  <a:ln w="12700" cap="flat">
                    <a:noFill/>
                    <a:miter lim="400000"/>
                  </a:ln>
                  <a:effectLst/>
                </p:spPr>
              </p:pic>
            </p:grpSp>
            <p:sp>
              <p:nvSpPr>
                <p:cNvPr id="2188" name="Certificate"/>
                <p:cNvSpPr txBox="1"/>
                <p:nvPr/>
              </p:nvSpPr>
              <p:spPr>
                <a:xfrm>
                  <a:off x="0" y="0"/>
                  <a:ext cx="533210" cy="241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900">
                      <a:solidFill>
                        <a:srgbClr val="000000"/>
                      </a:solidFill>
                      <a:latin typeface="Snell Roundhand"/>
                      <a:ea typeface="Snell Roundhand"/>
                      <a:cs typeface="Snell Roundhand"/>
                      <a:sym typeface="Snell Roundhand"/>
                    </a:defRPr>
                  </a:lvl1pPr>
                </a:lstStyle>
                <a:p>
                  <a:pPr/>
                  <a:r>
                    <a:t>Certificate</a:t>
                  </a:r>
                </a:p>
              </p:txBody>
            </p:sp>
          </p:grpSp>
          <p:sp>
            <p:nvSpPr>
              <p:cNvPr id="2190" name="✗"/>
              <p:cNvSpPr txBox="1"/>
              <p:nvPr/>
            </p:nvSpPr>
            <p:spPr>
              <a:xfrm>
                <a:off x="64471" y="0"/>
                <a:ext cx="404268" cy="609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4000">
                    <a:solidFill>
                      <a:srgbClr val="C82506"/>
                    </a:solidFill>
                    <a:latin typeface="Gill Sans"/>
                    <a:ea typeface="Gill Sans"/>
                    <a:cs typeface="Gill Sans"/>
                    <a:sym typeface="Gill Sans"/>
                  </a:defRPr>
                </a:lvl1pPr>
              </a:lstStyle>
              <a:p>
                <a:pPr/>
                <a:r>
                  <a:t>✗</a:t>
                </a:r>
              </a:p>
            </p:txBody>
          </p:sp>
        </p:grpSp>
        <p:grpSp>
          <p:nvGrpSpPr>
            <p:cNvPr id="2207" name="Group"/>
            <p:cNvGrpSpPr/>
            <p:nvPr/>
          </p:nvGrpSpPr>
          <p:grpSpPr>
            <a:xfrm>
              <a:off x="1179085" y="0"/>
              <a:ext cx="533211" cy="609601"/>
              <a:chOff x="0" y="0"/>
              <a:chExt cx="533209" cy="609600"/>
            </a:xfrm>
          </p:grpSpPr>
          <p:grpSp>
            <p:nvGrpSpPr>
              <p:cNvPr id="2205" name="Group"/>
              <p:cNvGrpSpPr/>
              <p:nvPr/>
            </p:nvGrpSpPr>
            <p:grpSpPr>
              <a:xfrm>
                <a:off x="-1" y="118381"/>
                <a:ext cx="533211" cy="372838"/>
                <a:chOff x="0" y="0"/>
                <a:chExt cx="533209" cy="372836"/>
              </a:xfrm>
            </p:grpSpPr>
            <p:grpSp>
              <p:nvGrpSpPr>
                <p:cNvPr id="2203" name="Group"/>
                <p:cNvGrpSpPr/>
                <p:nvPr/>
              </p:nvGrpSpPr>
              <p:grpSpPr>
                <a:xfrm>
                  <a:off x="34234" y="42068"/>
                  <a:ext cx="464742" cy="330769"/>
                  <a:chOff x="0" y="0"/>
                  <a:chExt cx="464740" cy="330768"/>
                </a:xfrm>
              </p:grpSpPr>
              <p:sp>
                <p:nvSpPr>
                  <p:cNvPr id="2192" name="Rectangle"/>
                  <p:cNvSpPr/>
                  <p:nvPr/>
                </p:nvSpPr>
                <p:spPr>
                  <a:xfrm>
                    <a:off x="0" y="0"/>
                    <a:ext cx="464741" cy="330769"/>
                  </a:xfrm>
                  <a:prstGeom prst="rect">
                    <a:avLst/>
                  </a:prstGeom>
                  <a:solidFill>
                    <a:srgbClr val="C4C4C4"/>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nvGrpSpPr>
                  <p:cNvPr id="2200" name="Group"/>
                  <p:cNvGrpSpPr/>
                  <p:nvPr/>
                </p:nvGrpSpPr>
                <p:grpSpPr>
                  <a:xfrm>
                    <a:off x="24488" y="187531"/>
                    <a:ext cx="113148" cy="105313"/>
                    <a:chOff x="0" y="0"/>
                    <a:chExt cx="113146" cy="105311"/>
                  </a:xfrm>
                </p:grpSpPr>
                <p:sp>
                  <p:nvSpPr>
                    <p:cNvPr id="2193" name="Line"/>
                    <p:cNvSpPr/>
                    <p:nvPr/>
                  </p:nvSpPr>
                  <p:spPr>
                    <a:xfrm>
                      <a:off x="0" y="37214"/>
                      <a:ext cx="84270" cy="680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EBB20"/>
                    </a:solidFill>
                    <a:ln w="25400" cap="flat">
                      <a:solidFill>
                        <a:srgbClr val="0A5C0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194" name="Line"/>
                    <p:cNvSpPr/>
                    <p:nvPr/>
                  </p:nvSpPr>
                  <p:spPr>
                    <a:xfrm flipV="1">
                      <a:off x="4054" y="47722"/>
                      <a:ext cx="55175" cy="55175"/>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195" name="Line"/>
                    <p:cNvSpPr/>
                    <p:nvPr/>
                  </p:nvSpPr>
                  <p:spPr>
                    <a:xfrm flipV="1">
                      <a:off x="41454" y="53356"/>
                      <a:ext cx="25099" cy="25099"/>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196" name="Line"/>
                    <p:cNvSpPr/>
                    <p:nvPr/>
                  </p:nvSpPr>
                  <p:spPr>
                    <a:xfrm flipV="1">
                      <a:off x="3647" y="46257"/>
                      <a:ext cx="54117" cy="54117"/>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197" name="Line"/>
                    <p:cNvSpPr/>
                    <p:nvPr/>
                  </p:nvSpPr>
                  <p:spPr>
                    <a:xfrm flipV="1">
                      <a:off x="39124" y="53581"/>
                      <a:ext cx="24500" cy="24499"/>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198" name="Circle"/>
                    <p:cNvSpPr/>
                    <p:nvPr/>
                  </p:nvSpPr>
                  <p:spPr>
                    <a:xfrm>
                      <a:off x="51039" y="0"/>
                      <a:ext cx="62108" cy="62107"/>
                    </a:xfrm>
                    <a:prstGeom prst="ellipse">
                      <a:avLst/>
                    </a:prstGeom>
                    <a:solidFill>
                      <a:srgbClr val="06BC00"/>
                    </a:solidFill>
                    <a:ln w="38100" cap="flat">
                      <a:solidFill>
                        <a:srgbClr val="015400"/>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199" name="Circle"/>
                    <p:cNvSpPr/>
                    <p:nvPr/>
                  </p:nvSpPr>
                  <p:spPr>
                    <a:xfrm>
                      <a:off x="83255" y="9142"/>
                      <a:ext cx="20075" cy="20074"/>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pic>
                <p:nvPicPr>
                  <p:cNvPr id="2201" name="250px-VRSNlogoAug2012.png" descr="250px-VRSNlogoAug2012.png"/>
                  <p:cNvPicPr>
                    <a:picLocks noChangeAspect="1"/>
                  </p:cNvPicPr>
                  <p:nvPr/>
                </p:nvPicPr>
                <p:blipFill>
                  <a:blip r:embed="rId3">
                    <a:extLst/>
                  </a:blip>
                  <a:srcRect l="0" t="0" r="12951" b="33387"/>
                  <a:stretch>
                    <a:fillRect/>
                  </a:stretch>
                </p:blipFill>
                <p:spPr>
                  <a:xfrm>
                    <a:off x="270465" y="154464"/>
                    <a:ext cx="180835" cy="138382"/>
                  </a:xfrm>
                  <a:prstGeom prst="rect">
                    <a:avLst/>
                  </a:prstGeom>
                  <a:ln w="12700" cap="flat">
                    <a:noFill/>
                    <a:miter lim="400000"/>
                  </a:ln>
                  <a:effectLst/>
                </p:spPr>
              </p:pic>
              <p:pic>
                <p:nvPicPr>
                  <p:cNvPr id="2202" name="strategic_bofa500_1.png" descr="strategic_bofa500_1.png"/>
                  <p:cNvPicPr>
                    <a:picLocks noChangeAspect="1"/>
                  </p:cNvPicPr>
                  <p:nvPr/>
                </p:nvPicPr>
                <p:blipFill>
                  <a:blip r:embed="rId5">
                    <a:extLst/>
                  </a:blip>
                  <a:srcRect l="35082" t="39675" r="28418" b="0"/>
                  <a:stretch>
                    <a:fillRect/>
                  </a:stretch>
                </p:blipFill>
                <p:spPr>
                  <a:xfrm>
                    <a:off x="137930" y="187531"/>
                    <a:ext cx="188860" cy="105349"/>
                  </a:xfrm>
                  <a:prstGeom prst="rect">
                    <a:avLst/>
                  </a:prstGeom>
                  <a:ln w="12700" cap="flat">
                    <a:noFill/>
                    <a:miter lim="400000"/>
                  </a:ln>
                  <a:effectLst/>
                </p:spPr>
              </p:pic>
            </p:grpSp>
            <p:sp>
              <p:nvSpPr>
                <p:cNvPr id="2204" name="Certificate"/>
                <p:cNvSpPr txBox="1"/>
                <p:nvPr/>
              </p:nvSpPr>
              <p:spPr>
                <a:xfrm>
                  <a:off x="0" y="0"/>
                  <a:ext cx="533210" cy="241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900">
                      <a:solidFill>
                        <a:srgbClr val="000000"/>
                      </a:solidFill>
                      <a:latin typeface="Snell Roundhand"/>
                      <a:ea typeface="Snell Roundhand"/>
                      <a:cs typeface="Snell Roundhand"/>
                      <a:sym typeface="Snell Roundhand"/>
                    </a:defRPr>
                  </a:lvl1pPr>
                </a:lstStyle>
                <a:p>
                  <a:pPr/>
                  <a:r>
                    <a:t>Certificate</a:t>
                  </a:r>
                </a:p>
              </p:txBody>
            </p:sp>
          </p:grpSp>
          <p:sp>
            <p:nvSpPr>
              <p:cNvPr id="2206" name="✗"/>
              <p:cNvSpPr txBox="1"/>
              <p:nvPr/>
            </p:nvSpPr>
            <p:spPr>
              <a:xfrm>
                <a:off x="64471" y="0"/>
                <a:ext cx="404268" cy="609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4000">
                    <a:solidFill>
                      <a:srgbClr val="C82506"/>
                    </a:solidFill>
                    <a:latin typeface="Gill Sans"/>
                    <a:ea typeface="Gill Sans"/>
                    <a:cs typeface="Gill Sans"/>
                    <a:sym typeface="Gill Sans"/>
                  </a:defRPr>
                </a:lvl1pPr>
              </a:lstStyle>
              <a:p>
                <a:pPr/>
                <a:r>
                  <a:t>✗</a:t>
                </a:r>
              </a:p>
            </p:txBody>
          </p:sp>
        </p:grpSp>
        <p:grpSp>
          <p:nvGrpSpPr>
            <p:cNvPr id="2223" name="Group"/>
            <p:cNvGrpSpPr/>
            <p:nvPr/>
          </p:nvGrpSpPr>
          <p:grpSpPr>
            <a:xfrm>
              <a:off x="1179085" y="419099"/>
              <a:ext cx="533211" cy="609601"/>
              <a:chOff x="0" y="0"/>
              <a:chExt cx="533209" cy="609600"/>
            </a:xfrm>
          </p:grpSpPr>
          <p:grpSp>
            <p:nvGrpSpPr>
              <p:cNvPr id="2221" name="Group"/>
              <p:cNvGrpSpPr/>
              <p:nvPr/>
            </p:nvGrpSpPr>
            <p:grpSpPr>
              <a:xfrm>
                <a:off x="-1" y="118381"/>
                <a:ext cx="533211" cy="372838"/>
                <a:chOff x="0" y="0"/>
                <a:chExt cx="533209" cy="372836"/>
              </a:xfrm>
            </p:grpSpPr>
            <p:grpSp>
              <p:nvGrpSpPr>
                <p:cNvPr id="2219" name="Group"/>
                <p:cNvGrpSpPr/>
                <p:nvPr/>
              </p:nvGrpSpPr>
              <p:grpSpPr>
                <a:xfrm>
                  <a:off x="34234" y="42068"/>
                  <a:ext cx="464742" cy="330769"/>
                  <a:chOff x="0" y="0"/>
                  <a:chExt cx="464740" cy="330768"/>
                </a:xfrm>
              </p:grpSpPr>
              <p:sp>
                <p:nvSpPr>
                  <p:cNvPr id="2208" name="Rectangle"/>
                  <p:cNvSpPr/>
                  <p:nvPr/>
                </p:nvSpPr>
                <p:spPr>
                  <a:xfrm>
                    <a:off x="0" y="0"/>
                    <a:ext cx="464741" cy="330769"/>
                  </a:xfrm>
                  <a:prstGeom prst="rect">
                    <a:avLst/>
                  </a:prstGeom>
                  <a:solidFill>
                    <a:srgbClr val="C4C4C4"/>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nvGrpSpPr>
                  <p:cNvPr id="2216" name="Group"/>
                  <p:cNvGrpSpPr/>
                  <p:nvPr/>
                </p:nvGrpSpPr>
                <p:grpSpPr>
                  <a:xfrm>
                    <a:off x="24488" y="187531"/>
                    <a:ext cx="113148" cy="105313"/>
                    <a:chOff x="0" y="0"/>
                    <a:chExt cx="113146" cy="105311"/>
                  </a:xfrm>
                </p:grpSpPr>
                <p:sp>
                  <p:nvSpPr>
                    <p:cNvPr id="2209" name="Line"/>
                    <p:cNvSpPr/>
                    <p:nvPr/>
                  </p:nvSpPr>
                  <p:spPr>
                    <a:xfrm>
                      <a:off x="0" y="37214"/>
                      <a:ext cx="84270" cy="680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EBB20"/>
                    </a:solidFill>
                    <a:ln w="25400" cap="flat">
                      <a:solidFill>
                        <a:srgbClr val="0A5C0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210" name="Line"/>
                    <p:cNvSpPr/>
                    <p:nvPr/>
                  </p:nvSpPr>
                  <p:spPr>
                    <a:xfrm flipV="1">
                      <a:off x="4054" y="47722"/>
                      <a:ext cx="55175" cy="55175"/>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211" name="Line"/>
                    <p:cNvSpPr/>
                    <p:nvPr/>
                  </p:nvSpPr>
                  <p:spPr>
                    <a:xfrm flipV="1">
                      <a:off x="41454" y="53356"/>
                      <a:ext cx="25099" cy="25099"/>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212" name="Line"/>
                    <p:cNvSpPr/>
                    <p:nvPr/>
                  </p:nvSpPr>
                  <p:spPr>
                    <a:xfrm flipV="1">
                      <a:off x="3647" y="46257"/>
                      <a:ext cx="54117" cy="54117"/>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213" name="Line"/>
                    <p:cNvSpPr/>
                    <p:nvPr/>
                  </p:nvSpPr>
                  <p:spPr>
                    <a:xfrm flipV="1">
                      <a:off x="39124" y="53581"/>
                      <a:ext cx="24500" cy="24499"/>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214" name="Circle"/>
                    <p:cNvSpPr/>
                    <p:nvPr/>
                  </p:nvSpPr>
                  <p:spPr>
                    <a:xfrm>
                      <a:off x="51039" y="0"/>
                      <a:ext cx="62108" cy="62107"/>
                    </a:xfrm>
                    <a:prstGeom prst="ellipse">
                      <a:avLst/>
                    </a:prstGeom>
                    <a:solidFill>
                      <a:srgbClr val="06BC00"/>
                    </a:solidFill>
                    <a:ln w="38100" cap="flat">
                      <a:solidFill>
                        <a:srgbClr val="015400"/>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215" name="Circle"/>
                    <p:cNvSpPr/>
                    <p:nvPr/>
                  </p:nvSpPr>
                  <p:spPr>
                    <a:xfrm>
                      <a:off x="83255" y="9142"/>
                      <a:ext cx="20075" cy="20074"/>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pic>
                <p:nvPicPr>
                  <p:cNvPr id="2217" name="250px-VRSNlogoAug2012.png" descr="250px-VRSNlogoAug2012.png"/>
                  <p:cNvPicPr>
                    <a:picLocks noChangeAspect="1"/>
                  </p:cNvPicPr>
                  <p:nvPr/>
                </p:nvPicPr>
                <p:blipFill>
                  <a:blip r:embed="rId3">
                    <a:extLst/>
                  </a:blip>
                  <a:srcRect l="0" t="0" r="12951" b="33387"/>
                  <a:stretch>
                    <a:fillRect/>
                  </a:stretch>
                </p:blipFill>
                <p:spPr>
                  <a:xfrm>
                    <a:off x="270465" y="154464"/>
                    <a:ext cx="180835" cy="138382"/>
                  </a:xfrm>
                  <a:prstGeom prst="rect">
                    <a:avLst/>
                  </a:prstGeom>
                  <a:ln w="12700" cap="flat">
                    <a:noFill/>
                    <a:miter lim="400000"/>
                  </a:ln>
                  <a:effectLst/>
                </p:spPr>
              </p:pic>
              <p:pic>
                <p:nvPicPr>
                  <p:cNvPr id="2218" name="strategic_bofa500_1.png" descr="strategic_bofa500_1.png"/>
                  <p:cNvPicPr>
                    <a:picLocks noChangeAspect="1"/>
                  </p:cNvPicPr>
                  <p:nvPr/>
                </p:nvPicPr>
                <p:blipFill>
                  <a:blip r:embed="rId5">
                    <a:extLst/>
                  </a:blip>
                  <a:srcRect l="35082" t="39675" r="28418" b="0"/>
                  <a:stretch>
                    <a:fillRect/>
                  </a:stretch>
                </p:blipFill>
                <p:spPr>
                  <a:xfrm>
                    <a:off x="137930" y="187531"/>
                    <a:ext cx="188860" cy="105349"/>
                  </a:xfrm>
                  <a:prstGeom prst="rect">
                    <a:avLst/>
                  </a:prstGeom>
                  <a:ln w="12700" cap="flat">
                    <a:noFill/>
                    <a:miter lim="400000"/>
                  </a:ln>
                  <a:effectLst/>
                </p:spPr>
              </p:pic>
            </p:grpSp>
            <p:sp>
              <p:nvSpPr>
                <p:cNvPr id="2220" name="Certificate"/>
                <p:cNvSpPr txBox="1"/>
                <p:nvPr/>
              </p:nvSpPr>
              <p:spPr>
                <a:xfrm>
                  <a:off x="0" y="0"/>
                  <a:ext cx="533210" cy="241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900">
                      <a:solidFill>
                        <a:srgbClr val="000000"/>
                      </a:solidFill>
                      <a:latin typeface="Snell Roundhand"/>
                      <a:ea typeface="Snell Roundhand"/>
                      <a:cs typeface="Snell Roundhand"/>
                      <a:sym typeface="Snell Roundhand"/>
                    </a:defRPr>
                  </a:lvl1pPr>
                </a:lstStyle>
                <a:p>
                  <a:pPr/>
                  <a:r>
                    <a:t>Certificate</a:t>
                  </a:r>
                </a:p>
              </p:txBody>
            </p:sp>
          </p:grpSp>
          <p:sp>
            <p:nvSpPr>
              <p:cNvPr id="2222" name="✗"/>
              <p:cNvSpPr txBox="1"/>
              <p:nvPr/>
            </p:nvSpPr>
            <p:spPr>
              <a:xfrm>
                <a:off x="64471" y="0"/>
                <a:ext cx="404268" cy="609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4000">
                    <a:solidFill>
                      <a:srgbClr val="C82506"/>
                    </a:solidFill>
                    <a:latin typeface="Gill Sans"/>
                    <a:ea typeface="Gill Sans"/>
                    <a:cs typeface="Gill Sans"/>
                    <a:sym typeface="Gill Sans"/>
                  </a:defRPr>
                </a:lvl1pPr>
              </a:lstStyle>
              <a:p>
                <a:pPr/>
                <a:r>
                  <a:t>✗</a:t>
                </a:r>
              </a:p>
            </p:txBody>
          </p:sp>
        </p:grpSp>
      </p:grpSp>
      <p:grpSp>
        <p:nvGrpSpPr>
          <p:cNvPr id="2228" name="Group"/>
          <p:cNvGrpSpPr/>
          <p:nvPr/>
        </p:nvGrpSpPr>
        <p:grpSpPr>
          <a:xfrm>
            <a:off x="2836279" y="7205697"/>
            <a:ext cx="1914247" cy="3033353"/>
            <a:chOff x="565949" y="0"/>
            <a:chExt cx="1914246" cy="3033352"/>
          </a:xfrm>
        </p:grpSpPr>
        <p:sp>
          <p:nvSpPr>
            <p:cNvPr id="2225" name="OCSP Responders"/>
            <p:cNvSpPr/>
            <p:nvPr/>
          </p:nvSpPr>
          <p:spPr>
            <a:xfrm>
              <a:off x="1210195" y="1763352"/>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a:latin typeface="Gill Sans"/>
                  <a:ea typeface="Gill Sans"/>
                  <a:cs typeface="Gill Sans"/>
                  <a:sym typeface="Gill Sans"/>
                </a:defRPr>
              </a:lvl1pPr>
            </a:lstStyle>
            <a:p>
              <a:pPr/>
              <a:r>
                <a:t>OCSP Responders</a:t>
              </a:r>
            </a:p>
          </p:txBody>
        </p:sp>
        <p:pic>
          <p:nvPicPr>
            <p:cNvPr id="2226" name="Image" descr="Image"/>
            <p:cNvPicPr>
              <a:picLocks noChangeAspect="1"/>
            </p:cNvPicPr>
            <p:nvPr/>
          </p:nvPicPr>
          <p:blipFill>
            <a:blip r:embed="rId6">
              <a:extLst/>
            </a:blip>
            <a:stretch>
              <a:fillRect/>
            </a:stretch>
          </p:blipFill>
          <p:spPr>
            <a:xfrm>
              <a:off x="565949" y="0"/>
              <a:ext cx="1300815" cy="1300814"/>
            </a:xfrm>
            <a:prstGeom prst="rect">
              <a:avLst/>
            </a:prstGeom>
            <a:ln w="12700" cap="flat">
              <a:noFill/>
              <a:miter lim="400000"/>
            </a:ln>
            <a:effectLst/>
          </p:spPr>
        </p:pic>
        <p:sp>
          <p:nvSpPr>
            <p:cNvPr id="2227" name="Coins"/>
            <p:cNvSpPr/>
            <p:nvPr/>
          </p:nvSpPr>
          <p:spPr>
            <a:xfrm>
              <a:off x="1456325" y="795097"/>
              <a:ext cx="575890" cy="57762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1" y="0"/>
                  </a:moveTo>
                  <a:cubicBezTo>
                    <a:pt x="7949" y="0"/>
                    <a:pt x="5266" y="392"/>
                    <a:pt x="3255" y="1111"/>
                  </a:cubicBezTo>
                  <a:cubicBezTo>
                    <a:pt x="1360" y="1787"/>
                    <a:pt x="273" y="2685"/>
                    <a:pt x="273" y="3572"/>
                  </a:cubicBezTo>
                  <a:cubicBezTo>
                    <a:pt x="273" y="4460"/>
                    <a:pt x="1360" y="5360"/>
                    <a:pt x="3255" y="6035"/>
                  </a:cubicBezTo>
                  <a:cubicBezTo>
                    <a:pt x="5266" y="6749"/>
                    <a:pt x="7949" y="7147"/>
                    <a:pt x="10801" y="7147"/>
                  </a:cubicBezTo>
                  <a:cubicBezTo>
                    <a:pt x="13652" y="7147"/>
                    <a:pt x="16334" y="6754"/>
                    <a:pt x="18345" y="6035"/>
                  </a:cubicBezTo>
                  <a:cubicBezTo>
                    <a:pt x="20240" y="5360"/>
                    <a:pt x="21327" y="4460"/>
                    <a:pt x="21327" y="3572"/>
                  </a:cubicBezTo>
                  <a:cubicBezTo>
                    <a:pt x="21327" y="2685"/>
                    <a:pt x="20240" y="1787"/>
                    <a:pt x="18345" y="1111"/>
                  </a:cubicBezTo>
                  <a:cubicBezTo>
                    <a:pt x="16334" y="398"/>
                    <a:pt x="13652" y="0"/>
                    <a:pt x="10801" y="0"/>
                  </a:cubicBezTo>
                  <a:close/>
                  <a:moveTo>
                    <a:pt x="12" y="4505"/>
                  </a:moveTo>
                  <a:lnTo>
                    <a:pt x="12" y="5914"/>
                  </a:lnTo>
                  <a:cubicBezTo>
                    <a:pt x="12" y="8033"/>
                    <a:pt x="4846" y="9754"/>
                    <a:pt x="10811" y="9754"/>
                  </a:cubicBezTo>
                  <a:cubicBezTo>
                    <a:pt x="16776" y="9754"/>
                    <a:pt x="21600" y="8039"/>
                    <a:pt x="21600" y="5914"/>
                  </a:cubicBezTo>
                  <a:lnTo>
                    <a:pt x="21600" y="4505"/>
                  </a:lnTo>
                  <a:cubicBezTo>
                    <a:pt x="21136" y="5284"/>
                    <a:pt x="20088" y="5991"/>
                    <a:pt x="18531" y="6541"/>
                  </a:cubicBezTo>
                  <a:cubicBezTo>
                    <a:pt x="16460" y="7276"/>
                    <a:pt x="13718" y="7679"/>
                    <a:pt x="10806" y="7679"/>
                  </a:cubicBezTo>
                  <a:cubicBezTo>
                    <a:pt x="7894" y="7679"/>
                    <a:pt x="5146" y="7276"/>
                    <a:pt x="3081" y="6541"/>
                  </a:cubicBezTo>
                  <a:cubicBezTo>
                    <a:pt x="1524" y="5985"/>
                    <a:pt x="476" y="5284"/>
                    <a:pt x="12" y="4505"/>
                  </a:cubicBezTo>
                  <a:close/>
                  <a:moveTo>
                    <a:pt x="0" y="7320"/>
                  </a:moveTo>
                  <a:lnTo>
                    <a:pt x="0" y="8284"/>
                  </a:lnTo>
                  <a:cubicBezTo>
                    <a:pt x="0" y="10402"/>
                    <a:pt x="4836" y="12123"/>
                    <a:pt x="10801" y="12123"/>
                  </a:cubicBezTo>
                  <a:cubicBezTo>
                    <a:pt x="16766" y="12123"/>
                    <a:pt x="21600" y="10408"/>
                    <a:pt x="21600" y="8284"/>
                  </a:cubicBezTo>
                  <a:lnTo>
                    <a:pt x="21600" y="7320"/>
                  </a:lnTo>
                  <a:cubicBezTo>
                    <a:pt x="21458" y="7495"/>
                    <a:pt x="21295" y="7664"/>
                    <a:pt x="21098" y="7827"/>
                  </a:cubicBezTo>
                  <a:cubicBezTo>
                    <a:pt x="20508" y="8329"/>
                    <a:pt x="19672" y="8769"/>
                    <a:pt x="18618" y="9145"/>
                  </a:cubicBezTo>
                  <a:cubicBezTo>
                    <a:pt x="16520" y="9891"/>
                    <a:pt x="13745" y="10299"/>
                    <a:pt x="10801" y="10299"/>
                  </a:cubicBezTo>
                  <a:cubicBezTo>
                    <a:pt x="7856" y="10299"/>
                    <a:pt x="5080" y="9891"/>
                    <a:pt x="2982" y="9145"/>
                  </a:cubicBezTo>
                  <a:cubicBezTo>
                    <a:pt x="1928" y="8769"/>
                    <a:pt x="1099" y="8329"/>
                    <a:pt x="504" y="7827"/>
                  </a:cubicBezTo>
                  <a:cubicBezTo>
                    <a:pt x="307" y="7664"/>
                    <a:pt x="142" y="7495"/>
                    <a:pt x="0" y="7320"/>
                  </a:cubicBezTo>
                  <a:close/>
                  <a:moveTo>
                    <a:pt x="0" y="9689"/>
                  </a:moveTo>
                  <a:lnTo>
                    <a:pt x="0" y="10653"/>
                  </a:lnTo>
                  <a:cubicBezTo>
                    <a:pt x="0" y="12771"/>
                    <a:pt x="4836" y="14492"/>
                    <a:pt x="10801" y="14492"/>
                  </a:cubicBezTo>
                  <a:cubicBezTo>
                    <a:pt x="16766" y="14492"/>
                    <a:pt x="21600" y="12777"/>
                    <a:pt x="21600" y="10653"/>
                  </a:cubicBezTo>
                  <a:lnTo>
                    <a:pt x="21600" y="9689"/>
                  </a:lnTo>
                  <a:cubicBezTo>
                    <a:pt x="21458" y="9864"/>
                    <a:pt x="21295" y="10033"/>
                    <a:pt x="21098" y="10197"/>
                  </a:cubicBezTo>
                  <a:cubicBezTo>
                    <a:pt x="20508" y="10698"/>
                    <a:pt x="19672" y="11138"/>
                    <a:pt x="18618" y="11514"/>
                  </a:cubicBezTo>
                  <a:cubicBezTo>
                    <a:pt x="16520" y="12260"/>
                    <a:pt x="13745" y="12668"/>
                    <a:pt x="10801" y="12668"/>
                  </a:cubicBezTo>
                  <a:cubicBezTo>
                    <a:pt x="7856" y="12668"/>
                    <a:pt x="5080" y="12260"/>
                    <a:pt x="2982" y="11514"/>
                  </a:cubicBezTo>
                  <a:cubicBezTo>
                    <a:pt x="1928" y="11138"/>
                    <a:pt x="1099" y="10698"/>
                    <a:pt x="504" y="10197"/>
                  </a:cubicBezTo>
                  <a:cubicBezTo>
                    <a:pt x="307" y="10033"/>
                    <a:pt x="142" y="9864"/>
                    <a:pt x="0" y="9689"/>
                  </a:cubicBezTo>
                  <a:close/>
                  <a:moveTo>
                    <a:pt x="0" y="12059"/>
                  </a:moveTo>
                  <a:lnTo>
                    <a:pt x="0" y="13022"/>
                  </a:lnTo>
                  <a:cubicBezTo>
                    <a:pt x="0" y="15141"/>
                    <a:pt x="4836" y="16862"/>
                    <a:pt x="10801" y="16862"/>
                  </a:cubicBezTo>
                  <a:cubicBezTo>
                    <a:pt x="16766" y="16862"/>
                    <a:pt x="21600" y="15146"/>
                    <a:pt x="21600" y="13022"/>
                  </a:cubicBezTo>
                  <a:lnTo>
                    <a:pt x="21600" y="12059"/>
                  </a:lnTo>
                  <a:cubicBezTo>
                    <a:pt x="21458" y="12233"/>
                    <a:pt x="21295" y="12402"/>
                    <a:pt x="21098" y="12566"/>
                  </a:cubicBezTo>
                  <a:cubicBezTo>
                    <a:pt x="20508" y="13067"/>
                    <a:pt x="19672" y="13507"/>
                    <a:pt x="18618" y="13883"/>
                  </a:cubicBezTo>
                  <a:cubicBezTo>
                    <a:pt x="16520" y="14629"/>
                    <a:pt x="13745" y="15037"/>
                    <a:pt x="10801" y="15037"/>
                  </a:cubicBezTo>
                  <a:cubicBezTo>
                    <a:pt x="7856" y="15037"/>
                    <a:pt x="5080" y="14629"/>
                    <a:pt x="2982" y="13883"/>
                  </a:cubicBezTo>
                  <a:cubicBezTo>
                    <a:pt x="1928" y="13507"/>
                    <a:pt x="1099" y="13067"/>
                    <a:pt x="504" y="12566"/>
                  </a:cubicBezTo>
                  <a:cubicBezTo>
                    <a:pt x="307" y="12402"/>
                    <a:pt x="142" y="12233"/>
                    <a:pt x="0" y="12059"/>
                  </a:cubicBezTo>
                  <a:close/>
                  <a:moveTo>
                    <a:pt x="0" y="14428"/>
                  </a:moveTo>
                  <a:lnTo>
                    <a:pt x="0" y="15391"/>
                  </a:lnTo>
                  <a:cubicBezTo>
                    <a:pt x="0" y="17510"/>
                    <a:pt x="4836" y="19231"/>
                    <a:pt x="10801" y="19231"/>
                  </a:cubicBezTo>
                  <a:cubicBezTo>
                    <a:pt x="16766" y="19231"/>
                    <a:pt x="21600" y="17515"/>
                    <a:pt x="21600" y="15391"/>
                  </a:cubicBezTo>
                  <a:lnTo>
                    <a:pt x="21600" y="14428"/>
                  </a:lnTo>
                  <a:cubicBezTo>
                    <a:pt x="21458" y="14602"/>
                    <a:pt x="21295" y="14772"/>
                    <a:pt x="21098" y="14935"/>
                  </a:cubicBezTo>
                  <a:cubicBezTo>
                    <a:pt x="20508" y="15436"/>
                    <a:pt x="19672" y="15877"/>
                    <a:pt x="18618" y="16252"/>
                  </a:cubicBezTo>
                  <a:cubicBezTo>
                    <a:pt x="16520" y="16998"/>
                    <a:pt x="13745" y="17406"/>
                    <a:pt x="10801" y="17406"/>
                  </a:cubicBezTo>
                  <a:cubicBezTo>
                    <a:pt x="7856" y="17406"/>
                    <a:pt x="5080" y="16998"/>
                    <a:pt x="2982" y="16252"/>
                  </a:cubicBezTo>
                  <a:cubicBezTo>
                    <a:pt x="1928" y="15877"/>
                    <a:pt x="1099" y="15436"/>
                    <a:pt x="504" y="14935"/>
                  </a:cubicBezTo>
                  <a:cubicBezTo>
                    <a:pt x="307" y="14772"/>
                    <a:pt x="142" y="14602"/>
                    <a:pt x="0" y="14428"/>
                  </a:cubicBezTo>
                  <a:close/>
                  <a:moveTo>
                    <a:pt x="0" y="16797"/>
                  </a:moveTo>
                  <a:lnTo>
                    <a:pt x="0" y="17760"/>
                  </a:lnTo>
                  <a:cubicBezTo>
                    <a:pt x="0" y="19879"/>
                    <a:pt x="4836" y="21600"/>
                    <a:pt x="10801" y="21600"/>
                  </a:cubicBezTo>
                  <a:cubicBezTo>
                    <a:pt x="16766" y="21600"/>
                    <a:pt x="21600" y="19879"/>
                    <a:pt x="21600" y="17760"/>
                  </a:cubicBezTo>
                  <a:lnTo>
                    <a:pt x="21600" y="16797"/>
                  </a:lnTo>
                  <a:cubicBezTo>
                    <a:pt x="21458" y="16971"/>
                    <a:pt x="21295" y="17141"/>
                    <a:pt x="21098" y="17304"/>
                  </a:cubicBezTo>
                  <a:cubicBezTo>
                    <a:pt x="20508" y="17805"/>
                    <a:pt x="19672" y="18246"/>
                    <a:pt x="18618" y="18622"/>
                  </a:cubicBezTo>
                  <a:cubicBezTo>
                    <a:pt x="16520" y="19368"/>
                    <a:pt x="13745" y="19775"/>
                    <a:pt x="10801" y="19775"/>
                  </a:cubicBezTo>
                  <a:cubicBezTo>
                    <a:pt x="7856" y="19775"/>
                    <a:pt x="5080" y="19368"/>
                    <a:pt x="2982" y="18622"/>
                  </a:cubicBezTo>
                  <a:cubicBezTo>
                    <a:pt x="1928" y="18246"/>
                    <a:pt x="1099" y="17805"/>
                    <a:pt x="504" y="17304"/>
                  </a:cubicBezTo>
                  <a:cubicBezTo>
                    <a:pt x="307" y="17141"/>
                    <a:pt x="142" y="16971"/>
                    <a:pt x="0" y="16797"/>
                  </a:cubicBezTo>
                  <a:close/>
                </a:path>
              </a:pathLst>
            </a:custGeom>
            <a:solidFill>
              <a:srgbClr val="7BDB45"/>
            </a:solidFill>
            <a:ln w="12700" cap="flat">
              <a:noFill/>
              <a:miter lim="400000"/>
            </a:ln>
            <a:effectLst/>
          </p:spPr>
          <p:txBody>
            <a:bodyPr wrap="square" lIns="50800" tIns="50800" rIns="50800" bIns="50800" numCol="1" anchor="ctr">
              <a:noAutofit/>
            </a:bodyPr>
            <a:lstStyle/>
            <a:p>
              <a:pPr>
                <a:defRPr b="0" sz="2600">
                  <a:latin typeface="Helvetica Light"/>
                  <a:ea typeface="Helvetica Light"/>
                  <a:cs typeface="Helvetica Light"/>
                  <a:sym typeface="Helvetica Light"/>
                </a:defRPr>
              </a:pPr>
            </a:p>
          </p:txBody>
        </p:sp>
      </p:grpSp>
      <p:sp>
        <p:nvSpPr>
          <p:cNvPr id="2229" name="Dingbat Check"/>
          <p:cNvSpPr/>
          <p:nvPr/>
        </p:nvSpPr>
        <p:spPr>
          <a:xfrm>
            <a:off x="6216157" y="3321425"/>
            <a:ext cx="872769" cy="829360"/>
          </a:xfrm>
          <a:custGeom>
            <a:avLst/>
            <a:gdLst/>
            <a:ahLst/>
            <a:cxnLst>
              <a:cxn ang="0">
                <a:pos x="wd2" y="hd2"/>
              </a:cxn>
              <a:cxn ang="5400000">
                <a:pos x="wd2" y="hd2"/>
              </a:cxn>
              <a:cxn ang="10800000">
                <a:pos x="wd2" y="hd2"/>
              </a:cxn>
              <a:cxn ang="16200000">
                <a:pos x="wd2" y="hd2"/>
              </a:cxn>
            </a:cxnLst>
            <a:rect l="0" t="0" r="r" b="b"/>
            <a:pathLst>
              <a:path w="21452" h="20404" fill="norm" stroke="1"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chemeClr val="accent3"/>
          </a:solidFill>
          <a:ln w="12700">
            <a:miter lim="400000"/>
          </a:ln>
        </p:spPr>
        <p:txBody>
          <a:bodyPr lIns="50800" tIns="50800" rIns="50800" bIns="50800" anchor="ctr"/>
          <a:lstStyle/>
          <a:p>
            <a:pPr>
              <a:defRPr b="0" sz="2200">
                <a:latin typeface="+mn-lt"/>
                <a:ea typeface="+mn-ea"/>
                <a:cs typeface="+mn-cs"/>
                <a:sym typeface="Helvetica Neue Medium"/>
              </a:defRPr>
            </a:pPr>
          </a:p>
        </p:txBody>
      </p:sp>
      <p:sp>
        <p:nvSpPr>
          <p:cNvPr id="2230" name="1.3.6.1.5.5.7.1.24"/>
          <p:cNvSpPr txBox="1"/>
          <p:nvPr/>
        </p:nvSpPr>
        <p:spPr>
          <a:xfrm>
            <a:off x="9339123" y="4618535"/>
            <a:ext cx="1903476" cy="292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3000"/>
              </a:lnSpc>
              <a:defRPr b="0" sz="1300">
                <a:solidFill>
                  <a:srgbClr val="333333"/>
                </a:solidFill>
                <a:latin typeface="Menlo"/>
                <a:ea typeface="Menlo"/>
                <a:cs typeface="Menlo"/>
                <a:sym typeface="Menlo"/>
              </a:defRPr>
            </a:lvl1pPr>
          </a:lstStyle>
          <a:p>
            <a:pPr/>
            <a:r>
              <a:t>1.3.6.1.5.5.7.1.24</a:t>
            </a:r>
          </a:p>
        </p:txBody>
      </p:sp>
      <p:grpSp>
        <p:nvGrpSpPr>
          <p:cNvPr id="2243" name="Group"/>
          <p:cNvGrpSpPr/>
          <p:nvPr/>
        </p:nvGrpSpPr>
        <p:grpSpPr>
          <a:xfrm>
            <a:off x="9700386" y="3793569"/>
            <a:ext cx="1194275" cy="896229"/>
            <a:chOff x="0" y="0"/>
            <a:chExt cx="1194273" cy="896228"/>
          </a:xfrm>
        </p:grpSpPr>
        <p:sp>
          <p:nvSpPr>
            <p:cNvPr id="2231" name="Rectangle"/>
            <p:cNvSpPr/>
            <p:nvPr/>
          </p:nvSpPr>
          <p:spPr>
            <a:xfrm>
              <a:off x="0" y="46231"/>
              <a:ext cx="1194274" cy="849998"/>
            </a:xfrm>
            <a:prstGeom prst="rect">
              <a:avLst/>
            </a:prstGeom>
            <a:solidFill>
              <a:srgbClr val="C4C4C4"/>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232" name="Certificate"/>
            <p:cNvSpPr txBox="1"/>
            <p:nvPr/>
          </p:nvSpPr>
          <p:spPr>
            <a:xfrm>
              <a:off x="27986" y="-1"/>
              <a:ext cx="1138302" cy="45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2200">
                  <a:solidFill>
                    <a:srgbClr val="000000"/>
                  </a:solidFill>
                  <a:latin typeface="Snell Roundhand"/>
                  <a:ea typeface="Snell Roundhand"/>
                  <a:cs typeface="Snell Roundhand"/>
                  <a:sym typeface="Snell Roundhand"/>
                </a:defRPr>
              </a:lvl1pPr>
            </a:lstStyle>
            <a:p>
              <a:pPr/>
              <a:r>
                <a:t>Certificate</a:t>
              </a:r>
            </a:p>
          </p:txBody>
        </p:sp>
        <p:grpSp>
          <p:nvGrpSpPr>
            <p:cNvPr id="2240" name="Group"/>
            <p:cNvGrpSpPr/>
            <p:nvPr/>
          </p:nvGrpSpPr>
          <p:grpSpPr>
            <a:xfrm>
              <a:off x="62930" y="528144"/>
              <a:ext cx="290761" cy="270627"/>
              <a:chOff x="0" y="0"/>
              <a:chExt cx="290759" cy="270626"/>
            </a:xfrm>
          </p:grpSpPr>
          <p:sp>
            <p:nvSpPr>
              <p:cNvPr id="2233" name="Line"/>
              <p:cNvSpPr/>
              <p:nvPr/>
            </p:nvSpPr>
            <p:spPr>
              <a:xfrm>
                <a:off x="0" y="95631"/>
                <a:ext cx="216552" cy="17499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EBB20"/>
              </a:solidFill>
              <a:ln w="25400" cap="flat">
                <a:solidFill>
                  <a:srgbClr val="0A5C0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234" name="Line"/>
              <p:cNvSpPr/>
              <p:nvPr/>
            </p:nvSpPr>
            <p:spPr>
              <a:xfrm flipV="1">
                <a:off x="10418" y="122634"/>
                <a:ext cx="141786" cy="141785"/>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235" name="Line"/>
              <p:cNvSpPr/>
              <p:nvPr/>
            </p:nvSpPr>
            <p:spPr>
              <a:xfrm flipV="1">
                <a:off x="106529" y="137114"/>
                <a:ext cx="64496" cy="64496"/>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236" name="Line"/>
              <p:cNvSpPr/>
              <p:nvPr/>
            </p:nvSpPr>
            <p:spPr>
              <a:xfrm flipV="1">
                <a:off x="9372" y="118869"/>
                <a:ext cx="139067" cy="139068"/>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237" name="Line"/>
              <p:cNvSpPr/>
              <p:nvPr/>
            </p:nvSpPr>
            <p:spPr>
              <a:xfrm flipV="1">
                <a:off x="100541" y="137692"/>
                <a:ext cx="62956" cy="62955"/>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238" name="Circle"/>
              <p:cNvSpPr/>
              <p:nvPr/>
            </p:nvSpPr>
            <p:spPr>
              <a:xfrm>
                <a:off x="131160" y="0"/>
                <a:ext cx="159600" cy="159600"/>
              </a:xfrm>
              <a:prstGeom prst="ellipse">
                <a:avLst/>
              </a:prstGeom>
              <a:solidFill>
                <a:srgbClr val="06BC00"/>
              </a:solidFill>
              <a:ln w="38100" cap="flat">
                <a:solidFill>
                  <a:srgbClr val="015400"/>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239" name="Circle"/>
              <p:cNvSpPr/>
              <p:nvPr/>
            </p:nvSpPr>
            <p:spPr>
              <a:xfrm>
                <a:off x="213947" y="23493"/>
                <a:ext cx="51585" cy="51585"/>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pic>
          <p:nvPicPr>
            <p:cNvPr id="2241" name="250px-VRSNlogoAug2012.png" descr="250px-VRSNlogoAug2012.png"/>
            <p:cNvPicPr>
              <a:picLocks noChangeAspect="1"/>
            </p:cNvPicPr>
            <p:nvPr/>
          </p:nvPicPr>
          <p:blipFill>
            <a:blip r:embed="rId3">
              <a:extLst/>
            </a:blip>
            <a:srcRect l="0" t="0" r="12951" b="33387"/>
            <a:stretch>
              <a:fillRect/>
            </a:stretch>
          </p:blipFill>
          <p:spPr>
            <a:xfrm>
              <a:off x="695032" y="443170"/>
              <a:ext cx="464702" cy="355605"/>
            </a:xfrm>
            <a:prstGeom prst="rect">
              <a:avLst/>
            </a:prstGeom>
            <a:ln w="12700" cap="flat">
              <a:noFill/>
              <a:miter lim="400000"/>
            </a:ln>
            <a:effectLst/>
          </p:spPr>
        </p:pic>
        <p:pic>
          <p:nvPicPr>
            <p:cNvPr id="2242" name="strategic_bofa500_1.png" descr="strategic_bofa500_1.png"/>
            <p:cNvPicPr>
              <a:picLocks noChangeAspect="1"/>
            </p:cNvPicPr>
            <p:nvPr/>
          </p:nvPicPr>
          <p:blipFill>
            <a:blip r:embed="rId5">
              <a:extLst/>
            </a:blip>
            <a:srcRect l="35082" t="39675" r="28418" b="0"/>
            <a:stretch>
              <a:fillRect/>
            </a:stretch>
          </p:blipFill>
          <p:spPr>
            <a:xfrm>
              <a:off x="354447" y="528144"/>
              <a:ext cx="485326" cy="270720"/>
            </a:xfrm>
            <a:prstGeom prst="rect">
              <a:avLst/>
            </a:prstGeom>
            <a:ln w="12700" cap="flat">
              <a:noFill/>
              <a:miter lim="400000"/>
            </a:ln>
            <a:effectLst/>
          </p:spPr>
        </p:pic>
      </p:grpSp>
      <p:grpSp>
        <p:nvGrpSpPr>
          <p:cNvPr id="2246" name="Group"/>
          <p:cNvGrpSpPr/>
          <p:nvPr/>
        </p:nvGrpSpPr>
        <p:grpSpPr>
          <a:xfrm>
            <a:off x="10624212" y="3550387"/>
            <a:ext cx="575891" cy="869981"/>
            <a:chOff x="0" y="0"/>
            <a:chExt cx="575889" cy="869980"/>
          </a:xfrm>
        </p:grpSpPr>
        <p:sp>
          <p:nvSpPr>
            <p:cNvPr id="2244" name="Ribbon"/>
            <p:cNvSpPr/>
            <p:nvPr/>
          </p:nvSpPr>
          <p:spPr>
            <a:xfrm>
              <a:off x="-1" y="0"/>
              <a:ext cx="575891" cy="869981"/>
            </a:xfrm>
            <a:custGeom>
              <a:avLst/>
              <a:gdLst/>
              <a:ahLst/>
              <a:cxnLst>
                <a:cxn ang="0">
                  <a:pos x="wd2" y="hd2"/>
                </a:cxn>
                <a:cxn ang="5400000">
                  <a:pos x="wd2" y="hd2"/>
                </a:cxn>
                <a:cxn ang="10800000">
                  <a:pos x="wd2" y="hd2"/>
                </a:cxn>
                <a:cxn ang="16200000">
                  <a:pos x="wd2" y="hd2"/>
                </a:cxn>
              </a:cxnLst>
              <a:rect l="0" t="0" r="r" b="b"/>
              <a:pathLst>
                <a:path w="21483" h="21600" fill="norm" stroke="1" extrusionOk="0">
                  <a:moveTo>
                    <a:pt x="10250" y="0"/>
                  </a:moveTo>
                  <a:cubicBezTo>
                    <a:pt x="9814" y="0"/>
                    <a:pt x="9433" y="155"/>
                    <a:pt x="9220" y="385"/>
                  </a:cubicBezTo>
                  <a:cubicBezTo>
                    <a:pt x="9223" y="388"/>
                    <a:pt x="9226" y="391"/>
                    <a:pt x="9230" y="394"/>
                  </a:cubicBezTo>
                  <a:cubicBezTo>
                    <a:pt x="9058" y="411"/>
                    <a:pt x="8887" y="431"/>
                    <a:pt x="8717" y="453"/>
                  </a:cubicBezTo>
                  <a:cubicBezTo>
                    <a:pt x="8396" y="278"/>
                    <a:pt x="7949" y="215"/>
                    <a:pt x="7531" y="316"/>
                  </a:cubicBezTo>
                  <a:lnTo>
                    <a:pt x="6587" y="545"/>
                  </a:lnTo>
                  <a:cubicBezTo>
                    <a:pt x="6177" y="644"/>
                    <a:pt x="5899" y="876"/>
                    <a:pt x="5817" y="1141"/>
                  </a:cubicBezTo>
                  <a:cubicBezTo>
                    <a:pt x="5823" y="1143"/>
                    <a:pt x="5828" y="1147"/>
                    <a:pt x="5835" y="1149"/>
                  </a:cubicBezTo>
                  <a:cubicBezTo>
                    <a:pt x="5683" y="1204"/>
                    <a:pt x="5533" y="1261"/>
                    <a:pt x="5386" y="1321"/>
                  </a:cubicBezTo>
                  <a:cubicBezTo>
                    <a:pt x="4992" y="1227"/>
                    <a:pt x="4537" y="1270"/>
                    <a:pt x="4194" y="1462"/>
                  </a:cubicBezTo>
                  <a:lnTo>
                    <a:pt x="3426" y="1891"/>
                  </a:lnTo>
                  <a:cubicBezTo>
                    <a:pt x="3092" y="2078"/>
                    <a:pt x="2949" y="2358"/>
                    <a:pt x="3008" y="2627"/>
                  </a:cubicBezTo>
                  <a:cubicBezTo>
                    <a:pt x="3018" y="2628"/>
                    <a:pt x="3026" y="2630"/>
                    <a:pt x="3036" y="2632"/>
                  </a:cubicBezTo>
                  <a:cubicBezTo>
                    <a:pt x="2922" y="2717"/>
                    <a:pt x="2810" y="2805"/>
                    <a:pt x="2702" y="2895"/>
                  </a:cubicBezTo>
                  <a:cubicBezTo>
                    <a:pt x="2281" y="2894"/>
                    <a:pt x="1873" y="3038"/>
                    <a:pt x="1648" y="3297"/>
                  </a:cubicBezTo>
                  <a:lnTo>
                    <a:pt x="1146" y="3876"/>
                  </a:lnTo>
                  <a:cubicBezTo>
                    <a:pt x="928" y="4128"/>
                    <a:pt x="937" y="4424"/>
                    <a:pt x="1130" y="4662"/>
                  </a:cubicBezTo>
                  <a:cubicBezTo>
                    <a:pt x="1140" y="4661"/>
                    <a:pt x="1149" y="4662"/>
                    <a:pt x="1159" y="4661"/>
                  </a:cubicBezTo>
                  <a:cubicBezTo>
                    <a:pt x="1095" y="4767"/>
                    <a:pt x="1035" y="4874"/>
                    <a:pt x="980" y="4983"/>
                  </a:cubicBezTo>
                  <a:cubicBezTo>
                    <a:pt x="585" y="5078"/>
                    <a:pt x="275" y="5307"/>
                    <a:pt x="197" y="5601"/>
                  </a:cubicBezTo>
                  <a:lnTo>
                    <a:pt x="23" y="6260"/>
                  </a:lnTo>
                  <a:cubicBezTo>
                    <a:pt x="-52" y="6546"/>
                    <a:pt x="109" y="6822"/>
                    <a:pt x="414" y="7002"/>
                  </a:cubicBezTo>
                  <a:cubicBezTo>
                    <a:pt x="423" y="6998"/>
                    <a:pt x="432" y="6997"/>
                    <a:pt x="442" y="6993"/>
                  </a:cubicBezTo>
                  <a:cubicBezTo>
                    <a:pt x="439" y="7058"/>
                    <a:pt x="437" y="7123"/>
                    <a:pt x="437" y="7189"/>
                  </a:cubicBezTo>
                  <a:cubicBezTo>
                    <a:pt x="437" y="7238"/>
                    <a:pt x="440" y="7287"/>
                    <a:pt x="442" y="7336"/>
                  </a:cubicBezTo>
                  <a:cubicBezTo>
                    <a:pt x="118" y="7516"/>
                    <a:pt x="-60" y="7802"/>
                    <a:pt x="18" y="8097"/>
                  </a:cubicBezTo>
                  <a:lnTo>
                    <a:pt x="194" y="8756"/>
                  </a:lnTo>
                  <a:cubicBezTo>
                    <a:pt x="270" y="9042"/>
                    <a:pt x="563" y="9265"/>
                    <a:pt x="942" y="9365"/>
                  </a:cubicBezTo>
                  <a:cubicBezTo>
                    <a:pt x="947" y="9361"/>
                    <a:pt x="954" y="9356"/>
                    <a:pt x="960" y="9352"/>
                  </a:cubicBezTo>
                  <a:cubicBezTo>
                    <a:pt x="1014" y="9461"/>
                    <a:pt x="1073" y="9569"/>
                    <a:pt x="1136" y="9676"/>
                  </a:cubicBezTo>
                  <a:cubicBezTo>
                    <a:pt x="927" y="9918"/>
                    <a:pt x="912" y="10224"/>
                    <a:pt x="1136" y="10483"/>
                  </a:cubicBezTo>
                  <a:lnTo>
                    <a:pt x="1636" y="11061"/>
                  </a:lnTo>
                  <a:cubicBezTo>
                    <a:pt x="1854" y="11313"/>
                    <a:pt x="2246" y="11456"/>
                    <a:pt x="2653" y="11464"/>
                  </a:cubicBezTo>
                  <a:cubicBezTo>
                    <a:pt x="2656" y="11459"/>
                    <a:pt x="2661" y="11454"/>
                    <a:pt x="2664" y="11449"/>
                  </a:cubicBezTo>
                  <a:cubicBezTo>
                    <a:pt x="2771" y="11539"/>
                    <a:pt x="2881" y="11629"/>
                    <a:pt x="2995" y="11715"/>
                  </a:cubicBezTo>
                  <a:cubicBezTo>
                    <a:pt x="2924" y="11989"/>
                    <a:pt x="3066" y="12279"/>
                    <a:pt x="3409" y="12471"/>
                  </a:cubicBezTo>
                  <a:lnTo>
                    <a:pt x="4176" y="12900"/>
                  </a:lnTo>
                  <a:cubicBezTo>
                    <a:pt x="4511" y="13087"/>
                    <a:pt x="4953" y="13131"/>
                    <a:pt x="5340" y="13046"/>
                  </a:cubicBezTo>
                  <a:cubicBezTo>
                    <a:pt x="5340" y="13043"/>
                    <a:pt x="5340" y="13040"/>
                    <a:pt x="5340" y="13036"/>
                  </a:cubicBezTo>
                  <a:cubicBezTo>
                    <a:pt x="5487" y="13097"/>
                    <a:pt x="5639" y="13155"/>
                    <a:pt x="5791" y="13211"/>
                  </a:cubicBezTo>
                  <a:cubicBezTo>
                    <a:pt x="5868" y="13482"/>
                    <a:pt x="6150" y="13721"/>
                    <a:pt x="6567" y="13822"/>
                  </a:cubicBezTo>
                  <a:lnTo>
                    <a:pt x="7511" y="14050"/>
                  </a:lnTo>
                  <a:cubicBezTo>
                    <a:pt x="7920" y="14149"/>
                    <a:pt x="8357" y="14090"/>
                    <a:pt x="8676" y="13922"/>
                  </a:cubicBezTo>
                  <a:cubicBezTo>
                    <a:pt x="8676" y="13921"/>
                    <a:pt x="8675" y="13921"/>
                    <a:pt x="8674" y="13919"/>
                  </a:cubicBezTo>
                  <a:cubicBezTo>
                    <a:pt x="8844" y="13942"/>
                    <a:pt x="9016" y="13962"/>
                    <a:pt x="9189" y="13980"/>
                  </a:cubicBezTo>
                  <a:cubicBezTo>
                    <a:pt x="9402" y="14215"/>
                    <a:pt x="9789" y="14372"/>
                    <a:pt x="10230" y="14372"/>
                  </a:cubicBezTo>
                  <a:lnTo>
                    <a:pt x="11233" y="14372"/>
                  </a:lnTo>
                  <a:cubicBezTo>
                    <a:pt x="11669" y="14372"/>
                    <a:pt x="12049" y="14217"/>
                    <a:pt x="12263" y="13987"/>
                  </a:cubicBezTo>
                  <a:cubicBezTo>
                    <a:pt x="12263" y="13987"/>
                    <a:pt x="12263" y="13985"/>
                    <a:pt x="12263" y="13985"/>
                  </a:cubicBezTo>
                  <a:cubicBezTo>
                    <a:pt x="12437" y="13968"/>
                    <a:pt x="12610" y="13948"/>
                    <a:pt x="12781" y="13926"/>
                  </a:cubicBezTo>
                  <a:cubicBezTo>
                    <a:pt x="13101" y="14095"/>
                    <a:pt x="13541" y="14154"/>
                    <a:pt x="13952" y="14055"/>
                  </a:cubicBezTo>
                  <a:lnTo>
                    <a:pt x="14896" y="13827"/>
                  </a:lnTo>
                  <a:cubicBezTo>
                    <a:pt x="15303" y="13729"/>
                    <a:pt x="15582" y="13498"/>
                    <a:pt x="15666" y="13235"/>
                  </a:cubicBezTo>
                  <a:cubicBezTo>
                    <a:pt x="15823" y="13178"/>
                    <a:pt x="15979" y="13118"/>
                    <a:pt x="16131" y="13056"/>
                  </a:cubicBezTo>
                  <a:cubicBezTo>
                    <a:pt x="16516" y="13141"/>
                    <a:pt x="16955" y="13097"/>
                    <a:pt x="17289" y="12910"/>
                  </a:cubicBezTo>
                  <a:lnTo>
                    <a:pt x="18059" y="12481"/>
                  </a:lnTo>
                  <a:cubicBezTo>
                    <a:pt x="18391" y="12296"/>
                    <a:pt x="18533" y="12017"/>
                    <a:pt x="18477" y="11751"/>
                  </a:cubicBezTo>
                  <a:cubicBezTo>
                    <a:pt x="18597" y="11662"/>
                    <a:pt x="18712" y="11569"/>
                    <a:pt x="18824" y="11476"/>
                  </a:cubicBezTo>
                  <a:cubicBezTo>
                    <a:pt x="19229" y="11467"/>
                    <a:pt x="19620" y="11325"/>
                    <a:pt x="19837" y="11075"/>
                  </a:cubicBezTo>
                  <a:lnTo>
                    <a:pt x="20337" y="10496"/>
                  </a:lnTo>
                  <a:cubicBezTo>
                    <a:pt x="20552" y="10248"/>
                    <a:pt x="20546" y="9955"/>
                    <a:pt x="20360" y="9718"/>
                  </a:cubicBezTo>
                  <a:cubicBezTo>
                    <a:pt x="20427" y="9606"/>
                    <a:pt x="20491" y="9493"/>
                    <a:pt x="20549" y="9377"/>
                  </a:cubicBezTo>
                  <a:cubicBezTo>
                    <a:pt x="20922" y="9276"/>
                    <a:pt x="21211" y="9052"/>
                    <a:pt x="21286" y="8769"/>
                  </a:cubicBezTo>
                  <a:lnTo>
                    <a:pt x="21460" y="8112"/>
                  </a:lnTo>
                  <a:cubicBezTo>
                    <a:pt x="21534" y="7829"/>
                    <a:pt x="21377" y="7554"/>
                    <a:pt x="21080" y="7374"/>
                  </a:cubicBezTo>
                  <a:cubicBezTo>
                    <a:pt x="21082" y="7312"/>
                    <a:pt x="21082" y="7251"/>
                    <a:pt x="21082" y="7189"/>
                  </a:cubicBezTo>
                  <a:cubicBezTo>
                    <a:pt x="21082" y="7130"/>
                    <a:pt x="21082" y="7072"/>
                    <a:pt x="21080" y="7014"/>
                  </a:cubicBezTo>
                  <a:cubicBezTo>
                    <a:pt x="21380" y="6834"/>
                    <a:pt x="21540" y="6557"/>
                    <a:pt x="21465" y="6274"/>
                  </a:cubicBezTo>
                  <a:lnTo>
                    <a:pt x="21289" y="5616"/>
                  </a:lnTo>
                  <a:cubicBezTo>
                    <a:pt x="21214" y="5334"/>
                    <a:pt x="20924" y="5112"/>
                    <a:pt x="20551" y="5010"/>
                  </a:cubicBezTo>
                  <a:cubicBezTo>
                    <a:pt x="20494" y="4896"/>
                    <a:pt x="20434" y="4783"/>
                    <a:pt x="20368" y="4671"/>
                  </a:cubicBezTo>
                  <a:cubicBezTo>
                    <a:pt x="20557" y="4433"/>
                    <a:pt x="20567" y="4138"/>
                    <a:pt x="20350" y="3888"/>
                  </a:cubicBezTo>
                  <a:lnTo>
                    <a:pt x="19847" y="3309"/>
                  </a:lnTo>
                  <a:cubicBezTo>
                    <a:pt x="19630" y="3059"/>
                    <a:pt x="19240" y="2917"/>
                    <a:pt x="18835" y="2908"/>
                  </a:cubicBezTo>
                  <a:cubicBezTo>
                    <a:pt x="18725" y="2816"/>
                    <a:pt x="18610" y="2726"/>
                    <a:pt x="18493" y="2638"/>
                  </a:cubicBezTo>
                  <a:cubicBezTo>
                    <a:pt x="18553" y="2370"/>
                    <a:pt x="18409" y="2087"/>
                    <a:pt x="18074" y="1900"/>
                  </a:cubicBezTo>
                  <a:lnTo>
                    <a:pt x="17307" y="1470"/>
                  </a:lnTo>
                  <a:cubicBezTo>
                    <a:pt x="16972" y="1284"/>
                    <a:pt x="16530" y="1239"/>
                    <a:pt x="16143" y="1324"/>
                  </a:cubicBezTo>
                  <a:cubicBezTo>
                    <a:pt x="16143" y="1325"/>
                    <a:pt x="16143" y="1326"/>
                    <a:pt x="16143" y="1326"/>
                  </a:cubicBezTo>
                  <a:cubicBezTo>
                    <a:pt x="15994" y="1265"/>
                    <a:pt x="15843" y="1207"/>
                    <a:pt x="15689" y="1151"/>
                  </a:cubicBezTo>
                  <a:cubicBezTo>
                    <a:pt x="15609" y="884"/>
                    <a:pt x="15328" y="650"/>
                    <a:pt x="14916" y="550"/>
                  </a:cubicBezTo>
                  <a:lnTo>
                    <a:pt x="13972" y="321"/>
                  </a:lnTo>
                  <a:cubicBezTo>
                    <a:pt x="13562" y="222"/>
                    <a:pt x="13126" y="280"/>
                    <a:pt x="12807" y="448"/>
                  </a:cubicBezTo>
                  <a:cubicBezTo>
                    <a:pt x="12808" y="450"/>
                    <a:pt x="12808" y="452"/>
                    <a:pt x="12809" y="453"/>
                  </a:cubicBezTo>
                  <a:cubicBezTo>
                    <a:pt x="12639" y="431"/>
                    <a:pt x="12466" y="411"/>
                    <a:pt x="12294" y="394"/>
                  </a:cubicBezTo>
                  <a:cubicBezTo>
                    <a:pt x="12082" y="158"/>
                    <a:pt x="11697" y="0"/>
                    <a:pt x="11256" y="0"/>
                  </a:cubicBezTo>
                  <a:lnTo>
                    <a:pt x="10250" y="0"/>
                  </a:lnTo>
                  <a:close/>
                  <a:moveTo>
                    <a:pt x="10761" y="2494"/>
                  </a:moveTo>
                  <a:cubicBezTo>
                    <a:pt x="14153" y="2494"/>
                    <a:pt x="16984" y="4085"/>
                    <a:pt x="17666" y="6207"/>
                  </a:cubicBezTo>
                  <a:cubicBezTo>
                    <a:pt x="17678" y="6243"/>
                    <a:pt x="17689" y="6280"/>
                    <a:pt x="17699" y="6316"/>
                  </a:cubicBezTo>
                  <a:cubicBezTo>
                    <a:pt x="17710" y="6352"/>
                    <a:pt x="17718" y="6388"/>
                    <a:pt x="17727" y="6425"/>
                  </a:cubicBezTo>
                  <a:cubicBezTo>
                    <a:pt x="17735" y="6454"/>
                    <a:pt x="17744" y="6482"/>
                    <a:pt x="17750" y="6511"/>
                  </a:cubicBezTo>
                  <a:cubicBezTo>
                    <a:pt x="17762" y="6564"/>
                    <a:pt x="17770" y="6616"/>
                    <a:pt x="17778" y="6669"/>
                  </a:cubicBezTo>
                  <a:cubicBezTo>
                    <a:pt x="17785" y="6707"/>
                    <a:pt x="17791" y="6744"/>
                    <a:pt x="17796" y="6781"/>
                  </a:cubicBezTo>
                  <a:cubicBezTo>
                    <a:pt x="17800" y="6805"/>
                    <a:pt x="17801" y="6830"/>
                    <a:pt x="17804" y="6854"/>
                  </a:cubicBezTo>
                  <a:cubicBezTo>
                    <a:pt x="17812" y="6927"/>
                    <a:pt x="17817" y="6999"/>
                    <a:pt x="17819" y="7072"/>
                  </a:cubicBezTo>
                  <a:cubicBezTo>
                    <a:pt x="17820" y="7082"/>
                    <a:pt x="17822" y="7093"/>
                    <a:pt x="17822" y="7104"/>
                  </a:cubicBezTo>
                  <a:cubicBezTo>
                    <a:pt x="17826" y="7244"/>
                    <a:pt x="17819" y="7385"/>
                    <a:pt x="17804" y="7523"/>
                  </a:cubicBezTo>
                  <a:lnTo>
                    <a:pt x="17807" y="7523"/>
                  </a:lnTo>
                  <a:cubicBezTo>
                    <a:pt x="17796" y="7624"/>
                    <a:pt x="17780" y="7723"/>
                    <a:pt x="17761" y="7822"/>
                  </a:cubicBezTo>
                  <a:lnTo>
                    <a:pt x="17756" y="7822"/>
                  </a:lnTo>
                  <a:cubicBezTo>
                    <a:pt x="17743" y="7882"/>
                    <a:pt x="17731" y="7943"/>
                    <a:pt x="17715" y="8004"/>
                  </a:cubicBezTo>
                  <a:cubicBezTo>
                    <a:pt x="17611" y="8394"/>
                    <a:pt x="17437" y="8765"/>
                    <a:pt x="17205" y="9111"/>
                  </a:cubicBezTo>
                  <a:lnTo>
                    <a:pt x="17212" y="9111"/>
                  </a:lnTo>
                  <a:cubicBezTo>
                    <a:pt x="17151" y="9202"/>
                    <a:pt x="17086" y="9294"/>
                    <a:pt x="17016" y="9382"/>
                  </a:cubicBezTo>
                  <a:lnTo>
                    <a:pt x="17006" y="9381"/>
                  </a:lnTo>
                  <a:cubicBezTo>
                    <a:pt x="16963" y="9435"/>
                    <a:pt x="16919" y="9489"/>
                    <a:pt x="16873" y="9542"/>
                  </a:cubicBezTo>
                  <a:cubicBezTo>
                    <a:pt x="16575" y="9885"/>
                    <a:pt x="16224" y="10193"/>
                    <a:pt x="15827" y="10466"/>
                  </a:cubicBezTo>
                  <a:lnTo>
                    <a:pt x="15832" y="10467"/>
                  </a:lnTo>
                  <a:cubicBezTo>
                    <a:pt x="15727" y="10539"/>
                    <a:pt x="15620" y="10610"/>
                    <a:pt x="15508" y="10678"/>
                  </a:cubicBezTo>
                  <a:lnTo>
                    <a:pt x="15500" y="10674"/>
                  </a:lnTo>
                  <a:cubicBezTo>
                    <a:pt x="15433" y="10715"/>
                    <a:pt x="15365" y="10755"/>
                    <a:pt x="15294" y="10795"/>
                  </a:cubicBezTo>
                  <a:cubicBezTo>
                    <a:pt x="14838" y="11049"/>
                    <a:pt x="14347" y="11259"/>
                    <a:pt x="13835" y="11425"/>
                  </a:cubicBezTo>
                  <a:lnTo>
                    <a:pt x="13840" y="11430"/>
                  </a:lnTo>
                  <a:cubicBezTo>
                    <a:pt x="13704" y="11474"/>
                    <a:pt x="13564" y="11512"/>
                    <a:pt x="13424" y="11550"/>
                  </a:cubicBezTo>
                  <a:lnTo>
                    <a:pt x="13421" y="11547"/>
                  </a:lnTo>
                  <a:cubicBezTo>
                    <a:pt x="13337" y="11570"/>
                    <a:pt x="13251" y="11592"/>
                    <a:pt x="13164" y="11613"/>
                  </a:cubicBezTo>
                  <a:cubicBezTo>
                    <a:pt x="12604" y="11749"/>
                    <a:pt x="12037" y="11834"/>
                    <a:pt x="11470" y="11873"/>
                  </a:cubicBezTo>
                  <a:lnTo>
                    <a:pt x="11470" y="11875"/>
                  </a:lnTo>
                  <a:cubicBezTo>
                    <a:pt x="11269" y="11888"/>
                    <a:pt x="11066" y="11895"/>
                    <a:pt x="10860" y="11897"/>
                  </a:cubicBezTo>
                  <a:cubicBezTo>
                    <a:pt x="10824" y="11897"/>
                    <a:pt x="10786" y="11898"/>
                    <a:pt x="10750" y="11899"/>
                  </a:cubicBezTo>
                  <a:cubicBezTo>
                    <a:pt x="6853" y="11895"/>
                    <a:pt x="3697" y="9792"/>
                    <a:pt x="3697" y="7197"/>
                  </a:cubicBezTo>
                  <a:cubicBezTo>
                    <a:pt x="3697" y="4600"/>
                    <a:pt x="6859" y="2494"/>
                    <a:pt x="10761" y="2494"/>
                  </a:cubicBezTo>
                  <a:close/>
                  <a:moveTo>
                    <a:pt x="10740" y="2745"/>
                  </a:moveTo>
                  <a:cubicBezTo>
                    <a:pt x="7061" y="2745"/>
                    <a:pt x="4069" y="4737"/>
                    <a:pt x="4069" y="7185"/>
                  </a:cubicBezTo>
                  <a:cubicBezTo>
                    <a:pt x="4069" y="9634"/>
                    <a:pt x="7061" y="11625"/>
                    <a:pt x="10740" y="11625"/>
                  </a:cubicBezTo>
                  <a:cubicBezTo>
                    <a:pt x="14419" y="11625"/>
                    <a:pt x="17414" y="9634"/>
                    <a:pt x="17414" y="7185"/>
                  </a:cubicBezTo>
                  <a:cubicBezTo>
                    <a:pt x="17414" y="4737"/>
                    <a:pt x="14419" y="2745"/>
                    <a:pt x="10740" y="2745"/>
                  </a:cubicBezTo>
                  <a:close/>
                  <a:moveTo>
                    <a:pt x="16115" y="13233"/>
                  </a:moveTo>
                  <a:lnTo>
                    <a:pt x="16100" y="13289"/>
                  </a:lnTo>
                  <a:cubicBezTo>
                    <a:pt x="15983" y="13667"/>
                    <a:pt x="15588" y="13971"/>
                    <a:pt x="15046" y="14102"/>
                  </a:cubicBezTo>
                  <a:lnTo>
                    <a:pt x="14102" y="14332"/>
                  </a:lnTo>
                  <a:cubicBezTo>
                    <a:pt x="13920" y="14376"/>
                    <a:pt x="13731" y="14398"/>
                    <a:pt x="13539" y="14398"/>
                  </a:cubicBezTo>
                  <a:cubicBezTo>
                    <a:pt x="13190" y="14398"/>
                    <a:pt x="12858" y="14324"/>
                    <a:pt x="12585" y="14196"/>
                  </a:cubicBezTo>
                  <a:cubicBezTo>
                    <a:pt x="12381" y="14389"/>
                    <a:pt x="12098" y="14530"/>
                    <a:pt x="11773" y="14605"/>
                  </a:cubicBezTo>
                  <a:lnTo>
                    <a:pt x="10965" y="16610"/>
                  </a:lnTo>
                  <a:lnTo>
                    <a:pt x="12975" y="21600"/>
                  </a:lnTo>
                  <a:lnTo>
                    <a:pt x="15587" y="20004"/>
                  </a:lnTo>
                  <a:lnTo>
                    <a:pt x="19049" y="20517"/>
                  </a:lnTo>
                  <a:lnTo>
                    <a:pt x="16115" y="13233"/>
                  </a:lnTo>
                  <a:close/>
                  <a:moveTo>
                    <a:pt x="5365" y="13294"/>
                  </a:moveTo>
                  <a:lnTo>
                    <a:pt x="2457" y="20517"/>
                  </a:lnTo>
                  <a:lnTo>
                    <a:pt x="5921" y="20004"/>
                  </a:lnTo>
                  <a:lnTo>
                    <a:pt x="8534" y="21600"/>
                  </a:lnTo>
                  <a:lnTo>
                    <a:pt x="11327" y="14663"/>
                  </a:lnTo>
                  <a:cubicBezTo>
                    <a:pt x="11296" y="14664"/>
                    <a:pt x="11264" y="14664"/>
                    <a:pt x="11233" y="14664"/>
                  </a:cubicBezTo>
                  <a:lnTo>
                    <a:pt x="10227" y="14664"/>
                  </a:lnTo>
                  <a:cubicBezTo>
                    <a:pt x="9666" y="14664"/>
                    <a:pt x="9169" y="14476"/>
                    <a:pt x="8870" y="14191"/>
                  </a:cubicBezTo>
                  <a:cubicBezTo>
                    <a:pt x="8592" y="14320"/>
                    <a:pt x="8260" y="14393"/>
                    <a:pt x="7921" y="14393"/>
                  </a:cubicBezTo>
                  <a:cubicBezTo>
                    <a:pt x="7729" y="14393"/>
                    <a:pt x="7541" y="14370"/>
                    <a:pt x="7360" y="14326"/>
                  </a:cubicBezTo>
                  <a:lnTo>
                    <a:pt x="6416" y="14097"/>
                  </a:lnTo>
                  <a:cubicBezTo>
                    <a:pt x="6002" y="13997"/>
                    <a:pt x="5669" y="13795"/>
                    <a:pt x="5483" y="13528"/>
                  </a:cubicBezTo>
                  <a:cubicBezTo>
                    <a:pt x="5429" y="13452"/>
                    <a:pt x="5391" y="13374"/>
                    <a:pt x="5365" y="13294"/>
                  </a:cubicBezTo>
                  <a:close/>
                </a:path>
              </a:pathLst>
            </a:custGeom>
            <a:solidFill>
              <a:srgbClr val="FFFFFF"/>
            </a:solidFill>
            <a:ln w="12700" cap="flat">
              <a:solidFill>
                <a:schemeClr val="accent3">
                  <a:hueOff val="-365725"/>
                  <a:satOff val="-32500"/>
                  <a:lumOff val="18235"/>
                </a:schemeClr>
              </a:solidFill>
              <a:prstDash val="solid"/>
              <a:miter lim="400000"/>
            </a:ln>
            <a:effectLst/>
          </p:spPr>
          <p:txBody>
            <a:bodyPr wrap="square" lIns="50800" tIns="50800" rIns="50800" bIns="50800" numCol="1" anchor="ctr">
              <a:noAutofit/>
            </a:bodyPr>
            <a:lstStyle/>
            <a:p>
              <a:pPr>
                <a:defRPr b="0" sz="2200">
                  <a:solidFill>
                    <a:srgbClr val="000000"/>
                  </a:solidFill>
                  <a:latin typeface="+mn-lt"/>
                  <a:ea typeface="+mn-ea"/>
                  <a:cs typeface="+mn-cs"/>
                  <a:sym typeface="Helvetica Neue Medium"/>
                </a:defRPr>
              </a:pPr>
            </a:p>
          </p:txBody>
        </p:sp>
        <p:sp>
          <p:nvSpPr>
            <p:cNvPr id="2245" name="Dingbat Check"/>
            <p:cNvSpPr/>
            <p:nvPr/>
          </p:nvSpPr>
          <p:spPr>
            <a:xfrm>
              <a:off x="158714" y="175322"/>
              <a:ext cx="258462" cy="245607"/>
            </a:xfrm>
            <a:custGeom>
              <a:avLst/>
              <a:gdLst/>
              <a:ahLst/>
              <a:cxnLst>
                <a:cxn ang="0">
                  <a:pos x="wd2" y="hd2"/>
                </a:cxn>
                <a:cxn ang="5400000">
                  <a:pos x="wd2" y="hd2"/>
                </a:cxn>
                <a:cxn ang="10800000">
                  <a:pos x="wd2" y="hd2"/>
                </a:cxn>
                <a:cxn ang="16200000">
                  <a:pos x="wd2" y="hd2"/>
                </a:cxn>
              </a:cxnLst>
              <a:rect l="0" t="0" r="r" b="b"/>
              <a:pathLst>
                <a:path w="21452" h="20404" fill="norm" stroke="1"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chemeClr val="accent3"/>
            </a:solidFill>
            <a:ln w="12700" cap="flat">
              <a:noFill/>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grpSp>
      <p:grpSp>
        <p:nvGrpSpPr>
          <p:cNvPr id="2249" name="Group"/>
          <p:cNvGrpSpPr/>
          <p:nvPr/>
        </p:nvGrpSpPr>
        <p:grpSpPr>
          <a:xfrm>
            <a:off x="10624212" y="3550387"/>
            <a:ext cx="575891" cy="869981"/>
            <a:chOff x="0" y="0"/>
            <a:chExt cx="575889" cy="869980"/>
          </a:xfrm>
        </p:grpSpPr>
        <p:sp>
          <p:nvSpPr>
            <p:cNvPr id="2247" name="Ribbon"/>
            <p:cNvSpPr/>
            <p:nvPr/>
          </p:nvSpPr>
          <p:spPr>
            <a:xfrm>
              <a:off x="-1" y="0"/>
              <a:ext cx="575891" cy="869981"/>
            </a:xfrm>
            <a:custGeom>
              <a:avLst/>
              <a:gdLst/>
              <a:ahLst/>
              <a:cxnLst>
                <a:cxn ang="0">
                  <a:pos x="wd2" y="hd2"/>
                </a:cxn>
                <a:cxn ang="5400000">
                  <a:pos x="wd2" y="hd2"/>
                </a:cxn>
                <a:cxn ang="10800000">
                  <a:pos x="wd2" y="hd2"/>
                </a:cxn>
                <a:cxn ang="16200000">
                  <a:pos x="wd2" y="hd2"/>
                </a:cxn>
              </a:cxnLst>
              <a:rect l="0" t="0" r="r" b="b"/>
              <a:pathLst>
                <a:path w="21483" h="21600" fill="norm" stroke="1" extrusionOk="0">
                  <a:moveTo>
                    <a:pt x="10250" y="0"/>
                  </a:moveTo>
                  <a:cubicBezTo>
                    <a:pt x="9814" y="0"/>
                    <a:pt x="9433" y="155"/>
                    <a:pt x="9220" y="385"/>
                  </a:cubicBezTo>
                  <a:cubicBezTo>
                    <a:pt x="9223" y="388"/>
                    <a:pt x="9226" y="391"/>
                    <a:pt x="9230" y="394"/>
                  </a:cubicBezTo>
                  <a:cubicBezTo>
                    <a:pt x="9058" y="411"/>
                    <a:pt x="8887" y="431"/>
                    <a:pt x="8717" y="453"/>
                  </a:cubicBezTo>
                  <a:cubicBezTo>
                    <a:pt x="8396" y="278"/>
                    <a:pt x="7949" y="215"/>
                    <a:pt x="7531" y="316"/>
                  </a:cubicBezTo>
                  <a:lnTo>
                    <a:pt x="6587" y="545"/>
                  </a:lnTo>
                  <a:cubicBezTo>
                    <a:pt x="6177" y="644"/>
                    <a:pt x="5899" y="876"/>
                    <a:pt x="5817" y="1141"/>
                  </a:cubicBezTo>
                  <a:cubicBezTo>
                    <a:pt x="5823" y="1143"/>
                    <a:pt x="5828" y="1147"/>
                    <a:pt x="5835" y="1149"/>
                  </a:cubicBezTo>
                  <a:cubicBezTo>
                    <a:pt x="5683" y="1204"/>
                    <a:pt x="5533" y="1261"/>
                    <a:pt x="5386" y="1321"/>
                  </a:cubicBezTo>
                  <a:cubicBezTo>
                    <a:pt x="4992" y="1227"/>
                    <a:pt x="4537" y="1270"/>
                    <a:pt x="4194" y="1462"/>
                  </a:cubicBezTo>
                  <a:lnTo>
                    <a:pt x="3426" y="1891"/>
                  </a:lnTo>
                  <a:cubicBezTo>
                    <a:pt x="3092" y="2078"/>
                    <a:pt x="2949" y="2358"/>
                    <a:pt x="3008" y="2627"/>
                  </a:cubicBezTo>
                  <a:cubicBezTo>
                    <a:pt x="3018" y="2628"/>
                    <a:pt x="3026" y="2630"/>
                    <a:pt x="3036" y="2632"/>
                  </a:cubicBezTo>
                  <a:cubicBezTo>
                    <a:pt x="2922" y="2717"/>
                    <a:pt x="2810" y="2805"/>
                    <a:pt x="2702" y="2895"/>
                  </a:cubicBezTo>
                  <a:cubicBezTo>
                    <a:pt x="2281" y="2894"/>
                    <a:pt x="1873" y="3038"/>
                    <a:pt x="1648" y="3297"/>
                  </a:cubicBezTo>
                  <a:lnTo>
                    <a:pt x="1146" y="3876"/>
                  </a:lnTo>
                  <a:cubicBezTo>
                    <a:pt x="928" y="4128"/>
                    <a:pt x="937" y="4424"/>
                    <a:pt x="1130" y="4662"/>
                  </a:cubicBezTo>
                  <a:cubicBezTo>
                    <a:pt x="1140" y="4661"/>
                    <a:pt x="1149" y="4662"/>
                    <a:pt x="1159" y="4661"/>
                  </a:cubicBezTo>
                  <a:cubicBezTo>
                    <a:pt x="1095" y="4767"/>
                    <a:pt x="1035" y="4874"/>
                    <a:pt x="980" y="4983"/>
                  </a:cubicBezTo>
                  <a:cubicBezTo>
                    <a:pt x="585" y="5078"/>
                    <a:pt x="275" y="5307"/>
                    <a:pt x="197" y="5601"/>
                  </a:cubicBezTo>
                  <a:lnTo>
                    <a:pt x="23" y="6260"/>
                  </a:lnTo>
                  <a:cubicBezTo>
                    <a:pt x="-52" y="6546"/>
                    <a:pt x="109" y="6822"/>
                    <a:pt x="414" y="7002"/>
                  </a:cubicBezTo>
                  <a:cubicBezTo>
                    <a:pt x="423" y="6998"/>
                    <a:pt x="432" y="6997"/>
                    <a:pt x="442" y="6993"/>
                  </a:cubicBezTo>
                  <a:cubicBezTo>
                    <a:pt x="439" y="7058"/>
                    <a:pt x="437" y="7123"/>
                    <a:pt x="437" y="7189"/>
                  </a:cubicBezTo>
                  <a:cubicBezTo>
                    <a:pt x="437" y="7238"/>
                    <a:pt x="440" y="7287"/>
                    <a:pt x="442" y="7336"/>
                  </a:cubicBezTo>
                  <a:cubicBezTo>
                    <a:pt x="118" y="7516"/>
                    <a:pt x="-60" y="7802"/>
                    <a:pt x="18" y="8097"/>
                  </a:cubicBezTo>
                  <a:lnTo>
                    <a:pt x="194" y="8756"/>
                  </a:lnTo>
                  <a:cubicBezTo>
                    <a:pt x="270" y="9042"/>
                    <a:pt x="563" y="9265"/>
                    <a:pt x="942" y="9365"/>
                  </a:cubicBezTo>
                  <a:cubicBezTo>
                    <a:pt x="947" y="9361"/>
                    <a:pt x="954" y="9356"/>
                    <a:pt x="960" y="9352"/>
                  </a:cubicBezTo>
                  <a:cubicBezTo>
                    <a:pt x="1014" y="9461"/>
                    <a:pt x="1073" y="9569"/>
                    <a:pt x="1136" y="9676"/>
                  </a:cubicBezTo>
                  <a:cubicBezTo>
                    <a:pt x="927" y="9918"/>
                    <a:pt x="912" y="10224"/>
                    <a:pt x="1136" y="10483"/>
                  </a:cubicBezTo>
                  <a:lnTo>
                    <a:pt x="1636" y="11061"/>
                  </a:lnTo>
                  <a:cubicBezTo>
                    <a:pt x="1854" y="11313"/>
                    <a:pt x="2246" y="11456"/>
                    <a:pt x="2653" y="11464"/>
                  </a:cubicBezTo>
                  <a:cubicBezTo>
                    <a:pt x="2656" y="11459"/>
                    <a:pt x="2661" y="11454"/>
                    <a:pt x="2664" y="11449"/>
                  </a:cubicBezTo>
                  <a:cubicBezTo>
                    <a:pt x="2771" y="11539"/>
                    <a:pt x="2881" y="11629"/>
                    <a:pt x="2995" y="11715"/>
                  </a:cubicBezTo>
                  <a:cubicBezTo>
                    <a:pt x="2924" y="11989"/>
                    <a:pt x="3066" y="12279"/>
                    <a:pt x="3409" y="12471"/>
                  </a:cubicBezTo>
                  <a:lnTo>
                    <a:pt x="4176" y="12900"/>
                  </a:lnTo>
                  <a:cubicBezTo>
                    <a:pt x="4511" y="13087"/>
                    <a:pt x="4953" y="13131"/>
                    <a:pt x="5340" y="13046"/>
                  </a:cubicBezTo>
                  <a:cubicBezTo>
                    <a:pt x="5340" y="13043"/>
                    <a:pt x="5340" y="13040"/>
                    <a:pt x="5340" y="13036"/>
                  </a:cubicBezTo>
                  <a:cubicBezTo>
                    <a:pt x="5487" y="13097"/>
                    <a:pt x="5639" y="13155"/>
                    <a:pt x="5791" y="13211"/>
                  </a:cubicBezTo>
                  <a:cubicBezTo>
                    <a:pt x="5868" y="13482"/>
                    <a:pt x="6150" y="13721"/>
                    <a:pt x="6567" y="13822"/>
                  </a:cubicBezTo>
                  <a:lnTo>
                    <a:pt x="7511" y="14050"/>
                  </a:lnTo>
                  <a:cubicBezTo>
                    <a:pt x="7920" y="14149"/>
                    <a:pt x="8357" y="14090"/>
                    <a:pt x="8676" y="13922"/>
                  </a:cubicBezTo>
                  <a:cubicBezTo>
                    <a:pt x="8676" y="13921"/>
                    <a:pt x="8675" y="13921"/>
                    <a:pt x="8674" y="13919"/>
                  </a:cubicBezTo>
                  <a:cubicBezTo>
                    <a:pt x="8844" y="13942"/>
                    <a:pt x="9016" y="13962"/>
                    <a:pt x="9189" y="13980"/>
                  </a:cubicBezTo>
                  <a:cubicBezTo>
                    <a:pt x="9402" y="14215"/>
                    <a:pt x="9789" y="14372"/>
                    <a:pt x="10230" y="14372"/>
                  </a:cubicBezTo>
                  <a:lnTo>
                    <a:pt x="11233" y="14372"/>
                  </a:lnTo>
                  <a:cubicBezTo>
                    <a:pt x="11669" y="14372"/>
                    <a:pt x="12049" y="14217"/>
                    <a:pt x="12263" y="13987"/>
                  </a:cubicBezTo>
                  <a:cubicBezTo>
                    <a:pt x="12263" y="13987"/>
                    <a:pt x="12263" y="13985"/>
                    <a:pt x="12263" y="13985"/>
                  </a:cubicBezTo>
                  <a:cubicBezTo>
                    <a:pt x="12437" y="13968"/>
                    <a:pt x="12610" y="13948"/>
                    <a:pt x="12781" y="13926"/>
                  </a:cubicBezTo>
                  <a:cubicBezTo>
                    <a:pt x="13101" y="14095"/>
                    <a:pt x="13541" y="14154"/>
                    <a:pt x="13952" y="14055"/>
                  </a:cubicBezTo>
                  <a:lnTo>
                    <a:pt x="14896" y="13827"/>
                  </a:lnTo>
                  <a:cubicBezTo>
                    <a:pt x="15303" y="13729"/>
                    <a:pt x="15582" y="13498"/>
                    <a:pt x="15666" y="13235"/>
                  </a:cubicBezTo>
                  <a:cubicBezTo>
                    <a:pt x="15823" y="13178"/>
                    <a:pt x="15979" y="13118"/>
                    <a:pt x="16131" y="13056"/>
                  </a:cubicBezTo>
                  <a:cubicBezTo>
                    <a:pt x="16516" y="13141"/>
                    <a:pt x="16955" y="13097"/>
                    <a:pt x="17289" y="12910"/>
                  </a:cubicBezTo>
                  <a:lnTo>
                    <a:pt x="18059" y="12481"/>
                  </a:lnTo>
                  <a:cubicBezTo>
                    <a:pt x="18391" y="12296"/>
                    <a:pt x="18533" y="12017"/>
                    <a:pt x="18477" y="11751"/>
                  </a:cubicBezTo>
                  <a:cubicBezTo>
                    <a:pt x="18597" y="11662"/>
                    <a:pt x="18712" y="11569"/>
                    <a:pt x="18824" y="11476"/>
                  </a:cubicBezTo>
                  <a:cubicBezTo>
                    <a:pt x="19229" y="11467"/>
                    <a:pt x="19620" y="11325"/>
                    <a:pt x="19837" y="11075"/>
                  </a:cubicBezTo>
                  <a:lnTo>
                    <a:pt x="20337" y="10496"/>
                  </a:lnTo>
                  <a:cubicBezTo>
                    <a:pt x="20552" y="10248"/>
                    <a:pt x="20546" y="9955"/>
                    <a:pt x="20360" y="9718"/>
                  </a:cubicBezTo>
                  <a:cubicBezTo>
                    <a:pt x="20427" y="9606"/>
                    <a:pt x="20491" y="9493"/>
                    <a:pt x="20549" y="9377"/>
                  </a:cubicBezTo>
                  <a:cubicBezTo>
                    <a:pt x="20922" y="9276"/>
                    <a:pt x="21211" y="9052"/>
                    <a:pt x="21286" y="8769"/>
                  </a:cubicBezTo>
                  <a:lnTo>
                    <a:pt x="21460" y="8112"/>
                  </a:lnTo>
                  <a:cubicBezTo>
                    <a:pt x="21534" y="7829"/>
                    <a:pt x="21377" y="7554"/>
                    <a:pt x="21080" y="7374"/>
                  </a:cubicBezTo>
                  <a:cubicBezTo>
                    <a:pt x="21082" y="7312"/>
                    <a:pt x="21082" y="7251"/>
                    <a:pt x="21082" y="7189"/>
                  </a:cubicBezTo>
                  <a:cubicBezTo>
                    <a:pt x="21082" y="7130"/>
                    <a:pt x="21082" y="7072"/>
                    <a:pt x="21080" y="7014"/>
                  </a:cubicBezTo>
                  <a:cubicBezTo>
                    <a:pt x="21380" y="6834"/>
                    <a:pt x="21540" y="6557"/>
                    <a:pt x="21465" y="6274"/>
                  </a:cubicBezTo>
                  <a:lnTo>
                    <a:pt x="21289" y="5616"/>
                  </a:lnTo>
                  <a:cubicBezTo>
                    <a:pt x="21214" y="5334"/>
                    <a:pt x="20924" y="5112"/>
                    <a:pt x="20551" y="5010"/>
                  </a:cubicBezTo>
                  <a:cubicBezTo>
                    <a:pt x="20494" y="4896"/>
                    <a:pt x="20434" y="4783"/>
                    <a:pt x="20368" y="4671"/>
                  </a:cubicBezTo>
                  <a:cubicBezTo>
                    <a:pt x="20557" y="4433"/>
                    <a:pt x="20567" y="4138"/>
                    <a:pt x="20350" y="3888"/>
                  </a:cubicBezTo>
                  <a:lnTo>
                    <a:pt x="19847" y="3309"/>
                  </a:lnTo>
                  <a:cubicBezTo>
                    <a:pt x="19630" y="3059"/>
                    <a:pt x="19240" y="2917"/>
                    <a:pt x="18835" y="2908"/>
                  </a:cubicBezTo>
                  <a:cubicBezTo>
                    <a:pt x="18725" y="2816"/>
                    <a:pt x="18610" y="2726"/>
                    <a:pt x="18493" y="2638"/>
                  </a:cubicBezTo>
                  <a:cubicBezTo>
                    <a:pt x="18553" y="2370"/>
                    <a:pt x="18409" y="2087"/>
                    <a:pt x="18074" y="1900"/>
                  </a:cubicBezTo>
                  <a:lnTo>
                    <a:pt x="17307" y="1470"/>
                  </a:lnTo>
                  <a:cubicBezTo>
                    <a:pt x="16972" y="1284"/>
                    <a:pt x="16530" y="1239"/>
                    <a:pt x="16143" y="1324"/>
                  </a:cubicBezTo>
                  <a:cubicBezTo>
                    <a:pt x="16143" y="1325"/>
                    <a:pt x="16143" y="1326"/>
                    <a:pt x="16143" y="1326"/>
                  </a:cubicBezTo>
                  <a:cubicBezTo>
                    <a:pt x="15994" y="1265"/>
                    <a:pt x="15843" y="1207"/>
                    <a:pt x="15689" y="1151"/>
                  </a:cubicBezTo>
                  <a:cubicBezTo>
                    <a:pt x="15609" y="884"/>
                    <a:pt x="15328" y="650"/>
                    <a:pt x="14916" y="550"/>
                  </a:cubicBezTo>
                  <a:lnTo>
                    <a:pt x="13972" y="321"/>
                  </a:lnTo>
                  <a:cubicBezTo>
                    <a:pt x="13562" y="222"/>
                    <a:pt x="13126" y="280"/>
                    <a:pt x="12807" y="448"/>
                  </a:cubicBezTo>
                  <a:cubicBezTo>
                    <a:pt x="12808" y="450"/>
                    <a:pt x="12808" y="452"/>
                    <a:pt x="12809" y="453"/>
                  </a:cubicBezTo>
                  <a:cubicBezTo>
                    <a:pt x="12639" y="431"/>
                    <a:pt x="12466" y="411"/>
                    <a:pt x="12294" y="394"/>
                  </a:cubicBezTo>
                  <a:cubicBezTo>
                    <a:pt x="12082" y="158"/>
                    <a:pt x="11697" y="0"/>
                    <a:pt x="11256" y="0"/>
                  </a:cubicBezTo>
                  <a:lnTo>
                    <a:pt x="10250" y="0"/>
                  </a:lnTo>
                  <a:close/>
                  <a:moveTo>
                    <a:pt x="10761" y="2494"/>
                  </a:moveTo>
                  <a:cubicBezTo>
                    <a:pt x="14153" y="2494"/>
                    <a:pt x="16984" y="4085"/>
                    <a:pt x="17666" y="6207"/>
                  </a:cubicBezTo>
                  <a:cubicBezTo>
                    <a:pt x="17678" y="6243"/>
                    <a:pt x="17689" y="6280"/>
                    <a:pt x="17699" y="6316"/>
                  </a:cubicBezTo>
                  <a:cubicBezTo>
                    <a:pt x="17710" y="6352"/>
                    <a:pt x="17718" y="6388"/>
                    <a:pt x="17727" y="6425"/>
                  </a:cubicBezTo>
                  <a:cubicBezTo>
                    <a:pt x="17735" y="6454"/>
                    <a:pt x="17744" y="6482"/>
                    <a:pt x="17750" y="6511"/>
                  </a:cubicBezTo>
                  <a:cubicBezTo>
                    <a:pt x="17762" y="6564"/>
                    <a:pt x="17770" y="6616"/>
                    <a:pt x="17778" y="6669"/>
                  </a:cubicBezTo>
                  <a:cubicBezTo>
                    <a:pt x="17785" y="6707"/>
                    <a:pt x="17791" y="6744"/>
                    <a:pt x="17796" y="6781"/>
                  </a:cubicBezTo>
                  <a:cubicBezTo>
                    <a:pt x="17800" y="6805"/>
                    <a:pt x="17801" y="6830"/>
                    <a:pt x="17804" y="6854"/>
                  </a:cubicBezTo>
                  <a:cubicBezTo>
                    <a:pt x="17812" y="6927"/>
                    <a:pt x="17817" y="6999"/>
                    <a:pt x="17819" y="7072"/>
                  </a:cubicBezTo>
                  <a:cubicBezTo>
                    <a:pt x="17820" y="7082"/>
                    <a:pt x="17822" y="7093"/>
                    <a:pt x="17822" y="7104"/>
                  </a:cubicBezTo>
                  <a:cubicBezTo>
                    <a:pt x="17826" y="7244"/>
                    <a:pt x="17819" y="7385"/>
                    <a:pt x="17804" y="7523"/>
                  </a:cubicBezTo>
                  <a:lnTo>
                    <a:pt x="17807" y="7523"/>
                  </a:lnTo>
                  <a:cubicBezTo>
                    <a:pt x="17796" y="7624"/>
                    <a:pt x="17780" y="7723"/>
                    <a:pt x="17761" y="7822"/>
                  </a:cubicBezTo>
                  <a:lnTo>
                    <a:pt x="17756" y="7822"/>
                  </a:lnTo>
                  <a:cubicBezTo>
                    <a:pt x="17743" y="7882"/>
                    <a:pt x="17731" y="7943"/>
                    <a:pt x="17715" y="8004"/>
                  </a:cubicBezTo>
                  <a:cubicBezTo>
                    <a:pt x="17611" y="8394"/>
                    <a:pt x="17437" y="8765"/>
                    <a:pt x="17205" y="9111"/>
                  </a:cubicBezTo>
                  <a:lnTo>
                    <a:pt x="17212" y="9111"/>
                  </a:lnTo>
                  <a:cubicBezTo>
                    <a:pt x="17151" y="9202"/>
                    <a:pt x="17086" y="9294"/>
                    <a:pt x="17016" y="9382"/>
                  </a:cubicBezTo>
                  <a:lnTo>
                    <a:pt x="17006" y="9381"/>
                  </a:lnTo>
                  <a:cubicBezTo>
                    <a:pt x="16963" y="9435"/>
                    <a:pt x="16919" y="9489"/>
                    <a:pt x="16873" y="9542"/>
                  </a:cubicBezTo>
                  <a:cubicBezTo>
                    <a:pt x="16575" y="9885"/>
                    <a:pt x="16224" y="10193"/>
                    <a:pt x="15827" y="10466"/>
                  </a:cubicBezTo>
                  <a:lnTo>
                    <a:pt x="15832" y="10467"/>
                  </a:lnTo>
                  <a:cubicBezTo>
                    <a:pt x="15727" y="10539"/>
                    <a:pt x="15620" y="10610"/>
                    <a:pt x="15508" y="10678"/>
                  </a:cubicBezTo>
                  <a:lnTo>
                    <a:pt x="15500" y="10674"/>
                  </a:lnTo>
                  <a:cubicBezTo>
                    <a:pt x="15433" y="10715"/>
                    <a:pt x="15365" y="10755"/>
                    <a:pt x="15294" y="10795"/>
                  </a:cubicBezTo>
                  <a:cubicBezTo>
                    <a:pt x="14838" y="11049"/>
                    <a:pt x="14347" y="11259"/>
                    <a:pt x="13835" y="11425"/>
                  </a:cubicBezTo>
                  <a:lnTo>
                    <a:pt x="13840" y="11430"/>
                  </a:lnTo>
                  <a:cubicBezTo>
                    <a:pt x="13704" y="11474"/>
                    <a:pt x="13564" y="11512"/>
                    <a:pt x="13424" y="11550"/>
                  </a:cubicBezTo>
                  <a:lnTo>
                    <a:pt x="13421" y="11547"/>
                  </a:lnTo>
                  <a:cubicBezTo>
                    <a:pt x="13337" y="11570"/>
                    <a:pt x="13251" y="11592"/>
                    <a:pt x="13164" y="11613"/>
                  </a:cubicBezTo>
                  <a:cubicBezTo>
                    <a:pt x="12604" y="11749"/>
                    <a:pt x="12037" y="11834"/>
                    <a:pt x="11470" y="11873"/>
                  </a:cubicBezTo>
                  <a:lnTo>
                    <a:pt x="11470" y="11875"/>
                  </a:lnTo>
                  <a:cubicBezTo>
                    <a:pt x="11269" y="11888"/>
                    <a:pt x="11066" y="11895"/>
                    <a:pt x="10860" y="11897"/>
                  </a:cubicBezTo>
                  <a:cubicBezTo>
                    <a:pt x="10824" y="11897"/>
                    <a:pt x="10786" y="11898"/>
                    <a:pt x="10750" y="11899"/>
                  </a:cubicBezTo>
                  <a:cubicBezTo>
                    <a:pt x="6853" y="11895"/>
                    <a:pt x="3697" y="9792"/>
                    <a:pt x="3697" y="7197"/>
                  </a:cubicBezTo>
                  <a:cubicBezTo>
                    <a:pt x="3697" y="4600"/>
                    <a:pt x="6859" y="2494"/>
                    <a:pt x="10761" y="2494"/>
                  </a:cubicBezTo>
                  <a:close/>
                  <a:moveTo>
                    <a:pt x="10740" y="2745"/>
                  </a:moveTo>
                  <a:cubicBezTo>
                    <a:pt x="7061" y="2745"/>
                    <a:pt x="4069" y="4737"/>
                    <a:pt x="4069" y="7185"/>
                  </a:cubicBezTo>
                  <a:cubicBezTo>
                    <a:pt x="4069" y="9634"/>
                    <a:pt x="7061" y="11625"/>
                    <a:pt x="10740" y="11625"/>
                  </a:cubicBezTo>
                  <a:cubicBezTo>
                    <a:pt x="14419" y="11625"/>
                    <a:pt x="17414" y="9634"/>
                    <a:pt x="17414" y="7185"/>
                  </a:cubicBezTo>
                  <a:cubicBezTo>
                    <a:pt x="17414" y="4737"/>
                    <a:pt x="14419" y="2745"/>
                    <a:pt x="10740" y="2745"/>
                  </a:cubicBezTo>
                  <a:close/>
                  <a:moveTo>
                    <a:pt x="16115" y="13233"/>
                  </a:moveTo>
                  <a:lnTo>
                    <a:pt x="16100" y="13289"/>
                  </a:lnTo>
                  <a:cubicBezTo>
                    <a:pt x="15983" y="13667"/>
                    <a:pt x="15588" y="13971"/>
                    <a:pt x="15046" y="14102"/>
                  </a:cubicBezTo>
                  <a:lnTo>
                    <a:pt x="14102" y="14332"/>
                  </a:lnTo>
                  <a:cubicBezTo>
                    <a:pt x="13920" y="14376"/>
                    <a:pt x="13731" y="14398"/>
                    <a:pt x="13539" y="14398"/>
                  </a:cubicBezTo>
                  <a:cubicBezTo>
                    <a:pt x="13190" y="14398"/>
                    <a:pt x="12858" y="14324"/>
                    <a:pt x="12585" y="14196"/>
                  </a:cubicBezTo>
                  <a:cubicBezTo>
                    <a:pt x="12381" y="14389"/>
                    <a:pt x="12098" y="14530"/>
                    <a:pt x="11773" y="14605"/>
                  </a:cubicBezTo>
                  <a:lnTo>
                    <a:pt x="10965" y="16610"/>
                  </a:lnTo>
                  <a:lnTo>
                    <a:pt x="12975" y="21600"/>
                  </a:lnTo>
                  <a:lnTo>
                    <a:pt x="15587" y="20004"/>
                  </a:lnTo>
                  <a:lnTo>
                    <a:pt x="19049" y="20517"/>
                  </a:lnTo>
                  <a:lnTo>
                    <a:pt x="16115" y="13233"/>
                  </a:lnTo>
                  <a:close/>
                  <a:moveTo>
                    <a:pt x="5365" y="13294"/>
                  </a:moveTo>
                  <a:lnTo>
                    <a:pt x="2457" y="20517"/>
                  </a:lnTo>
                  <a:lnTo>
                    <a:pt x="5921" y="20004"/>
                  </a:lnTo>
                  <a:lnTo>
                    <a:pt x="8534" y="21600"/>
                  </a:lnTo>
                  <a:lnTo>
                    <a:pt x="11327" y="14663"/>
                  </a:lnTo>
                  <a:cubicBezTo>
                    <a:pt x="11296" y="14664"/>
                    <a:pt x="11264" y="14664"/>
                    <a:pt x="11233" y="14664"/>
                  </a:cubicBezTo>
                  <a:lnTo>
                    <a:pt x="10227" y="14664"/>
                  </a:lnTo>
                  <a:cubicBezTo>
                    <a:pt x="9666" y="14664"/>
                    <a:pt x="9169" y="14476"/>
                    <a:pt x="8870" y="14191"/>
                  </a:cubicBezTo>
                  <a:cubicBezTo>
                    <a:pt x="8592" y="14320"/>
                    <a:pt x="8260" y="14393"/>
                    <a:pt x="7921" y="14393"/>
                  </a:cubicBezTo>
                  <a:cubicBezTo>
                    <a:pt x="7729" y="14393"/>
                    <a:pt x="7541" y="14370"/>
                    <a:pt x="7360" y="14326"/>
                  </a:cubicBezTo>
                  <a:lnTo>
                    <a:pt x="6416" y="14097"/>
                  </a:lnTo>
                  <a:cubicBezTo>
                    <a:pt x="6002" y="13997"/>
                    <a:pt x="5669" y="13795"/>
                    <a:pt x="5483" y="13528"/>
                  </a:cubicBezTo>
                  <a:cubicBezTo>
                    <a:pt x="5429" y="13452"/>
                    <a:pt x="5391" y="13374"/>
                    <a:pt x="5365" y="13294"/>
                  </a:cubicBezTo>
                  <a:close/>
                </a:path>
              </a:pathLst>
            </a:custGeom>
            <a:solidFill>
              <a:srgbClr val="FFFFFF"/>
            </a:solidFill>
            <a:ln w="12700" cap="flat">
              <a:solidFill>
                <a:schemeClr val="accent3">
                  <a:hueOff val="-365725"/>
                  <a:satOff val="-32500"/>
                  <a:lumOff val="18235"/>
                </a:schemeClr>
              </a:solidFill>
              <a:prstDash val="solid"/>
              <a:miter lim="400000"/>
            </a:ln>
            <a:effectLst/>
          </p:spPr>
          <p:txBody>
            <a:bodyPr wrap="square" lIns="50800" tIns="50800" rIns="50800" bIns="50800" numCol="1" anchor="ctr">
              <a:noAutofit/>
            </a:bodyPr>
            <a:lstStyle/>
            <a:p>
              <a:pPr>
                <a:defRPr b="0" sz="2200">
                  <a:solidFill>
                    <a:srgbClr val="000000"/>
                  </a:solidFill>
                  <a:latin typeface="+mn-lt"/>
                  <a:ea typeface="+mn-ea"/>
                  <a:cs typeface="+mn-cs"/>
                  <a:sym typeface="Helvetica Neue Medium"/>
                </a:defRPr>
              </a:pPr>
            </a:p>
          </p:txBody>
        </p:sp>
        <p:sp>
          <p:nvSpPr>
            <p:cNvPr id="2248" name="Dingbat Check"/>
            <p:cNvSpPr/>
            <p:nvPr/>
          </p:nvSpPr>
          <p:spPr>
            <a:xfrm>
              <a:off x="158714" y="175322"/>
              <a:ext cx="258462" cy="245607"/>
            </a:xfrm>
            <a:custGeom>
              <a:avLst/>
              <a:gdLst/>
              <a:ahLst/>
              <a:cxnLst>
                <a:cxn ang="0">
                  <a:pos x="wd2" y="hd2"/>
                </a:cxn>
                <a:cxn ang="5400000">
                  <a:pos x="wd2" y="hd2"/>
                </a:cxn>
                <a:cxn ang="10800000">
                  <a:pos x="wd2" y="hd2"/>
                </a:cxn>
                <a:cxn ang="16200000">
                  <a:pos x="wd2" y="hd2"/>
                </a:cxn>
              </a:cxnLst>
              <a:rect l="0" t="0" r="r" b="b"/>
              <a:pathLst>
                <a:path w="21452" h="20404" fill="norm" stroke="1"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chemeClr val="accent3"/>
            </a:solidFill>
            <a:ln w="12700" cap="flat">
              <a:noFill/>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grpSp>
      <p:grpSp>
        <p:nvGrpSpPr>
          <p:cNvPr id="2254" name="Group"/>
          <p:cNvGrpSpPr/>
          <p:nvPr/>
        </p:nvGrpSpPr>
        <p:grpSpPr>
          <a:xfrm>
            <a:off x="5026502" y="1495370"/>
            <a:ext cx="1801281" cy="1884840"/>
            <a:chOff x="0" y="0"/>
            <a:chExt cx="1801279" cy="1884839"/>
          </a:xfrm>
        </p:grpSpPr>
        <p:sp>
          <p:nvSpPr>
            <p:cNvPr id="2250" name="Dingbat Check"/>
            <p:cNvSpPr/>
            <p:nvPr/>
          </p:nvSpPr>
          <p:spPr>
            <a:xfrm>
              <a:off x="0" y="-1"/>
              <a:ext cx="450667" cy="428253"/>
            </a:xfrm>
            <a:custGeom>
              <a:avLst/>
              <a:gdLst/>
              <a:ahLst/>
              <a:cxnLst>
                <a:cxn ang="0">
                  <a:pos x="wd2" y="hd2"/>
                </a:cxn>
                <a:cxn ang="5400000">
                  <a:pos x="wd2" y="hd2"/>
                </a:cxn>
                <a:cxn ang="10800000">
                  <a:pos x="wd2" y="hd2"/>
                </a:cxn>
                <a:cxn ang="16200000">
                  <a:pos x="wd2" y="hd2"/>
                </a:cxn>
              </a:cxnLst>
              <a:rect l="0" t="0" r="r" b="b"/>
              <a:pathLst>
                <a:path w="21452" h="20404" fill="norm" stroke="1"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chemeClr val="accent3"/>
            </a:solidFill>
            <a:ln w="12700" cap="flat">
              <a:noFill/>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sp>
          <p:nvSpPr>
            <p:cNvPr id="2251" name="No additional latency…"/>
            <p:cNvSpPr/>
            <p:nvPr/>
          </p:nvSpPr>
          <p:spPr>
            <a:xfrm>
              <a:off x="531279" y="614839"/>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lgn="l"/>
              <a:r>
                <a:t>No additional latency</a:t>
              </a:r>
            </a:p>
            <a:p>
              <a:pPr algn="l"/>
              <a:r>
                <a:t>No privacy issues</a:t>
              </a:r>
            </a:p>
            <a:p>
              <a:pPr algn="l"/>
              <a:r>
                <a:t>No soft failure</a:t>
              </a:r>
            </a:p>
          </p:txBody>
        </p:sp>
        <p:sp>
          <p:nvSpPr>
            <p:cNvPr id="2252" name="Dingbat Check"/>
            <p:cNvSpPr/>
            <p:nvPr/>
          </p:nvSpPr>
          <p:spPr>
            <a:xfrm>
              <a:off x="0" y="400713"/>
              <a:ext cx="450667" cy="428252"/>
            </a:xfrm>
            <a:custGeom>
              <a:avLst/>
              <a:gdLst/>
              <a:ahLst/>
              <a:cxnLst>
                <a:cxn ang="0">
                  <a:pos x="wd2" y="hd2"/>
                </a:cxn>
                <a:cxn ang="5400000">
                  <a:pos x="wd2" y="hd2"/>
                </a:cxn>
                <a:cxn ang="10800000">
                  <a:pos x="wd2" y="hd2"/>
                </a:cxn>
                <a:cxn ang="16200000">
                  <a:pos x="wd2" y="hd2"/>
                </a:cxn>
              </a:cxnLst>
              <a:rect l="0" t="0" r="r" b="b"/>
              <a:pathLst>
                <a:path w="21452" h="20404" fill="norm" stroke="1"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chemeClr val="accent3"/>
            </a:solidFill>
            <a:ln w="12700" cap="flat">
              <a:noFill/>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sp>
          <p:nvSpPr>
            <p:cNvPr id="2253" name="Dingbat Check"/>
            <p:cNvSpPr/>
            <p:nvPr/>
          </p:nvSpPr>
          <p:spPr>
            <a:xfrm>
              <a:off x="0" y="788062"/>
              <a:ext cx="450667" cy="428253"/>
            </a:xfrm>
            <a:custGeom>
              <a:avLst/>
              <a:gdLst/>
              <a:ahLst/>
              <a:cxnLst>
                <a:cxn ang="0">
                  <a:pos x="wd2" y="hd2"/>
                </a:cxn>
                <a:cxn ang="5400000">
                  <a:pos x="wd2" y="hd2"/>
                </a:cxn>
                <a:cxn ang="10800000">
                  <a:pos x="wd2" y="hd2"/>
                </a:cxn>
                <a:cxn ang="16200000">
                  <a:pos x="wd2" y="hd2"/>
                </a:cxn>
              </a:cxnLst>
              <a:rect l="0" t="0" r="r" b="b"/>
              <a:pathLst>
                <a:path w="21452" h="20404" fill="norm" stroke="1"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chemeClr val="accent3"/>
            </a:solidFill>
            <a:ln w="12700" cap="flat">
              <a:noFill/>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1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2112"/>
                                        </p:tgtEl>
                                        <p:attrNameLst>
                                          <p:attrName>style.visibility</p:attrName>
                                        </p:attrNameLst>
                                      </p:cBhvr>
                                      <p:to>
                                        <p:strVal val="visible"/>
                                      </p:to>
                                    </p:set>
                                  </p:childTnLst>
                                </p:cTn>
                              </p:par>
                            </p:childTnLst>
                          </p:cTn>
                        </p:par>
                        <p:par>
                          <p:cTn id="11" fill="hold">
                            <p:stCondLst>
                              <p:cond delay="0"/>
                            </p:stCondLst>
                            <p:childTnLst>
                              <p:par>
                                <p:cTn id="12" presetClass="entr" nodeType="afterEffect" presetSubtype="0" presetID="1" grpId="3" fill="hold">
                                  <p:stCondLst>
                                    <p:cond delay="0"/>
                                  </p:stCondLst>
                                  <p:iterate type="el" backwards="0">
                                    <p:tmAbs val="0"/>
                                  </p:iterate>
                                  <p:childTnLst>
                                    <p:set>
                                      <p:cBhvr>
                                        <p:cTn id="13" fill="hold"/>
                                        <p:tgtEl>
                                          <p:spTgt spid="2103"/>
                                        </p:tgtEl>
                                        <p:attrNameLst>
                                          <p:attrName>style.visibility</p:attrName>
                                        </p:attrNameLst>
                                      </p:cBhvr>
                                      <p:to>
                                        <p:strVal val="visible"/>
                                      </p:to>
                                    </p:set>
                                  </p:childTnLst>
                                </p:cTn>
                              </p:par>
                            </p:childTnLst>
                          </p:cTn>
                        </p:par>
                        <p:par>
                          <p:cTn id="14" fill="hold">
                            <p:stCondLst>
                              <p:cond delay="0"/>
                            </p:stCondLst>
                            <p:childTnLst>
                              <p:par>
                                <p:cTn id="15" presetClass="exit" nodeType="afterEffect" presetSubtype="0" presetID="1" grpId="4" fill="hold">
                                  <p:stCondLst>
                                    <p:cond delay="0"/>
                                  </p:stCondLst>
                                  <p:iterate type="el" backwards="0">
                                    <p:tmAbs val="0"/>
                                  </p:iterate>
                                  <p:childTnLst>
                                    <p:set>
                                      <p:cBhvr>
                                        <p:cTn id="16" fill="hold">
                                          <p:stCondLst>
                                            <p:cond delay="0"/>
                                          </p:stCondLst>
                                        </p:cTn>
                                        <p:tgtEl>
                                          <p:spTgt spid="2125"/>
                                        </p:tgtEl>
                                        <p:attrNameLst>
                                          <p:attrName>style.visibility</p:attrName>
                                        </p:attrNameLst>
                                      </p:cBhvr>
                                      <p:to>
                                        <p:strVal val="hidden"/>
                                      </p:to>
                                    </p:set>
                                  </p:childTnLst>
                                </p:cTn>
                              </p:par>
                            </p:childTnLst>
                          </p:cTn>
                        </p:par>
                        <p:par>
                          <p:cTn id="17" fill="hold">
                            <p:stCondLst>
                              <p:cond delay="0"/>
                            </p:stCondLst>
                            <p:childTnLst>
                              <p:par>
                                <p:cTn id="18" presetClass="exit" nodeType="afterEffect" presetSubtype="0" presetID="1" grpId="5" fill="hold">
                                  <p:stCondLst>
                                    <p:cond delay="0"/>
                                  </p:stCondLst>
                                  <p:iterate type="el" backwards="0">
                                    <p:tmAbs val="0"/>
                                  </p:iterate>
                                  <p:childTnLst>
                                    <p:set>
                                      <p:cBhvr>
                                        <p:cTn id="19" fill="hold">
                                          <p:stCondLst>
                                            <p:cond delay="0"/>
                                          </p:stCondLst>
                                        </p:cTn>
                                        <p:tgtEl>
                                          <p:spTgt spid="2112"/>
                                        </p:tgtEl>
                                        <p:attrNameLst>
                                          <p:attrName>style.visibility</p:attrName>
                                        </p:attrNameLst>
                                      </p:cBhvr>
                                      <p:to>
                                        <p:strVal val="hidden"/>
                                      </p:to>
                                    </p:set>
                                  </p:childTnLst>
                                </p:cTn>
                              </p:par>
                            </p:childTnLst>
                          </p:cTn>
                        </p:par>
                        <p:par>
                          <p:cTn id="20" fill="hold">
                            <p:stCondLst>
                              <p:cond delay="0"/>
                            </p:stCondLst>
                            <p:childTnLst>
                              <p:par>
                                <p:cTn id="21" presetClass="entr" nodeType="afterEffect" presetSubtype="0" presetID="1" grpId="6" fill="hold">
                                  <p:stCondLst>
                                    <p:cond delay="0"/>
                                  </p:stCondLst>
                                  <p:iterate type="el" backwards="0">
                                    <p:tmAbs val="0"/>
                                  </p:iterate>
                                  <p:childTnLst>
                                    <p:set>
                                      <p:cBhvr>
                                        <p:cTn id="22" fill="hold"/>
                                        <p:tgtEl>
                                          <p:spTgt spid="206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4" presetID="22" grpId="7" fill="hold">
                                  <p:stCondLst>
                                    <p:cond delay="0"/>
                                  </p:stCondLst>
                                  <p:iterate type="el" backwards="0">
                                    <p:tmAbs val="0"/>
                                  </p:iterate>
                                  <p:childTnLst>
                                    <p:set>
                                      <p:cBhvr>
                                        <p:cTn id="26" fill="hold"/>
                                        <p:tgtEl>
                                          <p:spTgt spid="2255"/>
                                        </p:tgtEl>
                                        <p:attrNameLst>
                                          <p:attrName>style.visibility</p:attrName>
                                        </p:attrNameLst>
                                      </p:cBhvr>
                                      <p:to>
                                        <p:strVal val="visible"/>
                                      </p:to>
                                    </p:set>
                                    <p:animEffect filter="wipe(down)" transition="in">
                                      <p:cBhvr>
                                        <p:cTn id="27" dur="300"/>
                                        <p:tgtEl>
                                          <p:spTgt spid="2255"/>
                                        </p:tgtEl>
                                      </p:cBhvr>
                                    </p:animEffect>
                                  </p:childTnLst>
                                </p:cTn>
                              </p:par>
                            </p:childTnLst>
                          </p:cTn>
                        </p:par>
                        <p:par>
                          <p:cTn id="28" fill="hold">
                            <p:stCondLst>
                              <p:cond delay="0"/>
                            </p:stCondLst>
                            <p:childTnLst>
                              <p:par>
                                <p:cTn id="29" presetClass="path" nodeType="withEffect" presetSubtype="0" presetID="-1" grpId="8" accel="50000" decel="50000" fill="hold">
                                  <p:stCondLst>
                                    <p:cond delay="0"/>
                                  </p:stCondLst>
                                  <p:childTnLst>
                                    <p:animMotion path="M 0.000000 0.000000 L 0.088235 -0.294994" origin="layout" pathEditMode="relative">
                                      <p:cBhvr>
                                        <p:cTn id="30" dur="300" fill="hold"/>
                                        <p:tgtEl>
                                          <p:spTgt spid="2103"/>
                                        </p:tgtEl>
                                        <p:attrNameLst>
                                          <p:attrName>ppt_x</p:attrName>
                                          <p:attrName>ppt_y</p:attrName>
                                        </p:attrNameLst>
                                      </p:cBhvr>
                                    </p:animMotion>
                                  </p:childTnLst>
                                </p:cTn>
                              </p:par>
                            </p:childTnLst>
                          </p:cTn>
                        </p:par>
                        <p:par>
                          <p:cTn id="31" fill="hold">
                            <p:stCondLst>
                              <p:cond delay="300"/>
                            </p:stCondLst>
                            <p:childTnLst>
                              <p:par>
                                <p:cTn id="32" presetClass="entr" nodeType="afterEffect" presetSubtype="0" presetID="1" grpId="9" fill="hold">
                                  <p:stCondLst>
                                    <p:cond delay="0"/>
                                  </p:stCondLst>
                                  <p:iterate type="el" backwards="0">
                                    <p:tmAbs val="0"/>
                                  </p:iterate>
                                  <p:childTnLst>
                                    <p:set>
                                      <p:cBhvr>
                                        <p:cTn id="33" fill="hold"/>
                                        <p:tgtEl>
                                          <p:spTgt spid="2243"/>
                                        </p:tgtEl>
                                        <p:attrNameLst>
                                          <p:attrName>style.visibility</p:attrName>
                                        </p:attrNameLst>
                                      </p:cBhvr>
                                      <p:to>
                                        <p:strVal val="visible"/>
                                      </p:to>
                                    </p:set>
                                  </p:childTnLst>
                                </p:cTn>
                              </p:par>
                            </p:childTnLst>
                          </p:cTn>
                        </p:par>
                        <p:par>
                          <p:cTn id="34" fill="hold">
                            <p:stCondLst>
                              <p:cond delay="300"/>
                            </p:stCondLst>
                            <p:childTnLst>
                              <p:par>
                                <p:cTn id="35" presetClass="entr" nodeType="afterEffect" presetSubtype="0" presetID="1" grpId="10" fill="hold">
                                  <p:stCondLst>
                                    <p:cond delay="0"/>
                                  </p:stCondLst>
                                  <p:iterate type="el" backwards="0">
                                    <p:tmAbs val="0"/>
                                  </p:iterate>
                                  <p:childTnLst>
                                    <p:set>
                                      <p:cBhvr>
                                        <p:cTn id="36" fill="hold"/>
                                        <p:tgtEl>
                                          <p:spTgt spid="223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Class="entr" nodeType="clickEffect" presetSubtype="2" presetID="22" grpId="11" fill="hold">
                                  <p:stCondLst>
                                    <p:cond delay="0"/>
                                  </p:stCondLst>
                                  <p:iterate type="el" backwards="0">
                                    <p:tmAbs val="0"/>
                                  </p:iterate>
                                  <p:childTnLst>
                                    <p:set>
                                      <p:cBhvr>
                                        <p:cTn id="40" fill="hold"/>
                                        <p:tgtEl>
                                          <p:spTgt spid="2256"/>
                                        </p:tgtEl>
                                        <p:attrNameLst>
                                          <p:attrName>style.visibility</p:attrName>
                                        </p:attrNameLst>
                                      </p:cBhvr>
                                      <p:to>
                                        <p:strVal val="visible"/>
                                      </p:to>
                                    </p:set>
                                    <p:animEffect filter="wipe(right)" transition="in">
                                      <p:cBhvr>
                                        <p:cTn id="41" dur="300"/>
                                        <p:tgtEl>
                                          <p:spTgt spid="2256"/>
                                        </p:tgtEl>
                                      </p:cBhvr>
                                    </p:animEffect>
                                  </p:childTnLst>
                                </p:cTn>
                              </p:par>
                            </p:childTnLst>
                          </p:cTn>
                        </p:par>
                        <p:par>
                          <p:cTn id="42" fill="hold">
                            <p:stCondLst>
                              <p:cond delay="300"/>
                            </p:stCondLst>
                            <p:childTnLst>
                              <p:par>
                                <p:cTn id="43" presetClass="entr" nodeType="afterEffect" presetSubtype="8" presetID="22" grpId="12" fill="hold">
                                  <p:stCondLst>
                                    <p:cond delay="0"/>
                                  </p:stCondLst>
                                  <p:iterate type="el" backwards="0">
                                    <p:tmAbs val="0"/>
                                  </p:iterate>
                                  <p:childTnLst>
                                    <p:set>
                                      <p:cBhvr>
                                        <p:cTn id="44" fill="hold"/>
                                        <p:tgtEl>
                                          <p:spTgt spid="2257"/>
                                        </p:tgtEl>
                                        <p:attrNameLst>
                                          <p:attrName>style.visibility</p:attrName>
                                        </p:attrNameLst>
                                      </p:cBhvr>
                                      <p:to>
                                        <p:strVal val="visible"/>
                                      </p:to>
                                    </p:set>
                                    <p:animEffect filter="wipe(left)" transition="in">
                                      <p:cBhvr>
                                        <p:cTn id="45" dur="300"/>
                                        <p:tgtEl>
                                          <p:spTgt spid="2257"/>
                                        </p:tgtEl>
                                      </p:cBhvr>
                                    </p:animEffect>
                                  </p:childTnLst>
                                </p:cTn>
                              </p:par>
                            </p:childTnLst>
                          </p:cTn>
                        </p:par>
                        <p:par>
                          <p:cTn id="46" fill="hold">
                            <p:stCondLst>
                              <p:cond delay="600"/>
                            </p:stCondLst>
                            <p:childTnLst>
                              <p:par>
                                <p:cTn id="47" presetClass="entr" nodeType="afterEffect" presetSubtype="0" presetID="1" grpId="13" fill="hold">
                                  <p:stCondLst>
                                    <p:cond delay="0"/>
                                  </p:stCondLst>
                                  <p:iterate type="el" backwards="0">
                                    <p:tmAbs val="0"/>
                                  </p:iterate>
                                  <p:childTnLst>
                                    <p:set>
                                      <p:cBhvr>
                                        <p:cTn id="48" fill="hold"/>
                                        <p:tgtEl>
                                          <p:spTgt spid="2109"/>
                                        </p:tgtEl>
                                        <p:attrNameLst>
                                          <p:attrName>style.visibility</p:attrName>
                                        </p:attrNameLst>
                                      </p:cBhvr>
                                      <p:to>
                                        <p:strVal val="visible"/>
                                      </p:to>
                                    </p:set>
                                  </p:childTnLst>
                                </p:cTn>
                              </p:par>
                            </p:childTnLst>
                          </p:cTn>
                        </p:par>
                        <p:par>
                          <p:cTn id="49" fill="hold">
                            <p:stCondLst>
                              <p:cond delay="600"/>
                            </p:stCondLst>
                            <p:childTnLst>
                              <p:par>
                                <p:cTn id="50" presetClass="entr" nodeType="afterEffect" presetSubtype="0" presetID="1" grpId="14" fill="hold">
                                  <p:stCondLst>
                                    <p:cond delay="200"/>
                                  </p:stCondLst>
                                  <p:iterate type="el" backwards="0">
                                    <p:tmAbs val="0"/>
                                  </p:iterate>
                                  <p:childTnLst>
                                    <p:set>
                                      <p:cBhvr>
                                        <p:cTn id="51" fill="hold"/>
                                        <p:tgtEl>
                                          <p:spTgt spid="2246"/>
                                        </p:tgtEl>
                                        <p:attrNameLst>
                                          <p:attrName>style.visibility</p:attrName>
                                        </p:attrNameLst>
                                      </p:cBhvr>
                                      <p:to>
                                        <p:strVal val="visible"/>
                                      </p:to>
                                    </p:set>
                                  </p:childTnLst>
                                </p:cTn>
                              </p:par>
                            </p:childTnLst>
                          </p:cTn>
                        </p:par>
                        <p:par>
                          <p:cTn id="52" fill="hold">
                            <p:stCondLst>
                              <p:cond delay="800"/>
                            </p:stCondLst>
                            <p:childTnLst>
                              <p:par>
                                <p:cTn id="53" presetClass="entr" nodeType="afterEffect" presetSubtype="0" presetID="1" grpId="15" fill="hold">
                                  <p:stCondLst>
                                    <p:cond delay="100"/>
                                  </p:stCondLst>
                                  <p:iterate type="el" backwards="0">
                                    <p:tmAbs val="0"/>
                                  </p:iterate>
                                  <p:childTnLst>
                                    <p:set>
                                      <p:cBhvr>
                                        <p:cTn id="54" fill="hold"/>
                                        <p:tgtEl>
                                          <p:spTgt spid="224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Class="path" nodeType="clickEffect" presetSubtype="0" presetID="-1" grpId="16" accel="50000" decel="50000" fill="hold">
                                  <p:stCondLst>
                                    <p:cond delay="0"/>
                                  </p:stCondLst>
                                  <p:childTnLst>
                                    <p:animMotion path="M 0.088235 -0.294994 L -0.433087 -0.294994" origin="layout" pathEditMode="relative">
                                      <p:cBhvr>
                                        <p:cTn id="58" dur="300" fill="hold"/>
                                        <p:tgtEl>
                                          <p:spTgt spid="2103"/>
                                        </p:tgtEl>
                                        <p:attrNameLst>
                                          <p:attrName>ppt_x</p:attrName>
                                          <p:attrName>ppt_y</p:attrName>
                                        </p:attrNameLst>
                                      </p:cBhvr>
                                    </p:animMotion>
                                  </p:childTnLst>
                                </p:cTn>
                              </p:par>
                            </p:childTnLst>
                          </p:cTn>
                        </p:par>
                      </p:childTnLst>
                    </p:cTn>
                  </p:par>
                  <p:par>
                    <p:cTn id="59" fill="hold">
                      <p:stCondLst>
                        <p:cond delay="indefinite"/>
                      </p:stCondLst>
                      <p:childTnLst>
                        <p:par>
                          <p:cTn id="60" fill="hold">
                            <p:stCondLst>
                              <p:cond delay="0"/>
                            </p:stCondLst>
                            <p:childTnLst>
                              <p:par>
                                <p:cTn id="61" presetClass="path" nodeType="clickEffect" presetSubtype="0" presetID="-1" grpId="17" accel="50000" decel="50000" fill="hold">
                                  <p:stCondLst>
                                    <p:cond delay="0"/>
                                  </p:stCondLst>
                                  <p:childTnLst>
                                    <p:animMotion path="M 0.000000 0.000000 L -0.512750 0.000000" origin="layout" pathEditMode="relative">
                                      <p:cBhvr>
                                        <p:cTn id="62" dur="1000" fill="hold"/>
                                        <p:tgtEl>
                                          <p:spTgt spid="2246"/>
                                        </p:tgtEl>
                                        <p:attrNameLst>
                                          <p:attrName>ppt_x</p:attrName>
                                          <p:attrName>ppt_y</p:attrName>
                                        </p:attrNameLst>
                                      </p:cBhvr>
                                    </p:animMotion>
                                  </p:childTnLst>
                                </p:cTn>
                              </p:par>
                            </p:childTnLst>
                          </p:cTn>
                        </p:par>
                        <p:par>
                          <p:cTn id="63" fill="hold">
                            <p:stCondLst>
                              <p:cond delay="1000"/>
                            </p:stCondLst>
                            <p:childTnLst>
                              <p:par>
                                <p:cTn id="64" presetClass="entr" nodeType="afterEffect" presetSubtype="0" presetID="1" grpId="18" fill="hold">
                                  <p:stCondLst>
                                    <p:cond delay="0"/>
                                  </p:stCondLst>
                                  <p:iterate type="el" backwards="0">
                                    <p:tmAbs val="0"/>
                                  </p:iterate>
                                  <p:childTnLst>
                                    <p:set>
                                      <p:cBhvr>
                                        <p:cTn id="65" fill="hold"/>
                                        <p:tgtEl>
                                          <p:spTgt spid="2229"/>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Class="exit" nodeType="clickEffect" presetSubtype="0" presetID="1" grpId="19" fill="hold">
                                  <p:stCondLst>
                                    <p:cond delay="0"/>
                                  </p:stCondLst>
                                  <p:iterate type="el" backwards="0">
                                    <p:tmAbs val="0"/>
                                  </p:iterate>
                                  <p:childTnLst>
                                    <p:set>
                                      <p:cBhvr>
                                        <p:cTn id="69" fill="hold">
                                          <p:stCondLst>
                                            <p:cond delay="0"/>
                                          </p:stCondLst>
                                        </p:cTn>
                                        <p:tgtEl>
                                          <p:spTgt spid="2229"/>
                                        </p:tgtEl>
                                        <p:attrNameLst>
                                          <p:attrName>style.visibility</p:attrName>
                                        </p:attrNameLst>
                                      </p:cBhvr>
                                      <p:to>
                                        <p:strVal val="hidden"/>
                                      </p:to>
                                    </p:set>
                                  </p:childTnLst>
                                </p:cTn>
                              </p:par>
                            </p:childTnLst>
                          </p:cTn>
                        </p:par>
                        <p:par>
                          <p:cTn id="70" fill="hold">
                            <p:stCondLst>
                              <p:cond delay="0"/>
                            </p:stCondLst>
                            <p:childTnLst>
                              <p:par>
                                <p:cTn id="71" presetClass="exit" nodeType="afterEffect" presetSubtype="32" presetID="23" grpId="20" fill="hold">
                                  <p:stCondLst>
                                    <p:cond delay="0"/>
                                  </p:stCondLst>
                                  <p:iterate type="el" backwards="0">
                                    <p:tmAbs val="0"/>
                                  </p:iterate>
                                  <p:childTnLst>
                                    <p:anim calcmode="lin" valueType="num">
                                      <p:cBhvr>
                                        <p:cTn id="72" dur="500" fill="hold"/>
                                        <p:tgtEl>
                                          <p:spTgt spid="2246"/>
                                        </p:tgtEl>
                                        <p:attrNameLst>
                                          <p:attrName>ppt_w</p:attrName>
                                        </p:attrNameLst>
                                      </p:cBhvr>
                                      <p:tavLst>
                                        <p:tav tm="0">
                                          <p:val>
                                            <p:strVal val="ppt_w"/>
                                          </p:val>
                                        </p:tav>
                                        <p:tav tm="100000">
                                          <p:val>
                                            <p:fltVal val="0"/>
                                          </p:val>
                                        </p:tav>
                                      </p:tavLst>
                                    </p:anim>
                                    <p:anim calcmode="lin" valueType="num">
                                      <p:cBhvr>
                                        <p:cTn id="73" dur="500" fill="hold"/>
                                        <p:tgtEl>
                                          <p:spTgt spid="2246"/>
                                        </p:tgtEl>
                                        <p:attrNameLst>
                                          <p:attrName>ppt_h</p:attrName>
                                        </p:attrNameLst>
                                      </p:cBhvr>
                                      <p:tavLst>
                                        <p:tav tm="0">
                                          <p:val>
                                            <p:strVal val="ppt_h"/>
                                          </p:val>
                                        </p:tav>
                                        <p:tav tm="100000">
                                          <p:val>
                                            <p:fltVal val="0"/>
                                          </p:val>
                                        </p:tav>
                                      </p:tavLst>
                                    </p:anim>
                                    <p:set>
                                      <p:cBhvr>
                                        <p:cTn id="74" fill="hold">
                                          <p:stCondLst>
                                            <p:cond delay="499"/>
                                          </p:stCondLst>
                                        </p:cTn>
                                        <p:tgtEl>
                                          <p:spTgt spid="2246"/>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Class="entr" nodeType="clickEffect" presetSubtype="0" presetID="1" grpId="21" fill="hold">
                                  <p:stCondLst>
                                    <p:cond delay="0"/>
                                  </p:stCondLst>
                                  <p:iterate type="el" backwards="0">
                                    <p:tmAbs val="0"/>
                                  </p:iterate>
                                  <p:childTnLst>
                                    <p:set>
                                      <p:cBhvr>
                                        <p:cTn id="78" fill="hold"/>
                                        <p:tgtEl>
                                          <p:spTgt spid="2111"/>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Class="entr" nodeType="clickEffect" presetSubtype="0" presetID="1" grpId="22" fill="hold">
                                  <p:stCondLst>
                                    <p:cond delay="0"/>
                                  </p:stCondLst>
                                  <p:iterate type="el" backwards="0">
                                    <p:tmAbs val="0"/>
                                  </p:iterate>
                                  <p:childTnLst>
                                    <p:set>
                                      <p:cBhvr>
                                        <p:cTn id="82" fill="hold"/>
                                        <p:tgtEl>
                                          <p:spTgt spid="225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112" grpId="5"/>
      <p:bldP build="whole" bldLvl="1" animBg="1" rev="0" advAuto="0" spid="2257" grpId="12"/>
      <p:bldP build="whole" bldLvl="1" animBg="1" rev="0" advAuto="0" spid="2255" grpId="7"/>
      <p:bldP build="whole" bldLvl="1" animBg="1" rev="0" advAuto="0" spid="2256" grpId="11"/>
      <p:bldP build="whole" bldLvl="1" animBg="1" rev="0" advAuto="0" spid="2243" grpId="9"/>
      <p:bldP build="whole" bldLvl="1" animBg="1" rev="0" advAuto="0" spid="2125" grpId="1"/>
      <p:bldP build="whole" bldLvl="1" animBg="1" rev="0" advAuto="0" spid="2103" grpId="3"/>
      <p:bldP build="whole" bldLvl="1" animBg="1" rev="0" advAuto="0" spid="2229" grpId="18"/>
      <p:bldP build="whole" bldLvl="1" animBg="1" rev="0" advAuto="0" spid="2125" grpId="4"/>
      <p:bldP build="whole" bldLvl="1" animBg="1" rev="0" advAuto="0" spid="2229" grpId="19"/>
      <p:bldP build="whole" bldLvl="1" animBg="1" rev="0" advAuto="0" spid="2069" grpId="6"/>
      <p:bldP build="whole" bldLvl="1" animBg="1" rev="0" advAuto="0" spid="2111" grpId="21"/>
      <p:bldP build="whole" bldLvl="1" animBg="1" rev="0" advAuto="0" spid="2254" grpId="22"/>
      <p:bldP build="whole" bldLvl="1" animBg="1" rev="0" advAuto="0" spid="2109" grpId="13"/>
      <p:bldP build="whole" bldLvl="1" animBg="1" rev="0" advAuto="0" spid="2246" grpId="14"/>
      <p:bldP build="whole" bldLvl="1" animBg="1" rev="0" advAuto="0" spid="2230" grpId="10"/>
      <p:bldP build="whole" bldLvl="1" animBg="1" rev="0" advAuto="0" spid="2112" grpId="2"/>
      <p:bldP build="whole" bldLvl="1" animBg="1" rev="0" advAuto="0" spid="2249" grpId="15"/>
      <p:bldP build="whole" bldLvl="1" animBg="1" rev="0" advAuto="0" spid="2246" grpId="20"/>
    </p:bldLst>
  </p:timing>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61" name="To support OCSP Must Staple…"/>
          <p:cNvSpPr txBox="1"/>
          <p:nvPr>
            <p:ph type="title"/>
          </p:nvPr>
        </p:nvSpPr>
        <p:spPr>
          <a:prstGeom prst="rect">
            <a:avLst/>
          </a:prstGeom>
        </p:spPr>
        <p:txBody>
          <a:bodyPr/>
          <a:lstStyle/>
          <a:p>
            <a:pPr/>
            <a:r>
              <a:t>To support OCSP Must Staple</a:t>
            </a:r>
          </a:p>
          <a:p>
            <a:pPr/>
            <a:r>
              <a:t>(1) CA</a:t>
            </a:r>
          </a:p>
        </p:txBody>
      </p:sp>
      <p:sp>
        <p:nvSpPr>
          <p:cNvPr id="2262"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2275" name="Group"/>
          <p:cNvGrpSpPr/>
          <p:nvPr/>
        </p:nvGrpSpPr>
        <p:grpSpPr>
          <a:xfrm>
            <a:off x="2889549" y="3840499"/>
            <a:ext cx="1194274" cy="896229"/>
            <a:chOff x="0" y="0"/>
            <a:chExt cx="1194273" cy="896228"/>
          </a:xfrm>
        </p:grpSpPr>
        <p:sp>
          <p:nvSpPr>
            <p:cNvPr id="2263" name="Rectangle"/>
            <p:cNvSpPr/>
            <p:nvPr/>
          </p:nvSpPr>
          <p:spPr>
            <a:xfrm>
              <a:off x="0" y="46231"/>
              <a:ext cx="1194274" cy="849998"/>
            </a:xfrm>
            <a:prstGeom prst="rect">
              <a:avLst/>
            </a:prstGeom>
            <a:solidFill>
              <a:srgbClr val="C4C4C4"/>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264" name="Certificate"/>
            <p:cNvSpPr txBox="1"/>
            <p:nvPr/>
          </p:nvSpPr>
          <p:spPr>
            <a:xfrm>
              <a:off x="27986" y="-1"/>
              <a:ext cx="1138302" cy="45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2200">
                  <a:solidFill>
                    <a:srgbClr val="000000"/>
                  </a:solidFill>
                  <a:latin typeface="Snell Roundhand"/>
                  <a:ea typeface="Snell Roundhand"/>
                  <a:cs typeface="Snell Roundhand"/>
                  <a:sym typeface="Snell Roundhand"/>
                </a:defRPr>
              </a:lvl1pPr>
            </a:lstStyle>
            <a:p>
              <a:pPr/>
              <a:r>
                <a:t>Certificate</a:t>
              </a:r>
            </a:p>
          </p:txBody>
        </p:sp>
        <p:grpSp>
          <p:nvGrpSpPr>
            <p:cNvPr id="2272" name="Group"/>
            <p:cNvGrpSpPr/>
            <p:nvPr/>
          </p:nvGrpSpPr>
          <p:grpSpPr>
            <a:xfrm>
              <a:off x="62930" y="528144"/>
              <a:ext cx="290761" cy="270627"/>
              <a:chOff x="0" y="0"/>
              <a:chExt cx="290759" cy="270626"/>
            </a:xfrm>
          </p:grpSpPr>
          <p:sp>
            <p:nvSpPr>
              <p:cNvPr id="2265" name="Line"/>
              <p:cNvSpPr/>
              <p:nvPr/>
            </p:nvSpPr>
            <p:spPr>
              <a:xfrm>
                <a:off x="0" y="95631"/>
                <a:ext cx="216552" cy="17499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EBB20"/>
              </a:solidFill>
              <a:ln w="25400" cap="flat">
                <a:solidFill>
                  <a:srgbClr val="0A5C0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266" name="Line"/>
              <p:cNvSpPr/>
              <p:nvPr/>
            </p:nvSpPr>
            <p:spPr>
              <a:xfrm flipV="1">
                <a:off x="10418" y="122634"/>
                <a:ext cx="141786" cy="141785"/>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267" name="Line"/>
              <p:cNvSpPr/>
              <p:nvPr/>
            </p:nvSpPr>
            <p:spPr>
              <a:xfrm flipV="1">
                <a:off x="106529" y="137114"/>
                <a:ext cx="64496" cy="64496"/>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268" name="Line"/>
              <p:cNvSpPr/>
              <p:nvPr/>
            </p:nvSpPr>
            <p:spPr>
              <a:xfrm flipV="1">
                <a:off x="9372" y="118869"/>
                <a:ext cx="139067" cy="139068"/>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269" name="Line"/>
              <p:cNvSpPr/>
              <p:nvPr/>
            </p:nvSpPr>
            <p:spPr>
              <a:xfrm flipV="1">
                <a:off x="100541" y="137692"/>
                <a:ext cx="62956" cy="62955"/>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270" name="Circle"/>
              <p:cNvSpPr/>
              <p:nvPr/>
            </p:nvSpPr>
            <p:spPr>
              <a:xfrm>
                <a:off x="131160" y="0"/>
                <a:ext cx="159600" cy="159600"/>
              </a:xfrm>
              <a:prstGeom prst="ellipse">
                <a:avLst/>
              </a:prstGeom>
              <a:solidFill>
                <a:srgbClr val="06BC00"/>
              </a:solidFill>
              <a:ln w="38100" cap="flat">
                <a:solidFill>
                  <a:srgbClr val="015400"/>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271" name="Circle"/>
              <p:cNvSpPr/>
              <p:nvPr/>
            </p:nvSpPr>
            <p:spPr>
              <a:xfrm>
                <a:off x="213947" y="23493"/>
                <a:ext cx="51585" cy="51585"/>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pic>
          <p:nvPicPr>
            <p:cNvPr id="2273" name="250px-VRSNlogoAug2012.png" descr="250px-VRSNlogoAug2012.png"/>
            <p:cNvPicPr>
              <a:picLocks noChangeAspect="1"/>
            </p:cNvPicPr>
            <p:nvPr/>
          </p:nvPicPr>
          <p:blipFill>
            <a:blip r:embed="rId3">
              <a:extLst/>
            </a:blip>
            <a:srcRect l="0" t="0" r="12951" b="33387"/>
            <a:stretch>
              <a:fillRect/>
            </a:stretch>
          </p:blipFill>
          <p:spPr>
            <a:xfrm>
              <a:off x="695032" y="443170"/>
              <a:ext cx="464702" cy="355605"/>
            </a:xfrm>
            <a:prstGeom prst="rect">
              <a:avLst/>
            </a:prstGeom>
            <a:ln w="12700" cap="flat">
              <a:noFill/>
              <a:miter lim="400000"/>
            </a:ln>
            <a:effectLst/>
          </p:spPr>
        </p:pic>
        <p:pic>
          <p:nvPicPr>
            <p:cNvPr id="2274" name="strategic_bofa500_1.png" descr="strategic_bofa500_1.png"/>
            <p:cNvPicPr>
              <a:picLocks noChangeAspect="1"/>
            </p:cNvPicPr>
            <p:nvPr/>
          </p:nvPicPr>
          <p:blipFill>
            <a:blip r:embed="rId4">
              <a:extLst/>
            </a:blip>
            <a:srcRect l="35082" t="39675" r="28418" b="0"/>
            <a:stretch>
              <a:fillRect/>
            </a:stretch>
          </p:blipFill>
          <p:spPr>
            <a:xfrm>
              <a:off x="354447" y="528144"/>
              <a:ext cx="485326" cy="270720"/>
            </a:xfrm>
            <a:prstGeom prst="rect">
              <a:avLst/>
            </a:prstGeom>
            <a:ln w="12700" cap="flat">
              <a:noFill/>
              <a:miter lim="400000"/>
            </a:ln>
            <a:effectLst/>
          </p:spPr>
        </p:pic>
      </p:grpSp>
      <p:grpSp>
        <p:nvGrpSpPr>
          <p:cNvPr id="2278" name="Group"/>
          <p:cNvGrpSpPr/>
          <p:nvPr/>
        </p:nvGrpSpPr>
        <p:grpSpPr>
          <a:xfrm>
            <a:off x="3898215" y="3550387"/>
            <a:ext cx="575891" cy="869981"/>
            <a:chOff x="0" y="0"/>
            <a:chExt cx="575889" cy="869980"/>
          </a:xfrm>
        </p:grpSpPr>
        <p:sp>
          <p:nvSpPr>
            <p:cNvPr id="2276" name="Ribbon"/>
            <p:cNvSpPr/>
            <p:nvPr/>
          </p:nvSpPr>
          <p:spPr>
            <a:xfrm>
              <a:off x="-1" y="0"/>
              <a:ext cx="575891" cy="869981"/>
            </a:xfrm>
            <a:custGeom>
              <a:avLst/>
              <a:gdLst/>
              <a:ahLst/>
              <a:cxnLst>
                <a:cxn ang="0">
                  <a:pos x="wd2" y="hd2"/>
                </a:cxn>
                <a:cxn ang="5400000">
                  <a:pos x="wd2" y="hd2"/>
                </a:cxn>
                <a:cxn ang="10800000">
                  <a:pos x="wd2" y="hd2"/>
                </a:cxn>
                <a:cxn ang="16200000">
                  <a:pos x="wd2" y="hd2"/>
                </a:cxn>
              </a:cxnLst>
              <a:rect l="0" t="0" r="r" b="b"/>
              <a:pathLst>
                <a:path w="21483" h="21600" fill="norm" stroke="1" extrusionOk="0">
                  <a:moveTo>
                    <a:pt x="10250" y="0"/>
                  </a:moveTo>
                  <a:cubicBezTo>
                    <a:pt x="9814" y="0"/>
                    <a:pt x="9433" y="155"/>
                    <a:pt x="9220" y="385"/>
                  </a:cubicBezTo>
                  <a:cubicBezTo>
                    <a:pt x="9223" y="388"/>
                    <a:pt x="9226" y="391"/>
                    <a:pt x="9230" y="394"/>
                  </a:cubicBezTo>
                  <a:cubicBezTo>
                    <a:pt x="9058" y="411"/>
                    <a:pt x="8887" y="431"/>
                    <a:pt x="8717" y="453"/>
                  </a:cubicBezTo>
                  <a:cubicBezTo>
                    <a:pt x="8396" y="278"/>
                    <a:pt x="7949" y="215"/>
                    <a:pt x="7531" y="316"/>
                  </a:cubicBezTo>
                  <a:lnTo>
                    <a:pt x="6587" y="545"/>
                  </a:lnTo>
                  <a:cubicBezTo>
                    <a:pt x="6177" y="644"/>
                    <a:pt x="5899" y="876"/>
                    <a:pt x="5817" y="1141"/>
                  </a:cubicBezTo>
                  <a:cubicBezTo>
                    <a:pt x="5823" y="1143"/>
                    <a:pt x="5828" y="1147"/>
                    <a:pt x="5835" y="1149"/>
                  </a:cubicBezTo>
                  <a:cubicBezTo>
                    <a:pt x="5683" y="1204"/>
                    <a:pt x="5533" y="1261"/>
                    <a:pt x="5386" y="1321"/>
                  </a:cubicBezTo>
                  <a:cubicBezTo>
                    <a:pt x="4992" y="1227"/>
                    <a:pt x="4537" y="1270"/>
                    <a:pt x="4194" y="1462"/>
                  </a:cubicBezTo>
                  <a:lnTo>
                    <a:pt x="3426" y="1891"/>
                  </a:lnTo>
                  <a:cubicBezTo>
                    <a:pt x="3092" y="2078"/>
                    <a:pt x="2949" y="2358"/>
                    <a:pt x="3008" y="2627"/>
                  </a:cubicBezTo>
                  <a:cubicBezTo>
                    <a:pt x="3018" y="2628"/>
                    <a:pt x="3026" y="2630"/>
                    <a:pt x="3036" y="2632"/>
                  </a:cubicBezTo>
                  <a:cubicBezTo>
                    <a:pt x="2922" y="2717"/>
                    <a:pt x="2810" y="2805"/>
                    <a:pt x="2702" y="2895"/>
                  </a:cubicBezTo>
                  <a:cubicBezTo>
                    <a:pt x="2281" y="2894"/>
                    <a:pt x="1873" y="3038"/>
                    <a:pt x="1648" y="3297"/>
                  </a:cubicBezTo>
                  <a:lnTo>
                    <a:pt x="1146" y="3876"/>
                  </a:lnTo>
                  <a:cubicBezTo>
                    <a:pt x="928" y="4128"/>
                    <a:pt x="937" y="4424"/>
                    <a:pt x="1130" y="4662"/>
                  </a:cubicBezTo>
                  <a:cubicBezTo>
                    <a:pt x="1140" y="4661"/>
                    <a:pt x="1149" y="4662"/>
                    <a:pt x="1159" y="4661"/>
                  </a:cubicBezTo>
                  <a:cubicBezTo>
                    <a:pt x="1095" y="4767"/>
                    <a:pt x="1035" y="4874"/>
                    <a:pt x="980" y="4983"/>
                  </a:cubicBezTo>
                  <a:cubicBezTo>
                    <a:pt x="585" y="5078"/>
                    <a:pt x="275" y="5307"/>
                    <a:pt x="197" y="5601"/>
                  </a:cubicBezTo>
                  <a:lnTo>
                    <a:pt x="23" y="6260"/>
                  </a:lnTo>
                  <a:cubicBezTo>
                    <a:pt x="-52" y="6546"/>
                    <a:pt x="109" y="6822"/>
                    <a:pt x="414" y="7002"/>
                  </a:cubicBezTo>
                  <a:cubicBezTo>
                    <a:pt x="423" y="6998"/>
                    <a:pt x="432" y="6997"/>
                    <a:pt x="442" y="6993"/>
                  </a:cubicBezTo>
                  <a:cubicBezTo>
                    <a:pt x="439" y="7058"/>
                    <a:pt x="437" y="7123"/>
                    <a:pt x="437" y="7189"/>
                  </a:cubicBezTo>
                  <a:cubicBezTo>
                    <a:pt x="437" y="7238"/>
                    <a:pt x="440" y="7287"/>
                    <a:pt x="442" y="7336"/>
                  </a:cubicBezTo>
                  <a:cubicBezTo>
                    <a:pt x="118" y="7516"/>
                    <a:pt x="-60" y="7802"/>
                    <a:pt x="18" y="8097"/>
                  </a:cubicBezTo>
                  <a:lnTo>
                    <a:pt x="194" y="8756"/>
                  </a:lnTo>
                  <a:cubicBezTo>
                    <a:pt x="270" y="9042"/>
                    <a:pt x="563" y="9265"/>
                    <a:pt x="942" y="9365"/>
                  </a:cubicBezTo>
                  <a:cubicBezTo>
                    <a:pt x="947" y="9361"/>
                    <a:pt x="954" y="9356"/>
                    <a:pt x="960" y="9352"/>
                  </a:cubicBezTo>
                  <a:cubicBezTo>
                    <a:pt x="1014" y="9461"/>
                    <a:pt x="1073" y="9569"/>
                    <a:pt x="1136" y="9676"/>
                  </a:cubicBezTo>
                  <a:cubicBezTo>
                    <a:pt x="927" y="9918"/>
                    <a:pt x="912" y="10224"/>
                    <a:pt x="1136" y="10483"/>
                  </a:cubicBezTo>
                  <a:lnTo>
                    <a:pt x="1636" y="11061"/>
                  </a:lnTo>
                  <a:cubicBezTo>
                    <a:pt x="1854" y="11313"/>
                    <a:pt x="2246" y="11456"/>
                    <a:pt x="2653" y="11464"/>
                  </a:cubicBezTo>
                  <a:cubicBezTo>
                    <a:pt x="2656" y="11459"/>
                    <a:pt x="2661" y="11454"/>
                    <a:pt x="2664" y="11449"/>
                  </a:cubicBezTo>
                  <a:cubicBezTo>
                    <a:pt x="2771" y="11539"/>
                    <a:pt x="2881" y="11629"/>
                    <a:pt x="2995" y="11715"/>
                  </a:cubicBezTo>
                  <a:cubicBezTo>
                    <a:pt x="2924" y="11989"/>
                    <a:pt x="3066" y="12279"/>
                    <a:pt x="3409" y="12471"/>
                  </a:cubicBezTo>
                  <a:lnTo>
                    <a:pt x="4176" y="12900"/>
                  </a:lnTo>
                  <a:cubicBezTo>
                    <a:pt x="4511" y="13087"/>
                    <a:pt x="4953" y="13131"/>
                    <a:pt x="5340" y="13046"/>
                  </a:cubicBezTo>
                  <a:cubicBezTo>
                    <a:pt x="5340" y="13043"/>
                    <a:pt x="5340" y="13040"/>
                    <a:pt x="5340" y="13036"/>
                  </a:cubicBezTo>
                  <a:cubicBezTo>
                    <a:pt x="5487" y="13097"/>
                    <a:pt x="5639" y="13155"/>
                    <a:pt x="5791" y="13211"/>
                  </a:cubicBezTo>
                  <a:cubicBezTo>
                    <a:pt x="5868" y="13482"/>
                    <a:pt x="6150" y="13721"/>
                    <a:pt x="6567" y="13822"/>
                  </a:cubicBezTo>
                  <a:lnTo>
                    <a:pt x="7511" y="14050"/>
                  </a:lnTo>
                  <a:cubicBezTo>
                    <a:pt x="7920" y="14149"/>
                    <a:pt x="8357" y="14090"/>
                    <a:pt x="8676" y="13922"/>
                  </a:cubicBezTo>
                  <a:cubicBezTo>
                    <a:pt x="8676" y="13921"/>
                    <a:pt x="8675" y="13921"/>
                    <a:pt x="8674" y="13919"/>
                  </a:cubicBezTo>
                  <a:cubicBezTo>
                    <a:pt x="8844" y="13942"/>
                    <a:pt x="9016" y="13962"/>
                    <a:pt x="9189" y="13980"/>
                  </a:cubicBezTo>
                  <a:cubicBezTo>
                    <a:pt x="9402" y="14215"/>
                    <a:pt x="9789" y="14372"/>
                    <a:pt x="10230" y="14372"/>
                  </a:cubicBezTo>
                  <a:lnTo>
                    <a:pt x="11233" y="14372"/>
                  </a:lnTo>
                  <a:cubicBezTo>
                    <a:pt x="11669" y="14372"/>
                    <a:pt x="12049" y="14217"/>
                    <a:pt x="12263" y="13987"/>
                  </a:cubicBezTo>
                  <a:cubicBezTo>
                    <a:pt x="12263" y="13987"/>
                    <a:pt x="12263" y="13985"/>
                    <a:pt x="12263" y="13985"/>
                  </a:cubicBezTo>
                  <a:cubicBezTo>
                    <a:pt x="12437" y="13968"/>
                    <a:pt x="12610" y="13948"/>
                    <a:pt x="12781" y="13926"/>
                  </a:cubicBezTo>
                  <a:cubicBezTo>
                    <a:pt x="13101" y="14095"/>
                    <a:pt x="13541" y="14154"/>
                    <a:pt x="13952" y="14055"/>
                  </a:cubicBezTo>
                  <a:lnTo>
                    <a:pt x="14896" y="13827"/>
                  </a:lnTo>
                  <a:cubicBezTo>
                    <a:pt x="15303" y="13729"/>
                    <a:pt x="15582" y="13498"/>
                    <a:pt x="15666" y="13235"/>
                  </a:cubicBezTo>
                  <a:cubicBezTo>
                    <a:pt x="15823" y="13178"/>
                    <a:pt x="15979" y="13118"/>
                    <a:pt x="16131" y="13056"/>
                  </a:cubicBezTo>
                  <a:cubicBezTo>
                    <a:pt x="16516" y="13141"/>
                    <a:pt x="16955" y="13097"/>
                    <a:pt x="17289" y="12910"/>
                  </a:cubicBezTo>
                  <a:lnTo>
                    <a:pt x="18059" y="12481"/>
                  </a:lnTo>
                  <a:cubicBezTo>
                    <a:pt x="18391" y="12296"/>
                    <a:pt x="18533" y="12017"/>
                    <a:pt x="18477" y="11751"/>
                  </a:cubicBezTo>
                  <a:cubicBezTo>
                    <a:pt x="18597" y="11662"/>
                    <a:pt x="18712" y="11569"/>
                    <a:pt x="18824" y="11476"/>
                  </a:cubicBezTo>
                  <a:cubicBezTo>
                    <a:pt x="19229" y="11467"/>
                    <a:pt x="19620" y="11325"/>
                    <a:pt x="19837" y="11075"/>
                  </a:cubicBezTo>
                  <a:lnTo>
                    <a:pt x="20337" y="10496"/>
                  </a:lnTo>
                  <a:cubicBezTo>
                    <a:pt x="20552" y="10248"/>
                    <a:pt x="20546" y="9955"/>
                    <a:pt x="20360" y="9718"/>
                  </a:cubicBezTo>
                  <a:cubicBezTo>
                    <a:pt x="20427" y="9606"/>
                    <a:pt x="20491" y="9493"/>
                    <a:pt x="20549" y="9377"/>
                  </a:cubicBezTo>
                  <a:cubicBezTo>
                    <a:pt x="20922" y="9276"/>
                    <a:pt x="21211" y="9052"/>
                    <a:pt x="21286" y="8769"/>
                  </a:cubicBezTo>
                  <a:lnTo>
                    <a:pt x="21460" y="8112"/>
                  </a:lnTo>
                  <a:cubicBezTo>
                    <a:pt x="21534" y="7829"/>
                    <a:pt x="21377" y="7554"/>
                    <a:pt x="21080" y="7374"/>
                  </a:cubicBezTo>
                  <a:cubicBezTo>
                    <a:pt x="21082" y="7312"/>
                    <a:pt x="21082" y="7251"/>
                    <a:pt x="21082" y="7189"/>
                  </a:cubicBezTo>
                  <a:cubicBezTo>
                    <a:pt x="21082" y="7130"/>
                    <a:pt x="21082" y="7072"/>
                    <a:pt x="21080" y="7014"/>
                  </a:cubicBezTo>
                  <a:cubicBezTo>
                    <a:pt x="21380" y="6834"/>
                    <a:pt x="21540" y="6557"/>
                    <a:pt x="21465" y="6274"/>
                  </a:cubicBezTo>
                  <a:lnTo>
                    <a:pt x="21289" y="5616"/>
                  </a:lnTo>
                  <a:cubicBezTo>
                    <a:pt x="21214" y="5334"/>
                    <a:pt x="20924" y="5112"/>
                    <a:pt x="20551" y="5010"/>
                  </a:cubicBezTo>
                  <a:cubicBezTo>
                    <a:pt x="20494" y="4896"/>
                    <a:pt x="20434" y="4783"/>
                    <a:pt x="20368" y="4671"/>
                  </a:cubicBezTo>
                  <a:cubicBezTo>
                    <a:pt x="20557" y="4433"/>
                    <a:pt x="20567" y="4138"/>
                    <a:pt x="20350" y="3888"/>
                  </a:cubicBezTo>
                  <a:lnTo>
                    <a:pt x="19847" y="3309"/>
                  </a:lnTo>
                  <a:cubicBezTo>
                    <a:pt x="19630" y="3059"/>
                    <a:pt x="19240" y="2917"/>
                    <a:pt x="18835" y="2908"/>
                  </a:cubicBezTo>
                  <a:cubicBezTo>
                    <a:pt x="18725" y="2816"/>
                    <a:pt x="18610" y="2726"/>
                    <a:pt x="18493" y="2638"/>
                  </a:cubicBezTo>
                  <a:cubicBezTo>
                    <a:pt x="18553" y="2370"/>
                    <a:pt x="18409" y="2087"/>
                    <a:pt x="18074" y="1900"/>
                  </a:cubicBezTo>
                  <a:lnTo>
                    <a:pt x="17307" y="1470"/>
                  </a:lnTo>
                  <a:cubicBezTo>
                    <a:pt x="16972" y="1284"/>
                    <a:pt x="16530" y="1239"/>
                    <a:pt x="16143" y="1324"/>
                  </a:cubicBezTo>
                  <a:cubicBezTo>
                    <a:pt x="16143" y="1325"/>
                    <a:pt x="16143" y="1326"/>
                    <a:pt x="16143" y="1326"/>
                  </a:cubicBezTo>
                  <a:cubicBezTo>
                    <a:pt x="15994" y="1265"/>
                    <a:pt x="15843" y="1207"/>
                    <a:pt x="15689" y="1151"/>
                  </a:cubicBezTo>
                  <a:cubicBezTo>
                    <a:pt x="15609" y="884"/>
                    <a:pt x="15328" y="650"/>
                    <a:pt x="14916" y="550"/>
                  </a:cubicBezTo>
                  <a:lnTo>
                    <a:pt x="13972" y="321"/>
                  </a:lnTo>
                  <a:cubicBezTo>
                    <a:pt x="13562" y="222"/>
                    <a:pt x="13126" y="280"/>
                    <a:pt x="12807" y="448"/>
                  </a:cubicBezTo>
                  <a:cubicBezTo>
                    <a:pt x="12808" y="450"/>
                    <a:pt x="12808" y="452"/>
                    <a:pt x="12809" y="453"/>
                  </a:cubicBezTo>
                  <a:cubicBezTo>
                    <a:pt x="12639" y="431"/>
                    <a:pt x="12466" y="411"/>
                    <a:pt x="12294" y="394"/>
                  </a:cubicBezTo>
                  <a:cubicBezTo>
                    <a:pt x="12082" y="158"/>
                    <a:pt x="11697" y="0"/>
                    <a:pt x="11256" y="0"/>
                  </a:cubicBezTo>
                  <a:lnTo>
                    <a:pt x="10250" y="0"/>
                  </a:lnTo>
                  <a:close/>
                  <a:moveTo>
                    <a:pt x="10761" y="2494"/>
                  </a:moveTo>
                  <a:cubicBezTo>
                    <a:pt x="14153" y="2494"/>
                    <a:pt x="16984" y="4085"/>
                    <a:pt x="17666" y="6207"/>
                  </a:cubicBezTo>
                  <a:cubicBezTo>
                    <a:pt x="17678" y="6243"/>
                    <a:pt x="17689" y="6280"/>
                    <a:pt x="17699" y="6316"/>
                  </a:cubicBezTo>
                  <a:cubicBezTo>
                    <a:pt x="17710" y="6352"/>
                    <a:pt x="17718" y="6388"/>
                    <a:pt x="17727" y="6425"/>
                  </a:cubicBezTo>
                  <a:cubicBezTo>
                    <a:pt x="17735" y="6454"/>
                    <a:pt x="17744" y="6482"/>
                    <a:pt x="17750" y="6511"/>
                  </a:cubicBezTo>
                  <a:cubicBezTo>
                    <a:pt x="17762" y="6564"/>
                    <a:pt x="17770" y="6616"/>
                    <a:pt x="17778" y="6669"/>
                  </a:cubicBezTo>
                  <a:cubicBezTo>
                    <a:pt x="17785" y="6707"/>
                    <a:pt x="17791" y="6744"/>
                    <a:pt x="17796" y="6781"/>
                  </a:cubicBezTo>
                  <a:cubicBezTo>
                    <a:pt x="17800" y="6805"/>
                    <a:pt x="17801" y="6830"/>
                    <a:pt x="17804" y="6854"/>
                  </a:cubicBezTo>
                  <a:cubicBezTo>
                    <a:pt x="17812" y="6927"/>
                    <a:pt x="17817" y="6999"/>
                    <a:pt x="17819" y="7072"/>
                  </a:cubicBezTo>
                  <a:cubicBezTo>
                    <a:pt x="17820" y="7082"/>
                    <a:pt x="17822" y="7093"/>
                    <a:pt x="17822" y="7104"/>
                  </a:cubicBezTo>
                  <a:cubicBezTo>
                    <a:pt x="17826" y="7244"/>
                    <a:pt x="17819" y="7385"/>
                    <a:pt x="17804" y="7523"/>
                  </a:cubicBezTo>
                  <a:lnTo>
                    <a:pt x="17807" y="7523"/>
                  </a:lnTo>
                  <a:cubicBezTo>
                    <a:pt x="17796" y="7624"/>
                    <a:pt x="17780" y="7723"/>
                    <a:pt x="17761" y="7822"/>
                  </a:cubicBezTo>
                  <a:lnTo>
                    <a:pt x="17756" y="7822"/>
                  </a:lnTo>
                  <a:cubicBezTo>
                    <a:pt x="17743" y="7882"/>
                    <a:pt x="17731" y="7943"/>
                    <a:pt x="17715" y="8004"/>
                  </a:cubicBezTo>
                  <a:cubicBezTo>
                    <a:pt x="17611" y="8394"/>
                    <a:pt x="17437" y="8765"/>
                    <a:pt x="17205" y="9111"/>
                  </a:cubicBezTo>
                  <a:lnTo>
                    <a:pt x="17212" y="9111"/>
                  </a:lnTo>
                  <a:cubicBezTo>
                    <a:pt x="17151" y="9202"/>
                    <a:pt x="17086" y="9294"/>
                    <a:pt x="17016" y="9382"/>
                  </a:cubicBezTo>
                  <a:lnTo>
                    <a:pt x="17006" y="9381"/>
                  </a:lnTo>
                  <a:cubicBezTo>
                    <a:pt x="16963" y="9435"/>
                    <a:pt x="16919" y="9489"/>
                    <a:pt x="16873" y="9542"/>
                  </a:cubicBezTo>
                  <a:cubicBezTo>
                    <a:pt x="16575" y="9885"/>
                    <a:pt x="16224" y="10193"/>
                    <a:pt x="15827" y="10466"/>
                  </a:cubicBezTo>
                  <a:lnTo>
                    <a:pt x="15832" y="10467"/>
                  </a:lnTo>
                  <a:cubicBezTo>
                    <a:pt x="15727" y="10539"/>
                    <a:pt x="15620" y="10610"/>
                    <a:pt x="15508" y="10678"/>
                  </a:cubicBezTo>
                  <a:lnTo>
                    <a:pt x="15500" y="10674"/>
                  </a:lnTo>
                  <a:cubicBezTo>
                    <a:pt x="15433" y="10715"/>
                    <a:pt x="15365" y="10755"/>
                    <a:pt x="15294" y="10795"/>
                  </a:cubicBezTo>
                  <a:cubicBezTo>
                    <a:pt x="14838" y="11049"/>
                    <a:pt x="14347" y="11259"/>
                    <a:pt x="13835" y="11425"/>
                  </a:cubicBezTo>
                  <a:lnTo>
                    <a:pt x="13840" y="11430"/>
                  </a:lnTo>
                  <a:cubicBezTo>
                    <a:pt x="13704" y="11474"/>
                    <a:pt x="13564" y="11512"/>
                    <a:pt x="13424" y="11550"/>
                  </a:cubicBezTo>
                  <a:lnTo>
                    <a:pt x="13421" y="11547"/>
                  </a:lnTo>
                  <a:cubicBezTo>
                    <a:pt x="13337" y="11570"/>
                    <a:pt x="13251" y="11592"/>
                    <a:pt x="13164" y="11613"/>
                  </a:cubicBezTo>
                  <a:cubicBezTo>
                    <a:pt x="12604" y="11749"/>
                    <a:pt x="12037" y="11834"/>
                    <a:pt x="11470" y="11873"/>
                  </a:cubicBezTo>
                  <a:lnTo>
                    <a:pt x="11470" y="11875"/>
                  </a:lnTo>
                  <a:cubicBezTo>
                    <a:pt x="11269" y="11888"/>
                    <a:pt x="11066" y="11895"/>
                    <a:pt x="10860" y="11897"/>
                  </a:cubicBezTo>
                  <a:cubicBezTo>
                    <a:pt x="10824" y="11897"/>
                    <a:pt x="10786" y="11898"/>
                    <a:pt x="10750" y="11899"/>
                  </a:cubicBezTo>
                  <a:cubicBezTo>
                    <a:pt x="6853" y="11895"/>
                    <a:pt x="3697" y="9792"/>
                    <a:pt x="3697" y="7197"/>
                  </a:cubicBezTo>
                  <a:cubicBezTo>
                    <a:pt x="3697" y="4600"/>
                    <a:pt x="6859" y="2494"/>
                    <a:pt x="10761" y="2494"/>
                  </a:cubicBezTo>
                  <a:close/>
                  <a:moveTo>
                    <a:pt x="10740" y="2745"/>
                  </a:moveTo>
                  <a:cubicBezTo>
                    <a:pt x="7061" y="2745"/>
                    <a:pt x="4069" y="4737"/>
                    <a:pt x="4069" y="7185"/>
                  </a:cubicBezTo>
                  <a:cubicBezTo>
                    <a:pt x="4069" y="9634"/>
                    <a:pt x="7061" y="11625"/>
                    <a:pt x="10740" y="11625"/>
                  </a:cubicBezTo>
                  <a:cubicBezTo>
                    <a:pt x="14419" y="11625"/>
                    <a:pt x="17414" y="9634"/>
                    <a:pt x="17414" y="7185"/>
                  </a:cubicBezTo>
                  <a:cubicBezTo>
                    <a:pt x="17414" y="4737"/>
                    <a:pt x="14419" y="2745"/>
                    <a:pt x="10740" y="2745"/>
                  </a:cubicBezTo>
                  <a:close/>
                  <a:moveTo>
                    <a:pt x="16115" y="13233"/>
                  </a:moveTo>
                  <a:lnTo>
                    <a:pt x="16100" y="13289"/>
                  </a:lnTo>
                  <a:cubicBezTo>
                    <a:pt x="15983" y="13667"/>
                    <a:pt x="15588" y="13971"/>
                    <a:pt x="15046" y="14102"/>
                  </a:cubicBezTo>
                  <a:lnTo>
                    <a:pt x="14102" y="14332"/>
                  </a:lnTo>
                  <a:cubicBezTo>
                    <a:pt x="13920" y="14376"/>
                    <a:pt x="13731" y="14398"/>
                    <a:pt x="13539" y="14398"/>
                  </a:cubicBezTo>
                  <a:cubicBezTo>
                    <a:pt x="13190" y="14398"/>
                    <a:pt x="12858" y="14324"/>
                    <a:pt x="12585" y="14196"/>
                  </a:cubicBezTo>
                  <a:cubicBezTo>
                    <a:pt x="12381" y="14389"/>
                    <a:pt x="12098" y="14530"/>
                    <a:pt x="11773" y="14605"/>
                  </a:cubicBezTo>
                  <a:lnTo>
                    <a:pt x="10965" y="16610"/>
                  </a:lnTo>
                  <a:lnTo>
                    <a:pt x="12975" y="21600"/>
                  </a:lnTo>
                  <a:lnTo>
                    <a:pt x="15587" y="20004"/>
                  </a:lnTo>
                  <a:lnTo>
                    <a:pt x="19049" y="20517"/>
                  </a:lnTo>
                  <a:lnTo>
                    <a:pt x="16115" y="13233"/>
                  </a:lnTo>
                  <a:close/>
                  <a:moveTo>
                    <a:pt x="5365" y="13294"/>
                  </a:moveTo>
                  <a:lnTo>
                    <a:pt x="2457" y="20517"/>
                  </a:lnTo>
                  <a:lnTo>
                    <a:pt x="5921" y="20004"/>
                  </a:lnTo>
                  <a:lnTo>
                    <a:pt x="8534" y="21600"/>
                  </a:lnTo>
                  <a:lnTo>
                    <a:pt x="11327" y="14663"/>
                  </a:lnTo>
                  <a:cubicBezTo>
                    <a:pt x="11296" y="14664"/>
                    <a:pt x="11264" y="14664"/>
                    <a:pt x="11233" y="14664"/>
                  </a:cubicBezTo>
                  <a:lnTo>
                    <a:pt x="10227" y="14664"/>
                  </a:lnTo>
                  <a:cubicBezTo>
                    <a:pt x="9666" y="14664"/>
                    <a:pt x="9169" y="14476"/>
                    <a:pt x="8870" y="14191"/>
                  </a:cubicBezTo>
                  <a:cubicBezTo>
                    <a:pt x="8592" y="14320"/>
                    <a:pt x="8260" y="14393"/>
                    <a:pt x="7921" y="14393"/>
                  </a:cubicBezTo>
                  <a:cubicBezTo>
                    <a:pt x="7729" y="14393"/>
                    <a:pt x="7541" y="14370"/>
                    <a:pt x="7360" y="14326"/>
                  </a:cubicBezTo>
                  <a:lnTo>
                    <a:pt x="6416" y="14097"/>
                  </a:lnTo>
                  <a:cubicBezTo>
                    <a:pt x="6002" y="13997"/>
                    <a:pt x="5669" y="13795"/>
                    <a:pt x="5483" y="13528"/>
                  </a:cubicBezTo>
                  <a:cubicBezTo>
                    <a:pt x="5429" y="13452"/>
                    <a:pt x="5391" y="13374"/>
                    <a:pt x="5365" y="13294"/>
                  </a:cubicBezTo>
                  <a:close/>
                </a:path>
              </a:pathLst>
            </a:custGeom>
            <a:solidFill>
              <a:srgbClr val="FFFFFF"/>
            </a:solidFill>
            <a:ln w="12700" cap="flat">
              <a:solidFill>
                <a:schemeClr val="accent3">
                  <a:hueOff val="-365725"/>
                  <a:satOff val="-32500"/>
                  <a:lumOff val="18235"/>
                </a:schemeClr>
              </a:solidFill>
              <a:prstDash val="solid"/>
              <a:miter lim="400000"/>
            </a:ln>
            <a:effectLst/>
          </p:spPr>
          <p:txBody>
            <a:bodyPr wrap="square" lIns="50800" tIns="50800" rIns="50800" bIns="50800" numCol="1" anchor="ctr">
              <a:noAutofit/>
            </a:bodyPr>
            <a:lstStyle/>
            <a:p>
              <a:pPr>
                <a:defRPr b="0" sz="2200">
                  <a:solidFill>
                    <a:srgbClr val="000000"/>
                  </a:solidFill>
                  <a:latin typeface="+mn-lt"/>
                  <a:ea typeface="+mn-ea"/>
                  <a:cs typeface="+mn-cs"/>
                  <a:sym typeface="Helvetica Neue Medium"/>
                </a:defRPr>
              </a:pPr>
            </a:p>
          </p:txBody>
        </p:sp>
        <p:sp>
          <p:nvSpPr>
            <p:cNvPr id="2277" name="Dingbat Check"/>
            <p:cNvSpPr/>
            <p:nvPr/>
          </p:nvSpPr>
          <p:spPr>
            <a:xfrm>
              <a:off x="158714" y="175322"/>
              <a:ext cx="258462" cy="245607"/>
            </a:xfrm>
            <a:custGeom>
              <a:avLst/>
              <a:gdLst/>
              <a:ahLst/>
              <a:cxnLst>
                <a:cxn ang="0">
                  <a:pos x="wd2" y="hd2"/>
                </a:cxn>
                <a:cxn ang="5400000">
                  <a:pos x="wd2" y="hd2"/>
                </a:cxn>
                <a:cxn ang="10800000">
                  <a:pos x="wd2" y="hd2"/>
                </a:cxn>
                <a:cxn ang="16200000">
                  <a:pos x="wd2" y="hd2"/>
                </a:cxn>
              </a:cxnLst>
              <a:rect l="0" t="0" r="r" b="b"/>
              <a:pathLst>
                <a:path w="21452" h="20404" fill="norm" stroke="1"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chemeClr val="accent3"/>
            </a:solidFill>
            <a:ln w="12700" cap="flat">
              <a:noFill/>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grpSp>
      <p:sp>
        <p:nvSpPr>
          <p:cNvPr id="2279" name="Browser"/>
          <p:cNvSpPr/>
          <p:nvPr/>
        </p:nvSpPr>
        <p:spPr>
          <a:xfrm>
            <a:off x="2149621" y="3244506"/>
            <a:ext cx="2674129" cy="1736798"/>
          </a:xfrm>
          <a:prstGeom prst="roundRect">
            <a:avLst>
              <a:gd name="adj" fmla="val 10968"/>
            </a:avLst>
          </a:prstGeom>
          <a:ln w="76200">
            <a:solidFill>
              <a:srgbClr val="0365C0"/>
            </a:solid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lstStyle>
            <a:lvl1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Browser</a:t>
            </a:r>
          </a:p>
        </p:txBody>
      </p:sp>
      <p:pic>
        <p:nvPicPr>
          <p:cNvPr id="2280" name="Chrome-logo.png" descr="Chrome-logo.png"/>
          <p:cNvPicPr>
            <a:picLocks noChangeAspect="1"/>
          </p:cNvPicPr>
          <p:nvPr/>
        </p:nvPicPr>
        <p:blipFill>
          <a:blip r:embed="rId5">
            <a:extLst/>
          </a:blip>
          <a:stretch>
            <a:fillRect/>
          </a:stretch>
        </p:blipFill>
        <p:spPr>
          <a:xfrm>
            <a:off x="1841634" y="2992428"/>
            <a:ext cx="685801" cy="685801"/>
          </a:xfrm>
          <a:prstGeom prst="rect">
            <a:avLst/>
          </a:prstGeom>
          <a:ln w="12700">
            <a:miter lim="400000"/>
          </a:ln>
        </p:spPr>
      </p:pic>
      <p:sp>
        <p:nvSpPr>
          <p:cNvPr id="2281" name="Line"/>
          <p:cNvSpPr/>
          <p:nvPr/>
        </p:nvSpPr>
        <p:spPr>
          <a:xfrm>
            <a:off x="5392054" y="3723659"/>
            <a:ext cx="2367539" cy="1"/>
          </a:xfrm>
          <a:prstGeom prst="line">
            <a:avLst/>
          </a:prstGeom>
          <a:ln w="50800">
            <a:solidFill>
              <a:srgbClr val="FFFFFF"/>
            </a:solidFill>
            <a:miter lim="400000"/>
            <a:headEnd type="triangle"/>
            <a:tailEnd type="triangle"/>
          </a:ln>
        </p:spPr>
        <p:txBody>
          <a:bodyPr lIns="0" tIns="0" rIns="0" bIns="0"/>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nvGrpSpPr>
          <p:cNvPr id="2314" name="Group"/>
          <p:cNvGrpSpPr/>
          <p:nvPr/>
        </p:nvGrpSpPr>
        <p:grpSpPr>
          <a:xfrm>
            <a:off x="7501744" y="2989452"/>
            <a:ext cx="3500282" cy="1991852"/>
            <a:chOff x="0" y="0"/>
            <a:chExt cx="3500280" cy="1991850"/>
          </a:xfrm>
        </p:grpSpPr>
        <p:grpSp>
          <p:nvGrpSpPr>
            <p:cNvPr id="2284" name="Group"/>
            <p:cNvGrpSpPr/>
            <p:nvPr/>
          </p:nvGrpSpPr>
          <p:grpSpPr>
            <a:xfrm>
              <a:off x="0" y="-1"/>
              <a:ext cx="3500281" cy="1991852"/>
              <a:chOff x="0" y="0"/>
              <a:chExt cx="3500280" cy="1991850"/>
            </a:xfrm>
          </p:grpSpPr>
          <p:sp>
            <p:nvSpPr>
              <p:cNvPr id="2282" name="Website"/>
              <p:cNvSpPr/>
              <p:nvPr/>
            </p:nvSpPr>
            <p:spPr>
              <a:xfrm>
                <a:off x="826152" y="255054"/>
                <a:ext cx="2674129" cy="1736797"/>
              </a:xfrm>
              <a:prstGeom prst="roundRect">
                <a:avLst>
                  <a:gd name="adj" fmla="val 10968"/>
                </a:avLst>
              </a:prstGeom>
              <a:noFill/>
              <a:ln w="76200" cap="flat">
                <a:solidFill>
                  <a:srgbClr val="0365C0"/>
                </a:solidFill>
                <a:prstDash val="solid"/>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lvl1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Website</a:t>
                </a:r>
              </a:p>
            </p:txBody>
          </p:sp>
          <p:pic>
            <p:nvPicPr>
              <p:cNvPr id="2283" name="strategic_bofa500_1.png" descr="strategic_bofa500_1.png"/>
              <p:cNvPicPr>
                <a:picLocks noChangeAspect="1"/>
              </p:cNvPicPr>
              <p:nvPr/>
            </p:nvPicPr>
            <p:blipFill>
              <a:blip r:embed="rId4">
                <a:extLst/>
              </a:blip>
              <a:srcRect l="28418" t="39675" r="28418" b="0"/>
              <a:stretch>
                <a:fillRect/>
              </a:stretch>
            </p:blipFill>
            <p:spPr>
              <a:xfrm>
                <a:off x="0" y="0"/>
                <a:ext cx="1466958" cy="691940"/>
              </a:xfrm>
              <a:prstGeom prst="rect">
                <a:avLst/>
              </a:prstGeom>
              <a:ln w="12700" cap="flat">
                <a:noFill/>
                <a:miter lim="400000"/>
              </a:ln>
              <a:effectLst/>
            </p:spPr>
          </p:pic>
        </p:grpSp>
        <p:grpSp>
          <p:nvGrpSpPr>
            <p:cNvPr id="2292" name="Group"/>
            <p:cNvGrpSpPr/>
            <p:nvPr/>
          </p:nvGrpSpPr>
          <p:grpSpPr>
            <a:xfrm>
              <a:off x="1437782" y="1007050"/>
              <a:ext cx="627664" cy="584201"/>
              <a:chOff x="0" y="0"/>
              <a:chExt cx="627662" cy="584200"/>
            </a:xfrm>
          </p:grpSpPr>
          <p:sp>
            <p:nvSpPr>
              <p:cNvPr id="2285" name="Line"/>
              <p:cNvSpPr/>
              <p:nvPr/>
            </p:nvSpPr>
            <p:spPr>
              <a:xfrm>
                <a:off x="0" y="206440"/>
                <a:ext cx="467470" cy="37776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C82506"/>
              </a:solidFill>
              <a:ln w="25400" cap="flat">
                <a:solidFill>
                  <a:srgbClr val="5C0C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286" name="Line"/>
              <p:cNvSpPr/>
              <p:nvPr/>
            </p:nvSpPr>
            <p:spPr>
              <a:xfrm flipV="1">
                <a:off x="22490" y="264730"/>
                <a:ext cx="306071" cy="306071"/>
              </a:xfrm>
              <a:prstGeom prst="line">
                <a:avLst/>
              </a:prstGeom>
              <a:noFill/>
              <a:ln w="25400" cap="flat">
                <a:solidFill>
                  <a:srgbClr val="5C0C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287" name="Line"/>
              <p:cNvSpPr/>
              <p:nvPr/>
            </p:nvSpPr>
            <p:spPr>
              <a:xfrm flipV="1">
                <a:off x="229964" y="295987"/>
                <a:ext cx="139227" cy="139227"/>
              </a:xfrm>
              <a:prstGeom prst="line">
                <a:avLst/>
              </a:prstGeom>
              <a:noFill/>
              <a:ln w="25400" cap="flat">
                <a:solidFill>
                  <a:srgbClr val="5109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288" name="Line"/>
              <p:cNvSpPr/>
              <p:nvPr/>
            </p:nvSpPr>
            <p:spPr>
              <a:xfrm flipV="1">
                <a:off x="20232" y="256604"/>
                <a:ext cx="300203" cy="300203"/>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289" name="Line"/>
              <p:cNvSpPr/>
              <p:nvPr/>
            </p:nvSpPr>
            <p:spPr>
              <a:xfrm flipV="1">
                <a:off x="217039" y="297235"/>
                <a:ext cx="135901" cy="135901"/>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290" name="Circle"/>
              <p:cNvSpPr/>
              <p:nvPr/>
            </p:nvSpPr>
            <p:spPr>
              <a:xfrm>
                <a:off x="283136" y="0"/>
                <a:ext cx="344527" cy="344527"/>
              </a:xfrm>
              <a:prstGeom prst="ellipse">
                <a:avLst/>
              </a:prstGeom>
              <a:solidFill>
                <a:srgbClr val="C82506"/>
              </a:solidFill>
              <a:ln w="38100" cap="flat">
                <a:solidFill>
                  <a:srgbClr val="580B01"/>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291" name="Circle"/>
              <p:cNvSpPr/>
              <p:nvPr/>
            </p:nvSpPr>
            <p:spPr>
              <a:xfrm>
                <a:off x="461847" y="50715"/>
                <a:ext cx="111356" cy="111356"/>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2305" name="Group"/>
            <p:cNvGrpSpPr/>
            <p:nvPr/>
          </p:nvGrpSpPr>
          <p:grpSpPr>
            <a:xfrm>
              <a:off x="2173037" y="851036"/>
              <a:ext cx="1194274" cy="896229"/>
              <a:chOff x="0" y="0"/>
              <a:chExt cx="1194273" cy="896228"/>
            </a:xfrm>
          </p:grpSpPr>
          <p:sp>
            <p:nvSpPr>
              <p:cNvPr id="2293" name="Rectangle"/>
              <p:cNvSpPr/>
              <p:nvPr/>
            </p:nvSpPr>
            <p:spPr>
              <a:xfrm>
                <a:off x="0" y="46231"/>
                <a:ext cx="1194274" cy="849998"/>
              </a:xfrm>
              <a:prstGeom prst="rect">
                <a:avLst/>
              </a:prstGeom>
              <a:solidFill>
                <a:srgbClr val="C4C4C4"/>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294" name="Certificate"/>
              <p:cNvSpPr txBox="1"/>
              <p:nvPr/>
            </p:nvSpPr>
            <p:spPr>
              <a:xfrm>
                <a:off x="27986" y="-1"/>
                <a:ext cx="1138302" cy="45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2200">
                    <a:solidFill>
                      <a:srgbClr val="000000"/>
                    </a:solidFill>
                    <a:latin typeface="Snell Roundhand"/>
                    <a:ea typeface="Snell Roundhand"/>
                    <a:cs typeface="Snell Roundhand"/>
                    <a:sym typeface="Snell Roundhand"/>
                  </a:defRPr>
                </a:lvl1pPr>
              </a:lstStyle>
              <a:p>
                <a:pPr/>
                <a:r>
                  <a:t>Certificate</a:t>
                </a:r>
              </a:p>
            </p:txBody>
          </p:sp>
          <p:grpSp>
            <p:nvGrpSpPr>
              <p:cNvPr id="2302" name="Group"/>
              <p:cNvGrpSpPr/>
              <p:nvPr/>
            </p:nvGrpSpPr>
            <p:grpSpPr>
              <a:xfrm>
                <a:off x="62930" y="528144"/>
                <a:ext cx="290761" cy="270627"/>
                <a:chOff x="0" y="0"/>
                <a:chExt cx="290759" cy="270626"/>
              </a:xfrm>
            </p:grpSpPr>
            <p:sp>
              <p:nvSpPr>
                <p:cNvPr id="2295" name="Line"/>
                <p:cNvSpPr/>
                <p:nvPr/>
              </p:nvSpPr>
              <p:spPr>
                <a:xfrm>
                  <a:off x="0" y="95631"/>
                  <a:ext cx="216552" cy="17499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EBB20"/>
                </a:solidFill>
                <a:ln w="25400" cap="flat">
                  <a:solidFill>
                    <a:srgbClr val="0A5C0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296" name="Line"/>
                <p:cNvSpPr/>
                <p:nvPr/>
              </p:nvSpPr>
              <p:spPr>
                <a:xfrm flipV="1">
                  <a:off x="10418" y="122634"/>
                  <a:ext cx="141786" cy="141785"/>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297" name="Line"/>
                <p:cNvSpPr/>
                <p:nvPr/>
              </p:nvSpPr>
              <p:spPr>
                <a:xfrm flipV="1">
                  <a:off x="106529" y="137114"/>
                  <a:ext cx="64496" cy="64496"/>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298" name="Line"/>
                <p:cNvSpPr/>
                <p:nvPr/>
              </p:nvSpPr>
              <p:spPr>
                <a:xfrm flipV="1">
                  <a:off x="9372" y="118869"/>
                  <a:ext cx="139067" cy="139068"/>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299" name="Line"/>
                <p:cNvSpPr/>
                <p:nvPr/>
              </p:nvSpPr>
              <p:spPr>
                <a:xfrm flipV="1">
                  <a:off x="100541" y="137692"/>
                  <a:ext cx="62956" cy="62955"/>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300" name="Circle"/>
                <p:cNvSpPr/>
                <p:nvPr/>
              </p:nvSpPr>
              <p:spPr>
                <a:xfrm>
                  <a:off x="131160" y="0"/>
                  <a:ext cx="159600" cy="159600"/>
                </a:xfrm>
                <a:prstGeom prst="ellipse">
                  <a:avLst/>
                </a:prstGeom>
                <a:solidFill>
                  <a:srgbClr val="06BC00"/>
                </a:solidFill>
                <a:ln w="38100" cap="flat">
                  <a:solidFill>
                    <a:srgbClr val="015400"/>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301" name="Circle"/>
                <p:cNvSpPr/>
                <p:nvPr/>
              </p:nvSpPr>
              <p:spPr>
                <a:xfrm>
                  <a:off x="213947" y="23493"/>
                  <a:ext cx="51585" cy="51585"/>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pic>
            <p:nvPicPr>
              <p:cNvPr id="2303" name="250px-VRSNlogoAug2012.png" descr="250px-VRSNlogoAug2012.png"/>
              <p:cNvPicPr>
                <a:picLocks noChangeAspect="1"/>
              </p:cNvPicPr>
              <p:nvPr/>
            </p:nvPicPr>
            <p:blipFill>
              <a:blip r:embed="rId3">
                <a:extLst/>
              </a:blip>
              <a:srcRect l="0" t="0" r="12951" b="33387"/>
              <a:stretch>
                <a:fillRect/>
              </a:stretch>
            </p:blipFill>
            <p:spPr>
              <a:xfrm>
                <a:off x="695032" y="443170"/>
                <a:ext cx="464702" cy="355605"/>
              </a:xfrm>
              <a:prstGeom prst="rect">
                <a:avLst/>
              </a:prstGeom>
              <a:ln w="12700" cap="flat">
                <a:noFill/>
                <a:miter lim="400000"/>
              </a:ln>
              <a:effectLst/>
            </p:spPr>
          </p:pic>
          <p:pic>
            <p:nvPicPr>
              <p:cNvPr id="2304" name="strategic_bofa500_1.png" descr="strategic_bofa500_1.png"/>
              <p:cNvPicPr>
                <a:picLocks noChangeAspect="1"/>
              </p:cNvPicPr>
              <p:nvPr/>
            </p:nvPicPr>
            <p:blipFill>
              <a:blip r:embed="rId4">
                <a:extLst/>
              </a:blip>
              <a:srcRect l="35082" t="39675" r="28418" b="0"/>
              <a:stretch>
                <a:fillRect/>
              </a:stretch>
            </p:blipFill>
            <p:spPr>
              <a:xfrm>
                <a:off x="354447" y="528144"/>
                <a:ext cx="485326" cy="270720"/>
              </a:xfrm>
              <a:prstGeom prst="rect">
                <a:avLst/>
              </a:prstGeom>
              <a:ln w="12700" cap="flat">
                <a:noFill/>
                <a:miter lim="400000"/>
              </a:ln>
              <a:effectLst/>
            </p:spPr>
          </p:pic>
        </p:grpSp>
        <p:grpSp>
          <p:nvGrpSpPr>
            <p:cNvPr id="2313" name="Group"/>
            <p:cNvGrpSpPr/>
            <p:nvPr/>
          </p:nvGrpSpPr>
          <p:grpSpPr>
            <a:xfrm>
              <a:off x="960029" y="1010340"/>
              <a:ext cx="620594" cy="577620"/>
              <a:chOff x="0" y="0"/>
              <a:chExt cx="620592" cy="577619"/>
            </a:xfrm>
          </p:grpSpPr>
          <p:sp>
            <p:nvSpPr>
              <p:cNvPr id="2306" name="Line"/>
              <p:cNvSpPr/>
              <p:nvPr/>
            </p:nvSpPr>
            <p:spPr>
              <a:xfrm>
                <a:off x="0" y="204114"/>
                <a:ext cx="462204" cy="37350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EBB20"/>
              </a:solidFill>
              <a:ln w="25400" cap="flat">
                <a:solidFill>
                  <a:srgbClr val="0A5C0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307" name="Line"/>
              <p:cNvSpPr/>
              <p:nvPr/>
            </p:nvSpPr>
            <p:spPr>
              <a:xfrm flipV="1">
                <a:off x="22237" y="261748"/>
                <a:ext cx="302623" cy="302623"/>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308" name="Line"/>
              <p:cNvSpPr/>
              <p:nvPr/>
            </p:nvSpPr>
            <p:spPr>
              <a:xfrm flipV="1">
                <a:off x="227374" y="292653"/>
                <a:ext cx="137658" cy="137658"/>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309" name="Line"/>
              <p:cNvSpPr/>
              <p:nvPr/>
            </p:nvSpPr>
            <p:spPr>
              <a:xfrm flipV="1">
                <a:off x="20004" y="253713"/>
                <a:ext cx="296822" cy="296822"/>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310" name="Line"/>
              <p:cNvSpPr/>
              <p:nvPr/>
            </p:nvSpPr>
            <p:spPr>
              <a:xfrm flipV="1">
                <a:off x="214594" y="293887"/>
                <a:ext cx="134370" cy="134370"/>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311" name="Circle"/>
              <p:cNvSpPr/>
              <p:nvPr/>
            </p:nvSpPr>
            <p:spPr>
              <a:xfrm>
                <a:off x="279946" y="0"/>
                <a:ext cx="340647" cy="340646"/>
              </a:xfrm>
              <a:prstGeom prst="ellipse">
                <a:avLst/>
              </a:prstGeom>
              <a:solidFill>
                <a:srgbClr val="06BC00"/>
              </a:solidFill>
              <a:ln w="38100" cap="flat">
                <a:solidFill>
                  <a:srgbClr val="015400"/>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312" name="Circle"/>
              <p:cNvSpPr/>
              <p:nvPr/>
            </p:nvSpPr>
            <p:spPr>
              <a:xfrm>
                <a:off x="456644" y="50144"/>
                <a:ext cx="110102" cy="110102"/>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grpSp>
        <p:nvGrpSpPr>
          <p:cNvPr id="2322" name="Group"/>
          <p:cNvGrpSpPr/>
          <p:nvPr/>
        </p:nvGrpSpPr>
        <p:grpSpPr>
          <a:xfrm>
            <a:off x="8939527" y="3996502"/>
            <a:ext cx="627663" cy="584201"/>
            <a:chOff x="0" y="0"/>
            <a:chExt cx="627662" cy="584200"/>
          </a:xfrm>
        </p:grpSpPr>
        <p:sp>
          <p:nvSpPr>
            <p:cNvPr id="2315" name="Line"/>
            <p:cNvSpPr/>
            <p:nvPr/>
          </p:nvSpPr>
          <p:spPr>
            <a:xfrm>
              <a:off x="0" y="206440"/>
              <a:ext cx="467470" cy="37776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C82506"/>
            </a:solidFill>
            <a:ln w="25400" cap="flat">
              <a:solidFill>
                <a:srgbClr val="5C0C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316" name="Line"/>
            <p:cNvSpPr/>
            <p:nvPr/>
          </p:nvSpPr>
          <p:spPr>
            <a:xfrm flipV="1">
              <a:off x="22490" y="264730"/>
              <a:ext cx="306071" cy="306071"/>
            </a:xfrm>
            <a:prstGeom prst="line">
              <a:avLst/>
            </a:prstGeom>
            <a:noFill/>
            <a:ln w="25400" cap="flat">
              <a:solidFill>
                <a:srgbClr val="5C0C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317" name="Line"/>
            <p:cNvSpPr/>
            <p:nvPr/>
          </p:nvSpPr>
          <p:spPr>
            <a:xfrm flipV="1">
              <a:off x="229964" y="295987"/>
              <a:ext cx="139227" cy="139227"/>
            </a:xfrm>
            <a:prstGeom prst="line">
              <a:avLst/>
            </a:prstGeom>
            <a:noFill/>
            <a:ln w="25400" cap="flat">
              <a:solidFill>
                <a:srgbClr val="5109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318" name="Line"/>
            <p:cNvSpPr/>
            <p:nvPr/>
          </p:nvSpPr>
          <p:spPr>
            <a:xfrm flipV="1">
              <a:off x="20232" y="256604"/>
              <a:ext cx="300203" cy="300203"/>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319" name="Line"/>
            <p:cNvSpPr/>
            <p:nvPr/>
          </p:nvSpPr>
          <p:spPr>
            <a:xfrm flipV="1">
              <a:off x="217039" y="297235"/>
              <a:ext cx="135901" cy="135901"/>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320" name="Circle"/>
            <p:cNvSpPr/>
            <p:nvPr/>
          </p:nvSpPr>
          <p:spPr>
            <a:xfrm>
              <a:off x="283136" y="0"/>
              <a:ext cx="344527" cy="344527"/>
            </a:xfrm>
            <a:prstGeom prst="ellipse">
              <a:avLst/>
            </a:prstGeom>
            <a:solidFill>
              <a:srgbClr val="C82506"/>
            </a:solidFill>
            <a:ln w="38100" cap="flat">
              <a:solidFill>
                <a:srgbClr val="580B01"/>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321" name="Circle"/>
            <p:cNvSpPr/>
            <p:nvPr/>
          </p:nvSpPr>
          <p:spPr>
            <a:xfrm>
              <a:off x="461847" y="50715"/>
              <a:ext cx="111356" cy="111356"/>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2335" name="Group"/>
          <p:cNvGrpSpPr/>
          <p:nvPr/>
        </p:nvGrpSpPr>
        <p:grpSpPr>
          <a:xfrm>
            <a:off x="9674781" y="3840488"/>
            <a:ext cx="1194275" cy="896229"/>
            <a:chOff x="0" y="0"/>
            <a:chExt cx="1194273" cy="896228"/>
          </a:xfrm>
        </p:grpSpPr>
        <p:sp>
          <p:nvSpPr>
            <p:cNvPr id="2323" name="Rectangle"/>
            <p:cNvSpPr/>
            <p:nvPr/>
          </p:nvSpPr>
          <p:spPr>
            <a:xfrm>
              <a:off x="0" y="46231"/>
              <a:ext cx="1194274" cy="849998"/>
            </a:xfrm>
            <a:prstGeom prst="rect">
              <a:avLst/>
            </a:prstGeom>
            <a:solidFill>
              <a:srgbClr val="C4C4C4"/>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324" name="Certificate"/>
            <p:cNvSpPr txBox="1"/>
            <p:nvPr/>
          </p:nvSpPr>
          <p:spPr>
            <a:xfrm>
              <a:off x="27986" y="-1"/>
              <a:ext cx="1138302" cy="45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2200">
                  <a:solidFill>
                    <a:srgbClr val="000000"/>
                  </a:solidFill>
                  <a:latin typeface="Snell Roundhand"/>
                  <a:ea typeface="Snell Roundhand"/>
                  <a:cs typeface="Snell Roundhand"/>
                  <a:sym typeface="Snell Roundhand"/>
                </a:defRPr>
              </a:lvl1pPr>
            </a:lstStyle>
            <a:p>
              <a:pPr/>
              <a:r>
                <a:t>Certificate</a:t>
              </a:r>
            </a:p>
          </p:txBody>
        </p:sp>
        <p:grpSp>
          <p:nvGrpSpPr>
            <p:cNvPr id="2332" name="Group"/>
            <p:cNvGrpSpPr/>
            <p:nvPr/>
          </p:nvGrpSpPr>
          <p:grpSpPr>
            <a:xfrm>
              <a:off x="62930" y="528144"/>
              <a:ext cx="290761" cy="270627"/>
              <a:chOff x="0" y="0"/>
              <a:chExt cx="290759" cy="270626"/>
            </a:xfrm>
          </p:grpSpPr>
          <p:sp>
            <p:nvSpPr>
              <p:cNvPr id="2325" name="Line"/>
              <p:cNvSpPr/>
              <p:nvPr/>
            </p:nvSpPr>
            <p:spPr>
              <a:xfrm>
                <a:off x="0" y="95631"/>
                <a:ext cx="216552" cy="17499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EBB20"/>
              </a:solidFill>
              <a:ln w="25400" cap="flat">
                <a:solidFill>
                  <a:srgbClr val="0A5C0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326" name="Line"/>
              <p:cNvSpPr/>
              <p:nvPr/>
            </p:nvSpPr>
            <p:spPr>
              <a:xfrm flipV="1">
                <a:off x="10418" y="122634"/>
                <a:ext cx="141786" cy="141785"/>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327" name="Line"/>
              <p:cNvSpPr/>
              <p:nvPr/>
            </p:nvSpPr>
            <p:spPr>
              <a:xfrm flipV="1">
                <a:off x="106529" y="137114"/>
                <a:ext cx="64496" cy="64496"/>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328" name="Line"/>
              <p:cNvSpPr/>
              <p:nvPr/>
            </p:nvSpPr>
            <p:spPr>
              <a:xfrm flipV="1">
                <a:off x="9372" y="118869"/>
                <a:ext cx="139067" cy="139068"/>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329" name="Line"/>
              <p:cNvSpPr/>
              <p:nvPr/>
            </p:nvSpPr>
            <p:spPr>
              <a:xfrm flipV="1">
                <a:off x="100541" y="137692"/>
                <a:ext cx="62956" cy="62955"/>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330" name="Circle"/>
              <p:cNvSpPr/>
              <p:nvPr/>
            </p:nvSpPr>
            <p:spPr>
              <a:xfrm>
                <a:off x="131160" y="0"/>
                <a:ext cx="159600" cy="159600"/>
              </a:xfrm>
              <a:prstGeom prst="ellipse">
                <a:avLst/>
              </a:prstGeom>
              <a:solidFill>
                <a:srgbClr val="06BC00"/>
              </a:solidFill>
              <a:ln w="38100" cap="flat">
                <a:solidFill>
                  <a:srgbClr val="015400"/>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331" name="Circle"/>
              <p:cNvSpPr/>
              <p:nvPr/>
            </p:nvSpPr>
            <p:spPr>
              <a:xfrm>
                <a:off x="213947" y="23493"/>
                <a:ext cx="51585" cy="51585"/>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pic>
          <p:nvPicPr>
            <p:cNvPr id="2333" name="250px-VRSNlogoAug2012.png" descr="250px-VRSNlogoAug2012.png"/>
            <p:cNvPicPr>
              <a:picLocks noChangeAspect="1"/>
            </p:cNvPicPr>
            <p:nvPr/>
          </p:nvPicPr>
          <p:blipFill>
            <a:blip r:embed="rId3">
              <a:extLst/>
            </a:blip>
            <a:srcRect l="0" t="0" r="12951" b="33387"/>
            <a:stretch>
              <a:fillRect/>
            </a:stretch>
          </p:blipFill>
          <p:spPr>
            <a:xfrm>
              <a:off x="695032" y="443170"/>
              <a:ext cx="464702" cy="355605"/>
            </a:xfrm>
            <a:prstGeom prst="rect">
              <a:avLst/>
            </a:prstGeom>
            <a:ln w="12700" cap="flat">
              <a:noFill/>
              <a:miter lim="400000"/>
            </a:ln>
            <a:effectLst/>
          </p:spPr>
        </p:pic>
        <p:pic>
          <p:nvPicPr>
            <p:cNvPr id="2334" name="strategic_bofa500_1.png" descr="strategic_bofa500_1.png"/>
            <p:cNvPicPr>
              <a:picLocks noChangeAspect="1"/>
            </p:cNvPicPr>
            <p:nvPr/>
          </p:nvPicPr>
          <p:blipFill>
            <a:blip r:embed="rId4">
              <a:extLst/>
            </a:blip>
            <a:srcRect l="35082" t="39675" r="28418" b="0"/>
            <a:stretch>
              <a:fillRect/>
            </a:stretch>
          </p:blipFill>
          <p:spPr>
            <a:xfrm>
              <a:off x="354447" y="528144"/>
              <a:ext cx="485326" cy="270720"/>
            </a:xfrm>
            <a:prstGeom prst="rect">
              <a:avLst/>
            </a:prstGeom>
            <a:ln w="12700" cap="flat">
              <a:noFill/>
              <a:miter lim="400000"/>
            </a:ln>
            <a:effectLst/>
          </p:spPr>
        </p:pic>
      </p:grpSp>
      <p:grpSp>
        <p:nvGrpSpPr>
          <p:cNvPr id="2343" name="Group"/>
          <p:cNvGrpSpPr/>
          <p:nvPr/>
        </p:nvGrpSpPr>
        <p:grpSpPr>
          <a:xfrm>
            <a:off x="8461774" y="3999792"/>
            <a:ext cx="620593" cy="577621"/>
            <a:chOff x="0" y="0"/>
            <a:chExt cx="620592" cy="577619"/>
          </a:xfrm>
        </p:grpSpPr>
        <p:sp>
          <p:nvSpPr>
            <p:cNvPr id="2336" name="Line"/>
            <p:cNvSpPr/>
            <p:nvPr/>
          </p:nvSpPr>
          <p:spPr>
            <a:xfrm>
              <a:off x="0" y="204114"/>
              <a:ext cx="462204" cy="37350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EBB20"/>
            </a:solidFill>
            <a:ln w="25400" cap="flat">
              <a:solidFill>
                <a:srgbClr val="0A5C0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337" name="Line"/>
            <p:cNvSpPr/>
            <p:nvPr/>
          </p:nvSpPr>
          <p:spPr>
            <a:xfrm flipV="1">
              <a:off x="22237" y="261748"/>
              <a:ext cx="302623" cy="302623"/>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338" name="Line"/>
            <p:cNvSpPr/>
            <p:nvPr/>
          </p:nvSpPr>
          <p:spPr>
            <a:xfrm flipV="1">
              <a:off x="227374" y="292653"/>
              <a:ext cx="137658" cy="137658"/>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339" name="Line"/>
            <p:cNvSpPr/>
            <p:nvPr/>
          </p:nvSpPr>
          <p:spPr>
            <a:xfrm flipV="1">
              <a:off x="20004" y="253713"/>
              <a:ext cx="296822" cy="296822"/>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340" name="Line"/>
            <p:cNvSpPr/>
            <p:nvPr/>
          </p:nvSpPr>
          <p:spPr>
            <a:xfrm flipV="1">
              <a:off x="214594" y="293887"/>
              <a:ext cx="134370" cy="134370"/>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341" name="Circle"/>
            <p:cNvSpPr/>
            <p:nvPr/>
          </p:nvSpPr>
          <p:spPr>
            <a:xfrm>
              <a:off x="279946" y="0"/>
              <a:ext cx="340647" cy="340646"/>
            </a:xfrm>
            <a:prstGeom prst="ellipse">
              <a:avLst/>
            </a:prstGeom>
            <a:solidFill>
              <a:srgbClr val="06BC00"/>
            </a:solidFill>
            <a:ln w="38100" cap="flat">
              <a:solidFill>
                <a:srgbClr val="015400"/>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342" name="Circle"/>
            <p:cNvSpPr/>
            <p:nvPr/>
          </p:nvSpPr>
          <p:spPr>
            <a:xfrm>
              <a:off x="456644" y="50144"/>
              <a:ext cx="110102" cy="110102"/>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sp>
        <p:nvSpPr>
          <p:cNvPr id="2344" name="1.3.6.1.5.5.7.1.24"/>
          <p:cNvSpPr txBox="1"/>
          <p:nvPr/>
        </p:nvSpPr>
        <p:spPr>
          <a:xfrm>
            <a:off x="2460154" y="4655956"/>
            <a:ext cx="1903476" cy="292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3000"/>
              </a:lnSpc>
              <a:defRPr b="0" sz="1300">
                <a:solidFill>
                  <a:srgbClr val="333333"/>
                </a:solidFill>
                <a:latin typeface="Menlo"/>
                <a:ea typeface="Menlo"/>
                <a:cs typeface="Menlo"/>
                <a:sym typeface="Menlo"/>
              </a:defRPr>
            </a:lvl1pPr>
          </a:lstStyle>
          <a:p>
            <a:pPr/>
            <a:r>
              <a:t>1.3.6.1.5.5.7.1.24</a:t>
            </a:r>
          </a:p>
        </p:txBody>
      </p:sp>
      <p:grpSp>
        <p:nvGrpSpPr>
          <p:cNvPr id="2361" name="Group"/>
          <p:cNvGrpSpPr/>
          <p:nvPr/>
        </p:nvGrpSpPr>
        <p:grpSpPr>
          <a:xfrm>
            <a:off x="7061379" y="7526142"/>
            <a:ext cx="1217021" cy="659924"/>
            <a:chOff x="0" y="0"/>
            <a:chExt cx="1217019" cy="659923"/>
          </a:xfrm>
        </p:grpSpPr>
        <p:grpSp>
          <p:nvGrpSpPr>
            <p:cNvPr id="2352" name="Group"/>
            <p:cNvGrpSpPr/>
            <p:nvPr/>
          </p:nvGrpSpPr>
          <p:grpSpPr>
            <a:xfrm>
              <a:off x="0" y="-1"/>
              <a:ext cx="709020" cy="659925"/>
              <a:chOff x="0" y="0"/>
              <a:chExt cx="709019" cy="659923"/>
            </a:xfrm>
          </p:grpSpPr>
          <p:sp>
            <p:nvSpPr>
              <p:cNvPr id="2345" name="Line"/>
              <p:cNvSpPr/>
              <p:nvPr/>
            </p:nvSpPr>
            <p:spPr>
              <a:xfrm>
                <a:off x="0" y="233198"/>
                <a:ext cx="528063" cy="4267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333FF"/>
              </a:solidFill>
              <a:ln w="25400" cap="flat">
                <a:solidFill>
                  <a:srgbClr val="02084B"/>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346" name="Line"/>
              <p:cNvSpPr/>
              <p:nvPr/>
            </p:nvSpPr>
            <p:spPr>
              <a:xfrm flipV="1">
                <a:off x="25406" y="299044"/>
                <a:ext cx="345743" cy="345743"/>
              </a:xfrm>
              <a:prstGeom prst="line">
                <a:avLst/>
              </a:prstGeom>
              <a:noFill/>
              <a:ln w="25400" cap="flat">
                <a:solidFill>
                  <a:srgbClr val="030B5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347" name="Line"/>
              <p:cNvSpPr/>
              <p:nvPr/>
            </p:nvSpPr>
            <p:spPr>
              <a:xfrm flipV="1">
                <a:off x="259772" y="334353"/>
                <a:ext cx="157273" cy="157272"/>
              </a:xfrm>
              <a:prstGeom prst="line">
                <a:avLst/>
              </a:prstGeom>
              <a:noFill/>
              <a:ln w="25400" cap="flat">
                <a:solidFill>
                  <a:srgbClr val="030952"/>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348" name="Line"/>
              <p:cNvSpPr/>
              <p:nvPr/>
            </p:nvSpPr>
            <p:spPr>
              <a:xfrm flipV="1">
                <a:off x="22854" y="289865"/>
                <a:ext cx="339115" cy="339114"/>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349" name="Line"/>
              <p:cNvSpPr/>
              <p:nvPr/>
            </p:nvSpPr>
            <p:spPr>
              <a:xfrm flipV="1">
                <a:off x="245171" y="335763"/>
                <a:ext cx="153517" cy="153516"/>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350" name="Circle"/>
              <p:cNvSpPr/>
              <p:nvPr/>
            </p:nvSpPr>
            <p:spPr>
              <a:xfrm>
                <a:off x="319836" y="0"/>
                <a:ext cx="389184" cy="389184"/>
              </a:xfrm>
              <a:prstGeom prst="ellipse">
                <a:avLst/>
              </a:prstGeom>
              <a:solidFill>
                <a:srgbClr val="1333FF"/>
              </a:solidFill>
              <a:ln w="38100" cap="flat">
                <a:solidFill>
                  <a:srgbClr val="02084F"/>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351" name="Circle"/>
              <p:cNvSpPr/>
              <p:nvPr/>
            </p:nvSpPr>
            <p:spPr>
              <a:xfrm>
                <a:off x="521711" y="57289"/>
                <a:ext cx="125790" cy="125790"/>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2360" name="Group"/>
            <p:cNvGrpSpPr/>
            <p:nvPr/>
          </p:nvGrpSpPr>
          <p:grpSpPr>
            <a:xfrm>
              <a:off x="507999" y="0"/>
              <a:ext cx="709021" cy="659924"/>
              <a:chOff x="0" y="0"/>
              <a:chExt cx="709019" cy="659923"/>
            </a:xfrm>
          </p:grpSpPr>
          <p:sp>
            <p:nvSpPr>
              <p:cNvPr id="2353" name="Line"/>
              <p:cNvSpPr/>
              <p:nvPr/>
            </p:nvSpPr>
            <p:spPr>
              <a:xfrm>
                <a:off x="0" y="233198"/>
                <a:ext cx="528063" cy="4267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773F9B"/>
              </a:solidFill>
              <a:ln w="25400" cap="flat">
                <a:solidFill>
                  <a:srgbClr val="02084B"/>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354" name="Line"/>
              <p:cNvSpPr/>
              <p:nvPr/>
            </p:nvSpPr>
            <p:spPr>
              <a:xfrm flipV="1">
                <a:off x="25406" y="299044"/>
                <a:ext cx="345743" cy="345743"/>
              </a:xfrm>
              <a:prstGeom prst="line">
                <a:avLst/>
              </a:prstGeom>
              <a:noFill/>
              <a:ln w="25400" cap="flat">
                <a:solidFill>
                  <a:srgbClr val="030B5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355" name="Line"/>
              <p:cNvSpPr/>
              <p:nvPr/>
            </p:nvSpPr>
            <p:spPr>
              <a:xfrm flipV="1">
                <a:off x="259772" y="334353"/>
                <a:ext cx="157273" cy="157272"/>
              </a:xfrm>
              <a:prstGeom prst="line">
                <a:avLst/>
              </a:prstGeom>
              <a:noFill/>
              <a:ln w="25400" cap="flat">
                <a:solidFill>
                  <a:srgbClr val="030952"/>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356" name="Line"/>
              <p:cNvSpPr/>
              <p:nvPr/>
            </p:nvSpPr>
            <p:spPr>
              <a:xfrm flipV="1">
                <a:off x="22854" y="289865"/>
                <a:ext cx="339115" cy="339114"/>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357" name="Line"/>
              <p:cNvSpPr/>
              <p:nvPr/>
            </p:nvSpPr>
            <p:spPr>
              <a:xfrm flipV="1">
                <a:off x="245171" y="335763"/>
                <a:ext cx="153517" cy="153516"/>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358" name="Circle"/>
              <p:cNvSpPr/>
              <p:nvPr/>
            </p:nvSpPr>
            <p:spPr>
              <a:xfrm>
                <a:off x="319836" y="0"/>
                <a:ext cx="389184" cy="389184"/>
              </a:xfrm>
              <a:prstGeom prst="ellipse">
                <a:avLst/>
              </a:prstGeom>
              <a:solidFill>
                <a:srgbClr val="773F9B"/>
              </a:solidFill>
              <a:ln w="38100" cap="flat">
                <a:solidFill>
                  <a:srgbClr val="02084F"/>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359" name="Circle"/>
              <p:cNvSpPr/>
              <p:nvPr/>
            </p:nvSpPr>
            <p:spPr>
              <a:xfrm>
                <a:off x="521711" y="57289"/>
                <a:ext cx="125790" cy="125790"/>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grpSp>
        <p:nvGrpSpPr>
          <p:cNvPr id="2364" name="Group"/>
          <p:cNvGrpSpPr/>
          <p:nvPr/>
        </p:nvGrpSpPr>
        <p:grpSpPr>
          <a:xfrm>
            <a:off x="4505917" y="6524009"/>
            <a:ext cx="3959814" cy="1984873"/>
            <a:chOff x="0" y="0"/>
            <a:chExt cx="3959813" cy="1984872"/>
          </a:xfrm>
        </p:grpSpPr>
        <p:sp>
          <p:nvSpPr>
            <p:cNvPr id="2362" name="Certificate Authority"/>
            <p:cNvSpPr/>
            <p:nvPr/>
          </p:nvSpPr>
          <p:spPr>
            <a:xfrm>
              <a:off x="311762" y="248075"/>
              <a:ext cx="3648052" cy="1736798"/>
            </a:xfrm>
            <a:prstGeom prst="roundRect">
              <a:avLst>
                <a:gd name="adj" fmla="val 10968"/>
              </a:avLst>
            </a:prstGeom>
            <a:noFill/>
            <a:ln w="76200" cap="flat">
              <a:solidFill>
                <a:srgbClr val="0365C0"/>
              </a:solidFill>
              <a:prstDash val="solid"/>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lvl1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Certificate Authority</a:t>
              </a:r>
            </a:p>
          </p:txBody>
        </p:sp>
        <p:pic>
          <p:nvPicPr>
            <p:cNvPr id="2363" name="250px-VRSNlogoAug2012.png" descr="250px-VRSNlogoAug2012.png"/>
            <p:cNvPicPr>
              <a:picLocks noChangeAspect="1"/>
            </p:cNvPicPr>
            <p:nvPr/>
          </p:nvPicPr>
          <p:blipFill>
            <a:blip r:embed="rId3">
              <a:extLst/>
            </a:blip>
            <a:srcRect l="18183" t="9604" r="18183" b="29836"/>
            <a:stretch>
              <a:fillRect/>
            </a:stretch>
          </p:blipFill>
          <p:spPr>
            <a:xfrm>
              <a:off x="0" y="0"/>
              <a:ext cx="720731" cy="685909"/>
            </a:xfrm>
            <a:prstGeom prst="rect">
              <a:avLst/>
            </a:prstGeom>
            <a:ln w="12700" cap="flat">
              <a:noFill/>
              <a:miter lim="400000"/>
            </a:ln>
            <a:effectLst/>
          </p:spPr>
        </p:pic>
      </p:grpSp>
      <p:grpSp>
        <p:nvGrpSpPr>
          <p:cNvPr id="2367" name="Group"/>
          <p:cNvGrpSpPr/>
          <p:nvPr/>
        </p:nvGrpSpPr>
        <p:grpSpPr>
          <a:xfrm>
            <a:off x="10624212" y="3550387"/>
            <a:ext cx="575891" cy="869981"/>
            <a:chOff x="0" y="0"/>
            <a:chExt cx="575889" cy="869980"/>
          </a:xfrm>
        </p:grpSpPr>
        <p:sp>
          <p:nvSpPr>
            <p:cNvPr id="2365" name="Ribbon"/>
            <p:cNvSpPr/>
            <p:nvPr/>
          </p:nvSpPr>
          <p:spPr>
            <a:xfrm>
              <a:off x="-1" y="0"/>
              <a:ext cx="575891" cy="869981"/>
            </a:xfrm>
            <a:custGeom>
              <a:avLst/>
              <a:gdLst/>
              <a:ahLst/>
              <a:cxnLst>
                <a:cxn ang="0">
                  <a:pos x="wd2" y="hd2"/>
                </a:cxn>
                <a:cxn ang="5400000">
                  <a:pos x="wd2" y="hd2"/>
                </a:cxn>
                <a:cxn ang="10800000">
                  <a:pos x="wd2" y="hd2"/>
                </a:cxn>
                <a:cxn ang="16200000">
                  <a:pos x="wd2" y="hd2"/>
                </a:cxn>
              </a:cxnLst>
              <a:rect l="0" t="0" r="r" b="b"/>
              <a:pathLst>
                <a:path w="21483" h="21600" fill="norm" stroke="1" extrusionOk="0">
                  <a:moveTo>
                    <a:pt x="10250" y="0"/>
                  </a:moveTo>
                  <a:cubicBezTo>
                    <a:pt x="9814" y="0"/>
                    <a:pt x="9433" y="155"/>
                    <a:pt x="9220" y="385"/>
                  </a:cubicBezTo>
                  <a:cubicBezTo>
                    <a:pt x="9223" y="388"/>
                    <a:pt x="9226" y="391"/>
                    <a:pt x="9230" y="394"/>
                  </a:cubicBezTo>
                  <a:cubicBezTo>
                    <a:pt x="9058" y="411"/>
                    <a:pt x="8887" y="431"/>
                    <a:pt x="8717" y="453"/>
                  </a:cubicBezTo>
                  <a:cubicBezTo>
                    <a:pt x="8396" y="278"/>
                    <a:pt x="7949" y="215"/>
                    <a:pt x="7531" y="316"/>
                  </a:cubicBezTo>
                  <a:lnTo>
                    <a:pt x="6587" y="545"/>
                  </a:lnTo>
                  <a:cubicBezTo>
                    <a:pt x="6177" y="644"/>
                    <a:pt x="5899" y="876"/>
                    <a:pt x="5817" y="1141"/>
                  </a:cubicBezTo>
                  <a:cubicBezTo>
                    <a:pt x="5823" y="1143"/>
                    <a:pt x="5828" y="1147"/>
                    <a:pt x="5835" y="1149"/>
                  </a:cubicBezTo>
                  <a:cubicBezTo>
                    <a:pt x="5683" y="1204"/>
                    <a:pt x="5533" y="1261"/>
                    <a:pt x="5386" y="1321"/>
                  </a:cubicBezTo>
                  <a:cubicBezTo>
                    <a:pt x="4992" y="1227"/>
                    <a:pt x="4537" y="1270"/>
                    <a:pt x="4194" y="1462"/>
                  </a:cubicBezTo>
                  <a:lnTo>
                    <a:pt x="3426" y="1891"/>
                  </a:lnTo>
                  <a:cubicBezTo>
                    <a:pt x="3092" y="2078"/>
                    <a:pt x="2949" y="2358"/>
                    <a:pt x="3008" y="2627"/>
                  </a:cubicBezTo>
                  <a:cubicBezTo>
                    <a:pt x="3018" y="2628"/>
                    <a:pt x="3026" y="2630"/>
                    <a:pt x="3036" y="2632"/>
                  </a:cubicBezTo>
                  <a:cubicBezTo>
                    <a:pt x="2922" y="2717"/>
                    <a:pt x="2810" y="2805"/>
                    <a:pt x="2702" y="2895"/>
                  </a:cubicBezTo>
                  <a:cubicBezTo>
                    <a:pt x="2281" y="2894"/>
                    <a:pt x="1873" y="3038"/>
                    <a:pt x="1648" y="3297"/>
                  </a:cubicBezTo>
                  <a:lnTo>
                    <a:pt x="1146" y="3876"/>
                  </a:lnTo>
                  <a:cubicBezTo>
                    <a:pt x="928" y="4128"/>
                    <a:pt x="937" y="4424"/>
                    <a:pt x="1130" y="4662"/>
                  </a:cubicBezTo>
                  <a:cubicBezTo>
                    <a:pt x="1140" y="4661"/>
                    <a:pt x="1149" y="4662"/>
                    <a:pt x="1159" y="4661"/>
                  </a:cubicBezTo>
                  <a:cubicBezTo>
                    <a:pt x="1095" y="4767"/>
                    <a:pt x="1035" y="4874"/>
                    <a:pt x="980" y="4983"/>
                  </a:cubicBezTo>
                  <a:cubicBezTo>
                    <a:pt x="585" y="5078"/>
                    <a:pt x="275" y="5307"/>
                    <a:pt x="197" y="5601"/>
                  </a:cubicBezTo>
                  <a:lnTo>
                    <a:pt x="23" y="6260"/>
                  </a:lnTo>
                  <a:cubicBezTo>
                    <a:pt x="-52" y="6546"/>
                    <a:pt x="109" y="6822"/>
                    <a:pt x="414" y="7002"/>
                  </a:cubicBezTo>
                  <a:cubicBezTo>
                    <a:pt x="423" y="6998"/>
                    <a:pt x="432" y="6997"/>
                    <a:pt x="442" y="6993"/>
                  </a:cubicBezTo>
                  <a:cubicBezTo>
                    <a:pt x="439" y="7058"/>
                    <a:pt x="437" y="7123"/>
                    <a:pt x="437" y="7189"/>
                  </a:cubicBezTo>
                  <a:cubicBezTo>
                    <a:pt x="437" y="7238"/>
                    <a:pt x="440" y="7287"/>
                    <a:pt x="442" y="7336"/>
                  </a:cubicBezTo>
                  <a:cubicBezTo>
                    <a:pt x="118" y="7516"/>
                    <a:pt x="-60" y="7802"/>
                    <a:pt x="18" y="8097"/>
                  </a:cubicBezTo>
                  <a:lnTo>
                    <a:pt x="194" y="8756"/>
                  </a:lnTo>
                  <a:cubicBezTo>
                    <a:pt x="270" y="9042"/>
                    <a:pt x="563" y="9265"/>
                    <a:pt x="942" y="9365"/>
                  </a:cubicBezTo>
                  <a:cubicBezTo>
                    <a:pt x="947" y="9361"/>
                    <a:pt x="954" y="9356"/>
                    <a:pt x="960" y="9352"/>
                  </a:cubicBezTo>
                  <a:cubicBezTo>
                    <a:pt x="1014" y="9461"/>
                    <a:pt x="1073" y="9569"/>
                    <a:pt x="1136" y="9676"/>
                  </a:cubicBezTo>
                  <a:cubicBezTo>
                    <a:pt x="927" y="9918"/>
                    <a:pt x="912" y="10224"/>
                    <a:pt x="1136" y="10483"/>
                  </a:cubicBezTo>
                  <a:lnTo>
                    <a:pt x="1636" y="11061"/>
                  </a:lnTo>
                  <a:cubicBezTo>
                    <a:pt x="1854" y="11313"/>
                    <a:pt x="2246" y="11456"/>
                    <a:pt x="2653" y="11464"/>
                  </a:cubicBezTo>
                  <a:cubicBezTo>
                    <a:pt x="2656" y="11459"/>
                    <a:pt x="2661" y="11454"/>
                    <a:pt x="2664" y="11449"/>
                  </a:cubicBezTo>
                  <a:cubicBezTo>
                    <a:pt x="2771" y="11539"/>
                    <a:pt x="2881" y="11629"/>
                    <a:pt x="2995" y="11715"/>
                  </a:cubicBezTo>
                  <a:cubicBezTo>
                    <a:pt x="2924" y="11989"/>
                    <a:pt x="3066" y="12279"/>
                    <a:pt x="3409" y="12471"/>
                  </a:cubicBezTo>
                  <a:lnTo>
                    <a:pt x="4176" y="12900"/>
                  </a:lnTo>
                  <a:cubicBezTo>
                    <a:pt x="4511" y="13087"/>
                    <a:pt x="4953" y="13131"/>
                    <a:pt x="5340" y="13046"/>
                  </a:cubicBezTo>
                  <a:cubicBezTo>
                    <a:pt x="5340" y="13043"/>
                    <a:pt x="5340" y="13040"/>
                    <a:pt x="5340" y="13036"/>
                  </a:cubicBezTo>
                  <a:cubicBezTo>
                    <a:pt x="5487" y="13097"/>
                    <a:pt x="5639" y="13155"/>
                    <a:pt x="5791" y="13211"/>
                  </a:cubicBezTo>
                  <a:cubicBezTo>
                    <a:pt x="5868" y="13482"/>
                    <a:pt x="6150" y="13721"/>
                    <a:pt x="6567" y="13822"/>
                  </a:cubicBezTo>
                  <a:lnTo>
                    <a:pt x="7511" y="14050"/>
                  </a:lnTo>
                  <a:cubicBezTo>
                    <a:pt x="7920" y="14149"/>
                    <a:pt x="8357" y="14090"/>
                    <a:pt x="8676" y="13922"/>
                  </a:cubicBezTo>
                  <a:cubicBezTo>
                    <a:pt x="8676" y="13921"/>
                    <a:pt x="8675" y="13921"/>
                    <a:pt x="8674" y="13919"/>
                  </a:cubicBezTo>
                  <a:cubicBezTo>
                    <a:pt x="8844" y="13942"/>
                    <a:pt x="9016" y="13962"/>
                    <a:pt x="9189" y="13980"/>
                  </a:cubicBezTo>
                  <a:cubicBezTo>
                    <a:pt x="9402" y="14215"/>
                    <a:pt x="9789" y="14372"/>
                    <a:pt x="10230" y="14372"/>
                  </a:cubicBezTo>
                  <a:lnTo>
                    <a:pt x="11233" y="14372"/>
                  </a:lnTo>
                  <a:cubicBezTo>
                    <a:pt x="11669" y="14372"/>
                    <a:pt x="12049" y="14217"/>
                    <a:pt x="12263" y="13987"/>
                  </a:cubicBezTo>
                  <a:cubicBezTo>
                    <a:pt x="12263" y="13987"/>
                    <a:pt x="12263" y="13985"/>
                    <a:pt x="12263" y="13985"/>
                  </a:cubicBezTo>
                  <a:cubicBezTo>
                    <a:pt x="12437" y="13968"/>
                    <a:pt x="12610" y="13948"/>
                    <a:pt x="12781" y="13926"/>
                  </a:cubicBezTo>
                  <a:cubicBezTo>
                    <a:pt x="13101" y="14095"/>
                    <a:pt x="13541" y="14154"/>
                    <a:pt x="13952" y="14055"/>
                  </a:cubicBezTo>
                  <a:lnTo>
                    <a:pt x="14896" y="13827"/>
                  </a:lnTo>
                  <a:cubicBezTo>
                    <a:pt x="15303" y="13729"/>
                    <a:pt x="15582" y="13498"/>
                    <a:pt x="15666" y="13235"/>
                  </a:cubicBezTo>
                  <a:cubicBezTo>
                    <a:pt x="15823" y="13178"/>
                    <a:pt x="15979" y="13118"/>
                    <a:pt x="16131" y="13056"/>
                  </a:cubicBezTo>
                  <a:cubicBezTo>
                    <a:pt x="16516" y="13141"/>
                    <a:pt x="16955" y="13097"/>
                    <a:pt x="17289" y="12910"/>
                  </a:cubicBezTo>
                  <a:lnTo>
                    <a:pt x="18059" y="12481"/>
                  </a:lnTo>
                  <a:cubicBezTo>
                    <a:pt x="18391" y="12296"/>
                    <a:pt x="18533" y="12017"/>
                    <a:pt x="18477" y="11751"/>
                  </a:cubicBezTo>
                  <a:cubicBezTo>
                    <a:pt x="18597" y="11662"/>
                    <a:pt x="18712" y="11569"/>
                    <a:pt x="18824" y="11476"/>
                  </a:cubicBezTo>
                  <a:cubicBezTo>
                    <a:pt x="19229" y="11467"/>
                    <a:pt x="19620" y="11325"/>
                    <a:pt x="19837" y="11075"/>
                  </a:cubicBezTo>
                  <a:lnTo>
                    <a:pt x="20337" y="10496"/>
                  </a:lnTo>
                  <a:cubicBezTo>
                    <a:pt x="20552" y="10248"/>
                    <a:pt x="20546" y="9955"/>
                    <a:pt x="20360" y="9718"/>
                  </a:cubicBezTo>
                  <a:cubicBezTo>
                    <a:pt x="20427" y="9606"/>
                    <a:pt x="20491" y="9493"/>
                    <a:pt x="20549" y="9377"/>
                  </a:cubicBezTo>
                  <a:cubicBezTo>
                    <a:pt x="20922" y="9276"/>
                    <a:pt x="21211" y="9052"/>
                    <a:pt x="21286" y="8769"/>
                  </a:cubicBezTo>
                  <a:lnTo>
                    <a:pt x="21460" y="8112"/>
                  </a:lnTo>
                  <a:cubicBezTo>
                    <a:pt x="21534" y="7829"/>
                    <a:pt x="21377" y="7554"/>
                    <a:pt x="21080" y="7374"/>
                  </a:cubicBezTo>
                  <a:cubicBezTo>
                    <a:pt x="21082" y="7312"/>
                    <a:pt x="21082" y="7251"/>
                    <a:pt x="21082" y="7189"/>
                  </a:cubicBezTo>
                  <a:cubicBezTo>
                    <a:pt x="21082" y="7130"/>
                    <a:pt x="21082" y="7072"/>
                    <a:pt x="21080" y="7014"/>
                  </a:cubicBezTo>
                  <a:cubicBezTo>
                    <a:pt x="21380" y="6834"/>
                    <a:pt x="21540" y="6557"/>
                    <a:pt x="21465" y="6274"/>
                  </a:cubicBezTo>
                  <a:lnTo>
                    <a:pt x="21289" y="5616"/>
                  </a:lnTo>
                  <a:cubicBezTo>
                    <a:pt x="21214" y="5334"/>
                    <a:pt x="20924" y="5112"/>
                    <a:pt x="20551" y="5010"/>
                  </a:cubicBezTo>
                  <a:cubicBezTo>
                    <a:pt x="20494" y="4896"/>
                    <a:pt x="20434" y="4783"/>
                    <a:pt x="20368" y="4671"/>
                  </a:cubicBezTo>
                  <a:cubicBezTo>
                    <a:pt x="20557" y="4433"/>
                    <a:pt x="20567" y="4138"/>
                    <a:pt x="20350" y="3888"/>
                  </a:cubicBezTo>
                  <a:lnTo>
                    <a:pt x="19847" y="3309"/>
                  </a:lnTo>
                  <a:cubicBezTo>
                    <a:pt x="19630" y="3059"/>
                    <a:pt x="19240" y="2917"/>
                    <a:pt x="18835" y="2908"/>
                  </a:cubicBezTo>
                  <a:cubicBezTo>
                    <a:pt x="18725" y="2816"/>
                    <a:pt x="18610" y="2726"/>
                    <a:pt x="18493" y="2638"/>
                  </a:cubicBezTo>
                  <a:cubicBezTo>
                    <a:pt x="18553" y="2370"/>
                    <a:pt x="18409" y="2087"/>
                    <a:pt x="18074" y="1900"/>
                  </a:cubicBezTo>
                  <a:lnTo>
                    <a:pt x="17307" y="1470"/>
                  </a:lnTo>
                  <a:cubicBezTo>
                    <a:pt x="16972" y="1284"/>
                    <a:pt x="16530" y="1239"/>
                    <a:pt x="16143" y="1324"/>
                  </a:cubicBezTo>
                  <a:cubicBezTo>
                    <a:pt x="16143" y="1325"/>
                    <a:pt x="16143" y="1326"/>
                    <a:pt x="16143" y="1326"/>
                  </a:cubicBezTo>
                  <a:cubicBezTo>
                    <a:pt x="15994" y="1265"/>
                    <a:pt x="15843" y="1207"/>
                    <a:pt x="15689" y="1151"/>
                  </a:cubicBezTo>
                  <a:cubicBezTo>
                    <a:pt x="15609" y="884"/>
                    <a:pt x="15328" y="650"/>
                    <a:pt x="14916" y="550"/>
                  </a:cubicBezTo>
                  <a:lnTo>
                    <a:pt x="13972" y="321"/>
                  </a:lnTo>
                  <a:cubicBezTo>
                    <a:pt x="13562" y="222"/>
                    <a:pt x="13126" y="280"/>
                    <a:pt x="12807" y="448"/>
                  </a:cubicBezTo>
                  <a:cubicBezTo>
                    <a:pt x="12808" y="450"/>
                    <a:pt x="12808" y="452"/>
                    <a:pt x="12809" y="453"/>
                  </a:cubicBezTo>
                  <a:cubicBezTo>
                    <a:pt x="12639" y="431"/>
                    <a:pt x="12466" y="411"/>
                    <a:pt x="12294" y="394"/>
                  </a:cubicBezTo>
                  <a:cubicBezTo>
                    <a:pt x="12082" y="158"/>
                    <a:pt x="11697" y="0"/>
                    <a:pt x="11256" y="0"/>
                  </a:cubicBezTo>
                  <a:lnTo>
                    <a:pt x="10250" y="0"/>
                  </a:lnTo>
                  <a:close/>
                  <a:moveTo>
                    <a:pt x="10761" y="2494"/>
                  </a:moveTo>
                  <a:cubicBezTo>
                    <a:pt x="14153" y="2494"/>
                    <a:pt x="16984" y="4085"/>
                    <a:pt x="17666" y="6207"/>
                  </a:cubicBezTo>
                  <a:cubicBezTo>
                    <a:pt x="17678" y="6243"/>
                    <a:pt x="17689" y="6280"/>
                    <a:pt x="17699" y="6316"/>
                  </a:cubicBezTo>
                  <a:cubicBezTo>
                    <a:pt x="17710" y="6352"/>
                    <a:pt x="17718" y="6388"/>
                    <a:pt x="17727" y="6425"/>
                  </a:cubicBezTo>
                  <a:cubicBezTo>
                    <a:pt x="17735" y="6454"/>
                    <a:pt x="17744" y="6482"/>
                    <a:pt x="17750" y="6511"/>
                  </a:cubicBezTo>
                  <a:cubicBezTo>
                    <a:pt x="17762" y="6564"/>
                    <a:pt x="17770" y="6616"/>
                    <a:pt x="17778" y="6669"/>
                  </a:cubicBezTo>
                  <a:cubicBezTo>
                    <a:pt x="17785" y="6707"/>
                    <a:pt x="17791" y="6744"/>
                    <a:pt x="17796" y="6781"/>
                  </a:cubicBezTo>
                  <a:cubicBezTo>
                    <a:pt x="17800" y="6805"/>
                    <a:pt x="17801" y="6830"/>
                    <a:pt x="17804" y="6854"/>
                  </a:cubicBezTo>
                  <a:cubicBezTo>
                    <a:pt x="17812" y="6927"/>
                    <a:pt x="17817" y="6999"/>
                    <a:pt x="17819" y="7072"/>
                  </a:cubicBezTo>
                  <a:cubicBezTo>
                    <a:pt x="17820" y="7082"/>
                    <a:pt x="17822" y="7093"/>
                    <a:pt x="17822" y="7104"/>
                  </a:cubicBezTo>
                  <a:cubicBezTo>
                    <a:pt x="17826" y="7244"/>
                    <a:pt x="17819" y="7385"/>
                    <a:pt x="17804" y="7523"/>
                  </a:cubicBezTo>
                  <a:lnTo>
                    <a:pt x="17807" y="7523"/>
                  </a:lnTo>
                  <a:cubicBezTo>
                    <a:pt x="17796" y="7624"/>
                    <a:pt x="17780" y="7723"/>
                    <a:pt x="17761" y="7822"/>
                  </a:cubicBezTo>
                  <a:lnTo>
                    <a:pt x="17756" y="7822"/>
                  </a:lnTo>
                  <a:cubicBezTo>
                    <a:pt x="17743" y="7882"/>
                    <a:pt x="17731" y="7943"/>
                    <a:pt x="17715" y="8004"/>
                  </a:cubicBezTo>
                  <a:cubicBezTo>
                    <a:pt x="17611" y="8394"/>
                    <a:pt x="17437" y="8765"/>
                    <a:pt x="17205" y="9111"/>
                  </a:cubicBezTo>
                  <a:lnTo>
                    <a:pt x="17212" y="9111"/>
                  </a:lnTo>
                  <a:cubicBezTo>
                    <a:pt x="17151" y="9202"/>
                    <a:pt x="17086" y="9294"/>
                    <a:pt x="17016" y="9382"/>
                  </a:cubicBezTo>
                  <a:lnTo>
                    <a:pt x="17006" y="9381"/>
                  </a:lnTo>
                  <a:cubicBezTo>
                    <a:pt x="16963" y="9435"/>
                    <a:pt x="16919" y="9489"/>
                    <a:pt x="16873" y="9542"/>
                  </a:cubicBezTo>
                  <a:cubicBezTo>
                    <a:pt x="16575" y="9885"/>
                    <a:pt x="16224" y="10193"/>
                    <a:pt x="15827" y="10466"/>
                  </a:cubicBezTo>
                  <a:lnTo>
                    <a:pt x="15832" y="10467"/>
                  </a:lnTo>
                  <a:cubicBezTo>
                    <a:pt x="15727" y="10539"/>
                    <a:pt x="15620" y="10610"/>
                    <a:pt x="15508" y="10678"/>
                  </a:cubicBezTo>
                  <a:lnTo>
                    <a:pt x="15500" y="10674"/>
                  </a:lnTo>
                  <a:cubicBezTo>
                    <a:pt x="15433" y="10715"/>
                    <a:pt x="15365" y="10755"/>
                    <a:pt x="15294" y="10795"/>
                  </a:cubicBezTo>
                  <a:cubicBezTo>
                    <a:pt x="14838" y="11049"/>
                    <a:pt x="14347" y="11259"/>
                    <a:pt x="13835" y="11425"/>
                  </a:cubicBezTo>
                  <a:lnTo>
                    <a:pt x="13840" y="11430"/>
                  </a:lnTo>
                  <a:cubicBezTo>
                    <a:pt x="13704" y="11474"/>
                    <a:pt x="13564" y="11512"/>
                    <a:pt x="13424" y="11550"/>
                  </a:cubicBezTo>
                  <a:lnTo>
                    <a:pt x="13421" y="11547"/>
                  </a:lnTo>
                  <a:cubicBezTo>
                    <a:pt x="13337" y="11570"/>
                    <a:pt x="13251" y="11592"/>
                    <a:pt x="13164" y="11613"/>
                  </a:cubicBezTo>
                  <a:cubicBezTo>
                    <a:pt x="12604" y="11749"/>
                    <a:pt x="12037" y="11834"/>
                    <a:pt x="11470" y="11873"/>
                  </a:cubicBezTo>
                  <a:lnTo>
                    <a:pt x="11470" y="11875"/>
                  </a:lnTo>
                  <a:cubicBezTo>
                    <a:pt x="11269" y="11888"/>
                    <a:pt x="11066" y="11895"/>
                    <a:pt x="10860" y="11897"/>
                  </a:cubicBezTo>
                  <a:cubicBezTo>
                    <a:pt x="10824" y="11897"/>
                    <a:pt x="10786" y="11898"/>
                    <a:pt x="10750" y="11899"/>
                  </a:cubicBezTo>
                  <a:cubicBezTo>
                    <a:pt x="6853" y="11895"/>
                    <a:pt x="3697" y="9792"/>
                    <a:pt x="3697" y="7197"/>
                  </a:cubicBezTo>
                  <a:cubicBezTo>
                    <a:pt x="3697" y="4600"/>
                    <a:pt x="6859" y="2494"/>
                    <a:pt x="10761" y="2494"/>
                  </a:cubicBezTo>
                  <a:close/>
                  <a:moveTo>
                    <a:pt x="10740" y="2745"/>
                  </a:moveTo>
                  <a:cubicBezTo>
                    <a:pt x="7061" y="2745"/>
                    <a:pt x="4069" y="4737"/>
                    <a:pt x="4069" y="7185"/>
                  </a:cubicBezTo>
                  <a:cubicBezTo>
                    <a:pt x="4069" y="9634"/>
                    <a:pt x="7061" y="11625"/>
                    <a:pt x="10740" y="11625"/>
                  </a:cubicBezTo>
                  <a:cubicBezTo>
                    <a:pt x="14419" y="11625"/>
                    <a:pt x="17414" y="9634"/>
                    <a:pt x="17414" y="7185"/>
                  </a:cubicBezTo>
                  <a:cubicBezTo>
                    <a:pt x="17414" y="4737"/>
                    <a:pt x="14419" y="2745"/>
                    <a:pt x="10740" y="2745"/>
                  </a:cubicBezTo>
                  <a:close/>
                  <a:moveTo>
                    <a:pt x="16115" y="13233"/>
                  </a:moveTo>
                  <a:lnTo>
                    <a:pt x="16100" y="13289"/>
                  </a:lnTo>
                  <a:cubicBezTo>
                    <a:pt x="15983" y="13667"/>
                    <a:pt x="15588" y="13971"/>
                    <a:pt x="15046" y="14102"/>
                  </a:cubicBezTo>
                  <a:lnTo>
                    <a:pt x="14102" y="14332"/>
                  </a:lnTo>
                  <a:cubicBezTo>
                    <a:pt x="13920" y="14376"/>
                    <a:pt x="13731" y="14398"/>
                    <a:pt x="13539" y="14398"/>
                  </a:cubicBezTo>
                  <a:cubicBezTo>
                    <a:pt x="13190" y="14398"/>
                    <a:pt x="12858" y="14324"/>
                    <a:pt x="12585" y="14196"/>
                  </a:cubicBezTo>
                  <a:cubicBezTo>
                    <a:pt x="12381" y="14389"/>
                    <a:pt x="12098" y="14530"/>
                    <a:pt x="11773" y="14605"/>
                  </a:cubicBezTo>
                  <a:lnTo>
                    <a:pt x="10965" y="16610"/>
                  </a:lnTo>
                  <a:lnTo>
                    <a:pt x="12975" y="21600"/>
                  </a:lnTo>
                  <a:lnTo>
                    <a:pt x="15587" y="20004"/>
                  </a:lnTo>
                  <a:lnTo>
                    <a:pt x="19049" y="20517"/>
                  </a:lnTo>
                  <a:lnTo>
                    <a:pt x="16115" y="13233"/>
                  </a:lnTo>
                  <a:close/>
                  <a:moveTo>
                    <a:pt x="5365" y="13294"/>
                  </a:moveTo>
                  <a:lnTo>
                    <a:pt x="2457" y="20517"/>
                  </a:lnTo>
                  <a:lnTo>
                    <a:pt x="5921" y="20004"/>
                  </a:lnTo>
                  <a:lnTo>
                    <a:pt x="8534" y="21600"/>
                  </a:lnTo>
                  <a:lnTo>
                    <a:pt x="11327" y="14663"/>
                  </a:lnTo>
                  <a:cubicBezTo>
                    <a:pt x="11296" y="14664"/>
                    <a:pt x="11264" y="14664"/>
                    <a:pt x="11233" y="14664"/>
                  </a:cubicBezTo>
                  <a:lnTo>
                    <a:pt x="10227" y="14664"/>
                  </a:lnTo>
                  <a:cubicBezTo>
                    <a:pt x="9666" y="14664"/>
                    <a:pt x="9169" y="14476"/>
                    <a:pt x="8870" y="14191"/>
                  </a:cubicBezTo>
                  <a:cubicBezTo>
                    <a:pt x="8592" y="14320"/>
                    <a:pt x="8260" y="14393"/>
                    <a:pt x="7921" y="14393"/>
                  </a:cubicBezTo>
                  <a:cubicBezTo>
                    <a:pt x="7729" y="14393"/>
                    <a:pt x="7541" y="14370"/>
                    <a:pt x="7360" y="14326"/>
                  </a:cubicBezTo>
                  <a:lnTo>
                    <a:pt x="6416" y="14097"/>
                  </a:lnTo>
                  <a:cubicBezTo>
                    <a:pt x="6002" y="13997"/>
                    <a:pt x="5669" y="13795"/>
                    <a:pt x="5483" y="13528"/>
                  </a:cubicBezTo>
                  <a:cubicBezTo>
                    <a:pt x="5429" y="13452"/>
                    <a:pt x="5391" y="13374"/>
                    <a:pt x="5365" y="13294"/>
                  </a:cubicBezTo>
                  <a:close/>
                </a:path>
              </a:pathLst>
            </a:custGeom>
            <a:solidFill>
              <a:srgbClr val="FFFFFF"/>
            </a:solidFill>
            <a:ln w="12700" cap="flat">
              <a:solidFill>
                <a:schemeClr val="accent3">
                  <a:hueOff val="-365725"/>
                  <a:satOff val="-32500"/>
                  <a:lumOff val="18235"/>
                </a:schemeClr>
              </a:solidFill>
              <a:prstDash val="solid"/>
              <a:miter lim="400000"/>
            </a:ln>
            <a:effectLst/>
          </p:spPr>
          <p:txBody>
            <a:bodyPr wrap="square" lIns="50800" tIns="50800" rIns="50800" bIns="50800" numCol="1" anchor="ctr">
              <a:noAutofit/>
            </a:bodyPr>
            <a:lstStyle/>
            <a:p>
              <a:pPr>
                <a:defRPr b="0" sz="2200">
                  <a:solidFill>
                    <a:srgbClr val="000000"/>
                  </a:solidFill>
                  <a:latin typeface="+mn-lt"/>
                  <a:ea typeface="+mn-ea"/>
                  <a:cs typeface="+mn-cs"/>
                  <a:sym typeface="Helvetica Neue Medium"/>
                </a:defRPr>
              </a:pPr>
            </a:p>
          </p:txBody>
        </p:sp>
        <p:sp>
          <p:nvSpPr>
            <p:cNvPr id="2366" name="Dingbat Check"/>
            <p:cNvSpPr/>
            <p:nvPr/>
          </p:nvSpPr>
          <p:spPr>
            <a:xfrm>
              <a:off x="158714" y="175322"/>
              <a:ext cx="258462" cy="245607"/>
            </a:xfrm>
            <a:custGeom>
              <a:avLst/>
              <a:gdLst/>
              <a:ahLst/>
              <a:cxnLst>
                <a:cxn ang="0">
                  <a:pos x="wd2" y="hd2"/>
                </a:cxn>
                <a:cxn ang="5400000">
                  <a:pos x="wd2" y="hd2"/>
                </a:cxn>
                <a:cxn ang="10800000">
                  <a:pos x="wd2" y="hd2"/>
                </a:cxn>
                <a:cxn ang="16200000">
                  <a:pos x="wd2" y="hd2"/>
                </a:cxn>
              </a:cxnLst>
              <a:rect l="0" t="0" r="r" b="b"/>
              <a:pathLst>
                <a:path w="21452" h="20404" fill="norm" stroke="1"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chemeClr val="accent3"/>
            </a:solidFill>
            <a:ln w="12700" cap="flat">
              <a:noFill/>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grpSp>
      <p:grpSp>
        <p:nvGrpSpPr>
          <p:cNvPr id="2373" name="Group"/>
          <p:cNvGrpSpPr/>
          <p:nvPr/>
        </p:nvGrpSpPr>
        <p:grpSpPr>
          <a:xfrm>
            <a:off x="2836279" y="7205697"/>
            <a:ext cx="3790722" cy="3033353"/>
            <a:chOff x="565949" y="0"/>
            <a:chExt cx="3790720" cy="3033352"/>
          </a:xfrm>
        </p:grpSpPr>
        <p:sp>
          <p:nvSpPr>
            <p:cNvPr id="2368" name="Triangle"/>
            <p:cNvSpPr/>
            <p:nvPr/>
          </p:nvSpPr>
          <p:spPr>
            <a:xfrm flipH="1" rot="16200000">
              <a:off x="2358384" y="-635411"/>
              <a:ext cx="1246245" cy="275032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21600"/>
                  </a:moveTo>
                  <a:lnTo>
                    <a:pt x="0" y="0"/>
                  </a:lnTo>
                  <a:lnTo>
                    <a:pt x="21600" y="0"/>
                  </a:lnTo>
                  <a:close/>
                </a:path>
              </a:pathLst>
            </a:custGeom>
            <a:solidFill>
              <a:srgbClr val="434343">
                <a:alpha val="83830"/>
              </a:srgbClr>
            </a:solidFill>
            <a:ln w="12700" cap="flat">
              <a:noFill/>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grpSp>
          <p:nvGrpSpPr>
            <p:cNvPr id="2372" name="Group"/>
            <p:cNvGrpSpPr/>
            <p:nvPr/>
          </p:nvGrpSpPr>
          <p:grpSpPr>
            <a:xfrm>
              <a:off x="565949" y="0"/>
              <a:ext cx="1914247" cy="3033353"/>
              <a:chOff x="565949" y="0"/>
              <a:chExt cx="1914246" cy="3033352"/>
            </a:xfrm>
          </p:grpSpPr>
          <p:sp>
            <p:nvSpPr>
              <p:cNvPr id="2369" name="OCSP Responders"/>
              <p:cNvSpPr/>
              <p:nvPr/>
            </p:nvSpPr>
            <p:spPr>
              <a:xfrm>
                <a:off x="1210195" y="1763352"/>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a:latin typeface="Gill Sans"/>
                    <a:ea typeface="Gill Sans"/>
                    <a:cs typeface="Gill Sans"/>
                    <a:sym typeface="Gill Sans"/>
                  </a:defRPr>
                </a:lvl1pPr>
              </a:lstStyle>
              <a:p>
                <a:pPr/>
                <a:r>
                  <a:t>OCSP Responders</a:t>
                </a:r>
              </a:p>
            </p:txBody>
          </p:sp>
          <p:pic>
            <p:nvPicPr>
              <p:cNvPr id="2370" name="Image" descr="Image"/>
              <p:cNvPicPr>
                <a:picLocks noChangeAspect="1"/>
              </p:cNvPicPr>
              <p:nvPr/>
            </p:nvPicPr>
            <p:blipFill>
              <a:blip r:embed="rId6">
                <a:extLst/>
              </a:blip>
              <a:stretch>
                <a:fillRect/>
              </a:stretch>
            </p:blipFill>
            <p:spPr>
              <a:xfrm>
                <a:off x="565949" y="0"/>
                <a:ext cx="1300815" cy="1300814"/>
              </a:xfrm>
              <a:prstGeom prst="rect">
                <a:avLst/>
              </a:prstGeom>
              <a:ln w="12700" cap="flat">
                <a:noFill/>
                <a:miter lim="400000"/>
              </a:ln>
              <a:effectLst/>
            </p:spPr>
          </p:pic>
          <p:sp>
            <p:nvSpPr>
              <p:cNvPr id="2371" name="Coins"/>
              <p:cNvSpPr/>
              <p:nvPr/>
            </p:nvSpPr>
            <p:spPr>
              <a:xfrm>
                <a:off x="1456325" y="795097"/>
                <a:ext cx="575890" cy="57762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1" y="0"/>
                    </a:moveTo>
                    <a:cubicBezTo>
                      <a:pt x="7949" y="0"/>
                      <a:pt x="5266" y="392"/>
                      <a:pt x="3255" y="1111"/>
                    </a:cubicBezTo>
                    <a:cubicBezTo>
                      <a:pt x="1360" y="1787"/>
                      <a:pt x="273" y="2685"/>
                      <a:pt x="273" y="3572"/>
                    </a:cubicBezTo>
                    <a:cubicBezTo>
                      <a:pt x="273" y="4460"/>
                      <a:pt x="1360" y="5360"/>
                      <a:pt x="3255" y="6035"/>
                    </a:cubicBezTo>
                    <a:cubicBezTo>
                      <a:pt x="5266" y="6749"/>
                      <a:pt x="7949" y="7147"/>
                      <a:pt x="10801" y="7147"/>
                    </a:cubicBezTo>
                    <a:cubicBezTo>
                      <a:pt x="13652" y="7147"/>
                      <a:pt x="16334" y="6754"/>
                      <a:pt x="18345" y="6035"/>
                    </a:cubicBezTo>
                    <a:cubicBezTo>
                      <a:pt x="20240" y="5360"/>
                      <a:pt x="21327" y="4460"/>
                      <a:pt x="21327" y="3572"/>
                    </a:cubicBezTo>
                    <a:cubicBezTo>
                      <a:pt x="21327" y="2685"/>
                      <a:pt x="20240" y="1787"/>
                      <a:pt x="18345" y="1111"/>
                    </a:cubicBezTo>
                    <a:cubicBezTo>
                      <a:pt x="16334" y="398"/>
                      <a:pt x="13652" y="0"/>
                      <a:pt x="10801" y="0"/>
                    </a:cubicBezTo>
                    <a:close/>
                    <a:moveTo>
                      <a:pt x="12" y="4505"/>
                    </a:moveTo>
                    <a:lnTo>
                      <a:pt x="12" y="5914"/>
                    </a:lnTo>
                    <a:cubicBezTo>
                      <a:pt x="12" y="8033"/>
                      <a:pt x="4846" y="9754"/>
                      <a:pt x="10811" y="9754"/>
                    </a:cubicBezTo>
                    <a:cubicBezTo>
                      <a:pt x="16776" y="9754"/>
                      <a:pt x="21600" y="8039"/>
                      <a:pt x="21600" y="5914"/>
                    </a:cubicBezTo>
                    <a:lnTo>
                      <a:pt x="21600" y="4505"/>
                    </a:lnTo>
                    <a:cubicBezTo>
                      <a:pt x="21136" y="5284"/>
                      <a:pt x="20088" y="5991"/>
                      <a:pt x="18531" y="6541"/>
                    </a:cubicBezTo>
                    <a:cubicBezTo>
                      <a:pt x="16460" y="7276"/>
                      <a:pt x="13718" y="7679"/>
                      <a:pt x="10806" y="7679"/>
                    </a:cubicBezTo>
                    <a:cubicBezTo>
                      <a:pt x="7894" y="7679"/>
                      <a:pt x="5146" y="7276"/>
                      <a:pt x="3081" y="6541"/>
                    </a:cubicBezTo>
                    <a:cubicBezTo>
                      <a:pt x="1524" y="5985"/>
                      <a:pt x="476" y="5284"/>
                      <a:pt x="12" y="4505"/>
                    </a:cubicBezTo>
                    <a:close/>
                    <a:moveTo>
                      <a:pt x="0" y="7320"/>
                    </a:moveTo>
                    <a:lnTo>
                      <a:pt x="0" y="8284"/>
                    </a:lnTo>
                    <a:cubicBezTo>
                      <a:pt x="0" y="10402"/>
                      <a:pt x="4836" y="12123"/>
                      <a:pt x="10801" y="12123"/>
                    </a:cubicBezTo>
                    <a:cubicBezTo>
                      <a:pt x="16766" y="12123"/>
                      <a:pt x="21600" y="10408"/>
                      <a:pt x="21600" y="8284"/>
                    </a:cubicBezTo>
                    <a:lnTo>
                      <a:pt x="21600" y="7320"/>
                    </a:lnTo>
                    <a:cubicBezTo>
                      <a:pt x="21458" y="7495"/>
                      <a:pt x="21295" y="7664"/>
                      <a:pt x="21098" y="7827"/>
                    </a:cubicBezTo>
                    <a:cubicBezTo>
                      <a:pt x="20508" y="8329"/>
                      <a:pt x="19672" y="8769"/>
                      <a:pt x="18618" y="9145"/>
                    </a:cubicBezTo>
                    <a:cubicBezTo>
                      <a:pt x="16520" y="9891"/>
                      <a:pt x="13745" y="10299"/>
                      <a:pt x="10801" y="10299"/>
                    </a:cubicBezTo>
                    <a:cubicBezTo>
                      <a:pt x="7856" y="10299"/>
                      <a:pt x="5080" y="9891"/>
                      <a:pt x="2982" y="9145"/>
                    </a:cubicBezTo>
                    <a:cubicBezTo>
                      <a:pt x="1928" y="8769"/>
                      <a:pt x="1099" y="8329"/>
                      <a:pt x="504" y="7827"/>
                    </a:cubicBezTo>
                    <a:cubicBezTo>
                      <a:pt x="307" y="7664"/>
                      <a:pt x="142" y="7495"/>
                      <a:pt x="0" y="7320"/>
                    </a:cubicBezTo>
                    <a:close/>
                    <a:moveTo>
                      <a:pt x="0" y="9689"/>
                    </a:moveTo>
                    <a:lnTo>
                      <a:pt x="0" y="10653"/>
                    </a:lnTo>
                    <a:cubicBezTo>
                      <a:pt x="0" y="12771"/>
                      <a:pt x="4836" y="14492"/>
                      <a:pt x="10801" y="14492"/>
                    </a:cubicBezTo>
                    <a:cubicBezTo>
                      <a:pt x="16766" y="14492"/>
                      <a:pt x="21600" y="12777"/>
                      <a:pt x="21600" y="10653"/>
                    </a:cubicBezTo>
                    <a:lnTo>
                      <a:pt x="21600" y="9689"/>
                    </a:lnTo>
                    <a:cubicBezTo>
                      <a:pt x="21458" y="9864"/>
                      <a:pt x="21295" y="10033"/>
                      <a:pt x="21098" y="10197"/>
                    </a:cubicBezTo>
                    <a:cubicBezTo>
                      <a:pt x="20508" y="10698"/>
                      <a:pt x="19672" y="11138"/>
                      <a:pt x="18618" y="11514"/>
                    </a:cubicBezTo>
                    <a:cubicBezTo>
                      <a:pt x="16520" y="12260"/>
                      <a:pt x="13745" y="12668"/>
                      <a:pt x="10801" y="12668"/>
                    </a:cubicBezTo>
                    <a:cubicBezTo>
                      <a:pt x="7856" y="12668"/>
                      <a:pt x="5080" y="12260"/>
                      <a:pt x="2982" y="11514"/>
                    </a:cubicBezTo>
                    <a:cubicBezTo>
                      <a:pt x="1928" y="11138"/>
                      <a:pt x="1099" y="10698"/>
                      <a:pt x="504" y="10197"/>
                    </a:cubicBezTo>
                    <a:cubicBezTo>
                      <a:pt x="307" y="10033"/>
                      <a:pt x="142" y="9864"/>
                      <a:pt x="0" y="9689"/>
                    </a:cubicBezTo>
                    <a:close/>
                    <a:moveTo>
                      <a:pt x="0" y="12059"/>
                    </a:moveTo>
                    <a:lnTo>
                      <a:pt x="0" y="13022"/>
                    </a:lnTo>
                    <a:cubicBezTo>
                      <a:pt x="0" y="15141"/>
                      <a:pt x="4836" y="16862"/>
                      <a:pt x="10801" y="16862"/>
                    </a:cubicBezTo>
                    <a:cubicBezTo>
                      <a:pt x="16766" y="16862"/>
                      <a:pt x="21600" y="15146"/>
                      <a:pt x="21600" y="13022"/>
                    </a:cubicBezTo>
                    <a:lnTo>
                      <a:pt x="21600" y="12059"/>
                    </a:lnTo>
                    <a:cubicBezTo>
                      <a:pt x="21458" y="12233"/>
                      <a:pt x="21295" y="12402"/>
                      <a:pt x="21098" y="12566"/>
                    </a:cubicBezTo>
                    <a:cubicBezTo>
                      <a:pt x="20508" y="13067"/>
                      <a:pt x="19672" y="13507"/>
                      <a:pt x="18618" y="13883"/>
                    </a:cubicBezTo>
                    <a:cubicBezTo>
                      <a:pt x="16520" y="14629"/>
                      <a:pt x="13745" y="15037"/>
                      <a:pt x="10801" y="15037"/>
                    </a:cubicBezTo>
                    <a:cubicBezTo>
                      <a:pt x="7856" y="15037"/>
                      <a:pt x="5080" y="14629"/>
                      <a:pt x="2982" y="13883"/>
                    </a:cubicBezTo>
                    <a:cubicBezTo>
                      <a:pt x="1928" y="13507"/>
                      <a:pt x="1099" y="13067"/>
                      <a:pt x="504" y="12566"/>
                    </a:cubicBezTo>
                    <a:cubicBezTo>
                      <a:pt x="307" y="12402"/>
                      <a:pt x="142" y="12233"/>
                      <a:pt x="0" y="12059"/>
                    </a:cubicBezTo>
                    <a:close/>
                    <a:moveTo>
                      <a:pt x="0" y="14428"/>
                    </a:moveTo>
                    <a:lnTo>
                      <a:pt x="0" y="15391"/>
                    </a:lnTo>
                    <a:cubicBezTo>
                      <a:pt x="0" y="17510"/>
                      <a:pt x="4836" y="19231"/>
                      <a:pt x="10801" y="19231"/>
                    </a:cubicBezTo>
                    <a:cubicBezTo>
                      <a:pt x="16766" y="19231"/>
                      <a:pt x="21600" y="17515"/>
                      <a:pt x="21600" y="15391"/>
                    </a:cubicBezTo>
                    <a:lnTo>
                      <a:pt x="21600" y="14428"/>
                    </a:lnTo>
                    <a:cubicBezTo>
                      <a:pt x="21458" y="14602"/>
                      <a:pt x="21295" y="14772"/>
                      <a:pt x="21098" y="14935"/>
                    </a:cubicBezTo>
                    <a:cubicBezTo>
                      <a:pt x="20508" y="15436"/>
                      <a:pt x="19672" y="15877"/>
                      <a:pt x="18618" y="16252"/>
                    </a:cubicBezTo>
                    <a:cubicBezTo>
                      <a:pt x="16520" y="16998"/>
                      <a:pt x="13745" y="17406"/>
                      <a:pt x="10801" y="17406"/>
                    </a:cubicBezTo>
                    <a:cubicBezTo>
                      <a:pt x="7856" y="17406"/>
                      <a:pt x="5080" y="16998"/>
                      <a:pt x="2982" y="16252"/>
                    </a:cubicBezTo>
                    <a:cubicBezTo>
                      <a:pt x="1928" y="15877"/>
                      <a:pt x="1099" y="15436"/>
                      <a:pt x="504" y="14935"/>
                    </a:cubicBezTo>
                    <a:cubicBezTo>
                      <a:pt x="307" y="14772"/>
                      <a:pt x="142" y="14602"/>
                      <a:pt x="0" y="14428"/>
                    </a:cubicBezTo>
                    <a:close/>
                    <a:moveTo>
                      <a:pt x="0" y="16797"/>
                    </a:moveTo>
                    <a:lnTo>
                      <a:pt x="0" y="17760"/>
                    </a:lnTo>
                    <a:cubicBezTo>
                      <a:pt x="0" y="19879"/>
                      <a:pt x="4836" y="21600"/>
                      <a:pt x="10801" y="21600"/>
                    </a:cubicBezTo>
                    <a:cubicBezTo>
                      <a:pt x="16766" y="21600"/>
                      <a:pt x="21600" y="19879"/>
                      <a:pt x="21600" y="17760"/>
                    </a:cubicBezTo>
                    <a:lnTo>
                      <a:pt x="21600" y="16797"/>
                    </a:lnTo>
                    <a:cubicBezTo>
                      <a:pt x="21458" y="16971"/>
                      <a:pt x="21295" y="17141"/>
                      <a:pt x="21098" y="17304"/>
                    </a:cubicBezTo>
                    <a:cubicBezTo>
                      <a:pt x="20508" y="17805"/>
                      <a:pt x="19672" y="18246"/>
                      <a:pt x="18618" y="18622"/>
                    </a:cubicBezTo>
                    <a:cubicBezTo>
                      <a:pt x="16520" y="19368"/>
                      <a:pt x="13745" y="19775"/>
                      <a:pt x="10801" y="19775"/>
                    </a:cubicBezTo>
                    <a:cubicBezTo>
                      <a:pt x="7856" y="19775"/>
                      <a:pt x="5080" y="19368"/>
                      <a:pt x="2982" y="18622"/>
                    </a:cubicBezTo>
                    <a:cubicBezTo>
                      <a:pt x="1928" y="18246"/>
                      <a:pt x="1099" y="17805"/>
                      <a:pt x="504" y="17304"/>
                    </a:cubicBezTo>
                    <a:cubicBezTo>
                      <a:pt x="307" y="17141"/>
                      <a:pt x="142" y="16971"/>
                      <a:pt x="0" y="16797"/>
                    </a:cubicBezTo>
                    <a:close/>
                  </a:path>
                </a:pathLst>
              </a:custGeom>
              <a:solidFill>
                <a:srgbClr val="7BDB45"/>
              </a:solidFill>
              <a:ln w="12700" cap="flat">
                <a:noFill/>
                <a:miter lim="400000"/>
              </a:ln>
              <a:effectLst/>
            </p:spPr>
            <p:txBody>
              <a:bodyPr wrap="square" lIns="50800" tIns="50800" rIns="50800" bIns="50800" numCol="1" anchor="ctr">
                <a:noAutofit/>
              </a:bodyPr>
              <a:lstStyle/>
              <a:p>
                <a:pPr>
                  <a:defRPr b="0" sz="2600">
                    <a:latin typeface="Helvetica Light"/>
                    <a:ea typeface="Helvetica Light"/>
                    <a:cs typeface="Helvetica Light"/>
                    <a:sym typeface="Helvetica Light"/>
                  </a:defRPr>
                </a:pPr>
              </a:p>
            </p:txBody>
          </p:sp>
        </p:grpSp>
      </p:grpSp>
      <p:sp>
        <p:nvSpPr>
          <p:cNvPr id="2374" name="Rectangle"/>
          <p:cNvSpPr/>
          <p:nvPr/>
        </p:nvSpPr>
        <p:spPr>
          <a:xfrm>
            <a:off x="58331" y="2933057"/>
            <a:ext cx="12616818" cy="3267506"/>
          </a:xfrm>
          <a:prstGeom prst="rect">
            <a:avLst/>
          </a:prstGeom>
          <a:solidFill>
            <a:srgbClr val="000000">
              <a:alpha val="88604"/>
            </a:srgbClr>
          </a:solidFill>
          <a:ln w="12700">
            <a:miter lim="400000"/>
          </a:ln>
        </p:spPr>
        <p:txBody>
          <a:bodyPr lIns="50800" tIns="50800" rIns="50800" bIns="50800" anchor="ct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nvGrpSpPr>
          <p:cNvPr id="2377" name="Group"/>
          <p:cNvGrpSpPr/>
          <p:nvPr/>
        </p:nvGrpSpPr>
        <p:grpSpPr>
          <a:xfrm>
            <a:off x="1968425" y="4152130"/>
            <a:ext cx="2318380" cy="1684681"/>
            <a:chOff x="0" y="0"/>
            <a:chExt cx="2318378" cy="1684679"/>
          </a:xfrm>
        </p:grpSpPr>
        <p:sp>
          <p:nvSpPr>
            <p:cNvPr id="2375" name="Run reliable/error-free OCSP responders"/>
            <p:cNvSpPr/>
            <p:nvPr/>
          </p:nvSpPr>
          <p:spPr>
            <a:xfrm>
              <a:off x="1048378" y="414679"/>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lstStyle>
            <a:p>
              <a:pPr/>
              <a:r>
                <a:t>Run reliable/error-free OCSP responders</a:t>
              </a:r>
            </a:p>
          </p:txBody>
        </p:sp>
        <p:sp>
          <p:nvSpPr>
            <p:cNvPr id="2376" name="Dingbat Check"/>
            <p:cNvSpPr/>
            <p:nvPr/>
          </p:nvSpPr>
          <p:spPr>
            <a:xfrm>
              <a:off x="0" y="-1"/>
              <a:ext cx="872768" cy="829360"/>
            </a:xfrm>
            <a:custGeom>
              <a:avLst/>
              <a:gdLst/>
              <a:ahLst/>
              <a:cxnLst>
                <a:cxn ang="0">
                  <a:pos x="wd2" y="hd2"/>
                </a:cxn>
                <a:cxn ang="5400000">
                  <a:pos x="wd2" y="hd2"/>
                </a:cxn>
                <a:cxn ang="10800000">
                  <a:pos x="wd2" y="hd2"/>
                </a:cxn>
                <a:cxn ang="16200000">
                  <a:pos x="wd2" y="hd2"/>
                </a:cxn>
              </a:cxnLst>
              <a:rect l="0" t="0" r="r" b="b"/>
              <a:pathLst>
                <a:path w="21452" h="20404" fill="norm" stroke="1"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chemeClr val="accent3"/>
            </a:solidFill>
            <a:ln w="12700" cap="flat">
              <a:noFill/>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grpSp>
      <p:sp>
        <p:nvSpPr>
          <p:cNvPr id="2378" name="Rectangle"/>
          <p:cNvSpPr/>
          <p:nvPr/>
        </p:nvSpPr>
        <p:spPr>
          <a:xfrm>
            <a:off x="4953608" y="7360537"/>
            <a:ext cx="1790917" cy="991134"/>
          </a:xfrm>
          <a:prstGeom prst="rect">
            <a:avLst/>
          </a:prstGeom>
          <a:solidFill>
            <a:srgbClr val="000000"/>
          </a:solidFill>
          <a:ln w="25400">
            <a:solidFill>
              <a:srgbClr val="FFFFFF"/>
            </a:solidFill>
            <a:prstDash val="sysDot"/>
            <a:miter lim="400000"/>
          </a:ln>
        </p:spPr>
        <p:txBody>
          <a:bodyPr lIns="50800" tIns="50800" rIns="50800" bIns="50800" anchor="ctr"/>
          <a:lstStyle/>
          <a:p>
            <a:pPr>
              <a:defRPr b="0" sz="2200">
                <a:solidFill>
                  <a:srgbClr val="000000"/>
                </a:solidFill>
                <a:latin typeface="+mn-lt"/>
                <a:ea typeface="+mn-ea"/>
                <a:cs typeface="+mn-cs"/>
                <a:sym typeface="Helvetica Neue Medium"/>
              </a:defRPr>
            </a:pPr>
          </a:p>
        </p:txBody>
      </p:sp>
      <p:grpSp>
        <p:nvGrpSpPr>
          <p:cNvPr id="2475" name="Group"/>
          <p:cNvGrpSpPr/>
          <p:nvPr/>
        </p:nvGrpSpPr>
        <p:grpSpPr>
          <a:xfrm>
            <a:off x="4992918" y="7342671"/>
            <a:ext cx="1712297" cy="1028701"/>
            <a:chOff x="0" y="0"/>
            <a:chExt cx="1712295" cy="1028699"/>
          </a:xfrm>
        </p:grpSpPr>
        <p:grpSp>
          <p:nvGrpSpPr>
            <p:cNvPr id="2394" name="Group"/>
            <p:cNvGrpSpPr/>
            <p:nvPr/>
          </p:nvGrpSpPr>
          <p:grpSpPr>
            <a:xfrm>
              <a:off x="0" y="0"/>
              <a:ext cx="533210" cy="609601"/>
              <a:chOff x="0" y="0"/>
              <a:chExt cx="533209" cy="609600"/>
            </a:xfrm>
          </p:grpSpPr>
          <p:grpSp>
            <p:nvGrpSpPr>
              <p:cNvPr id="2392" name="Group"/>
              <p:cNvGrpSpPr/>
              <p:nvPr/>
            </p:nvGrpSpPr>
            <p:grpSpPr>
              <a:xfrm>
                <a:off x="0" y="118381"/>
                <a:ext cx="533210" cy="372838"/>
                <a:chOff x="0" y="0"/>
                <a:chExt cx="533209" cy="372836"/>
              </a:xfrm>
            </p:grpSpPr>
            <p:grpSp>
              <p:nvGrpSpPr>
                <p:cNvPr id="2390" name="Group"/>
                <p:cNvGrpSpPr/>
                <p:nvPr/>
              </p:nvGrpSpPr>
              <p:grpSpPr>
                <a:xfrm>
                  <a:off x="34234" y="42068"/>
                  <a:ext cx="464742" cy="330769"/>
                  <a:chOff x="0" y="0"/>
                  <a:chExt cx="464740" cy="330768"/>
                </a:xfrm>
              </p:grpSpPr>
              <p:sp>
                <p:nvSpPr>
                  <p:cNvPr id="2379" name="Rectangle"/>
                  <p:cNvSpPr/>
                  <p:nvPr/>
                </p:nvSpPr>
                <p:spPr>
                  <a:xfrm>
                    <a:off x="0" y="0"/>
                    <a:ext cx="464741" cy="330769"/>
                  </a:xfrm>
                  <a:prstGeom prst="rect">
                    <a:avLst/>
                  </a:prstGeom>
                  <a:solidFill>
                    <a:srgbClr val="C4C4C4"/>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nvGrpSpPr>
                  <p:cNvPr id="2387" name="Group"/>
                  <p:cNvGrpSpPr/>
                  <p:nvPr/>
                </p:nvGrpSpPr>
                <p:grpSpPr>
                  <a:xfrm>
                    <a:off x="24488" y="187531"/>
                    <a:ext cx="113148" cy="105313"/>
                    <a:chOff x="0" y="0"/>
                    <a:chExt cx="113146" cy="105311"/>
                  </a:xfrm>
                </p:grpSpPr>
                <p:sp>
                  <p:nvSpPr>
                    <p:cNvPr id="2380" name="Line"/>
                    <p:cNvSpPr/>
                    <p:nvPr/>
                  </p:nvSpPr>
                  <p:spPr>
                    <a:xfrm>
                      <a:off x="0" y="37214"/>
                      <a:ext cx="84270" cy="680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EBB20"/>
                    </a:solidFill>
                    <a:ln w="25400" cap="flat">
                      <a:solidFill>
                        <a:srgbClr val="0A5C0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381" name="Line"/>
                    <p:cNvSpPr/>
                    <p:nvPr/>
                  </p:nvSpPr>
                  <p:spPr>
                    <a:xfrm flipV="1">
                      <a:off x="4054" y="47722"/>
                      <a:ext cx="55175" cy="55175"/>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382" name="Line"/>
                    <p:cNvSpPr/>
                    <p:nvPr/>
                  </p:nvSpPr>
                  <p:spPr>
                    <a:xfrm flipV="1">
                      <a:off x="41454" y="53356"/>
                      <a:ext cx="25099" cy="25099"/>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383" name="Line"/>
                    <p:cNvSpPr/>
                    <p:nvPr/>
                  </p:nvSpPr>
                  <p:spPr>
                    <a:xfrm flipV="1">
                      <a:off x="3647" y="46257"/>
                      <a:ext cx="54117" cy="54117"/>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384" name="Line"/>
                    <p:cNvSpPr/>
                    <p:nvPr/>
                  </p:nvSpPr>
                  <p:spPr>
                    <a:xfrm flipV="1">
                      <a:off x="39124" y="53581"/>
                      <a:ext cx="24500" cy="24499"/>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385" name="Circle"/>
                    <p:cNvSpPr/>
                    <p:nvPr/>
                  </p:nvSpPr>
                  <p:spPr>
                    <a:xfrm>
                      <a:off x="51039" y="0"/>
                      <a:ext cx="62108" cy="62107"/>
                    </a:xfrm>
                    <a:prstGeom prst="ellipse">
                      <a:avLst/>
                    </a:prstGeom>
                    <a:solidFill>
                      <a:srgbClr val="06BC00"/>
                    </a:solidFill>
                    <a:ln w="38100" cap="flat">
                      <a:solidFill>
                        <a:srgbClr val="015400"/>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386" name="Circle"/>
                    <p:cNvSpPr/>
                    <p:nvPr/>
                  </p:nvSpPr>
                  <p:spPr>
                    <a:xfrm>
                      <a:off x="83255" y="9142"/>
                      <a:ext cx="20075" cy="20074"/>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pic>
                <p:nvPicPr>
                  <p:cNvPr id="2388" name="250px-VRSNlogoAug2012.png" descr="250px-VRSNlogoAug2012.png"/>
                  <p:cNvPicPr>
                    <a:picLocks noChangeAspect="1"/>
                  </p:cNvPicPr>
                  <p:nvPr/>
                </p:nvPicPr>
                <p:blipFill>
                  <a:blip r:embed="rId3">
                    <a:extLst/>
                  </a:blip>
                  <a:srcRect l="0" t="0" r="12951" b="33387"/>
                  <a:stretch>
                    <a:fillRect/>
                  </a:stretch>
                </p:blipFill>
                <p:spPr>
                  <a:xfrm>
                    <a:off x="270465" y="154464"/>
                    <a:ext cx="180835" cy="138382"/>
                  </a:xfrm>
                  <a:prstGeom prst="rect">
                    <a:avLst/>
                  </a:prstGeom>
                  <a:ln w="12700" cap="flat">
                    <a:noFill/>
                    <a:miter lim="400000"/>
                  </a:ln>
                  <a:effectLst/>
                </p:spPr>
              </p:pic>
              <p:pic>
                <p:nvPicPr>
                  <p:cNvPr id="2389" name="strategic_bofa500_1.png" descr="strategic_bofa500_1.png"/>
                  <p:cNvPicPr>
                    <a:picLocks noChangeAspect="1"/>
                  </p:cNvPicPr>
                  <p:nvPr/>
                </p:nvPicPr>
                <p:blipFill>
                  <a:blip r:embed="rId4">
                    <a:extLst/>
                  </a:blip>
                  <a:srcRect l="35082" t="39675" r="28418" b="0"/>
                  <a:stretch>
                    <a:fillRect/>
                  </a:stretch>
                </p:blipFill>
                <p:spPr>
                  <a:xfrm>
                    <a:off x="137930" y="187531"/>
                    <a:ext cx="188860" cy="105349"/>
                  </a:xfrm>
                  <a:prstGeom prst="rect">
                    <a:avLst/>
                  </a:prstGeom>
                  <a:ln w="12700" cap="flat">
                    <a:noFill/>
                    <a:miter lim="400000"/>
                  </a:ln>
                  <a:effectLst/>
                </p:spPr>
              </p:pic>
            </p:grpSp>
            <p:sp>
              <p:nvSpPr>
                <p:cNvPr id="2391" name="Certificate"/>
                <p:cNvSpPr txBox="1"/>
                <p:nvPr/>
              </p:nvSpPr>
              <p:spPr>
                <a:xfrm>
                  <a:off x="0" y="0"/>
                  <a:ext cx="533210" cy="241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900">
                      <a:solidFill>
                        <a:srgbClr val="000000"/>
                      </a:solidFill>
                      <a:latin typeface="Snell Roundhand"/>
                      <a:ea typeface="Snell Roundhand"/>
                      <a:cs typeface="Snell Roundhand"/>
                      <a:sym typeface="Snell Roundhand"/>
                    </a:defRPr>
                  </a:lvl1pPr>
                </a:lstStyle>
                <a:p>
                  <a:pPr/>
                  <a:r>
                    <a:t>Certificate</a:t>
                  </a:r>
                </a:p>
              </p:txBody>
            </p:sp>
          </p:grpSp>
          <p:sp>
            <p:nvSpPr>
              <p:cNvPr id="2393" name="✗"/>
              <p:cNvSpPr txBox="1"/>
              <p:nvPr/>
            </p:nvSpPr>
            <p:spPr>
              <a:xfrm>
                <a:off x="64471" y="0"/>
                <a:ext cx="404268" cy="609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4000">
                    <a:solidFill>
                      <a:srgbClr val="C82506"/>
                    </a:solidFill>
                    <a:latin typeface="Gill Sans"/>
                    <a:ea typeface="Gill Sans"/>
                    <a:cs typeface="Gill Sans"/>
                    <a:sym typeface="Gill Sans"/>
                  </a:defRPr>
                </a:lvl1pPr>
              </a:lstStyle>
              <a:p>
                <a:pPr/>
                <a:r>
                  <a:t>✗</a:t>
                </a:r>
              </a:p>
            </p:txBody>
          </p:sp>
        </p:grpSp>
        <p:grpSp>
          <p:nvGrpSpPr>
            <p:cNvPr id="2410" name="Group"/>
            <p:cNvGrpSpPr/>
            <p:nvPr/>
          </p:nvGrpSpPr>
          <p:grpSpPr>
            <a:xfrm>
              <a:off x="589542" y="0"/>
              <a:ext cx="533211" cy="609601"/>
              <a:chOff x="0" y="0"/>
              <a:chExt cx="533209" cy="609600"/>
            </a:xfrm>
          </p:grpSpPr>
          <p:grpSp>
            <p:nvGrpSpPr>
              <p:cNvPr id="2408" name="Group"/>
              <p:cNvGrpSpPr/>
              <p:nvPr/>
            </p:nvGrpSpPr>
            <p:grpSpPr>
              <a:xfrm>
                <a:off x="-1" y="118381"/>
                <a:ext cx="533211" cy="372838"/>
                <a:chOff x="0" y="0"/>
                <a:chExt cx="533209" cy="372836"/>
              </a:xfrm>
            </p:grpSpPr>
            <p:grpSp>
              <p:nvGrpSpPr>
                <p:cNvPr id="2406" name="Group"/>
                <p:cNvGrpSpPr/>
                <p:nvPr/>
              </p:nvGrpSpPr>
              <p:grpSpPr>
                <a:xfrm>
                  <a:off x="34234" y="42068"/>
                  <a:ext cx="464742" cy="330769"/>
                  <a:chOff x="0" y="0"/>
                  <a:chExt cx="464740" cy="330768"/>
                </a:xfrm>
              </p:grpSpPr>
              <p:sp>
                <p:nvSpPr>
                  <p:cNvPr id="2395" name="Rectangle"/>
                  <p:cNvSpPr/>
                  <p:nvPr/>
                </p:nvSpPr>
                <p:spPr>
                  <a:xfrm>
                    <a:off x="0" y="0"/>
                    <a:ext cx="464741" cy="330769"/>
                  </a:xfrm>
                  <a:prstGeom prst="rect">
                    <a:avLst/>
                  </a:prstGeom>
                  <a:solidFill>
                    <a:srgbClr val="C4C4C4"/>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nvGrpSpPr>
                  <p:cNvPr id="2403" name="Group"/>
                  <p:cNvGrpSpPr/>
                  <p:nvPr/>
                </p:nvGrpSpPr>
                <p:grpSpPr>
                  <a:xfrm>
                    <a:off x="24488" y="187531"/>
                    <a:ext cx="113148" cy="105313"/>
                    <a:chOff x="0" y="0"/>
                    <a:chExt cx="113146" cy="105311"/>
                  </a:xfrm>
                </p:grpSpPr>
                <p:sp>
                  <p:nvSpPr>
                    <p:cNvPr id="2396" name="Line"/>
                    <p:cNvSpPr/>
                    <p:nvPr/>
                  </p:nvSpPr>
                  <p:spPr>
                    <a:xfrm>
                      <a:off x="0" y="37214"/>
                      <a:ext cx="84270" cy="680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EBB20"/>
                    </a:solidFill>
                    <a:ln w="25400" cap="flat">
                      <a:solidFill>
                        <a:srgbClr val="0A5C0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397" name="Line"/>
                    <p:cNvSpPr/>
                    <p:nvPr/>
                  </p:nvSpPr>
                  <p:spPr>
                    <a:xfrm flipV="1">
                      <a:off x="4054" y="47722"/>
                      <a:ext cx="55175" cy="55175"/>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398" name="Line"/>
                    <p:cNvSpPr/>
                    <p:nvPr/>
                  </p:nvSpPr>
                  <p:spPr>
                    <a:xfrm flipV="1">
                      <a:off x="41454" y="53356"/>
                      <a:ext cx="25099" cy="25099"/>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399" name="Line"/>
                    <p:cNvSpPr/>
                    <p:nvPr/>
                  </p:nvSpPr>
                  <p:spPr>
                    <a:xfrm flipV="1">
                      <a:off x="3647" y="46257"/>
                      <a:ext cx="54117" cy="54117"/>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400" name="Line"/>
                    <p:cNvSpPr/>
                    <p:nvPr/>
                  </p:nvSpPr>
                  <p:spPr>
                    <a:xfrm flipV="1">
                      <a:off x="39124" y="53581"/>
                      <a:ext cx="24500" cy="24499"/>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401" name="Circle"/>
                    <p:cNvSpPr/>
                    <p:nvPr/>
                  </p:nvSpPr>
                  <p:spPr>
                    <a:xfrm>
                      <a:off x="51039" y="0"/>
                      <a:ext cx="62108" cy="62107"/>
                    </a:xfrm>
                    <a:prstGeom prst="ellipse">
                      <a:avLst/>
                    </a:prstGeom>
                    <a:solidFill>
                      <a:srgbClr val="06BC00"/>
                    </a:solidFill>
                    <a:ln w="38100" cap="flat">
                      <a:solidFill>
                        <a:srgbClr val="015400"/>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402" name="Circle"/>
                    <p:cNvSpPr/>
                    <p:nvPr/>
                  </p:nvSpPr>
                  <p:spPr>
                    <a:xfrm>
                      <a:off x="83255" y="9142"/>
                      <a:ext cx="20075" cy="20074"/>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pic>
                <p:nvPicPr>
                  <p:cNvPr id="2404" name="250px-VRSNlogoAug2012.png" descr="250px-VRSNlogoAug2012.png"/>
                  <p:cNvPicPr>
                    <a:picLocks noChangeAspect="1"/>
                  </p:cNvPicPr>
                  <p:nvPr/>
                </p:nvPicPr>
                <p:blipFill>
                  <a:blip r:embed="rId3">
                    <a:extLst/>
                  </a:blip>
                  <a:srcRect l="0" t="0" r="12951" b="33387"/>
                  <a:stretch>
                    <a:fillRect/>
                  </a:stretch>
                </p:blipFill>
                <p:spPr>
                  <a:xfrm>
                    <a:off x="270465" y="154464"/>
                    <a:ext cx="180835" cy="138382"/>
                  </a:xfrm>
                  <a:prstGeom prst="rect">
                    <a:avLst/>
                  </a:prstGeom>
                  <a:ln w="12700" cap="flat">
                    <a:noFill/>
                    <a:miter lim="400000"/>
                  </a:ln>
                  <a:effectLst/>
                </p:spPr>
              </p:pic>
              <p:pic>
                <p:nvPicPr>
                  <p:cNvPr id="2405" name="strategic_bofa500_1.png" descr="strategic_bofa500_1.png"/>
                  <p:cNvPicPr>
                    <a:picLocks noChangeAspect="1"/>
                  </p:cNvPicPr>
                  <p:nvPr/>
                </p:nvPicPr>
                <p:blipFill>
                  <a:blip r:embed="rId4">
                    <a:extLst/>
                  </a:blip>
                  <a:srcRect l="35082" t="39675" r="28418" b="0"/>
                  <a:stretch>
                    <a:fillRect/>
                  </a:stretch>
                </p:blipFill>
                <p:spPr>
                  <a:xfrm>
                    <a:off x="137930" y="187531"/>
                    <a:ext cx="188860" cy="105349"/>
                  </a:xfrm>
                  <a:prstGeom prst="rect">
                    <a:avLst/>
                  </a:prstGeom>
                  <a:ln w="12700" cap="flat">
                    <a:noFill/>
                    <a:miter lim="400000"/>
                  </a:ln>
                  <a:effectLst/>
                </p:spPr>
              </p:pic>
            </p:grpSp>
            <p:sp>
              <p:nvSpPr>
                <p:cNvPr id="2407" name="Certificate"/>
                <p:cNvSpPr txBox="1"/>
                <p:nvPr/>
              </p:nvSpPr>
              <p:spPr>
                <a:xfrm>
                  <a:off x="0" y="0"/>
                  <a:ext cx="533210" cy="241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900">
                      <a:solidFill>
                        <a:srgbClr val="000000"/>
                      </a:solidFill>
                      <a:latin typeface="Snell Roundhand"/>
                      <a:ea typeface="Snell Roundhand"/>
                      <a:cs typeface="Snell Roundhand"/>
                      <a:sym typeface="Snell Roundhand"/>
                    </a:defRPr>
                  </a:lvl1pPr>
                </a:lstStyle>
                <a:p>
                  <a:pPr/>
                  <a:r>
                    <a:t>Certificate</a:t>
                  </a:r>
                </a:p>
              </p:txBody>
            </p:sp>
          </p:grpSp>
          <p:sp>
            <p:nvSpPr>
              <p:cNvPr id="2409" name="✗"/>
              <p:cNvSpPr txBox="1"/>
              <p:nvPr/>
            </p:nvSpPr>
            <p:spPr>
              <a:xfrm>
                <a:off x="64471" y="0"/>
                <a:ext cx="404268" cy="609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4000">
                    <a:solidFill>
                      <a:srgbClr val="C82506"/>
                    </a:solidFill>
                    <a:latin typeface="Gill Sans"/>
                    <a:ea typeface="Gill Sans"/>
                    <a:cs typeface="Gill Sans"/>
                    <a:sym typeface="Gill Sans"/>
                  </a:defRPr>
                </a:lvl1pPr>
              </a:lstStyle>
              <a:p>
                <a:pPr/>
                <a:r>
                  <a:t>✗</a:t>
                </a:r>
              </a:p>
            </p:txBody>
          </p:sp>
        </p:grpSp>
        <p:grpSp>
          <p:nvGrpSpPr>
            <p:cNvPr id="2426" name="Group"/>
            <p:cNvGrpSpPr/>
            <p:nvPr/>
          </p:nvGrpSpPr>
          <p:grpSpPr>
            <a:xfrm>
              <a:off x="-1" y="419099"/>
              <a:ext cx="533211" cy="609601"/>
              <a:chOff x="0" y="0"/>
              <a:chExt cx="533209" cy="609600"/>
            </a:xfrm>
          </p:grpSpPr>
          <p:grpSp>
            <p:nvGrpSpPr>
              <p:cNvPr id="2424" name="Group"/>
              <p:cNvGrpSpPr/>
              <p:nvPr/>
            </p:nvGrpSpPr>
            <p:grpSpPr>
              <a:xfrm>
                <a:off x="-1" y="118381"/>
                <a:ext cx="533211" cy="372838"/>
                <a:chOff x="0" y="0"/>
                <a:chExt cx="533209" cy="372836"/>
              </a:xfrm>
            </p:grpSpPr>
            <p:grpSp>
              <p:nvGrpSpPr>
                <p:cNvPr id="2422" name="Group"/>
                <p:cNvGrpSpPr/>
                <p:nvPr/>
              </p:nvGrpSpPr>
              <p:grpSpPr>
                <a:xfrm>
                  <a:off x="34234" y="42068"/>
                  <a:ext cx="464742" cy="330769"/>
                  <a:chOff x="0" y="0"/>
                  <a:chExt cx="464740" cy="330768"/>
                </a:xfrm>
              </p:grpSpPr>
              <p:sp>
                <p:nvSpPr>
                  <p:cNvPr id="2411" name="Rectangle"/>
                  <p:cNvSpPr/>
                  <p:nvPr/>
                </p:nvSpPr>
                <p:spPr>
                  <a:xfrm>
                    <a:off x="0" y="0"/>
                    <a:ext cx="464741" cy="330769"/>
                  </a:xfrm>
                  <a:prstGeom prst="rect">
                    <a:avLst/>
                  </a:prstGeom>
                  <a:solidFill>
                    <a:srgbClr val="C4C4C4"/>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nvGrpSpPr>
                  <p:cNvPr id="2419" name="Group"/>
                  <p:cNvGrpSpPr/>
                  <p:nvPr/>
                </p:nvGrpSpPr>
                <p:grpSpPr>
                  <a:xfrm>
                    <a:off x="24488" y="187531"/>
                    <a:ext cx="113148" cy="105313"/>
                    <a:chOff x="0" y="0"/>
                    <a:chExt cx="113146" cy="105311"/>
                  </a:xfrm>
                </p:grpSpPr>
                <p:sp>
                  <p:nvSpPr>
                    <p:cNvPr id="2412" name="Line"/>
                    <p:cNvSpPr/>
                    <p:nvPr/>
                  </p:nvSpPr>
                  <p:spPr>
                    <a:xfrm>
                      <a:off x="0" y="37214"/>
                      <a:ext cx="84270" cy="680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EBB20"/>
                    </a:solidFill>
                    <a:ln w="25400" cap="flat">
                      <a:solidFill>
                        <a:srgbClr val="0A5C0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413" name="Line"/>
                    <p:cNvSpPr/>
                    <p:nvPr/>
                  </p:nvSpPr>
                  <p:spPr>
                    <a:xfrm flipV="1">
                      <a:off x="4054" y="47722"/>
                      <a:ext cx="55175" cy="55175"/>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414" name="Line"/>
                    <p:cNvSpPr/>
                    <p:nvPr/>
                  </p:nvSpPr>
                  <p:spPr>
                    <a:xfrm flipV="1">
                      <a:off x="41454" y="53356"/>
                      <a:ext cx="25099" cy="25099"/>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415" name="Line"/>
                    <p:cNvSpPr/>
                    <p:nvPr/>
                  </p:nvSpPr>
                  <p:spPr>
                    <a:xfrm flipV="1">
                      <a:off x="3647" y="46257"/>
                      <a:ext cx="54117" cy="54117"/>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416" name="Line"/>
                    <p:cNvSpPr/>
                    <p:nvPr/>
                  </p:nvSpPr>
                  <p:spPr>
                    <a:xfrm flipV="1">
                      <a:off x="39124" y="53581"/>
                      <a:ext cx="24500" cy="24499"/>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417" name="Circle"/>
                    <p:cNvSpPr/>
                    <p:nvPr/>
                  </p:nvSpPr>
                  <p:spPr>
                    <a:xfrm>
                      <a:off x="51039" y="0"/>
                      <a:ext cx="62108" cy="62107"/>
                    </a:xfrm>
                    <a:prstGeom prst="ellipse">
                      <a:avLst/>
                    </a:prstGeom>
                    <a:solidFill>
                      <a:srgbClr val="06BC00"/>
                    </a:solidFill>
                    <a:ln w="38100" cap="flat">
                      <a:solidFill>
                        <a:srgbClr val="015400"/>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418" name="Circle"/>
                    <p:cNvSpPr/>
                    <p:nvPr/>
                  </p:nvSpPr>
                  <p:spPr>
                    <a:xfrm>
                      <a:off x="83255" y="9142"/>
                      <a:ext cx="20075" cy="20074"/>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pic>
                <p:nvPicPr>
                  <p:cNvPr id="2420" name="250px-VRSNlogoAug2012.png" descr="250px-VRSNlogoAug2012.png"/>
                  <p:cNvPicPr>
                    <a:picLocks noChangeAspect="1"/>
                  </p:cNvPicPr>
                  <p:nvPr/>
                </p:nvPicPr>
                <p:blipFill>
                  <a:blip r:embed="rId3">
                    <a:extLst/>
                  </a:blip>
                  <a:srcRect l="0" t="0" r="12951" b="33387"/>
                  <a:stretch>
                    <a:fillRect/>
                  </a:stretch>
                </p:blipFill>
                <p:spPr>
                  <a:xfrm>
                    <a:off x="270465" y="154464"/>
                    <a:ext cx="180835" cy="138382"/>
                  </a:xfrm>
                  <a:prstGeom prst="rect">
                    <a:avLst/>
                  </a:prstGeom>
                  <a:ln w="12700" cap="flat">
                    <a:noFill/>
                    <a:miter lim="400000"/>
                  </a:ln>
                  <a:effectLst/>
                </p:spPr>
              </p:pic>
              <p:pic>
                <p:nvPicPr>
                  <p:cNvPr id="2421" name="strategic_bofa500_1.png" descr="strategic_bofa500_1.png"/>
                  <p:cNvPicPr>
                    <a:picLocks noChangeAspect="1"/>
                  </p:cNvPicPr>
                  <p:nvPr/>
                </p:nvPicPr>
                <p:blipFill>
                  <a:blip r:embed="rId4">
                    <a:extLst/>
                  </a:blip>
                  <a:srcRect l="35082" t="39675" r="28418" b="0"/>
                  <a:stretch>
                    <a:fillRect/>
                  </a:stretch>
                </p:blipFill>
                <p:spPr>
                  <a:xfrm>
                    <a:off x="137930" y="187531"/>
                    <a:ext cx="188860" cy="105349"/>
                  </a:xfrm>
                  <a:prstGeom prst="rect">
                    <a:avLst/>
                  </a:prstGeom>
                  <a:ln w="12700" cap="flat">
                    <a:noFill/>
                    <a:miter lim="400000"/>
                  </a:ln>
                  <a:effectLst/>
                </p:spPr>
              </p:pic>
            </p:grpSp>
            <p:sp>
              <p:nvSpPr>
                <p:cNvPr id="2423" name="Certificate"/>
                <p:cNvSpPr txBox="1"/>
                <p:nvPr/>
              </p:nvSpPr>
              <p:spPr>
                <a:xfrm>
                  <a:off x="0" y="0"/>
                  <a:ext cx="533210" cy="241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900">
                      <a:solidFill>
                        <a:srgbClr val="000000"/>
                      </a:solidFill>
                      <a:latin typeface="Snell Roundhand"/>
                      <a:ea typeface="Snell Roundhand"/>
                      <a:cs typeface="Snell Roundhand"/>
                      <a:sym typeface="Snell Roundhand"/>
                    </a:defRPr>
                  </a:lvl1pPr>
                </a:lstStyle>
                <a:p>
                  <a:pPr/>
                  <a:r>
                    <a:t>Certificate</a:t>
                  </a:r>
                </a:p>
              </p:txBody>
            </p:sp>
          </p:grpSp>
          <p:sp>
            <p:nvSpPr>
              <p:cNvPr id="2425" name="✗"/>
              <p:cNvSpPr txBox="1"/>
              <p:nvPr/>
            </p:nvSpPr>
            <p:spPr>
              <a:xfrm>
                <a:off x="64471" y="0"/>
                <a:ext cx="404268" cy="609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4000">
                    <a:solidFill>
                      <a:srgbClr val="C82506"/>
                    </a:solidFill>
                    <a:latin typeface="Gill Sans"/>
                    <a:ea typeface="Gill Sans"/>
                    <a:cs typeface="Gill Sans"/>
                    <a:sym typeface="Gill Sans"/>
                  </a:defRPr>
                </a:lvl1pPr>
              </a:lstStyle>
              <a:p>
                <a:pPr/>
                <a:r>
                  <a:t>✗</a:t>
                </a:r>
              </a:p>
            </p:txBody>
          </p:sp>
        </p:grpSp>
        <p:grpSp>
          <p:nvGrpSpPr>
            <p:cNvPr id="2442" name="Group"/>
            <p:cNvGrpSpPr/>
            <p:nvPr/>
          </p:nvGrpSpPr>
          <p:grpSpPr>
            <a:xfrm>
              <a:off x="589542" y="419099"/>
              <a:ext cx="533211" cy="609601"/>
              <a:chOff x="0" y="0"/>
              <a:chExt cx="533209" cy="609600"/>
            </a:xfrm>
          </p:grpSpPr>
          <p:grpSp>
            <p:nvGrpSpPr>
              <p:cNvPr id="2440" name="Group"/>
              <p:cNvGrpSpPr/>
              <p:nvPr/>
            </p:nvGrpSpPr>
            <p:grpSpPr>
              <a:xfrm>
                <a:off x="-1" y="118381"/>
                <a:ext cx="533211" cy="372838"/>
                <a:chOff x="0" y="0"/>
                <a:chExt cx="533209" cy="372836"/>
              </a:xfrm>
            </p:grpSpPr>
            <p:grpSp>
              <p:nvGrpSpPr>
                <p:cNvPr id="2438" name="Group"/>
                <p:cNvGrpSpPr/>
                <p:nvPr/>
              </p:nvGrpSpPr>
              <p:grpSpPr>
                <a:xfrm>
                  <a:off x="34234" y="42068"/>
                  <a:ext cx="464742" cy="330769"/>
                  <a:chOff x="0" y="0"/>
                  <a:chExt cx="464740" cy="330768"/>
                </a:xfrm>
              </p:grpSpPr>
              <p:sp>
                <p:nvSpPr>
                  <p:cNvPr id="2427" name="Rectangle"/>
                  <p:cNvSpPr/>
                  <p:nvPr/>
                </p:nvSpPr>
                <p:spPr>
                  <a:xfrm>
                    <a:off x="0" y="0"/>
                    <a:ext cx="464741" cy="330769"/>
                  </a:xfrm>
                  <a:prstGeom prst="rect">
                    <a:avLst/>
                  </a:prstGeom>
                  <a:solidFill>
                    <a:srgbClr val="C4C4C4"/>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nvGrpSpPr>
                  <p:cNvPr id="2435" name="Group"/>
                  <p:cNvGrpSpPr/>
                  <p:nvPr/>
                </p:nvGrpSpPr>
                <p:grpSpPr>
                  <a:xfrm>
                    <a:off x="24488" y="187531"/>
                    <a:ext cx="113148" cy="105313"/>
                    <a:chOff x="0" y="0"/>
                    <a:chExt cx="113146" cy="105311"/>
                  </a:xfrm>
                </p:grpSpPr>
                <p:sp>
                  <p:nvSpPr>
                    <p:cNvPr id="2428" name="Line"/>
                    <p:cNvSpPr/>
                    <p:nvPr/>
                  </p:nvSpPr>
                  <p:spPr>
                    <a:xfrm>
                      <a:off x="0" y="37214"/>
                      <a:ext cx="84270" cy="680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EBB20"/>
                    </a:solidFill>
                    <a:ln w="25400" cap="flat">
                      <a:solidFill>
                        <a:srgbClr val="0A5C0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429" name="Line"/>
                    <p:cNvSpPr/>
                    <p:nvPr/>
                  </p:nvSpPr>
                  <p:spPr>
                    <a:xfrm flipV="1">
                      <a:off x="4054" y="47722"/>
                      <a:ext cx="55175" cy="55175"/>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430" name="Line"/>
                    <p:cNvSpPr/>
                    <p:nvPr/>
                  </p:nvSpPr>
                  <p:spPr>
                    <a:xfrm flipV="1">
                      <a:off x="41454" y="53356"/>
                      <a:ext cx="25099" cy="25099"/>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431" name="Line"/>
                    <p:cNvSpPr/>
                    <p:nvPr/>
                  </p:nvSpPr>
                  <p:spPr>
                    <a:xfrm flipV="1">
                      <a:off x="3647" y="46257"/>
                      <a:ext cx="54117" cy="54117"/>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432" name="Line"/>
                    <p:cNvSpPr/>
                    <p:nvPr/>
                  </p:nvSpPr>
                  <p:spPr>
                    <a:xfrm flipV="1">
                      <a:off x="39124" y="53581"/>
                      <a:ext cx="24500" cy="24499"/>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433" name="Circle"/>
                    <p:cNvSpPr/>
                    <p:nvPr/>
                  </p:nvSpPr>
                  <p:spPr>
                    <a:xfrm>
                      <a:off x="51039" y="0"/>
                      <a:ext cx="62108" cy="62107"/>
                    </a:xfrm>
                    <a:prstGeom prst="ellipse">
                      <a:avLst/>
                    </a:prstGeom>
                    <a:solidFill>
                      <a:srgbClr val="06BC00"/>
                    </a:solidFill>
                    <a:ln w="38100" cap="flat">
                      <a:solidFill>
                        <a:srgbClr val="015400"/>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434" name="Circle"/>
                    <p:cNvSpPr/>
                    <p:nvPr/>
                  </p:nvSpPr>
                  <p:spPr>
                    <a:xfrm>
                      <a:off x="83255" y="9142"/>
                      <a:ext cx="20075" cy="20074"/>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pic>
                <p:nvPicPr>
                  <p:cNvPr id="2436" name="250px-VRSNlogoAug2012.png" descr="250px-VRSNlogoAug2012.png"/>
                  <p:cNvPicPr>
                    <a:picLocks noChangeAspect="1"/>
                  </p:cNvPicPr>
                  <p:nvPr/>
                </p:nvPicPr>
                <p:blipFill>
                  <a:blip r:embed="rId3">
                    <a:extLst/>
                  </a:blip>
                  <a:srcRect l="0" t="0" r="12951" b="33387"/>
                  <a:stretch>
                    <a:fillRect/>
                  </a:stretch>
                </p:blipFill>
                <p:spPr>
                  <a:xfrm>
                    <a:off x="270465" y="154464"/>
                    <a:ext cx="180835" cy="138382"/>
                  </a:xfrm>
                  <a:prstGeom prst="rect">
                    <a:avLst/>
                  </a:prstGeom>
                  <a:ln w="12700" cap="flat">
                    <a:noFill/>
                    <a:miter lim="400000"/>
                  </a:ln>
                  <a:effectLst/>
                </p:spPr>
              </p:pic>
              <p:pic>
                <p:nvPicPr>
                  <p:cNvPr id="2437" name="strategic_bofa500_1.png" descr="strategic_bofa500_1.png"/>
                  <p:cNvPicPr>
                    <a:picLocks noChangeAspect="1"/>
                  </p:cNvPicPr>
                  <p:nvPr/>
                </p:nvPicPr>
                <p:blipFill>
                  <a:blip r:embed="rId4">
                    <a:extLst/>
                  </a:blip>
                  <a:srcRect l="35082" t="39675" r="28418" b="0"/>
                  <a:stretch>
                    <a:fillRect/>
                  </a:stretch>
                </p:blipFill>
                <p:spPr>
                  <a:xfrm>
                    <a:off x="137930" y="187531"/>
                    <a:ext cx="188860" cy="105349"/>
                  </a:xfrm>
                  <a:prstGeom prst="rect">
                    <a:avLst/>
                  </a:prstGeom>
                  <a:ln w="12700" cap="flat">
                    <a:noFill/>
                    <a:miter lim="400000"/>
                  </a:ln>
                  <a:effectLst/>
                </p:spPr>
              </p:pic>
            </p:grpSp>
            <p:sp>
              <p:nvSpPr>
                <p:cNvPr id="2439" name="Certificate"/>
                <p:cNvSpPr txBox="1"/>
                <p:nvPr/>
              </p:nvSpPr>
              <p:spPr>
                <a:xfrm>
                  <a:off x="0" y="0"/>
                  <a:ext cx="533210" cy="241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900">
                      <a:solidFill>
                        <a:srgbClr val="000000"/>
                      </a:solidFill>
                      <a:latin typeface="Snell Roundhand"/>
                      <a:ea typeface="Snell Roundhand"/>
                      <a:cs typeface="Snell Roundhand"/>
                      <a:sym typeface="Snell Roundhand"/>
                    </a:defRPr>
                  </a:lvl1pPr>
                </a:lstStyle>
                <a:p>
                  <a:pPr/>
                  <a:r>
                    <a:t>Certificate</a:t>
                  </a:r>
                </a:p>
              </p:txBody>
            </p:sp>
          </p:grpSp>
          <p:sp>
            <p:nvSpPr>
              <p:cNvPr id="2441" name="✗"/>
              <p:cNvSpPr txBox="1"/>
              <p:nvPr/>
            </p:nvSpPr>
            <p:spPr>
              <a:xfrm>
                <a:off x="64471" y="0"/>
                <a:ext cx="404268" cy="609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4000">
                    <a:solidFill>
                      <a:srgbClr val="C82506"/>
                    </a:solidFill>
                    <a:latin typeface="Gill Sans"/>
                    <a:ea typeface="Gill Sans"/>
                    <a:cs typeface="Gill Sans"/>
                    <a:sym typeface="Gill Sans"/>
                  </a:defRPr>
                </a:lvl1pPr>
              </a:lstStyle>
              <a:p>
                <a:pPr/>
                <a:r>
                  <a:t>✗</a:t>
                </a:r>
              </a:p>
            </p:txBody>
          </p:sp>
        </p:grpSp>
        <p:grpSp>
          <p:nvGrpSpPr>
            <p:cNvPr id="2458" name="Group"/>
            <p:cNvGrpSpPr/>
            <p:nvPr/>
          </p:nvGrpSpPr>
          <p:grpSpPr>
            <a:xfrm>
              <a:off x="1179085" y="0"/>
              <a:ext cx="533211" cy="609601"/>
              <a:chOff x="0" y="0"/>
              <a:chExt cx="533209" cy="609600"/>
            </a:xfrm>
          </p:grpSpPr>
          <p:grpSp>
            <p:nvGrpSpPr>
              <p:cNvPr id="2456" name="Group"/>
              <p:cNvGrpSpPr/>
              <p:nvPr/>
            </p:nvGrpSpPr>
            <p:grpSpPr>
              <a:xfrm>
                <a:off x="-1" y="118381"/>
                <a:ext cx="533211" cy="372838"/>
                <a:chOff x="0" y="0"/>
                <a:chExt cx="533209" cy="372836"/>
              </a:xfrm>
            </p:grpSpPr>
            <p:grpSp>
              <p:nvGrpSpPr>
                <p:cNvPr id="2454" name="Group"/>
                <p:cNvGrpSpPr/>
                <p:nvPr/>
              </p:nvGrpSpPr>
              <p:grpSpPr>
                <a:xfrm>
                  <a:off x="34234" y="42068"/>
                  <a:ext cx="464742" cy="330769"/>
                  <a:chOff x="0" y="0"/>
                  <a:chExt cx="464740" cy="330768"/>
                </a:xfrm>
              </p:grpSpPr>
              <p:sp>
                <p:nvSpPr>
                  <p:cNvPr id="2443" name="Rectangle"/>
                  <p:cNvSpPr/>
                  <p:nvPr/>
                </p:nvSpPr>
                <p:spPr>
                  <a:xfrm>
                    <a:off x="0" y="0"/>
                    <a:ext cx="464741" cy="330769"/>
                  </a:xfrm>
                  <a:prstGeom prst="rect">
                    <a:avLst/>
                  </a:prstGeom>
                  <a:solidFill>
                    <a:srgbClr val="C4C4C4"/>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nvGrpSpPr>
                  <p:cNvPr id="2451" name="Group"/>
                  <p:cNvGrpSpPr/>
                  <p:nvPr/>
                </p:nvGrpSpPr>
                <p:grpSpPr>
                  <a:xfrm>
                    <a:off x="24488" y="187531"/>
                    <a:ext cx="113148" cy="105313"/>
                    <a:chOff x="0" y="0"/>
                    <a:chExt cx="113146" cy="105311"/>
                  </a:xfrm>
                </p:grpSpPr>
                <p:sp>
                  <p:nvSpPr>
                    <p:cNvPr id="2444" name="Line"/>
                    <p:cNvSpPr/>
                    <p:nvPr/>
                  </p:nvSpPr>
                  <p:spPr>
                    <a:xfrm>
                      <a:off x="0" y="37214"/>
                      <a:ext cx="84270" cy="680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EBB20"/>
                    </a:solidFill>
                    <a:ln w="25400" cap="flat">
                      <a:solidFill>
                        <a:srgbClr val="0A5C0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445" name="Line"/>
                    <p:cNvSpPr/>
                    <p:nvPr/>
                  </p:nvSpPr>
                  <p:spPr>
                    <a:xfrm flipV="1">
                      <a:off x="4054" y="47722"/>
                      <a:ext cx="55175" cy="55175"/>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446" name="Line"/>
                    <p:cNvSpPr/>
                    <p:nvPr/>
                  </p:nvSpPr>
                  <p:spPr>
                    <a:xfrm flipV="1">
                      <a:off x="41454" y="53356"/>
                      <a:ext cx="25099" cy="25099"/>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447" name="Line"/>
                    <p:cNvSpPr/>
                    <p:nvPr/>
                  </p:nvSpPr>
                  <p:spPr>
                    <a:xfrm flipV="1">
                      <a:off x="3647" y="46257"/>
                      <a:ext cx="54117" cy="54117"/>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448" name="Line"/>
                    <p:cNvSpPr/>
                    <p:nvPr/>
                  </p:nvSpPr>
                  <p:spPr>
                    <a:xfrm flipV="1">
                      <a:off x="39124" y="53581"/>
                      <a:ext cx="24500" cy="24499"/>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449" name="Circle"/>
                    <p:cNvSpPr/>
                    <p:nvPr/>
                  </p:nvSpPr>
                  <p:spPr>
                    <a:xfrm>
                      <a:off x="51039" y="0"/>
                      <a:ext cx="62108" cy="62107"/>
                    </a:xfrm>
                    <a:prstGeom prst="ellipse">
                      <a:avLst/>
                    </a:prstGeom>
                    <a:solidFill>
                      <a:srgbClr val="06BC00"/>
                    </a:solidFill>
                    <a:ln w="38100" cap="flat">
                      <a:solidFill>
                        <a:srgbClr val="015400"/>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450" name="Circle"/>
                    <p:cNvSpPr/>
                    <p:nvPr/>
                  </p:nvSpPr>
                  <p:spPr>
                    <a:xfrm>
                      <a:off x="83255" y="9142"/>
                      <a:ext cx="20075" cy="20074"/>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pic>
                <p:nvPicPr>
                  <p:cNvPr id="2452" name="250px-VRSNlogoAug2012.png" descr="250px-VRSNlogoAug2012.png"/>
                  <p:cNvPicPr>
                    <a:picLocks noChangeAspect="1"/>
                  </p:cNvPicPr>
                  <p:nvPr/>
                </p:nvPicPr>
                <p:blipFill>
                  <a:blip r:embed="rId3">
                    <a:extLst/>
                  </a:blip>
                  <a:srcRect l="0" t="0" r="12951" b="33387"/>
                  <a:stretch>
                    <a:fillRect/>
                  </a:stretch>
                </p:blipFill>
                <p:spPr>
                  <a:xfrm>
                    <a:off x="270465" y="154464"/>
                    <a:ext cx="180835" cy="138382"/>
                  </a:xfrm>
                  <a:prstGeom prst="rect">
                    <a:avLst/>
                  </a:prstGeom>
                  <a:ln w="12700" cap="flat">
                    <a:noFill/>
                    <a:miter lim="400000"/>
                  </a:ln>
                  <a:effectLst/>
                </p:spPr>
              </p:pic>
              <p:pic>
                <p:nvPicPr>
                  <p:cNvPr id="2453" name="strategic_bofa500_1.png" descr="strategic_bofa500_1.png"/>
                  <p:cNvPicPr>
                    <a:picLocks noChangeAspect="1"/>
                  </p:cNvPicPr>
                  <p:nvPr/>
                </p:nvPicPr>
                <p:blipFill>
                  <a:blip r:embed="rId4">
                    <a:extLst/>
                  </a:blip>
                  <a:srcRect l="35082" t="39675" r="28418" b="0"/>
                  <a:stretch>
                    <a:fillRect/>
                  </a:stretch>
                </p:blipFill>
                <p:spPr>
                  <a:xfrm>
                    <a:off x="137930" y="187531"/>
                    <a:ext cx="188860" cy="105349"/>
                  </a:xfrm>
                  <a:prstGeom prst="rect">
                    <a:avLst/>
                  </a:prstGeom>
                  <a:ln w="12700" cap="flat">
                    <a:noFill/>
                    <a:miter lim="400000"/>
                  </a:ln>
                  <a:effectLst/>
                </p:spPr>
              </p:pic>
            </p:grpSp>
            <p:sp>
              <p:nvSpPr>
                <p:cNvPr id="2455" name="Certificate"/>
                <p:cNvSpPr txBox="1"/>
                <p:nvPr/>
              </p:nvSpPr>
              <p:spPr>
                <a:xfrm>
                  <a:off x="0" y="0"/>
                  <a:ext cx="533210" cy="241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900">
                      <a:solidFill>
                        <a:srgbClr val="000000"/>
                      </a:solidFill>
                      <a:latin typeface="Snell Roundhand"/>
                      <a:ea typeface="Snell Roundhand"/>
                      <a:cs typeface="Snell Roundhand"/>
                      <a:sym typeface="Snell Roundhand"/>
                    </a:defRPr>
                  </a:lvl1pPr>
                </a:lstStyle>
                <a:p>
                  <a:pPr/>
                  <a:r>
                    <a:t>Certificate</a:t>
                  </a:r>
                </a:p>
              </p:txBody>
            </p:sp>
          </p:grpSp>
          <p:sp>
            <p:nvSpPr>
              <p:cNvPr id="2457" name="✗"/>
              <p:cNvSpPr txBox="1"/>
              <p:nvPr/>
            </p:nvSpPr>
            <p:spPr>
              <a:xfrm>
                <a:off x="64471" y="0"/>
                <a:ext cx="404268" cy="609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4000">
                    <a:solidFill>
                      <a:srgbClr val="C82506"/>
                    </a:solidFill>
                    <a:latin typeface="Gill Sans"/>
                    <a:ea typeface="Gill Sans"/>
                    <a:cs typeface="Gill Sans"/>
                    <a:sym typeface="Gill Sans"/>
                  </a:defRPr>
                </a:lvl1pPr>
              </a:lstStyle>
              <a:p>
                <a:pPr/>
                <a:r>
                  <a:t>✗</a:t>
                </a:r>
              </a:p>
            </p:txBody>
          </p:sp>
        </p:grpSp>
        <p:grpSp>
          <p:nvGrpSpPr>
            <p:cNvPr id="2474" name="Group"/>
            <p:cNvGrpSpPr/>
            <p:nvPr/>
          </p:nvGrpSpPr>
          <p:grpSpPr>
            <a:xfrm>
              <a:off x="1179085" y="419099"/>
              <a:ext cx="533211" cy="609601"/>
              <a:chOff x="0" y="0"/>
              <a:chExt cx="533209" cy="609600"/>
            </a:xfrm>
          </p:grpSpPr>
          <p:grpSp>
            <p:nvGrpSpPr>
              <p:cNvPr id="2472" name="Group"/>
              <p:cNvGrpSpPr/>
              <p:nvPr/>
            </p:nvGrpSpPr>
            <p:grpSpPr>
              <a:xfrm>
                <a:off x="-1" y="118381"/>
                <a:ext cx="533211" cy="372838"/>
                <a:chOff x="0" y="0"/>
                <a:chExt cx="533209" cy="372836"/>
              </a:xfrm>
            </p:grpSpPr>
            <p:grpSp>
              <p:nvGrpSpPr>
                <p:cNvPr id="2470" name="Group"/>
                <p:cNvGrpSpPr/>
                <p:nvPr/>
              </p:nvGrpSpPr>
              <p:grpSpPr>
                <a:xfrm>
                  <a:off x="34234" y="42068"/>
                  <a:ext cx="464742" cy="330769"/>
                  <a:chOff x="0" y="0"/>
                  <a:chExt cx="464740" cy="330768"/>
                </a:xfrm>
              </p:grpSpPr>
              <p:sp>
                <p:nvSpPr>
                  <p:cNvPr id="2459" name="Rectangle"/>
                  <p:cNvSpPr/>
                  <p:nvPr/>
                </p:nvSpPr>
                <p:spPr>
                  <a:xfrm>
                    <a:off x="0" y="0"/>
                    <a:ext cx="464741" cy="330769"/>
                  </a:xfrm>
                  <a:prstGeom prst="rect">
                    <a:avLst/>
                  </a:prstGeom>
                  <a:solidFill>
                    <a:srgbClr val="C4C4C4"/>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nvGrpSpPr>
                  <p:cNvPr id="2467" name="Group"/>
                  <p:cNvGrpSpPr/>
                  <p:nvPr/>
                </p:nvGrpSpPr>
                <p:grpSpPr>
                  <a:xfrm>
                    <a:off x="24488" y="187531"/>
                    <a:ext cx="113148" cy="105313"/>
                    <a:chOff x="0" y="0"/>
                    <a:chExt cx="113146" cy="105311"/>
                  </a:xfrm>
                </p:grpSpPr>
                <p:sp>
                  <p:nvSpPr>
                    <p:cNvPr id="2460" name="Line"/>
                    <p:cNvSpPr/>
                    <p:nvPr/>
                  </p:nvSpPr>
                  <p:spPr>
                    <a:xfrm>
                      <a:off x="0" y="37214"/>
                      <a:ext cx="84270" cy="680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EBB20"/>
                    </a:solidFill>
                    <a:ln w="25400" cap="flat">
                      <a:solidFill>
                        <a:srgbClr val="0A5C0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461" name="Line"/>
                    <p:cNvSpPr/>
                    <p:nvPr/>
                  </p:nvSpPr>
                  <p:spPr>
                    <a:xfrm flipV="1">
                      <a:off x="4054" y="47722"/>
                      <a:ext cx="55175" cy="55175"/>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462" name="Line"/>
                    <p:cNvSpPr/>
                    <p:nvPr/>
                  </p:nvSpPr>
                  <p:spPr>
                    <a:xfrm flipV="1">
                      <a:off x="41454" y="53356"/>
                      <a:ext cx="25099" cy="25099"/>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463" name="Line"/>
                    <p:cNvSpPr/>
                    <p:nvPr/>
                  </p:nvSpPr>
                  <p:spPr>
                    <a:xfrm flipV="1">
                      <a:off x="3647" y="46257"/>
                      <a:ext cx="54117" cy="54117"/>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464" name="Line"/>
                    <p:cNvSpPr/>
                    <p:nvPr/>
                  </p:nvSpPr>
                  <p:spPr>
                    <a:xfrm flipV="1">
                      <a:off x="39124" y="53581"/>
                      <a:ext cx="24500" cy="24499"/>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465" name="Circle"/>
                    <p:cNvSpPr/>
                    <p:nvPr/>
                  </p:nvSpPr>
                  <p:spPr>
                    <a:xfrm>
                      <a:off x="51039" y="0"/>
                      <a:ext cx="62108" cy="62107"/>
                    </a:xfrm>
                    <a:prstGeom prst="ellipse">
                      <a:avLst/>
                    </a:prstGeom>
                    <a:solidFill>
                      <a:srgbClr val="06BC00"/>
                    </a:solidFill>
                    <a:ln w="38100" cap="flat">
                      <a:solidFill>
                        <a:srgbClr val="015400"/>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466" name="Circle"/>
                    <p:cNvSpPr/>
                    <p:nvPr/>
                  </p:nvSpPr>
                  <p:spPr>
                    <a:xfrm>
                      <a:off x="83255" y="9142"/>
                      <a:ext cx="20075" cy="20074"/>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pic>
                <p:nvPicPr>
                  <p:cNvPr id="2468" name="250px-VRSNlogoAug2012.png" descr="250px-VRSNlogoAug2012.png"/>
                  <p:cNvPicPr>
                    <a:picLocks noChangeAspect="1"/>
                  </p:cNvPicPr>
                  <p:nvPr/>
                </p:nvPicPr>
                <p:blipFill>
                  <a:blip r:embed="rId3">
                    <a:extLst/>
                  </a:blip>
                  <a:srcRect l="0" t="0" r="12951" b="33387"/>
                  <a:stretch>
                    <a:fillRect/>
                  </a:stretch>
                </p:blipFill>
                <p:spPr>
                  <a:xfrm>
                    <a:off x="270465" y="154464"/>
                    <a:ext cx="180835" cy="138382"/>
                  </a:xfrm>
                  <a:prstGeom prst="rect">
                    <a:avLst/>
                  </a:prstGeom>
                  <a:ln w="12700" cap="flat">
                    <a:noFill/>
                    <a:miter lim="400000"/>
                  </a:ln>
                  <a:effectLst/>
                </p:spPr>
              </p:pic>
              <p:pic>
                <p:nvPicPr>
                  <p:cNvPr id="2469" name="strategic_bofa500_1.png" descr="strategic_bofa500_1.png"/>
                  <p:cNvPicPr>
                    <a:picLocks noChangeAspect="1"/>
                  </p:cNvPicPr>
                  <p:nvPr/>
                </p:nvPicPr>
                <p:blipFill>
                  <a:blip r:embed="rId4">
                    <a:extLst/>
                  </a:blip>
                  <a:srcRect l="35082" t="39675" r="28418" b="0"/>
                  <a:stretch>
                    <a:fillRect/>
                  </a:stretch>
                </p:blipFill>
                <p:spPr>
                  <a:xfrm>
                    <a:off x="137930" y="187531"/>
                    <a:ext cx="188860" cy="105349"/>
                  </a:xfrm>
                  <a:prstGeom prst="rect">
                    <a:avLst/>
                  </a:prstGeom>
                  <a:ln w="12700" cap="flat">
                    <a:noFill/>
                    <a:miter lim="400000"/>
                  </a:ln>
                  <a:effectLst/>
                </p:spPr>
              </p:pic>
            </p:grpSp>
            <p:sp>
              <p:nvSpPr>
                <p:cNvPr id="2471" name="Certificate"/>
                <p:cNvSpPr txBox="1"/>
                <p:nvPr/>
              </p:nvSpPr>
              <p:spPr>
                <a:xfrm>
                  <a:off x="0" y="0"/>
                  <a:ext cx="533210" cy="241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900">
                      <a:solidFill>
                        <a:srgbClr val="000000"/>
                      </a:solidFill>
                      <a:latin typeface="Snell Roundhand"/>
                      <a:ea typeface="Snell Roundhand"/>
                      <a:cs typeface="Snell Roundhand"/>
                      <a:sym typeface="Snell Roundhand"/>
                    </a:defRPr>
                  </a:lvl1pPr>
                </a:lstStyle>
                <a:p>
                  <a:pPr/>
                  <a:r>
                    <a:t>Certificate</a:t>
                  </a:r>
                </a:p>
              </p:txBody>
            </p:sp>
          </p:grpSp>
          <p:sp>
            <p:nvSpPr>
              <p:cNvPr id="2473" name="✗"/>
              <p:cNvSpPr txBox="1"/>
              <p:nvPr/>
            </p:nvSpPr>
            <p:spPr>
              <a:xfrm>
                <a:off x="64471" y="0"/>
                <a:ext cx="404268" cy="609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4000">
                    <a:solidFill>
                      <a:srgbClr val="C82506"/>
                    </a:solidFill>
                    <a:latin typeface="Gill Sans"/>
                    <a:ea typeface="Gill Sans"/>
                    <a:cs typeface="Gill Sans"/>
                    <a:sym typeface="Gill Sans"/>
                  </a:defRPr>
                </a:lvl1pPr>
              </a:lstStyle>
              <a:p>
                <a:pPr/>
                <a:r>
                  <a:t>✗</a:t>
                </a:r>
              </a:p>
            </p:txBody>
          </p:sp>
        </p:grpSp>
      </p:grpSp>
      <p:grpSp>
        <p:nvGrpSpPr>
          <p:cNvPr id="2478" name="Group"/>
          <p:cNvGrpSpPr/>
          <p:nvPr/>
        </p:nvGrpSpPr>
        <p:grpSpPr>
          <a:xfrm>
            <a:off x="1972020" y="3314630"/>
            <a:ext cx="2343367" cy="1779003"/>
            <a:chOff x="0" y="0"/>
            <a:chExt cx="2343365" cy="1779001"/>
          </a:xfrm>
        </p:grpSpPr>
        <p:sp>
          <p:nvSpPr>
            <p:cNvPr id="2476" name="Dingbat Check"/>
            <p:cNvSpPr/>
            <p:nvPr/>
          </p:nvSpPr>
          <p:spPr>
            <a:xfrm>
              <a:off x="0" y="-1"/>
              <a:ext cx="872768" cy="829360"/>
            </a:xfrm>
            <a:custGeom>
              <a:avLst/>
              <a:gdLst/>
              <a:ahLst/>
              <a:cxnLst>
                <a:cxn ang="0">
                  <a:pos x="wd2" y="hd2"/>
                </a:cxn>
                <a:cxn ang="5400000">
                  <a:pos x="wd2" y="hd2"/>
                </a:cxn>
                <a:cxn ang="10800000">
                  <a:pos x="wd2" y="hd2"/>
                </a:cxn>
                <a:cxn ang="16200000">
                  <a:pos x="wd2" y="hd2"/>
                </a:cxn>
              </a:cxnLst>
              <a:rect l="0" t="0" r="r" b="b"/>
              <a:pathLst>
                <a:path w="21452" h="20404" fill="norm" stroke="1"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chemeClr val="accent3"/>
            </a:solidFill>
            <a:ln w="12700" cap="flat">
              <a:noFill/>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sp>
          <p:nvSpPr>
            <p:cNvPr id="2477" name="Include the OCSP Must-Staple extension into certificates"/>
            <p:cNvSpPr/>
            <p:nvPr/>
          </p:nvSpPr>
          <p:spPr>
            <a:xfrm>
              <a:off x="1073365" y="509001"/>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lstStyle>
            <a:p>
              <a:pPr/>
              <a:r>
                <a:t>Include the OCSP Must-Staple extension into certificates</a:t>
              </a:r>
            </a:p>
          </p:txBody>
        </p:sp>
      </p:grpSp>
      <p:grpSp>
        <p:nvGrpSpPr>
          <p:cNvPr id="2493" name="Group"/>
          <p:cNvGrpSpPr/>
          <p:nvPr/>
        </p:nvGrpSpPr>
        <p:grpSpPr>
          <a:xfrm>
            <a:off x="8202554" y="6697091"/>
            <a:ext cx="1903475" cy="1117067"/>
            <a:chOff x="0" y="0"/>
            <a:chExt cx="1903474" cy="1117066"/>
          </a:xfrm>
        </p:grpSpPr>
        <p:sp>
          <p:nvSpPr>
            <p:cNvPr id="2479" name="1.3.6.1.5.5.7.1.24"/>
            <p:cNvSpPr txBox="1"/>
            <p:nvPr/>
          </p:nvSpPr>
          <p:spPr>
            <a:xfrm>
              <a:off x="0" y="824966"/>
              <a:ext cx="1903475" cy="2921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defTabSz="457200">
                <a:lnSpc>
                  <a:spcPts val="3000"/>
                </a:lnSpc>
                <a:defRPr b="0" sz="1300">
                  <a:solidFill>
                    <a:srgbClr val="333333"/>
                  </a:solidFill>
                  <a:latin typeface="Menlo"/>
                  <a:ea typeface="Menlo"/>
                  <a:cs typeface="Menlo"/>
                  <a:sym typeface="Menlo"/>
                </a:defRPr>
              </a:lvl1pPr>
            </a:lstStyle>
            <a:p>
              <a:pPr/>
              <a:r>
                <a:t>1.3.6.1.5.5.7.1.24</a:t>
              </a:r>
            </a:p>
          </p:txBody>
        </p:sp>
        <p:grpSp>
          <p:nvGrpSpPr>
            <p:cNvPr id="2492" name="Group"/>
            <p:cNvGrpSpPr/>
            <p:nvPr/>
          </p:nvGrpSpPr>
          <p:grpSpPr>
            <a:xfrm>
              <a:off x="361263" y="0"/>
              <a:ext cx="1194274" cy="896229"/>
              <a:chOff x="0" y="0"/>
              <a:chExt cx="1194273" cy="896228"/>
            </a:xfrm>
          </p:grpSpPr>
          <p:sp>
            <p:nvSpPr>
              <p:cNvPr id="2480" name="Rectangle"/>
              <p:cNvSpPr/>
              <p:nvPr/>
            </p:nvSpPr>
            <p:spPr>
              <a:xfrm>
                <a:off x="0" y="46231"/>
                <a:ext cx="1194274" cy="849998"/>
              </a:xfrm>
              <a:prstGeom prst="rect">
                <a:avLst/>
              </a:prstGeom>
              <a:solidFill>
                <a:srgbClr val="C4C4C4"/>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481" name="Certificate"/>
              <p:cNvSpPr txBox="1"/>
              <p:nvPr/>
            </p:nvSpPr>
            <p:spPr>
              <a:xfrm>
                <a:off x="27986" y="-1"/>
                <a:ext cx="1138302" cy="45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2200">
                    <a:solidFill>
                      <a:srgbClr val="000000"/>
                    </a:solidFill>
                    <a:latin typeface="Snell Roundhand"/>
                    <a:ea typeface="Snell Roundhand"/>
                    <a:cs typeface="Snell Roundhand"/>
                    <a:sym typeface="Snell Roundhand"/>
                  </a:defRPr>
                </a:lvl1pPr>
              </a:lstStyle>
              <a:p>
                <a:pPr/>
                <a:r>
                  <a:t>Certificate</a:t>
                </a:r>
              </a:p>
            </p:txBody>
          </p:sp>
          <p:grpSp>
            <p:nvGrpSpPr>
              <p:cNvPr id="2489" name="Group"/>
              <p:cNvGrpSpPr/>
              <p:nvPr/>
            </p:nvGrpSpPr>
            <p:grpSpPr>
              <a:xfrm>
                <a:off x="62930" y="528144"/>
                <a:ext cx="290761" cy="270627"/>
                <a:chOff x="0" y="0"/>
                <a:chExt cx="290759" cy="270626"/>
              </a:xfrm>
            </p:grpSpPr>
            <p:sp>
              <p:nvSpPr>
                <p:cNvPr id="2482" name="Line"/>
                <p:cNvSpPr/>
                <p:nvPr/>
              </p:nvSpPr>
              <p:spPr>
                <a:xfrm>
                  <a:off x="0" y="95631"/>
                  <a:ext cx="216552" cy="17499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EBB20"/>
                </a:solidFill>
                <a:ln w="25400" cap="flat">
                  <a:solidFill>
                    <a:srgbClr val="0A5C0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483" name="Line"/>
                <p:cNvSpPr/>
                <p:nvPr/>
              </p:nvSpPr>
              <p:spPr>
                <a:xfrm flipV="1">
                  <a:off x="10418" y="122634"/>
                  <a:ext cx="141786" cy="141785"/>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484" name="Line"/>
                <p:cNvSpPr/>
                <p:nvPr/>
              </p:nvSpPr>
              <p:spPr>
                <a:xfrm flipV="1">
                  <a:off x="106529" y="137114"/>
                  <a:ext cx="64496" cy="64496"/>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485" name="Line"/>
                <p:cNvSpPr/>
                <p:nvPr/>
              </p:nvSpPr>
              <p:spPr>
                <a:xfrm flipV="1">
                  <a:off x="9372" y="118869"/>
                  <a:ext cx="139067" cy="139068"/>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486" name="Line"/>
                <p:cNvSpPr/>
                <p:nvPr/>
              </p:nvSpPr>
              <p:spPr>
                <a:xfrm flipV="1">
                  <a:off x="100541" y="137692"/>
                  <a:ext cx="62956" cy="62955"/>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487" name="Circle"/>
                <p:cNvSpPr/>
                <p:nvPr/>
              </p:nvSpPr>
              <p:spPr>
                <a:xfrm>
                  <a:off x="131160" y="0"/>
                  <a:ext cx="159600" cy="159600"/>
                </a:xfrm>
                <a:prstGeom prst="ellipse">
                  <a:avLst/>
                </a:prstGeom>
                <a:solidFill>
                  <a:srgbClr val="06BC00"/>
                </a:solidFill>
                <a:ln w="38100" cap="flat">
                  <a:solidFill>
                    <a:srgbClr val="015400"/>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488" name="Circle"/>
                <p:cNvSpPr/>
                <p:nvPr/>
              </p:nvSpPr>
              <p:spPr>
                <a:xfrm>
                  <a:off x="213947" y="23493"/>
                  <a:ext cx="51585" cy="51585"/>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pic>
            <p:nvPicPr>
              <p:cNvPr id="2490" name="250px-VRSNlogoAug2012.png" descr="250px-VRSNlogoAug2012.png"/>
              <p:cNvPicPr>
                <a:picLocks noChangeAspect="1"/>
              </p:cNvPicPr>
              <p:nvPr/>
            </p:nvPicPr>
            <p:blipFill>
              <a:blip r:embed="rId3">
                <a:extLst/>
              </a:blip>
              <a:srcRect l="0" t="0" r="12951" b="33387"/>
              <a:stretch>
                <a:fillRect/>
              </a:stretch>
            </p:blipFill>
            <p:spPr>
              <a:xfrm>
                <a:off x="695032" y="443170"/>
                <a:ext cx="464702" cy="355605"/>
              </a:xfrm>
              <a:prstGeom prst="rect">
                <a:avLst/>
              </a:prstGeom>
              <a:ln w="12700" cap="flat">
                <a:noFill/>
                <a:miter lim="400000"/>
              </a:ln>
              <a:effectLst/>
            </p:spPr>
          </p:pic>
          <p:pic>
            <p:nvPicPr>
              <p:cNvPr id="2491" name="strategic_bofa500_1.png" descr="strategic_bofa500_1.png"/>
              <p:cNvPicPr>
                <a:picLocks noChangeAspect="1"/>
              </p:cNvPicPr>
              <p:nvPr/>
            </p:nvPicPr>
            <p:blipFill>
              <a:blip r:embed="rId4">
                <a:extLst/>
              </a:blip>
              <a:srcRect l="35082" t="39675" r="28418" b="0"/>
              <a:stretch>
                <a:fillRect/>
              </a:stretch>
            </p:blipFill>
            <p:spPr>
              <a:xfrm>
                <a:off x="354447" y="528144"/>
                <a:ext cx="485326" cy="270720"/>
              </a:xfrm>
              <a:prstGeom prst="rect">
                <a:avLst/>
              </a:prstGeom>
              <a:ln w="12700" cap="flat">
                <a:noFill/>
                <a:miter lim="400000"/>
              </a:ln>
              <a:effectLst/>
            </p:spPr>
          </p:pic>
        </p:grpSp>
      </p:grpSp>
    </p:spTree>
  </p:cSld>
  <p:clrMapOvr>
    <a:masterClrMapping/>
  </p:clrMapOvr>
  <mc:AlternateContent xmlns:mc="http://schemas.openxmlformats.org/markup-compatibility/2006">
    <mc:Choice xmlns:p14="http://schemas.microsoft.com/office/powerpoint/2010/main" Requires="p14">
      <p:transition spd="fast" advClick="1" p14:dur="300">
        <p:dissolve/>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493"/>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0" presetID="1" grpId="2" fill="hold">
                                  <p:stCondLst>
                                    <p:cond delay="0"/>
                                  </p:stCondLst>
                                  <p:iterate type="el" backwards="0">
                                    <p:tmAbs val="0"/>
                                  </p:iterate>
                                  <p:childTnLst>
                                    <p:set>
                                      <p:cBhvr>
                                        <p:cTn id="9" fill="hold"/>
                                        <p:tgtEl>
                                          <p:spTgt spid="2478"/>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Class="entr" nodeType="clickEffect" presetSubtype="2" presetID="22" grpId="3" fill="hold">
                                  <p:stCondLst>
                                    <p:cond delay="0"/>
                                  </p:stCondLst>
                                  <p:iterate type="el" backwards="0">
                                    <p:tmAbs val="0"/>
                                  </p:iterate>
                                  <p:childTnLst>
                                    <p:set>
                                      <p:cBhvr>
                                        <p:cTn id="13" fill="hold"/>
                                        <p:tgtEl>
                                          <p:spTgt spid="2373"/>
                                        </p:tgtEl>
                                        <p:attrNameLst>
                                          <p:attrName>style.visibility</p:attrName>
                                        </p:attrNameLst>
                                      </p:cBhvr>
                                      <p:to>
                                        <p:strVal val="visible"/>
                                      </p:to>
                                    </p:set>
                                    <p:animEffect filter="wipe(right)" transition="in">
                                      <p:cBhvr>
                                        <p:cTn id="14" dur="300"/>
                                        <p:tgtEl>
                                          <p:spTgt spid="2373"/>
                                        </p:tgtEl>
                                      </p:cBhvr>
                                    </p:animEffect>
                                  </p:childTnLst>
                                </p:cTn>
                              </p:par>
                            </p:childTnLst>
                          </p:cTn>
                        </p:par>
                        <p:par>
                          <p:cTn id="15" fill="hold">
                            <p:stCondLst>
                              <p:cond delay="300"/>
                            </p:stCondLst>
                            <p:childTnLst>
                              <p:par>
                                <p:cTn id="16" presetClass="entr" nodeType="afterEffect" presetSubtype="0" presetID="1" grpId="4" fill="hold">
                                  <p:stCondLst>
                                    <p:cond delay="0"/>
                                  </p:stCondLst>
                                  <p:iterate type="el" backwards="0">
                                    <p:tmAbs val="0"/>
                                  </p:iterate>
                                  <p:childTnLst>
                                    <p:set>
                                      <p:cBhvr>
                                        <p:cTn id="17" fill="hold"/>
                                        <p:tgtEl>
                                          <p:spTgt spid="237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373" grpId="3"/>
      <p:bldP build="whole" bldLvl="1" animBg="1" rev="0" advAuto="0" spid="2478" grpId="2"/>
      <p:bldP build="whole" bldLvl="1" animBg="1" rev="0" advAuto="0" spid="2493" grpId="1"/>
      <p:bldP build="whole" bldLvl="1" animBg="1" rev="0" advAuto="0" spid="2377" grpId="4"/>
    </p:bldLst>
  </p:timing>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97" name="Rectangle"/>
          <p:cNvSpPr/>
          <p:nvPr/>
        </p:nvSpPr>
        <p:spPr>
          <a:xfrm>
            <a:off x="4953608" y="7360537"/>
            <a:ext cx="1790917" cy="991134"/>
          </a:xfrm>
          <a:prstGeom prst="rect">
            <a:avLst/>
          </a:prstGeom>
          <a:solidFill>
            <a:srgbClr val="000000"/>
          </a:solidFill>
          <a:ln w="25400">
            <a:solidFill>
              <a:srgbClr val="FFFFFF"/>
            </a:solidFill>
            <a:prstDash val="sysDot"/>
            <a:miter lim="400000"/>
          </a:ln>
        </p:spPr>
        <p:txBody>
          <a:bodyPr lIns="50800" tIns="50800" rIns="50800" bIns="50800" anchor="ctr"/>
          <a:lstStyle/>
          <a:p>
            <a:pPr>
              <a:defRPr b="0" sz="2200">
                <a:latin typeface="+mn-lt"/>
                <a:ea typeface="+mn-ea"/>
                <a:cs typeface="+mn-cs"/>
                <a:sym typeface="Helvetica Neue Medium"/>
              </a:defRPr>
            </a:pPr>
          </a:p>
        </p:txBody>
      </p:sp>
      <p:sp>
        <p:nvSpPr>
          <p:cNvPr id="2498" name="Triangle"/>
          <p:cNvSpPr/>
          <p:nvPr/>
        </p:nvSpPr>
        <p:spPr>
          <a:xfrm flipH="1" rot="16200000">
            <a:off x="4628713" y="6570286"/>
            <a:ext cx="1246246" cy="275032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21600"/>
                </a:moveTo>
                <a:lnTo>
                  <a:pt x="0" y="0"/>
                </a:lnTo>
                <a:lnTo>
                  <a:pt x="21600" y="0"/>
                </a:lnTo>
                <a:close/>
              </a:path>
            </a:pathLst>
          </a:custGeom>
          <a:solidFill>
            <a:srgbClr val="434343">
              <a:alpha val="83830"/>
            </a:srgbClr>
          </a:solidFill>
          <a:ln w="12700">
            <a:miter lim="400000"/>
          </a:ln>
        </p:spPr>
        <p:txBody>
          <a:bodyPr lIns="50800" tIns="50800" rIns="50800" bIns="50800" anchor="ctr"/>
          <a:lstStyle/>
          <a:p>
            <a:pPr>
              <a:defRPr b="0" sz="2200">
                <a:latin typeface="+mn-lt"/>
                <a:ea typeface="+mn-ea"/>
                <a:cs typeface="+mn-cs"/>
                <a:sym typeface="Helvetica Neue Medium"/>
              </a:defRPr>
            </a:pPr>
          </a:p>
        </p:txBody>
      </p:sp>
      <p:sp>
        <p:nvSpPr>
          <p:cNvPr id="2499" name="To support OCSP Must Staple…"/>
          <p:cNvSpPr txBox="1"/>
          <p:nvPr>
            <p:ph type="title"/>
          </p:nvPr>
        </p:nvSpPr>
        <p:spPr>
          <a:prstGeom prst="rect">
            <a:avLst/>
          </a:prstGeom>
        </p:spPr>
        <p:txBody>
          <a:bodyPr/>
          <a:lstStyle/>
          <a:p>
            <a:pPr/>
            <a:r>
              <a:t>To support OCSP Must Staple</a:t>
            </a:r>
          </a:p>
          <a:p>
            <a:pPr/>
            <a:r>
              <a:t>(2) Clients</a:t>
            </a:r>
          </a:p>
        </p:txBody>
      </p:sp>
      <p:sp>
        <p:nvSpPr>
          <p:cNvPr id="2500"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2513" name="Group"/>
          <p:cNvGrpSpPr/>
          <p:nvPr/>
        </p:nvGrpSpPr>
        <p:grpSpPr>
          <a:xfrm>
            <a:off x="2889549" y="3840499"/>
            <a:ext cx="1194274" cy="896229"/>
            <a:chOff x="0" y="0"/>
            <a:chExt cx="1194273" cy="896228"/>
          </a:xfrm>
        </p:grpSpPr>
        <p:sp>
          <p:nvSpPr>
            <p:cNvPr id="2501" name="Rectangle"/>
            <p:cNvSpPr/>
            <p:nvPr/>
          </p:nvSpPr>
          <p:spPr>
            <a:xfrm>
              <a:off x="0" y="46231"/>
              <a:ext cx="1194274" cy="849998"/>
            </a:xfrm>
            <a:prstGeom prst="rect">
              <a:avLst/>
            </a:prstGeom>
            <a:solidFill>
              <a:srgbClr val="C4C4C4"/>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502" name="Certificate"/>
            <p:cNvSpPr txBox="1"/>
            <p:nvPr/>
          </p:nvSpPr>
          <p:spPr>
            <a:xfrm>
              <a:off x="27986" y="-1"/>
              <a:ext cx="1138302" cy="45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2200">
                  <a:solidFill>
                    <a:srgbClr val="000000"/>
                  </a:solidFill>
                  <a:latin typeface="Snell Roundhand"/>
                  <a:ea typeface="Snell Roundhand"/>
                  <a:cs typeface="Snell Roundhand"/>
                  <a:sym typeface="Snell Roundhand"/>
                </a:defRPr>
              </a:lvl1pPr>
            </a:lstStyle>
            <a:p>
              <a:pPr/>
              <a:r>
                <a:t>Certificate</a:t>
              </a:r>
            </a:p>
          </p:txBody>
        </p:sp>
        <p:grpSp>
          <p:nvGrpSpPr>
            <p:cNvPr id="2510" name="Group"/>
            <p:cNvGrpSpPr/>
            <p:nvPr/>
          </p:nvGrpSpPr>
          <p:grpSpPr>
            <a:xfrm>
              <a:off x="62930" y="528144"/>
              <a:ext cx="290761" cy="270627"/>
              <a:chOff x="0" y="0"/>
              <a:chExt cx="290759" cy="270626"/>
            </a:xfrm>
          </p:grpSpPr>
          <p:sp>
            <p:nvSpPr>
              <p:cNvPr id="2503" name="Line"/>
              <p:cNvSpPr/>
              <p:nvPr/>
            </p:nvSpPr>
            <p:spPr>
              <a:xfrm>
                <a:off x="0" y="95631"/>
                <a:ext cx="216552" cy="17499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EBB20"/>
              </a:solidFill>
              <a:ln w="25400" cap="flat">
                <a:solidFill>
                  <a:srgbClr val="0A5C0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504" name="Line"/>
              <p:cNvSpPr/>
              <p:nvPr/>
            </p:nvSpPr>
            <p:spPr>
              <a:xfrm flipV="1">
                <a:off x="10418" y="122634"/>
                <a:ext cx="141786" cy="141785"/>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505" name="Line"/>
              <p:cNvSpPr/>
              <p:nvPr/>
            </p:nvSpPr>
            <p:spPr>
              <a:xfrm flipV="1">
                <a:off x="106529" y="137114"/>
                <a:ext cx="64496" cy="64496"/>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506" name="Line"/>
              <p:cNvSpPr/>
              <p:nvPr/>
            </p:nvSpPr>
            <p:spPr>
              <a:xfrm flipV="1">
                <a:off x="9372" y="118869"/>
                <a:ext cx="139067" cy="139068"/>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507" name="Line"/>
              <p:cNvSpPr/>
              <p:nvPr/>
            </p:nvSpPr>
            <p:spPr>
              <a:xfrm flipV="1">
                <a:off x="100541" y="137692"/>
                <a:ext cx="62956" cy="62955"/>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508" name="Circle"/>
              <p:cNvSpPr/>
              <p:nvPr/>
            </p:nvSpPr>
            <p:spPr>
              <a:xfrm>
                <a:off x="131160" y="0"/>
                <a:ext cx="159600" cy="159600"/>
              </a:xfrm>
              <a:prstGeom prst="ellipse">
                <a:avLst/>
              </a:prstGeom>
              <a:solidFill>
                <a:srgbClr val="06BC00"/>
              </a:solidFill>
              <a:ln w="38100" cap="flat">
                <a:solidFill>
                  <a:srgbClr val="015400"/>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509" name="Circle"/>
              <p:cNvSpPr/>
              <p:nvPr/>
            </p:nvSpPr>
            <p:spPr>
              <a:xfrm>
                <a:off x="213947" y="23493"/>
                <a:ext cx="51585" cy="51585"/>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pic>
          <p:nvPicPr>
            <p:cNvPr id="2511" name="250px-VRSNlogoAug2012.png" descr="250px-VRSNlogoAug2012.png"/>
            <p:cNvPicPr>
              <a:picLocks noChangeAspect="1"/>
            </p:cNvPicPr>
            <p:nvPr/>
          </p:nvPicPr>
          <p:blipFill>
            <a:blip r:embed="rId3">
              <a:extLst/>
            </a:blip>
            <a:srcRect l="0" t="0" r="12951" b="33387"/>
            <a:stretch>
              <a:fillRect/>
            </a:stretch>
          </p:blipFill>
          <p:spPr>
            <a:xfrm>
              <a:off x="695032" y="443170"/>
              <a:ext cx="464702" cy="355605"/>
            </a:xfrm>
            <a:prstGeom prst="rect">
              <a:avLst/>
            </a:prstGeom>
            <a:ln w="12700" cap="flat">
              <a:noFill/>
              <a:miter lim="400000"/>
            </a:ln>
            <a:effectLst/>
          </p:spPr>
        </p:pic>
        <p:pic>
          <p:nvPicPr>
            <p:cNvPr id="2512" name="strategic_bofa500_1.png" descr="strategic_bofa500_1.png"/>
            <p:cNvPicPr>
              <a:picLocks noChangeAspect="1"/>
            </p:cNvPicPr>
            <p:nvPr/>
          </p:nvPicPr>
          <p:blipFill>
            <a:blip r:embed="rId4">
              <a:extLst/>
            </a:blip>
            <a:srcRect l="35082" t="39675" r="28418" b="0"/>
            <a:stretch>
              <a:fillRect/>
            </a:stretch>
          </p:blipFill>
          <p:spPr>
            <a:xfrm>
              <a:off x="354447" y="528144"/>
              <a:ext cx="485326" cy="270720"/>
            </a:xfrm>
            <a:prstGeom prst="rect">
              <a:avLst/>
            </a:prstGeom>
            <a:ln w="12700" cap="flat">
              <a:noFill/>
              <a:miter lim="400000"/>
            </a:ln>
            <a:effectLst/>
          </p:spPr>
        </p:pic>
      </p:grpSp>
      <p:grpSp>
        <p:nvGrpSpPr>
          <p:cNvPr id="2516" name="Group"/>
          <p:cNvGrpSpPr/>
          <p:nvPr/>
        </p:nvGrpSpPr>
        <p:grpSpPr>
          <a:xfrm>
            <a:off x="3898215" y="3550387"/>
            <a:ext cx="575891" cy="869981"/>
            <a:chOff x="0" y="0"/>
            <a:chExt cx="575889" cy="869980"/>
          </a:xfrm>
        </p:grpSpPr>
        <p:sp>
          <p:nvSpPr>
            <p:cNvPr id="2514" name="Ribbon"/>
            <p:cNvSpPr/>
            <p:nvPr/>
          </p:nvSpPr>
          <p:spPr>
            <a:xfrm>
              <a:off x="-1" y="0"/>
              <a:ext cx="575891" cy="869981"/>
            </a:xfrm>
            <a:custGeom>
              <a:avLst/>
              <a:gdLst/>
              <a:ahLst/>
              <a:cxnLst>
                <a:cxn ang="0">
                  <a:pos x="wd2" y="hd2"/>
                </a:cxn>
                <a:cxn ang="5400000">
                  <a:pos x="wd2" y="hd2"/>
                </a:cxn>
                <a:cxn ang="10800000">
                  <a:pos x="wd2" y="hd2"/>
                </a:cxn>
                <a:cxn ang="16200000">
                  <a:pos x="wd2" y="hd2"/>
                </a:cxn>
              </a:cxnLst>
              <a:rect l="0" t="0" r="r" b="b"/>
              <a:pathLst>
                <a:path w="21483" h="21600" fill="norm" stroke="1" extrusionOk="0">
                  <a:moveTo>
                    <a:pt x="10250" y="0"/>
                  </a:moveTo>
                  <a:cubicBezTo>
                    <a:pt x="9814" y="0"/>
                    <a:pt x="9433" y="155"/>
                    <a:pt x="9220" y="385"/>
                  </a:cubicBezTo>
                  <a:cubicBezTo>
                    <a:pt x="9223" y="388"/>
                    <a:pt x="9226" y="391"/>
                    <a:pt x="9230" y="394"/>
                  </a:cubicBezTo>
                  <a:cubicBezTo>
                    <a:pt x="9058" y="411"/>
                    <a:pt x="8887" y="431"/>
                    <a:pt x="8717" y="453"/>
                  </a:cubicBezTo>
                  <a:cubicBezTo>
                    <a:pt x="8396" y="278"/>
                    <a:pt x="7949" y="215"/>
                    <a:pt x="7531" y="316"/>
                  </a:cubicBezTo>
                  <a:lnTo>
                    <a:pt x="6587" y="545"/>
                  </a:lnTo>
                  <a:cubicBezTo>
                    <a:pt x="6177" y="644"/>
                    <a:pt x="5899" y="876"/>
                    <a:pt x="5817" y="1141"/>
                  </a:cubicBezTo>
                  <a:cubicBezTo>
                    <a:pt x="5823" y="1143"/>
                    <a:pt x="5828" y="1147"/>
                    <a:pt x="5835" y="1149"/>
                  </a:cubicBezTo>
                  <a:cubicBezTo>
                    <a:pt x="5683" y="1204"/>
                    <a:pt x="5533" y="1261"/>
                    <a:pt x="5386" y="1321"/>
                  </a:cubicBezTo>
                  <a:cubicBezTo>
                    <a:pt x="4992" y="1227"/>
                    <a:pt x="4537" y="1270"/>
                    <a:pt x="4194" y="1462"/>
                  </a:cubicBezTo>
                  <a:lnTo>
                    <a:pt x="3426" y="1891"/>
                  </a:lnTo>
                  <a:cubicBezTo>
                    <a:pt x="3092" y="2078"/>
                    <a:pt x="2949" y="2358"/>
                    <a:pt x="3008" y="2627"/>
                  </a:cubicBezTo>
                  <a:cubicBezTo>
                    <a:pt x="3018" y="2628"/>
                    <a:pt x="3026" y="2630"/>
                    <a:pt x="3036" y="2632"/>
                  </a:cubicBezTo>
                  <a:cubicBezTo>
                    <a:pt x="2922" y="2717"/>
                    <a:pt x="2810" y="2805"/>
                    <a:pt x="2702" y="2895"/>
                  </a:cubicBezTo>
                  <a:cubicBezTo>
                    <a:pt x="2281" y="2894"/>
                    <a:pt x="1873" y="3038"/>
                    <a:pt x="1648" y="3297"/>
                  </a:cubicBezTo>
                  <a:lnTo>
                    <a:pt x="1146" y="3876"/>
                  </a:lnTo>
                  <a:cubicBezTo>
                    <a:pt x="928" y="4128"/>
                    <a:pt x="937" y="4424"/>
                    <a:pt x="1130" y="4662"/>
                  </a:cubicBezTo>
                  <a:cubicBezTo>
                    <a:pt x="1140" y="4661"/>
                    <a:pt x="1149" y="4662"/>
                    <a:pt x="1159" y="4661"/>
                  </a:cubicBezTo>
                  <a:cubicBezTo>
                    <a:pt x="1095" y="4767"/>
                    <a:pt x="1035" y="4874"/>
                    <a:pt x="980" y="4983"/>
                  </a:cubicBezTo>
                  <a:cubicBezTo>
                    <a:pt x="585" y="5078"/>
                    <a:pt x="275" y="5307"/>
                    <a:pt x="197" y="5601"/>
                  </a:cubicBezTo>
                  <a:lnTo>
                    <a:pt x="23" y="6260"/>
                  </a:lnTo>
                  <a:cubicBezTo>
                    <a:pt x="-52" y="6546"/>
                    <a:pt x="109" y="6822"/>
                    <a:pt x="414" y="7002"/>
                  </a:cubicBezTo>
                  <a:cubicBezTo>
                    <a:pt x="423" y="6998"/>
                    <a:pt x="432" y="6997"/>
                    <a:pt x="442" y="6993"/>
                  </a:cubicBezTo>
                  <a:cubicBezTo>
                    <a:pt x="439" y="7058"/>
                    <a:pt x="437" y="7123"/>
                    <a:pt x="437" y="7189"/>
                  </a:cubicBezTo>
                  <a:cubicBezTo>
                    <a:pt x="437" y="7238"/>
                    <a:pt x="440" y="7287"/>
                    <a:pt x="442" y="7336"/>
                  </a:cubicBezTo>
                  <a:cubicBezTo>
                    <a:pt x="118" y="7516"/>
                    <a:pt x="-60" y="7802"/>
                    <a:pt x="18" y="8097"/>
                  </a:cubicBezTo>
                  <a:lnTo>
                    <a:pt x="194" y="8756"/>
                  </a:lnTo>
                  <a:cubicBezTo>
                    <a:pt x="270" y="9042"/>
                    <a:pt x="563" y="9265"/>
                    <a:pt x="942" y="9365"/>
                  </a:cubicBezTo>
                  <a:cubicBezTo>
                    <a:pt x="947" y="9361"/>
                    <a:pt x="954" y="9356"/>
                    <a:pt x="960" y="9352"/>
                  </a:cubicBezTo>
                  <a:cubicBezTo>
                    <a:pt x="1014" y="9461"/>
                    <a:pt x="1073" y="9569"/>
                    <a:pt x="1136" y="9676"/>
                  </a:cubicBezTo>
                  <a:cubicBezTo>
                    <a:pt x="927" y="9918"/>
                    <a:pt x="912" y="10224"/>
                    <a:pt x="1136" y="10483"/>
                  </a:cubicBezTo>
                  <a:lnTo>
                    <a:pt x="1636" y="11061"/>
                  </a:lnTo>
                  <a:cubicBezTo>
                    <a:pt x="1854" y="11313"/>
                    <a:pt x="2246" y="11456"/>
                    <a:pt x="2653" y="11464"/>
                  </a:cubicBezTo>
                  <a:cubicBezTo>
                    <a:pt x="2656" y="11459"/>
                    <a:pt x="2661" y="11454"/>
                    <a:pt x="2664" y="11449"/>
                  </a:cubicBezTo>
                  <a:cubicBezTo>
                    <a:pt x="2771" y="11539"/>
                    <a:pt x="2881" y="11629"/>
                    <a:pt x="2995" y="11715"/>
                  </a:cubicBezTo>
                  <a:cubicBezTo>
                    <a:pt x="2924" y="11989"/>
                    <a:pt x="3066" y="12279"/>
                    <a:pt x="3409" y="12471"/>
                  </a:cubicBezTo>
                  <a:lnTo>
                    <a:pt x="4176" y="12900"/>
                  </a:lnTo>
                  <a:cubicBezTo>
                    <a:pt x="4511" y="13087"/>
                    <a:pt x="4953" y="13131"/>
                    <a:pt x="5340" y="13046"/>
                  </a:cubicBezTo>
                  <a:cubicBezTo>
                    <a:pt x="5340" y="13043"/>
                    <a:pt x="5340" y="13040"/>
                    <a:pt x="5340" y="13036"/>
                  </a:cubicBezTo>
                  <a:cubicBezTo>
                    <a:pt x="5487" y="13097"/>
                    <a:pt x="5639" y="13155"/>
                    <a:pt x="5791" y="13211"/>
                  </a:cubicBezTo>
                  <a:cubicBezTo>
                    <a:pt x="5868" y="13482"/>
                    <a:pt x="6150" y="13721"/>
                    <a:pt x="6567" y="13822"/>
                  </a:cubicBezTo>
                  <a:lnTo>
                    <a:pt x="7511" y="14050"/>
                  </a:lnTo>
                  <a:cubicBezTo>
                    <a:pt x="7920" y="14149"/>
                    <a:pt x="8357" y="14090"/>
                    <a:pt x="8676" y="13922"/>
                  </a:cubicBezTo>
                  <a:cubicBezTo>
                    <a:pt x="8676" y="13921"/>
                    <a:pt x="8675" y="13921"/>
                    <a:pt x="8674" y="13919"/>
                  </a:cubicBezTo>
                  <a:cubicBezTo>
                    <a:pt x="8844" y="13942"/>
                    <a:pt x="9016" y="13962"/>
                    <a:pt x="9189" y="13980"/>
                  </a:cubicBezTo>
                  <a:cubicBezTo>
                    <a:pt x="9402" y="14215"/>
                    <a:pt x="9789" y="14372"/>
                    <a:pt x="10230" y="14372"/>
                  </a:cubicBezTo>
                  <a:lnTo>
                    <a:pt x="11233" y="14372"/>
                  </a:lnTo>
                  <a:cubicBezTo>
                    <a:pt x="11669" y="14372"/>
                    <a:pt x="12049" y="14217"/>
                    <a:pt x="12263" y="13987"/>
                  </a:cubicBezTo>
                  <a:cubicBezTo>
                    <a:pt x="12263" y="13987"/>
                    <a:pt x="12263" y="13985"/>
                    <a:pt x="12263" y="13985"/>
                  </a:cubicBezTo>
                  <a:cubicBezTo>
                    <a:pt x="12437" y="13968"/>
                    <a:pt x="12610" y="13948"/>
                    <a:pt x="12781" y="13926"/>
                  </a:cubicBezTo>
                  <a:cubicBezTo>
                    <a:pt x="13101" y="14095"/>
                    <a:pt x="13541" y="14154"/>
                    <a:pt x="13952" y="14055"/>
                  </a:cubicBezTo>
                  <a:lnTo>
                    <a:pt x="14896" y="13827"/>
                  </a:lnTo>
                  <a:cubicBezTo>
                    <a:pt x="15303" y="13729"/>
                    <a:pt x="15582" y="13498"/>
                    <a:pt x="15666" y="13235"/>
                  </a:cubicBezTo>
                  <a:cubicBezTo>
                    <a:pt x="15823" y="13178"/>
                    <a:pt x="15979" y="13118"/>
                    <a:pt x="16131" y="13056"/>
                  </a:cubicBezTo>
                  <a:cubicBezTo>
                    <a:pt x="16516" y="13141"/>
                    <a:pt x="16955" y="13097"/>
                    <a:pt x="17289" y="12910"/>
                  </a:cubicBezTo>
                  <a:lnTo>
                    <a:pt x="18059" y="12481"/>
                  </a:lnTo>
                  <a:cubicBezTo>
                    <a:pt x="18391" y="12296"/>
                    <a:pt x="18533" y="12017"/>
                    <a:pt x="18477" y="11751"/>
                  </a:cubicBezTo>
                  <a:cubicBezTo>
                    <a:pt x="18597" y="11662"/>
                    <a:pt x="18712" y="11569"/>
                    <a:pt x="18824" y="11476"/>
                  </a:cubicBezTo>
                  <a:cubicBezTo>
                    <a:pt x="19229" y="11467"/>
                    <a:pt x="19620" y="11325"/>
                    <a:pt x="19837" y="11075"/>
                  </a:cubicBezTo>
                  <a:lnTo>
                    <a:pt x="20337" y="10496"/>
                  </a:lnTo>
                  <a:cubicBezTo>
                    <a:pt x="20552" y="10248"/>
                    <a:pt x="20546" y="9955"/>
                    <a:pt x="20360" y="9718"/>
                  </a:cubicBezTo>
                  <a:cubicBezTo>
                    <a:pt x="20427" y="9606"/>
                    <a:pt x="20491" y="9493"/>
                    <a:pt x="20549" y="9377"/>
                  </a:cubicBezTo>
                  <a:cubicBezTo>
                    <a:pt x="20922" y="9276"/>
                    <a:pt x="21211" y="9052"/>
                    <a:pt x="21286" y="8769"/>
                  </a:cubicBezTo>
                  <a:lnTo>
                    <a:pt x="21460" y="8112"/>
                  </a:lnTo>
                  <a:cubicBezTo>
                    <a:pt x="21534" y="7829"/>
                    <a:pt x="21377" y="7554"/>
                    <a:pt x="21080" y="7374"/>
                  </a:cubicBezTo>
                  <a:cubicBezTo>
                    <a:pt x="21082" y="7312"/>
                    <a:pt x="21082" y="7251"/>
                    <a:pt x="21082" y="7189"/>
                  </a:cubicBezTo>
                  <a:cubicBezTo>
                    <a:pt x="21082" y="7130"/>
                    <a:pt x="21082" y="7072"/>
                    <a:pt x="21080" y="7014"/>
                  </a:cubicBezTo>
                  <a:cubicBezTo>
                    <a:pt x="21380" y="6834"/>
                    <a:pt x="21540" y="6557"/>
                    <a:pt x="21465" y="6274"/>
                  </a:cubicBezTo>
                  <a:lnTo>
                    <a:pt x="21289" y="5616"/>
                  </a:lnTo>
                  <a:cubicBezTo>
                    <a:pt x="21214" y="5334"/>
                    <a:pt x="20924" y="5112"/>
                    <a:pt x="20551" y="5010"/>
                  </a:cubicBezTo>
                  <a:cubicBezTo>
                    <a:pt x="20494" y="4896"/>
                    <a:pt x="20434" y="4783"/>
                    <a:pt x="20368" y="4671"/>
                  </a:cubicBezTo>
                  <a:cubicBezTo>
                    <a:pt x="20557" y="4433"/>
                    <a:pt x="20567" y="4138"/>
                    <a:pt x="20350" y="3888"/>
                  </a:cubicBezTo>
                  <a:lnTo>
                    <a:pt x="19847" y="3309"/>
                  </a:lnTo>
                  <a:cubicBezTo>
                    <a:pt x="19630" y="3059"/>
                    <a:pt x="19240" y="2917"/>
                    <a:pt x="18835" y="2908"/>
                  </a:cubicBezTo>
                  <a:cubicBezTo>
                    <a:pt x="18725" y="2816"/>
                    <a:pt x="18610" y="2726"/>
                    <a:pt x="18493" y="2638"/>
                  </a:cubicBezTo>
                  <a:cubicBezTo>
                    <a:pt x="18553" y="2370"/>
                    <a:pt x="18409" y="2087"/>
                    <a:pt x="18074" y="1900"/>
                  </a:cubicBezTo>
                  <a:lnTo>
                    <a:pt x="17307" y="1470"/>
                  </a:lnTo>
                  <a:cubicBezTo>
                    <a:pt x="16972" y="1284"/>
                    <a:pt x="16530" y="1239"/>
                    <a:pt x="16143" y="1324"/>
                  </a:cubicBezTo>
                  <a:cubicBezTo>
                    <a:pt x="16143" y="1325"/>
                    <a:pt x="16143" y="1326"/>
                    <a:pt x="16143" y="1326"/>
                  </a:cubicBezTo>
                  <a:cubicBezTo>
                    <a:pt x="15994" y="1265"/>
                    <a:pt x="15843" y="1207"/>
                    <a:pt x="15689" y="1151"/>
                  </a:cubicBezTo>
                  <a:cubicBezTo>
                    <a:pt x="15609" y="884"/>
                    <a:pt x="15328" y="650"/>
                    <a:pt x="14916" y="550"/>
                  </a:cubicBezTo>
                  <a:lnTo>
                    <a:pt x="13972" y="321"/>
                  </a:lnTo>
                  <a:cubicBezTo>
                    <a:pt x="13562" y="222"/>
                    <a:pt x="13126" y="280"/>
                    <a:pt x="12807" y="448"/>
                  </a:cubicBezTo>
                  <a:cubicBezTo>
                    <a:pt x="12808" y="450"/>
                    <a:pt x="12808" y="452"/>
                    <a:pt x="12809" y="453"/>
                  </a:cubicBezTo>
                  <a:cubicBezTo>
                    <a:pt x="12639" y="431"/>
                    <a:pt x="12466" y="411"/>
                    <a:pt x="12294" y="394"/>
                  </a:cubicBezTo>
                  <a:cubicBezTo>
                    <a:pt x="12082" y="158"/>
                    <a:pt x="11697" y="0"/>
                    <a:pt x="11256" y="0"/>
                  </a:cubicBezTo>
                  <a:lnTo>
                    <a:pt x="10250" y="0"/>
                  </a:lnTo>
                  <a:close/>
                  <a:moveTo>
                    <a:pt x="10761" y="2494"/>
                  </a:moveTo>
                  <a:cubicBezTo>
                    <a:pt x="14153" y="2494"/>
                    <a:pt x="16984" y="4085"/>
                    <a:pt x="17666" y="6207"/>
                  </a:cubicBezTo>
                  <a:cubicBezTo>
                    <a:pt x="17678" y="6243"/>
                    <a:pt x="17689" y="6280"/>
                    <a:pt x="17699" y="6316"/>
                  </a:cubicBezTo>
                  <a:cubicBezTo>
                    <a:pt x="17710" y="6352"/>
                    <a:pt x="17718" y="6388"/>
                    <a:pt x="17727" y="6425"/>
                  </a:cubicBezTo>
                  <a:cubicBezTo>
                    <a:pt x="17735" y="6454"/>
                    <a:pt x="17744" y="6482"/>
                    <a:pt x="17750" y="6511"/>
                  </a:cubicBezTo>
                  <a:cubicBezTo>
                    <a:pt x="17762" y="6564"/>
                    <a:pt x="17770" y="6616"/>
                    <a:pt x="17778" y="6669"/>
                  </a:cubicBezTo>
                  <a:cubicBezTo>
                    <a:pt x="17785" y="6707"/>
                    <a:pt x="17791" y="6744"/>
                    <a:pt x="17796" y="6781"/>
                  </a:cubicBezTo>
                  <a:cubicBezTo>
                    <a:pt x="17800" y="6805"/>
                    <a:pt x="17801" y="6830"/>
                    <a:pt x="17804" y="6854"/>
                  </a:cubicBezTo>
                  <a:cubicBezTo>
                    <a:pt x="17812" y="6927"/>
                    <a:pt x="17817" y="6999"/>
                    <a:pt x="17819" y="7072"/>
                  </a:cubicBezTo>
                  <a:cubicBezTo>
                    <a:pt x="17820" y="7082"/>
                    <a:pt x="17822" y="7093"/>
                    <a:pt x="17822" y="7104"/>
                  </a:cubicBezTo>
                  <a:cubicBezTo>
                    <a:pt x="17826" y="7244"/>
                    <a:pt x="17819" y="7385"/>
                    <a:pt x="17804" y="7523"/>
                  </a:cubicBezTo>
                  <a:lnTo>
                    <a:pt x="17807" y="7523"/>
                  </a:lnTo>
                  <a:cubicBezTo>
                    <a:pt x="17796" y="7624"/>
                    <a:pt x="17780" y="7723"/>
                    <a:pt x="17761" y="7822"/>
                  </a:cubicBezTo>
                  <a:lnTo>
                    <a:pt x="17756" y="7822"/>
                  </a:lnTo>
                  <a:cubicBezTo>
                    <a:pt x="17743" y="7882"/>
                    <a:pt x="17731" y="7943"/>
                    <a:pt x="17715" y="8004"/>
                  </a:cubicBezTo>
                  <a:cubicBezTo>
                    <a:pt x="17611" y="8394"/>
                    <a:pt x="17437" y="8765"/>
                    <a:pt x="17205" y="9111"/>
                  </a:cubicBezTo>
                  <a:lnTo>
                    <a:pt x="17212" y="9111"/>
                  </a:lnTo>
                  <a:cubicBezTo>
                    <a:pt x="17151" y="9202"/>
                    <a:pt x="17086" y="9294"/>
                    <a:pt x="17016" y="9382"/>
                  </a:cubicBezTo>
                  <a:lnTo>
                    <a:pt x="17006" y="9381"/>
                  </a:lnTo>
                  <a:cubicBezTo>
                    <a:pt x="16963" y="9435"/>
                    <a:pt x="16919" y="9489"/>
                    <a:pt x="16873" y="9542"/>
                  </a:cubicBezTo>
                  <a:cubicBezTo>
                    <a:pt x="16575" y="9885"/>
                    <a:pt x="16224" y="10193"/>
                    <a:pt x="15827" y="10466"/>
                  </a:cubicBezTo>
                  <a:lnTo>
                    <a:pt x="15832" y="10467"/>
                  </a:lnTo>
                  <a:cubicBezTo>
                    <a:pt x="15727" y="10539"/>
                    <a:pt x="15620" y="10610"/>
                    <a:pt x="15508" y="10678"/>
                  </a:cubicBezTo>
                  <a:lnTo>
                    <a:pt x="15500" y="10674"/>
                  </a:lnTo>
                  <a:cubicBezTo>
                    <a:pt x="15433" y="10715"/>
                    <a:pt x="15365" y="10755"/>
                    <a:pt x="15294" y="10795"/>
                  </a:cubicBezTo>
                  <a:cubicBezTo>
                    <a:pt x="14838" y="11049"/>
                    <a:pt x="14347" y="11259"/>
                    <a:pt x="13835" y="11425"/>
                  </a:cubicBezTo>
                  <a:lnTo>
                    <a:pt x="13840" y="11430"/>
                  </a:lnTo>
                  <a:cubicBezTo>
                    <a:pt x="13704" y="11474"/>
                    <a:pt x="13564" y="11512"/>
                    <a:pt x="13424" y="11550"/>
                  </a:cubicBezTo>
                  <a:lnTo>
                    <a:pt x="13421" y="11547"/>
                  </a:lnTo>
                  <a:cubicBezTo>
                    <a:pt x="13337" y="11570"/>
                    <a:pt x="13251" y="11592"/>
                    <a:pt x="13164" y="11613"/>
                  </a:cubicBezTo>
                  <a:cubicBezTo>
                    <a:pt x="12604" y="11749"/>
                    <a:pt x="12037" y="11834"/>
                    <a:pt x="11470" y="11873"/>
                  </a:cubicBezTo>
                  <a:lnTo>
                    <a:pt x="11470" y="11875"/>
                  </a:lnTo>
                  <a:cubicBezTo>
                    <a:pt x="11269" y="11888"/>
                    <a:pt x="11066" y="11895"/>
                    <a:pt x="10860" y="11897"/>
                  </a:cubicBezTo>
                  <a:cubicBezTo>
                    <a:pt x="10824" y="11897"/>
                    <a:pt x="10786" y="11898"/>
                    <a:pt x="10750" y="11899"/>
                  </a:cubicBezTo>
                  <a:cubicBezTo>
                    <a:pt x="6853" y="11895"/>
                    <a:pt x="3697" y="9792"/>
                    <a:pt x="3697" y="7197"/>
                  </a:cubicBezTo>
                  <a:cubicBezTo>
                    <a:pt x="3697" y="4600"/>
                    <a:pt x="6859" y="2494"/>
                    <a:pt x="10761" y="2494"/>
                  </a:cubicBezTo>
                  <a:close/>
                  <a:moveTo>
                    <a:pt x="10740" y="2745"/>
                  </a:moveTo>
                  <a:cubicBezTo>
                    <a:pt x="7061" y="2745"/>
                    <a:pt x="4069" y="4737"/>
                    <a:pt x="4069" y="7185"/>
                  </a:cubicBezTo>
                  <a:cubicBezTo>
                    <a:pt x="4069" y="9634"/>
                    <a:pt x="7061" y="11625"/>
                    <a:pt x="10740" y="11625"/>
                  </a:cubicBezTo>
                  <a:cubicBezTo>
                    <a:pt x="14419" y="11625"/>
                    <a:pt x="17414" y="9634"/>
                    <a:pt x="17414" y="7185"/>
                  </a:cubicBezTo>
                  <a:cubicBezTo>
                    <a:pt x="17414" y="4737"/>
                    <a:pt x="14419" y="2745"/>
                    <a:pt x="10740" y="2745"/>
                  </a:cubicBezTo>
                  <a:close/>
                  <a:moveTo>
                    <a:pt x="16115" y="13233"/>
                  </a:moveTo>
                  <a:lnTo>
                    <a:pt x="16100" y="13289"/>
                  </a:lnTo>
                  <a:cubicBezTo>
                    <a:pt x="15983" y="13667"/>
                    <a:pt x="15588" y="13971"/>
                    <a:pt x="15046" y="14102"/>
                  </a:cubicBezTo>
                  <a:lnTo>
                    <a:pt x="14102" y="14332"/>
                  </a:lnTo>
                  <a:cubicBezTo>
                    <a:pt x="13920" y="14376"/>
                    <a:pt x="13731" y="14398"/>
                    <a:pt x="13539" y="14398"/>
                  </a:cubicBezTo>
                  <a:cubicBezTo>
                    <a:pt x="13190" y="14398"/>
                    <a:pt x="12858" y="14324"/>
                    <a:pt x="12585" y="14196"/>
                  </a:cubicBezTo>
                  <a:cubicBezTo>
                    <a:pt x="12381" y="14389"/>
                    <a:pt x="12098" y="14530"/>
                    <a:pt x="11773" y="14605"/>
                  </a:cubicBezTo>
                  <a:lnTo>
                    <a:pt x="10965" y="16610"/>
                  </a:lnTo>
                  <a:lnTo>
                    <a:pt x="12975" y="21600"/>
                  </a:lnTo>
                  <a:lnTo>
                    <a:pt x="15587" y="20004"/>
                  </a:lnTo>
                  <a:lnTo>
                    <a:pt x="19049" y="20517"/>
                  </a:lnTo>
                  <a:lnTo>
                    <a:pt x="16115" y="13233"/>
                  </a:lnTo>
                  <a:close/>
                  <a:moveTo>
                    <a:pt x="5365" y="13294"/>
                  </a:moveTo>
                  <a:lnTo>
                    <a:pt x="2457" y="20517"/>
                  </a:lnTo>
                  <a:lnTo>
                    <a:pt x="5921" y="20004"/>
                  </a:lnTo>
                  <a:lnTo>
                    <a:pt x="8534" y="21600"/>
                  </a:lnTo>
                  <a:lnTo>
                    <a:pt x="11327" y="14663"/>
                  </a:lnTo>
                  <a:cubicBezTo>
                    <a:pt x="11296" y="14664"/>
                    <a:pt x="11264" y="14664"/>
                    <a:pt x="11233" y="14664"/>
                  </a:cubicBezTo>
                  <a:lnTo>
                    <a:pt x="10227" y="14664"/>
                  </a:lnTo>
                  <a:cubicBezTo>
                    <a:pt x="9666" y="14664"/>
                    <a:pt x="9169" y="14476"/>
                    <a:pt x="8870" y="14191"/>
                  </a:cubicBezTo>
                  <a:cubicBezTo>
                    <a:pt x="8592" y="14320"/>
                    <a:pt x="8260" y="14393"/>
                    <a:pt x="7921" y="14393"/>
                  </a:cubicBezTo>
                  <a:cubicBezTo>
                    <a:pt x="7729" y="14393"/>
                    <a:pt x="7541" y="14370"/>
                    <a:pt x="7360" y="14326"/>
                  </a:cubicBezTo>
                  <a:lnTo>
                    <a:pt x="6416" y="14097"/>
                  </a:lnTo>
                  <a:cubicBezTo>
                    <a:pt x="6002" y="13997"/>
                    <a:pt x="5669" y="13795"/>
                    <a:pt x="5483" y="13528"/>
                  </a:cubicBezTo>
                  <a:cubicBezTo>
                    <a:pt x="5429" y="13452"/>
                    <a:pt x="5391" y="13374"/>
                    <a:pt x="5365" y="13294"/>
                  </a:cubicBezTo>
                  <a:close/>
                </a:path>
              </a:pathLst>
            </a:custGeom>
            <a:solidFill>
              <a:srgbClr val="FFFFFF"/>
            </a:solidFill>
            <a:ln w="12700" cap="flat">
              <a:solidFill>
                <a:schemeClr val="accent3">
                  <a:hueOff val="-365725"/>
                  <a:satOff val="-32500"/>
                  <a:lumOff val="18235"/>
                </a:schemeClr>
              </a:solidFill>
              <a:prstDash val="solid"/>
              <a:miter lim="400000"/>
            </a:ln>
            <a:effectLst/>
          </p:spPr>
          <p:txBody>
            <a:bodyPr wrap="square" lIns="50800" tIns="50800" rIns="50800" bIns="50800" numCol="1" anchor="ctr">
              <a:noAutofit/>
            </a:bodyPr>
            <a:lstStyle/>
            <a:p>
              <a:pPr>
                <a:defRPr b="0" sz="2200">
                  <a:solidFill>
                    <a:srgbClr val="000000"/>
                  </a:solidFill>
                  <a:latin typeface="+mn-lt"/>
                  <a:ea typeface="+mn-ea"/>
                  <a:cs typeface="+mn-cs"/>
                  <a:sym typeface="Helvetica Neue Medium"/>
                </a:defRPr>
              </a:pPr>
            </a:p>
          </p:txBody>
        </p:sp>
        <p:sp>
          <p:nvSpPr>
            <p:cNvPr id="2515" name="Dingbat Check"/>
            <p:cNvSpPr/>
            <p:nvPr/>
          </p:nvSpPr>
          <p:spPr>
            <a:xfrm>
              <a:off x="158714" y="175322"/>
              <a:ext cx="258462" cy="245607"/>
            </a:xfrm>
            <a:custGeom>
              <a:avLst/>
              <a:gdLst/>
              <a:ahLst/>
              <a:cxnLst>
                <a:cxn ang="0">
                  <a:pos x="wd2" y="hd2"/>
                </a:cxn>
                <a:cxn ang="5400000">
                  <a:pos x="wd2" y="hd2"/>
                </a:cxn>
                <a:cxn ang="10800000">
                  <a:pos x="wd2" y="hd2"/>
                </a:cxn>
                <a:cxn ang="16200000">
                  <a:pos x="wd2" y="hd2"/>
                </a:cxn>
              </a:cxnLst>
              <a:rect l="0" t="0" r="r" b="b"/>
              <a:pathLst>
                <a:path w="21452" h="20404" fill="norm" stroke="1"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chemeClr val="accent3"/>
            </a:solidFill>
            <a:ln w="12700" cap="flat">
              <a:noFill/>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grpSp>
      <p:sp>
        <p:nvSpPr>
          <p:cNvPr id="2517" name="Browser"/>
          <p:cNvSpPr/>
          <p:nvPr/>
        </p:nvSpPr>
        <p:spPr>
          <a:xfrm>
            <a:off x="2149621" y="3244506"/>
            <a:ext cx="2674129" cy="1736798"/>
          </a:xfrm>
          <a:prstGeom prst="roundRect">
            <a:avLst>
              <a:gd name="adj" fmla="val 10968"/>
            </a:avLst>
          </a:prstGeom>
          <a:ln w="76200">
            <a:solidFill>
              <a:srgbClr val="0365C0"/>
            </a:solid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lstStyle>
            <a:lvl1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Browser</a:t>
            </a:r>
          </a:p>
        </p:txBody>
      </p:sp>
      <p:pic>
        <p:nvPicPr>
          <p:cNvPr id="2518" name="Chrome-logo.png" descr="Chrome-logo.png"/>
          <p:cNvPicPr>
            <a:picLocks noChangeAspect="1"/>
          </p:cNvPicPr>
          <p:nvPr/>
        </p:nvPicPr>
        <p:blipFill>
          <a:blip r:embed="rId5">
            <a:extLst/>
          </a:blip>
          <a:stretch>
            <a:fillRect/>
          </a:stretch>
        </p:blipFill>
        <p:spPr>
          <a:xfrm>
            <a:off x="1841634" y="2992428"/>
            <a:ext cx="685801" cy="685801"/>
          </a:xfrm>
          <a:prstGeom prst="rect">
            <a:avLst/>
          </a:prstGeom>
          <a:ln w="12700">
            <a:miter lim="400000"/>
          </a:ln>
        </p:spPr>
      </p:pic>
      <p:sp>
        <p:nvSpPr>
          <p:cNvPr id="2519" name="Line"/>
          <p:cNvSpPr/>
          <p:nvPr/>
        </p:nvSpPr>
        <p:spPr>
          <a:xfrm>
            <a:off x="5392054" y="3723659"/>
            <a:ext cx="2367539" cy="1"/>
          </a:xfrm>
          <a:prstGeom prst="line">
            <a:avLst/>
          </a:prstGeom>
          <a:ln w="50800">
            <a:solidFill>
              <a:srgbClr val="FFFFFF"/>
            </a:solidFill>
            <a:miter lim="400000"/>
            <a:headEnd type="triangle"/>
            <a:tailEnd type="triangle"/>
          </a:ln>
        </p:spPr>
        <p:txBody>
          <a:bodyPr lIns="0" tIns="0" rIns="0" bIns="0"/>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nvGrpSpPr>
          <p:cNvPr id="2552" name="Group"/>
          <p:cNvGrpSpPr/>
          <p:nvPr/>
        </p:nvGrpSpPr>
        <p:grpSpPr>
          <a:xfrm>
            <a:off x="7501744" y="2989452"/>
            <a:ext cx="3500282" cy="1991852"/>
            <a:chOff x="0" y="0"/>
            <a:chExt cx="3500280" cy="1991850"/>
          </a:xfrm>
        </p:grpSpPr>
        <p:grpSp>
          <p:nvGrpSpPr>
            <p:cNvPr id="2522" name="Group"/>
            <p:cNvGrpSpPr/>
            <p:nvPr/>
          </p:nvGrpSpPr>
          <p:grpSpPr>
            <a:xfrm>
              <a:off x="0" y="-1"/>
              <a:ext cx="3500281" cy="1991852"/>
              <a:chOff x="0" y="0"/>
              <a:chExt cx="3500280" cy="1991850"/>
            </a:xfrm>
          </p:grpSpPr>
          <p:sp>
            <p:nvSpPr>
              <p:cNvPr id="2520" name="Website"/>
              <p:cNvSpPr/>
              <p:nvPr/>
            </p:nvSpPr>
            <p:spPr>
              <a:xfrm>
                <a:off x="826152" y="255054"/>
                <a:ext cx="2674129" cy="1736797"/>
              </a:xfrm>
              <a:prstGeom prst="roundRect">
                <a:avLst>
                  <a:gd name="adj" fmla="val 10968"/>
                </a:avLst>
              </a:prstGeom>
              <a:noFill/>
              <a:ln w="76200" cap="flat">
                <a:solidFill>
                  <a:srgbClr val="0365C0"/>
                </a:solidFill>
                <a:prstDash val="solid"/>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lvl1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Website</a:t>
                </a:r>
              </a:p>
            </p:txBody>
          </p:sp>
          <p:pic>
            <p:nvPicPr>
              <p:cNvPr id="2521" name="strategic_bofa500_1.png" descr="strategic_bofa500_1.png"/>
              <p:cNvPicPr>
                <a:picLocks noChangeAspect="1"/>
              </p:cNvPicPr>
              <p:nvPr/>
            </p:nvPicPr>
            <p:blipFill>
              <a:blip r:embed="rId4">
                <a:extLst/>
              </a:blip>
              <a:srcRect l="28418" t="39675" r="28418" b="0"/>
              <a:stretch>
                <a:fillRect/>
              </a:stretch>
            </p:blipFill>
            <p:spPr>
              <a:xfrm>
                <a:off x="0" y="0"/>
                <a:ext cx="1466958" cy="691940"/>
              </a:xfrm>
              <a:prstGeom prst="rect">
                <a:avLst/>
              </a:prstGeom>
              <a:ln w="12700" cap="flat">
                <a:noFill/>
                <a:miter lim="400000"/>
              </a:ln>
              <a:effectLst/>
            </p:spPr>
          </p:pic>
        </p:grpSp>
        <p:grpSp>
          <p:nvGrpSpPr>
            <p:cNvPr id="2530" name="Group"/>
            <p:cNvGrpSpPr/>
            <p:nvPr/>
          </p:nvGrpSpPr>
          <p:grpSpPr>
            <a:xfrm>
              <a:off x="1437782" y="1007050"/>
              <a:ext cx="627664" cy="584201"/>
              <a:chOff x="0" y="0"/>
              <a:chExt cx="627662" cy="584200"/>
            </a:xfrm>
          </p:grpSpPr>
          <p:sp>
            <p:nvSpPr>
              <p:cNvPr id="2523" name="Line"/>
              <p:cNvSpPr/>
              <p:nvPr/>
            </p:nvSpPr>
            <p:spPr>
              <a:xfrm>
                <a:off x="0" y="206440"/>
                <a:ext cx="467470" cy="37776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C82506"/>
              </a:solidFill>
              <a:ln w="25400" cap="flat">
                <a:solidFill>
                  <a:srgbClr val="5C0C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524" name="Line"/>
              <p:cNvSpPr/>
              <p:nvPr/>
            </p:nvSpPr>
            <p:spPr>
              <a:xfrm flipV="1">
                <a:off x="22490" y="264730"/>
                <a:ext cx="306071" cy="306071"/>
              </a:xfrm>
              <a:prstGeom prst="line">
                <a:avLst/>
              </a:prstGeom>
              <a:noFill/>
              <a:ln w="25400" cap="flat">
                <a:solidFill>
                  <a:srgbClr val="5C0C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525" name="Line"/>
              <p:cNvSpPr/>
              <p:nvPr/>
            </p:nvSpPr>
            <p:spPr>
              <a:xfrm flipV="1">
                <a:off x="229964" y="295987"/>
                <a:ext cx="139227" cy="139227"/>
              </a:xfrm>
              <a:prstGeom prst="line">
                <a:avLst/>
              </a:prstGeom>
              <a:noFill/>
              <a:ln w="25400" cap="flat">
                <a:solidFill>
                  <a:srgbClr val="5109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526" name="Line"/>
              <p:cNvSpPr/>
              <p:nvPr/>
            </p:nvSpPr>
            <p:spPr>
              <a:xfrm flipV="1">
                <a:off x="20232" y="256604"/>
                <a:ext cx="300203" cy="300203"/>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527" name="Line"/>
              <p:cNvSpPr/>
              <p:nvPr/>
            </p:nvSpPr>
            <p:spPr>
              <a:xfrm flipV="1">
                <a:off x="217039" y="297235"/>
                <a:ext cx="135901" cy="135901"/>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528" name="Circle"/>
              <p:cNvSpPr/>
              <p:nvPr/>
            </p:nvSpPr>
            <p:spPr>
              <a:xfrm>
                <a:off x="283136" y="0"/>
                <a:ext cx="344527" cy="344527"/>
              </a:xfrm>
              <a:prstGeom prst="ellipse">
                <a:avLst/>
              </a:prstGeom>
              <a:solidFill>
                <a:srgbClr val="C82506"/>
              </a:solidFill>
              <a:ln w="38100" cap="flat">
                <a:solidFill>
                  <a:srgbClr val="580B01"/>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529" name="Circle"/>
              <p:cNvSpPr/>
              <p:nvPr/>
            </p:nvSpPr>
            <p:spPr>
              <a:xfrm>
                <a:off x="461847" y="50715"/>
                <a:ext cx="111356" cy="111356"/>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2543" name="Group"/>
            <p:cNvGrpSpPr/>
            <p:nvPr/>
          </p:nvGrpSpPr>
          <p:grpSpPr>
            <a:xfrm>
              <a:off x="2173037" y="851036"/>
              <a:ext cx="1194274" cy="896229"/>
              <a:chOff x="0" y="0"/>
              <a:chExt cx="1194273" cy="896228"/>
            </a:xfrm>
          </p:grpSpPr>
          <p:sp>
            <p:nvSpPr>
              <p:cNvPr id="2531" name="Rectangle"/>
              <p:cNvSpPr/>
              <p:nvPr/>
            </p:nvSpPr>
            <p:spPr>
              <a:xfrm>
                <a:off x="0" y="46231"/>
                <a:ext cx="1194274" cy="849998"/>
              </a:xfrm>
              <a:prstGeom prst="rect">
                <a:avLst/>
              </a:prstGeom>
              <a:solidFill>
                <a:srgbClr val="C4C4C4"/>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532" name="Certificate"/>
              <p:cNvSpPr txBox="1"/>
              <p:nvPr/>
            </p:nvSpPr>
            <p:spPr>
              <a:xfrm>
                <a:off x="27986" y="-1"/>
                <a:ext cx="1138302" cy="45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2200">
                    <a:solidFill>
                      <a:srgbClr val="000000"/>
                    </a:solidFill>
                    <a:latin typeface="Snell Roundhand"/>
                    <a:ea typeface="Snell Roundhand"/>
                    <a:cs typeface="Snell Roundhand"/>
                    <a:sym typeface="Snell Roundhand"/>
                  </a:defRPr>
                </a:lvl1pPr>
              </a:lstStyle>
              <a:p>
                <a:pPr/>
                <a:r>
                  <a:t>Certificate</a:t>
                </a:r>
              </a:p>
            </p:txBody>
          </p:sp>
          <p:grpSp>
            <p:nvGrpSpPr>
              <p:cNvPr id="2540" name="Group"/>
              <p:cNvGrpSpPr/>
              <p:nvPr/>
            </p:nvGrpSpPr>
            <p:grpSpPr>
              <a:xfrm>
                <a:off x="62930" y="528144"/>
                <a:ext cx="290761" cy="270627"/>
                <a:chOff x="0" y="0"/>
                <a:chExt cx="290759" cy="270626"/>
              </a:xfrm>
            </p:grpSpPr>
            <p:sp>
              <p:nvSpPr>
                <p:cNvPr id="2533" name="Line"/>
                <p:cNvSpPr/>
                <p:nvPr/>
              </p:nvSpPr>
              <p:spPr>
                <a:xfrm>
                  <a:off x="0" y="95631"/>
                  <a:ext cx="216552" cy="17499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EBB20"/>
                </a:solidFill>
                <a:ln w="25400" cap="flat">
                  <a:solidFill>
                    <a:srgbClr val="0A5C0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534" name="Line"/>
                <p:cNvSpPr/>
                <p:nvPr/>
              </p:nvSpPr>
              <p:spPr>
                <a:xfrm flipV="1">
                  <a:off x="10418" y="122634"/>
                  <a:ext cx="141786" cy="141785"/>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535" name="Line"/>
                <p:cNvSpPr/>
                <p:nvPr/>
              </p:nvSpPr>
              <p:spPr>
                <a:xfrm flipV="1">
                  <a:off x="106529" y="137114"/>
                  <a:ext cx="64496" cy="64496"/>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536" name="Line"/>
                <p:cNvSpPr/>
                <p:nvPr/>
              </p:nvSpPr>
              <p:spPr>
                <a:xfrm flipV="1">
                  <a:off x="9372" y="118869"/>
                  <a:ext cx="139067" cy="139068"/>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537" name="Line"/>
                <p:cNvSpPr/>
                <p:nvPr/>
              </p:nvSpPr>
              <p:spPr>
                <a:xfrm flipV="1">
                  <a:off x="100541" y="137692"/>
                  <a:ext cx="62956" cy="62955"/>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538" name="Circle"/>
                <p:cNvSpPr/>
                <p:nvPr/>
              </p:nvSpPr>
              <p:spPr>
                <a:xfrm>
                  <a:off x="131160" y="0"/>
                  <a:ext cx="159600" cy="159600"/>
                </a:xfrm>
                <a:prstGeom prst="ellipse">
                  <a:avLst/>
                </a:prstGeom>
                <a:solidFill>
                  <a:srgbClr val="06BC00"/>
                </a:solidFill>
                <a:ln w="38100" cap="flat">
                  <a:solidFill>
                    <a:srgbClr val="015400"/>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539" name="Circle"/>
                <p:cNvSpPr/>
                <p:nvPr/>
              </p:nvSpPr>
              <p:spPr>
                <a:xfrm>
                  <a:off x="213947" y="23493"/>
                  <a:ext cx="51585" cy="51585"/>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pic>
            <p:nvPicPr>
              <p:cNvPr id="2541" name="250px-VRSNlogoAug2012.png" descr="250px-VRSNlogoAug2012.png"/>
              <p:cNvPicPr>
                <a:picLocks noChangeAspect="1"/>
              </p:cNvPicPr>
              <p:nvPr/>
            </p:nvPicPr>
            <p:blipFill>
              <a:blip r:embed="rId3">
                <a:extLst/>
              </a:blip>
              <a:srcRect l="0" t="0" r="12951" b="33387"/>
              <a:stretch>
                <a:fillRect/>
              </a:stretch>
            </p:blipFill>
            <p:spPr>
              <a:xfrm>
                <a:off x="695032" y="443170"/>
                <a:ext cx="464702" cy="355605"/>
              </a:xfrm>
              <a:prstGeom prst="rect">
                <a:avLst/>
              </a:prstGeom>
              <a:ln w="12700" cap="flat">
                <a:noFill/>
                <a:miter lim="400000"/>
              </a:ln>
              <a:effectLst/>
            </p:spPr>
          </p:pic>
          <p:pic>
            <p:nvPicPr>
              <p:cNvPr id="2542" name="strategic_bofa500_1.png" descr="strategic_bofa500_1.png"/>
              <p:cNvPicPr>
                <a:picLocks noChangeAspect="1"/>
              </p:cNvPicPr>
              <p:nvPr/>
            </p:nvPicPr>
            <p:blipFill>
              <a:blip r:embed="rId4">
                <a:extLst/>
              </a:blip>
              <a:srcRect l="35082" t="39675" r="28418" b="0"/>
              <a:stretch>
                <a:fillRect/>
              </a:stretch>
            </p:blipFill>
            <p:spPr>
              <a:xfrm>
                <a:off x="354447" y="528144"/>
                <a:ext cx="485326" cy="270720"/>
              </a:xfrm>
              <a:prstGeom prst="rect">
                <a:avLst/>
              </a:prstGeom>
              <a:ln w="12700" cap="flat">
                <a:noFill/>
                <a:miter lim="400000"/>
              </a:ln>
              <a:effectLst/>
            </p:spPr>
          </p:pic>
        </p:grpSp>
        <p:grpSp>
          <p:nvGrpSpPr>
            <p:cNvPr id="2551" name="Group"/>
            <p:cNvGrpSpPr/>
            <p:nvPr/>
          </p:nvGrpSpPr>
          <p:grpSpPr>
            <a:xfrm>
              <a:off x="960029" y="1010340"/>
              <a:ext cx="620594" cy="577620"/>
              <a:chOff x="0" y="0"/>
              <a:chExt cx="620592" cy="577619"/>
            </a:xfrm>
          </p:grpSpPr>
          <p:sp>
            <p:nvSpPr>
              <p:cNvPr id="2544" name="Line"/>
              <p:cNvSpPr/>
              <p:nvPr/>
            </p:nvSpPr>
            <p:spPr>
              <a:xfrm>
                <a:off x="0" y="204114"/>
                <a:ext cx="462204" cy="37350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EBB20"/>
              </a:solidFill>
              <a:ln w="25400" cap="flat">
                <a:solidFill>
                  <a:srgbClr val="0A5C0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545" name="Line"/>
              <p:cNvSpPr/>
              <p:nvPr/>
            </p:nvSpPr>
            <p:spPr>
              <a:xfrm flipV="1">
                <a:off x="22237" y="261748"/>
                <a:ext cx="302623" cy="302623"/>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546" name="Line"/>
              <p:cNvSpPr/>
              <p:nvPr/>
            </p:nvSpPr>
            <p:spPr>
              <a:xfrm flipV="1">
                <a:off x="227374" y="292653"/>
                <a:ext cx="137658" cy="137658"/>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547" name="Line"/>
              <p:cNvSpPr/>
              <p:nvPr/>
            </p:nvSpPr>
            <p:spPr>
              <a:xfrm flipV="1">
                <a:off x="20004" y="253713"/>
                <a:ext cx="296822" cy="296822"/>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548" name="Line"/>
              <p:cNvSpPr/>
              <p:nvPr/>
            </p:nvSpPr>
            <p:spPr>
              <a:xfrm flipV="1">
                <a:off x="214594" y="293887"/>
                <a:ext cx="134370" cy="134370"/>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549" name="Circle"/>
              <p:cNvSpPr/>
              <p:nvPr/>
            </p:nvSpPr>
            <p:spPr>
              <a:xfrm>
                <a:off x="279946" y="0"/>
                <a:ext cx="340647" cy="340646"/>
              </a:xfrm>
              <a:prstGeom prst="ellipse">
                <a:avLst/>
              </a:prstGeom>
              <a:solidFill>
                <a:srgbClr val="06BC00"/>
              </a:solidFill>
              <a:ln w="38100" cap="flat">
                <a:solidFill>
                  <a:srgbClr val="015400"/>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550" name="Circle"/>
              <p:cNvSpPr/>
              <p:nvPr/>
            </p:nvSpPr>
            <p:spPr>
              <a:xfrm>
                <a:off x="456644" y="50144"/>
                <a:ext cx="110102" cy="110102"/>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grpSp>
        <p:nvGrpSpPr>
          <p:cNvPr id="2560" name="Group"/>
          <p:cNvGrpSpPr/>
          <p:nvPr/>
        </p:nvGrpSpPr>
        <p:grpSpPr>
          <a:xfrm>
            <a:off x="8939527" y="3996502"/>
            <a:ext cx="627663" cy="584201"/>
            <a:chOff x="0" y="0"/>
            <a:chExt cx="627662" cy="584200"/>
          </a:xfrm>
        </p:grpSpPr>
        <p:sp>
          <p:nvSpPr>
            <p:cNvPr id="2553" name="Line"/>
            <p:cNvSpPr/>
            <p:nvPr/>
          </p:nvSpPr>
          <p:spPr>
            <a:xfrm>
              <a:off x="0" y="206440"/>
              <a:ext cx="467470" cy="37776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C82506"/>
            </a:solidFill>
            <a:ln w="25400" cap="flat">
              <a:solidFill>
                <a:srgbClr val="5C0C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554" name="Line"/>
            <p:cNvSpPr/>
            <p:nvPr/>
          </p:nvSpPr>
          <p:spPr>
            <a:xfrm flipV="1">
              <a:off x="22490" y="264730"/>
              <a:ext cx="306071" cy="306071"/>
            </a:xfrm>
            <a:prstGeom prst="line">
              <a:avLst/>
            </a:prstGeom>
            <a:noFill/>
            <a:ln w="25400" cap="flat">
              <a:solidFill>
                <a:srgbClr val="5C0C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555" name="Line"/>
            <p:cNvSpPr/>
            <p:nvPr/>
          </p:nvSpPr>
          <p:spPr>
            <a:xfrm flipV="1">
              <a:off x="229964" y="295987"/>
              <a:ext cx="139227" cy="139227"/>
            </a:xfrm>
            <a:prstGeom prst="line">
              <a:avLst/>
            </a:prstGeom>
            <a:noFill/>
            <a:ln w="25400" cap="flat">
              <a:solidFill>
                <a:srgbClr val="5109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556" name="Line"/>
            <p:cNvSpPr/>
            <p:nvPr/>
          </p:nvSpPr>
          <p:spPr>
            <a:xfrm flipV="1">
              <a:off x="20232" y="256604"/>
              <a:ext cx="300203" cy="300203"/>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557" name="Line"/>
            <p:cNvSpPr/>
            <p:nvPr/>
          </p:nvSpPr>
          <p:spPr>
            <a:xfrm flipV="1">
              <a:off x="217039" y="297235"/>
              <a:ext cx="135901" cy="135901"/>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558" name="Circle"/>
            <p:cNvSpPr/>
            <p:nvPr/>
          </p:nvSpPr>
          <p:spPr>
            <a:xfrm>
              <a:off x="283136" y="0"/>
              <a:ext cx="344527" cy="344527"/>
            </a:xfrm>
            <a:prstGeom prst="ellipse">
              <a:avLst/>
            </a:prstGeom>
            <a:solidFill>
              <a:srgbClr val="C82506"/>
            </a:solidFill>
            <a:ln w="38100" cap="flat">
              <a:solidFill>
                <a:srgbClr val="580B01"/>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559" name="Circle"/>
            <p:cNvSpPr/>
            <p:nvPr/>
          </p:nvSpPr>
          <p:spPr>
            <a:xfrm>
              <a:off x="461847" y="50715"/>
              <a:ext cx="111356" cy="111356"/>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2573" name="Group"/>
          <p:cNvGrpSpPr/>
          <p:nvPr/>
        </p:nvGrpSpPr>
        <p:grpSpPr>
          <a:xfrm>
            <a:off x="9674781" y="3840488"/>
            <a:ext cx="1194275" cy="896229"/>
            <a:chOff x="0" y="0"/>
            <a:chExt cx="1194273" cy="896228"/>
          </a:xfrm>
        </p:grpSpPr>
        <p:sp>
          <p:nvSpPr>
            <p:cNvPr id="2561" name="Rectangle"/>
            <p:cNvSpPr/>
            <p:nvPr/>
          </p:nvSpPr>
          <p:spPr>
            <a:xfrm>
              <a:off x="0" y="46231"/>
              <a:ext cx="1194274" cy="849998"/>
            </a:xfrm>
            <a:prstGeom prst="rect">
              <a:avLst/>
            </a:prstGeom>
            <a:solidFill>
              <a:srgbClr val="C4C4C4"/>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562" name="Certificate"/>
            <p:cNvSpPr txBox="1"/>
            <p:nvPr/>
          </p:nvSpPr>
          <p:spPr>
            <a:xfrm>
              <a:off x="27986" y="-1"/>
              <a:ext cx="1138302" cy="45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2200">
                  <a:solidFill>
                    <a:srgbClr val="000000"/>
                  </a:solidFill>
                  <a:latin typeface="Snell Roundhand"/>
                  <a:ea typeface="Snell Roundhand"/>
                  <a:cs typeface="Snell Roundhand"/>
                  <a:sym typeface="Snell Roundhand"/>
                </a:defRPr>
              </a:lvl1pPr>
            </a:lstStyle>
            <a:p>
              <a:pPr/>
              <a:r>
                <a:t>Certificate</a:t>
              </a:r>
            </a:p>
          </p:txBody>
        </p:sp>
        <p:grpSp>
          <p:nvGrpSpPr>
            <p:cNvPr id="2570" name="Group"/>
            <p:cNvGrpSpPr/>
            <p:nvPr/>
          </p:nvGrpSpPr>
          <p:grpSpPr>
            <a:xfrm>
              <a:off x="62930" y="528144"/>
              <a:ext cx="290761" cy="270627"/>
              <a:chOff x="0" y="0"/>
              <a:chExt cx="290759" cy="270626"/>
            </a:xfrm>
          </p:grpSpPr>
          <p:sp>
            <p:nvSpPr>
              <p:cNvPr id="2563" name="Line"/>
              <p:cNvSpPr/>
              <p:nvPr/>
            </p:nvSpPr>
            <p:spPr>
              <a:xfrm>
                <a:off x="0" y="95631"/>
                <a:ext cx="216552" cy="17499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EBB20"/>
              </a:solidFill>
              <a:ln w="25400" cap="flat">
                <a:solidFill>
                  <a:srgbClr val="0A5C0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564" name="Line"/>
              <p:cNvSpPr/>
              <p:nvPr/>
            </p:nvSpPr>
            <p:spPr>
              <a:xfrm flipV="1">
                <a:off x="10418" y="122634"/>
                <a:ext cx="141786" cy="141785"/>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565" name="Line"/>
              <p:cNvSpPr/>
              <p:nvPr/>
            </p:nvSpPr>
            <p:spPr>
              <a:xfrm flipV="1">
                <a:off x="106529" y="137114"/>
                <a:ext cx="64496" cy="64496"/>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566" name="Line"/>
              <p:cNvSpPr/>
              <p:nvPr/>
            </p:nvSpPr>
            <p:spPr>
              <a:xfrm flipV="1">
                <a:off x="9372" y="118869"/>
                <a:ext cx="139067" cy="139068"/>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567" name="Line"/>
              <p:cNvSpPr/>
              <p:nvPr/>
            </p:nvSpPr>
            <p:spPr>
              <a:xfrm flipV="1">
                <a:off x="100541" y="137692"/>
                <a:ext cx="62956" cy="62955"/>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568" name="Circle"/>
              <p:cNvSpPr/>
              <p:nvPr/>
            </p:nvSpPr>
            <p:spPr>
              <a:xfrm>
                <a:off x="131160" y="0"/>
                <a:ext cx="159600" cy="159600"/>
              </a:xfrm>
              <a:prstGeom prst="ellipse">
                <a:avLst/>
              </a:prstGeom>
              <a:solidFill>
                <a:srgbClr val="06BC00"/>
              </a:solidFill>
              <a:ln w="38100" cap="flat">
                <a:solidFill>
                  <a:srgbClr val="015400"/>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569" name="Circle"/>
              <p:cNvSpPr/>
              <p:nvPr/>
            </p:nvSpPr>
            <p:spPr>
              <a:xfrm>
                <a:off x="213947" y="23493"/>
                <a:ext cx="51585" cy="51585"/>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pic>
          <p:nvPicPr>
            <p:cNvPr id="2571" name="250px-VRSNlogoAug2012.png" descr="250px-VRSNlogoAug2012.png"/>
            <p:cNvPicPr>
              <a:picLocks noChangeAspect="1"/>
            </p:cNvPicPr>
            <p:nvPr/>
          </p:nvPicPr>
          <p:blipFill>
            <a:blip r:embed="rId3">
              <a:extLst/>
            </a:blip>
            <a:srcRect l="0" t="0" r="12951" b="33387"/>
            <a:stretch>
              <a:fillRect/>
            </a:stretch>
          </p:blipFill>
          <p:spPr>
            <a:xfrm>
              <a:off x="695032" y="443170"/>
              <a:ext cx="464702" cy="355605"/>
            </a:xfrm>
            <a:prstGeom prst="rect">
              <a:avLst/>
            </a:prstGeom>
            <a:ln w="12700" cap="flat">
              <a:noFill/>
              <a:miter lim="400000"/>
            </a:ln>
            <a:effectLst/>
          </p:spPr>
        </p:pic>
        <p:pic>
          <p:nvPicPr>
            <p:cNvPr id="2572" name="strategic_bofa500_1.png" descr="strategic_bofa500_1.png"/>
            <p:cNvPicPr>
              <a:picLocks noChangeAspect="1"/>
            </p:cNvPicPr>
            <p:nvPr/>
          </p:nvPicPr>
          <p:blipFill>
            <a:blip r:embed="rId4">
              <a:extLst/>
            </a:blip>
            <a:srcRect l="35082" t="39675" r="28418" b="0"/>
            <a:stretch>
              <a:fillRect/>
            </a:stretch>
          </p:blipFill>
          <p:spPr>
            <a:xfrm>
              <a:off x="354447" y="528144"/>
              <a:ext cx="485326" cy="270720"/>
            </a:xfrm>
            <a:prstGeom prst="rect">
              <a:avLst/>
            </a:prstGeom>
            <a:ln w="12700" cap="flat">
              <a:noFill/>
              <a:miter lim="400000"/>
            </a:ln>
            <a:effectLst/>
          </p:spPr>
        </p:pic>
      </p:grpSp>
      <p:grpSp>
        <p:nvGrpSpPr>
          <p:cNvPr id="2581" name="Group"/>
          <p:cNvGrpSpPr/>
          <p:nvPr/>
        </p:nvGrpSpPr>
        <p:grpSpPr>
          <a:xfrm>
            <a:off x="8461774" y="3999792"/>
            <a:ext cx="620593" cy="577621"/>
            <a:chOff x="0" y="0"/>
            <a:chExt cx="620592" cy="577619"/>
          </a:xfrm>
        </p:grpSpPr>
        <p:sp>
          <p:nvSpPr>
            <p:cNvPr id="2574" name="Line"/>
            <p:cNvSpPr/>
            <p:nvPr/>
          </p:nvSpPr>
          <p:spPr>
            <a:xfrm>
              <a:off x="0" y="204114"/>
              <a:ext cx="462204" cy="37350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EBB20"/>
            </a:solidFill>
            <a:ln w="25400" cap="flat">
              <a:solidFill>
                <a:srgbClr val="0A5C0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575" name="Line"/>
            <p:cNvSpPr/>
            <p:nvPr/>
          </p:nvSpPr>
          <p:spPr>
            <a:xfrm flipV="1">
              <a:off x="22237" y="261748"/>
              <a:ext cx="302623" cy="302623"/>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576" name="Line"/>
            <p:cNvSpPr/>
            <p:nvPr/>
          </p:nvSpPr>
          <p:spPr>
            <a:xfrm flipV="1">
              <a:off x="227374" y="292653"/>
              <a:ext cx="137658" cy="137658"/>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577" name="Line"/>
            <p:cNvSpPr/>
            <p:nvPr/>
          </p:nvSpPr>
          <p:spPr>
            <a:xfrm flipV="1">
              <a:off x="20004" y="253713"/>
              <a:ext cx="296822" cy="296822"/>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578" name="Line"/>
            <p:cNvSpPr/>
            <p:nvPr/>
          </p:nvSpPr>
          <p:spPr>
            <a:xfrm flipV="1">
              <a:off x="214594" y="293887"/>
              <a:ext cx="134370" cy="134370"/>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579" name="Circle"/>
            <p:cNvSpPr/>
            <p:nvPr/>
          </p:nvSpPr>
          <p:spPr>
            <a:xfrm>
              <a:off x="279946" y="0"/>
              <a:ext cx="340647" cy="340646"/>
            </a:xfrm>
            <a:prstGeom prst="ellipse">
              <a:avLst/>
            </a:prstGeom>
            <a:solidFill>
              <a:srgbClr val="06BC00"/>
            </a:solidFill>
            <a:ln w="38100" cap="flat">
              <a:solidFill>
                <a:srgbClr val="015400"/>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580" name="Circle"/>
            <p:cNvSpPr/>
            <p:nvPr/>
          </p:nvSpPr>
          <p:spPr>
            <a:xfrm>
              <a:off x="456644" y="50144"/>
              <a:ext cx="110102" cy="110102"/>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sp>
        <p:nvSpPr>
          <p:cNvPr id="2582" name="1.3.6.1.5.5.7.1.24"/>
          <p:cNvSpPr txBox="1"/>
          <p:nvPr/>
        </p:nvSpPr>
        <p:spPr>
          <a:xfrm>
            <a:off x="2460154" y="4655956"/>
            <a:ext cx="1903476" cy="292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3000"/>
              </a:lnSpc>
              <a:defRPr b="0" sz="1300">
                <a:solidFill>
                  <a:srgbClr val="333333"/>
                </a:solidFill>
                <a:latin typeface="Menlo"/>
                <a:ea typeface="Menlo"/>
                <a:cs typeface="Menlo"/>
                <a:sym typeface="Menlo"/>
              </a:defRPr>
            </a:lvl1pPr>
          </a:lstStyle>
          <a:p>
            <a:pPr/>
            <a:r>
              <a:t>1.3.6.1.5.5.7.1.24</a:t>
            </a:r>
          </a:p>
        </p:txBody>
      </p:sp>
      <p:grpSp>
        <p:nvGrpSpPr>
          <p:cNvPr id="2599" name="Group"/>
          <p:cNvGrpSpPr/>
          <p:nvPr/>
        </p:nvGrpSpPr>
        <p:grpSpPr>
          <a:xfrm>
            <a:off x="7061379" y="7526142"/>
            <a:ext cx="1217021" cy="659924"/>
            <a:chOff x="0" y="0"/>
            <a:chExt cx="1217019" cy="659923"/>
          </a:xfrm>
        </p:grpSpPr>
        <p:grpSp>
          <p:nvGrpSpPr>
            <p:cNvPr id="2590" name="Group"/>
            <p:cNvGrpSpPr/>
            <p:nvPr/>
          </p:nvGrpSpPr>
          <p:grpSpPr>
            <a:xfrm>
              <a:off x="0" y="-1"/>
              <a:ext cx="709020" cy="659925"/>
              <a:chOff x="0" y="0"/>
              <a:chExt cx="709019" cy="659923"/>
            </a:xfrm>
          </p:grpSpPr>
          <p:sp>
            <p:nvSpPr>
              <p:cNvPr id="2583" name="Line"/>
              <p:cNvSpPr/>
              <p:nvPr/>
            </p:nvSpPr>
            <p:spPr>
              <a:xfrm>
                <a:off x="0" y="233198"/>
                <a:ext cx="528063" cy="4267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333FF"/>
              </a:solidFill>
              <a:ln w="25400" cap="flat">
                <a:solidFill>
                  <a:srgbClr val="02084B"/>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584" name="Line"/>
              <p:cNvSpPr/>
              <p:nvPr/>
            </p:nvSpPr>
            <p:spPr>
              <a:xfrm flipV="1">
                <a:off x="25406" y="299044"/>
                <a:ext cx="345743" cy="345743"/>
              </a:xfrm>
              <a:prstGeom prst="line">
                <a:avLst/>
              </a:prstGeom>
              <a:noFill/>
              <a:ln w="25400" cap="flat">
                <a:solidFill>
                  <a:srgbClr val="030B5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585" name="Line"/>
              <p:cNvSpPr/>
              <p:nvPr/>
            </p:nvSpPr>
            <p:spPr>
              <a:xfrm flipV="1">
                <a:off x="259772" y="334353"/>
                <a:ext cx="157273" cy="157272"/>
              </a:xfrm>
              <a:prstGeom prst="line">
                <a:avLst/>
              </a:prstGeom>
              <a:noFill/>
              <a:ln w="25400" cap="flat">
                <a:solidFill>
                  <a:srgbClr val="030952"/>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586" name="Line"/>
              <p:cNvSpPr/>
              <p:nvPr/>
            </p:nvSpPr>
            <p:spPr>
              <a:xfrm flipV="1">
                <a:off x="22854" y="289865"/>
                <a:ext cx="339115" cy="339114"/>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587" name="Line"/>
              <p:cNvSpPr/>
              <p:nvPr/>
            </p:nvSpPr>
            <p:spPr>
              <a:xfrm flipV="1">
                <a:off x="245171" y="335763"/>
                <a:ext cx="153517" cy="153516"/>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588" name="Circle"/>
              <p:cNvSpPr/>
              <p:nvPr/>
            </p:nvSpPr>
            <p:spPr>
              <a:xfrm>
                <a:off x="319836" y="0"/>
                <a:ext cx="389184" cy="389184"/>
              </a:xfrm>
              <a:prstGeom prst="ellipse">
                <a:avLst/>
              </a:prstGeom>
              <a:solidFill>
                <a:srgbClr val="1333FF"/>
              </a:solidFill>
              <a:ln w="38100" cap="flat">
                <a:solidFill>
                  <a:srgbClr val="02084F"/>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589" name="Circle"/>
              <p:cNvSpPr/>
              <p:nvPr/>
            </p:nvSpPr>
            <p:spPr>
              <a:xfrm>
                <a:off x="521711" y="57289"/>
                <a:ext cx="125790" cy="125790"/>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2598" name="Group"/>
            <p:cNvGrpSpPr/>
            <p:nvPr/>
          </p:nvGrpSpPr>
          <p:grpSpPr>
            <a:xfrm>
              <a:off x="507999" y="0"/>
              <a:ext cx="709021" cy="659924"/>
              <a:chOff x="0" y="0"/>
              <a:chExt cx="709019" cy="659923"/>
            </a:xfrm>
          </p:grpSpPr>
          <p:sp>
            <p:nvSpPr>
              <p:cNvPr id="2591" name="Line"/>
              <p:cNvSpPr/>
              <p:nvPr/>
            </p:nvSpPr>
            <p:spPr>
              <a:xfrm>
                <a:off x="0" y="233198"/>
                <a:ext cx="528063" cy="4267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773F9B"/>
              </a:solidFill>
              <a:ln w="25400" cap="flat">
                <a:solidFill>
                  <a:srgbClr val="02084B"/>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592" name="Line"/>
              <p:cNvSpPr/>
              <p:nvPr/>
            </p:nvSpPr>
            <p:spPr>
              <a:xfrm flipV="1">
                <a:off x="25406" y="299044"/>
                <a:ext cx="345743" cy="345743"/>
              </a:xfrm>
              <a:prstGeom prst="line">
                <a:avLst/>
              </a:prstGeom>
              <a:noFill/>
              <a:ln w="25400" cap="flat">
                <a:solidFill>
                  <a:srgbClr val="030B5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593" name="Line"/>
              <p:cNvSpPr/>
              <p:nvPr/>
            </p:nvSpPr>
            <p:spPr>
              <a:xfrm flipV="1">
                <a:off x="259772" y="334353"/>
                <a:ext cx="157273" cy="157272"/>
              </a:xfrm>
              <a:prstGeom prst="line">
                <a:avLst/>
              </a:prstGeom>
              <a:noFill/>
              <a:ln w="25400" cap="flat">
                <a:solidFill>
                  <a:srgbClr val="030952"/>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594" name="Line"/>
              <p:cNvSpPr/>
              <p:nvPr/>
            </p:nvSpPr>
            <p:spPr>
              <a:xfrm flipV="1">
                <a:off x="22854" y="289865"/>
                <a:ext cx="339115" cy="339114"/>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595" name="Line"/>
              <p:cNvSpPr/>
              <p:nvPr/>
            </p:nvSpPr>
            <p:spPr>
              <a:xfrm flipV="1">
                <a:off x="245171" y="335763"/>
                <a:ext cx="153517" cy="153516"/>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596" name="Circle"/>
              <p:cNvSpPr/>
              <p:nvPr/>
            </p:nvSpPr>
            <p:spPr>
              <a:xfrm>
                <a:off x="319836" y="0"/>
                <a:ext cx="389184" cy="389184"/>
              </a:xfrm>
              <a:prstGeom prst="ellipse">
                <a:avLst/>
              </a:prstGeom>
              <a:solidFill>
                <a:srgbClr val="773F9B"/>
              </a:solidFill>
              <a:ln w="38100" cap="flat">
                <a:solidFill>
                  <a:srgbClr val="02084F"/>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597" name="Circle"/>
              <p:cNvSpPr/>
              <p:nvPr/>
            </p:nvSpPr>
            <p:spPr>
              <a:xfrm>
                <a:off x="521711" y="57289"/>
                <a:ext cx="125790" cy="125790"/>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grpSp>
        <p:nvGrpSpPr>
          <p:cNvPr id="2602" name="Group"/>
          <p:cNvGrpSpPr/>
          <p:nvPr/>
        </p:nvGrpSpPr>
        <p:grpSpPr>
          <a:xfrm>
            <a:off x="4505917" y="6524009"/>
            <a:ext cx="3959814" cy="1984873"/>
            <a:chOff x="0" y="0"/>
            <a:chExt cx="3959813" cy="1984872"/>
          </a:xfrm>
        </p:grpSpPr>
        <p:sp>
          <p:nvSpPr>
            <p:cNvPr id="2600" name="Certificate Authority"/>
            <p:cNvSpPr/>
            <p:nvPr/>
          </p:nvSpPr>
          <p:spPr>
            <a:xfrm>
              <a:off x="311762" y="248075"/>
              <a:ext cx="3648052" cy="1736798"/>
            </a:xfrm>
            <a:prstGeom prst="roundRect">
              <a:avLst>
                <a:gd name="adj" fmla="val 10968"/>
              </a:avLst>
            </a:prstGeom>
            <a:noFill/>
            <a:ln w="76200" cap="flat">
              <a:solidFill>
                <a:srgbClr val="0365C0"/>
              </a:solidFill>
              <a:prstDash val="solid"/>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lvl1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Certificate Authority</a:t>
              </a:r>
            </a:p>
          </p:txBody>
        </p:sp>
        <p:pic>
          <p:nvPicPr>
            <p:cNvPr id="2601" name="250px-VRSNlogoAug2012.png" descr="250px-VRSNlogoAug2012.png"/>
            <p:cNvPicPr>
              <a:picLocks noChangeAspect="1"/>
            </p:cNvPicPr>
            <p:nvPr/>
          </p:nvPicPr>
          <p:blipFill>
            <a:blip r:embed="rId3">
              <a:extLst/>
            </a:blip>
            <a:srcRect l="18183" t="9604" r="18183" b="29836"/>
            <a:stretch>
              <a:fillRect/>
            </a:stretch>
          </p:blipFill>
          <p:spPr>
            <a:xfrm>
              <a:off x="0" y="0"/>
              <a:ext cx="720731" cy="685909"/>
            </a:xfrm>
            <a:prstGeom prst="rect">
              <a:avLst/>
            </a:prstGeom>
            <a:ln w="12700" cap="flat">
              <a:noFill/>
              <a:miter lim="400000"/>
            </a:ln>
            <a:effectLst/>
          </p:spPr>
        </p:pic>
      </p:grpSp>
      <p:grpSp>
        <p:nvGrpSpPr>
          <p:cNvPr id="2699" name="Group"/>
          <p:cNvGrpSpPr/>
          <p:nvPr/>
        </p:nvGrpSpPr>
        <p:grpSpPr>
          <a:xfrm>
            <a:off x="4992918" y="7342671"/>
            <a:ext cx="1712297" cy="1028701"/>
            <a:chOff x="0" y="0"/>
            <a:chExt cx="1712295" cy="1028699"/>
          </a:xfrm>
        </p:grpSpPr>
        <p:grpSp>
          <p:nvGrpSpPr>
            <p:cNvPr id="2618" name="Group"/>
            <p:cNvGrpSpPr/>
            <p:nvPr/>
          </p:nvGrpSpPr>
          <p:grpSpPr>
            <a:xfrm>
              <a:off x="0" y="0"/>
              <a:ext cx="533210" cy="609601"/>
              <a:chOff x="0" y="0"/>
              <a:chExt cx="533209" cy="609600"/>
            </a:xfrm>
          </p:grpSpPr>
          <p:grpSp>
            <p:nvGrpSpPr>
              <p:cNvPr id="2616" name="Group"/>
              <p:cNvGrpSpPr/>
              <p:nvPr/>
            </p:nvGrpSpPr>
            <p:grpSpPr>
              <a:xfrm>
                <a:off x="0" y="118381"/>
                <a:ext cx="533210" cy="372838"/>
                <a:chOff x="0" y="0"/>
                <a:chExt cx="533209" cy="372836"/>
              </a:xfrm>
            </p:grpSpPr>
            <p:grpSp>
              <p:nvGrpSpPr>
                <p:cNvPr id="2614" name="Group"/>
                <p:cNvGrpSpPr/>
                <p:nvPr/>
              </p:nvGrpSpPr>
              <p:grpSpPr>
                <a:xfrm>
                  <a:off x="34234" y="42068"/>
                  <a:ext cx="464742" cy="330769"/>
                  <a:chOff x="0" y="0"/>
                  <a:chExt cx="464740" cy="330768"/>
                </a:xfrm>
              </p:grpSpPr>
              <p:sp>
                <p:nvSpPr>
                  <p:cNvPr id="2603" name="Rectangle"/>
                  <p:cNvSpPr/>
                  <p:nvPr/>
                </p:nvSpPr>
                <p:spPr>
                  <a:xfrm>
                    <a:off x="0" y="0"/>
                    <a:ext cx="464741" cy="330769"/>
                  </a:xfrm>
                  <a:prstGeom prst="rect">
                    <a:avLst/>
                  </a:prstGeom>
                  <a:solidFill>
                    <a:srgbClr val="C4C4C4"/>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nvGrpSpPr>
                  <p:cNvPr id="2611" name="Group"/>
                  <p:cNvGrpSpPr/>
                  <p:nvPr/>
                </p:nvGrpSpPr>
                <p:grpSpPr>
                  <a:xfrm>
                    <a:off x="24488" y="187531"/>
                    <a:ext cx="113148" cy="105313"/>
                    <a:chOff x="0" y="0"/>
                    <a:chExt cx="113146" cy="105311"/>
                  </a:xfrm>
                </p:grpSpPr>
                <p:sp>
                  <p:nvSpPr>
                    <p:cNvPr id="2604" name="Line"/>
                    <p:cNvSpPr/>
                    <p:nvPr/>
                  </p:nvSpPr>
                  <p:spPr>
                    <a:xfrm>
                      <a:off x="0" y="37214"/>
                      <a:ext cx="84270" cy="680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EBB20"/>
                    </a:solidFill>
                    <a:ln w="25400" cap="flat">
                      <a:solidFill>
                        <a:srgbClr val="0A5C0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605" name="Line"/>
                    <p:cNvSpPr/>
                    <p:nvPr/>
                  </p:nvSpPr>
                  <p:spPr>
                    <a:xfrm flipV="1">
                      <a:off x="4054" y="47722"/>
                      <a:ext cx="55175" cy="55175"/>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606" name="Line"/>
                    <p:cNvSpPr/>
                    <p:nvPr/>
                  </p:nvSpPr>
                  <p:spPr>
                    <a:xfrm flipV="1">
                      <a:off x="41454" y="53356"/>
                      <a:ext cx="25099" cy="25099"/>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607" name="Line"/>
                    <p:cNvSpPr/>
                    <p:nvPr/>
                  </p:nvSpPr>
                  <p:spPr>
                    <a:xfrm flipV="1">
                      <a:off x="3647" y="46257"/>
                      <a:ext cx="54117" cy="54117"/>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608" name="Line"/>
                    <p:cNvSpPr/>
                    <p:nvPr/>
                  </p:nvSpPr>
                  <p:spPr>
                    <a:xfrm flipV="1">
                      <a:off x="39124" y="53581"/>
                      <a:ext cx="24500" cy="24499"/>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609" name="Circle"/>
                    <p:cNvSpPr/>
                    <p:nvPr/>
                  </p:nvSpPr>
                  <p:spPr>
                    <a:xfrm>
                      <a:off x="51039" y="0"/>
                      <a:ext cx="62108" cy="62107"/>
                    </a:xfrm>
                    <a:prstGeom prst="ellipse">
                      <a:avLst/>
                    </a:prstGeom>
                    <a:solidFill>
                      <a:srgbClr val="06BC00"/>
                    </a:solidFill>
                    <a:ln w="38100" cap="flat">
                      <a:solidFill>
                        <a:srgbClr val="015400"/>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610" name="Circle"/>
                    <p:cNvSpPr/>
                    <p:nvPr/>
                  </p:nvSpPr>
                  <p:spPr>
                    <a:xfrm>
                      <a:off x="83255" y="9142"/>
                      <a:ext cx="20075" cy="20074"/>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pic>
                <p:nvPicPr>
                  <p:cNvPr id="2612" name="250px-VRSNlogoAug2012.png" descr="250px-VRSNlogoAug2012.png"/>
                  <p:cNvPicPr>
                    <a:picLocks noChangeAspect="1"/>
                  </p:cNvPicPr>
                  <p:nvPr/>
                </p:nvPicPr>
                <p:blipFill>
                  <a:blip r:embed="rId3">
                    <a:extLst/>
                  </a:blip>
                  <a:srcRect l="0" t="0" r="12951" b="33387"/>
                  <a:stretch>
                    <a:fillRect/>
                  </a:stretch>
                </p:blipFill>
                <p:spPr>
                  <a:xfrm>
                    <a:off x="270465" y="154464"/>
                    <a:ext cx="180835" cy="138382"/>
                  </a:xfrm>
                  <a:prstGeom prst="rect">
                    <a:avLst/>
                  </a:prstGeom>
                  <a:ln w="12700" cap="flat">
                    <a:noFill/>
                    <a:miter lim="400000"/>
                  </a:ln>
                  <a:effectLst/>
                </p:spPr>
              </p:pic>
              <p:pic>
                <p:nvPicPr>
                  <p:cNvPr id="2613" name="strategic_bofa500_1.png" descr="strategic_bofa500_1.png"/>
                  <p:cNvPicPr>
                    <a:picLocks noChangeAspect="1"/>
                  </p:cNvPicPr>
                  <p:nvPr/>
                </p:nvPicPr>
                <p:blipFill>
                  <a:blip r:embed="rId4">
                    <a:extLst/>
                  </a:blip>
                  <a:srcRect l="35082" t="39675" r="28418" b="0"/>
                  <a:stretch>
                    <a:fillRect/>
                  </a:stretch>
                </p:blipFill>
                <p:spPr>
                  <a:xfrm>
                    <a:off x="137930" y="187531"/>
                    <a:ext cx="188860" cy="105349"/>
                  </a:xfrm>
                  <a:prstGeom prst="rect">
                    <a:avLst/>
                  </a:prstGeom>
                  <a:ln w="12700" cap="flat">
                    <a:noFill/>
                    <a:miter lim="400000"/>
                  </a:ln>
                  <a:effectLst/>
                </p:spPr>
              </p:pic>
            </p:grpSp>
            <p:sp>
              <p:nvSpPr>
                <p:cNvPr id="2615" name="Certificate"/>
                <p:cNvSpPr txBox="1"/>
                <p:nvPr/>
              </p:nvSpPr>
              <p:spPr>
                <a:xfrm>
                  <a:off x="0" y="0"/>
                  <a:ext cx="533210" cy="241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900">
                      <a:solidFill>
                        <a:srgbClr val="000000"/>
                      </a:solidFill>
                      <a:latin typeface="Snell Roundhand"/>
                      <a:ea typeface="Snell Roundhand"/>
                      <a:cs typeface="Snell Roundhand"/>
                      <a:sym typeface="Snell Roundhand"/>
                    </a:defRPr>
                  </a:lvl1pPr>
                </a:lstStyle>
                <a:p>
                  <a:pPr/>
                  <a:r>
                    <a:t>Certificate</a:t>
                  </a:r>
                </a:p>
              </p:txBody>
            </p:sp>
          </p:grpSp>
          <p:sp>
            <p:nvSpPr>
              <p:cNvPr id="2617" name="✗"/>
              <p:cNvSpPr txBox="1"/>
              <p:nvPr/>
            </p:nvSpPr>
            <p:spPr>
              <a:xfrm>
                <a:off x="64471" y="0"/>
                <a:ext cx="404268" cy="609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4000">
                    <a:solidFill>
                      <a:srgbClr val="C82506"/>
                    </a:solidFill>
                    <a:latin typeface="Gill Sans"/>
                    <a:ea typeface="Gill Sans"/>
                    <a:cs typeface="Gill Sans"/>
                    <a:sym typeface="Gill Sans"/>
                  </a:defRPr>
                </a:lvl1pPr>
              </a:lstStyle>
              <a:p>
                <a:pPr/>
                <a:r>
                  <a:t>✗</a:t>
                </a:r>
              </a:p>
            </p:txBody>
          </p:sp>
        </p:grpSp>
        <p:grpSp>
          <p:nvGrpSpPr>
            <p:cNvPr id="2634" name="Group"/>
            <p:cNvGrpSpPr/>
            <p:nvPr/>
          </p:nvGrpSpPr>
          <p:grpSpPr>
            <a:xfrm>
              <a:off x="589542" y="0"/>
              <a:ext cx="533211" cy="609601"/>
              <a:chOff x="0" y="0"/>
              <a:chExt cx="533209" cy="609600"/>
            </a:xfrm>
          </p:grpSpPr>
          <p:grpSp>
            <p:nvGrpSpPr>
              <p:cNvPr id="2632" name="Group"/>
              <p:cNvGrpSpPr/>
              <p:nvPr/>
            </p:nvGrpSpPr>
            <p:grpSpPr>
              <a:xfrm>
                <a:off x="-1" y="118381"/>
                <a:ext cx="533211" cy="372838"/>
                <a:chOff x="0" y="0"/>
                <a:chExt cx="533209" cy="372836"/>
              </a:xfrm>
            </p:grpSpPr>
            <p:grpSp>
              <p:nvGrpSpPr>
                <p:cNvPr id="2630" name="Group"/>
                <p:cNvGrpSpPr/>
                <p:nvPr/>
              </p:nvGrpSpPr>
              <p:grpSpPr>
                <a:xfrm>
                  <a:off x="34234" y="42068"/>
                  <a:ext cx="464742" cy="330769"/>
                  <a:chOff x="0" y="0"/>
                  <a:chExt cx="464740" cy="330768"/>
                </a:xfrm>
              </p:grpSpPr>
              <p:sp>
                <p:nvSpPr>
                  <p:cNvPr id="2619" name="Rectangle"/>
                  <p:cNvSpPr/>
                  <p:nvPr/>
                </p:nvSpPr>
                <p:spPr>
                  <a:xfrm>
                    <a:off x="0" y="0"/>
                    <a:ext cx="464741" cy="330769"/>
                  </a:xfrm>
                  <a:prstGeom prst="rect">
                    <a:avLst/>
                  </a:prstGeom>
                  <a:solidFill>
                    <a:srgbClr val="C4C4C4"/>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nvGrpSpPr>
                  <p:cNvPr id="2627" name="Group"/>
                  <p:cNvGrpSpPr/>
                  <p:nvPr/>
                </p:nvGrpSpPr>
                <p:grpSpPr>
                  <a:xfrm>
                    <a:off x="24488" y="187531"/>
                    <a:ext cx="113148" cy="105313"/>
                    <a:chOff x="0" y="0"/>
                    <a:chExt cx="113146" cy="105311"/>
                  </a:xfrm>
                </p:grpSpPr>
                <p:sp>
                  <p:nvSpPr>
                    <p:cNvPr id="2620" name="Line"/>
                    <p:cNvSpPr/>
                    <p:nvPr/>
                  </p:nvSpPr>
                  <p:spPr>
                    <a:xfrm>
                      <a:off x="0" y="37214"/>
                      <a:ext cx="84270" cy="680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EBB20"/>
                    </a:solidFill>
                    <a:ln w="25400" cap="flat">
                      <a:solidFill>
                        <a:srgbClr val="0A5C0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621" name="Line"/>
                    <p:cNvSpPr/>
                    <p:nvPr/>
                  </p:nvSpPr>
                  <p:spPr>
                    <a:xfrm flipV="1">
                      <a:off x="4054" y="47722"/>
                      <a:ext cx="55175" cy="55175"/>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622" name="Line"/>
                    <p:cNvSpPr/>
                    <p:nvPr/>
                  </p:nvSpPr>
                  <p:spPr>
                    <a:xfrm flipV="1">
                      <a:off x="41454" y="53356"/>
                      <a:ext cx="25099" cy="25099"/>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623" name="Line"/>
                    <p:cNvSpPr/>
                    <p:nvPr/>
                  </p:nvSpPr>
                  <p:spPr>
                    <a:xfrm flipV="1">
                      <a:off x="3647" y="46257"/>
                      <a:ext cx="54117" cy="54117"/>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624" name="Line"/>
                    <p:cNvSpPr/>
                    <p:nvPr/>
                  </p:nvSpPr>
                  <p:spPr>
                    <a:xfrm flipV="1">
                      <a:off x="39124" y="53581"/>
                      <a:ext cx="24500" cy="24499"/>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625" name="Circle"/>
                    <p:cNvSpPr/>
                    <p:nvPr/>
                  </p:nvSpPr>
                  <p:spPr>
                    <a:xfrm>
                      <a:off x="51039" y="0"/>
                      <a:ext cx="62108" cy="62107"/>
                    </a:xfrm>
                    <a:prstGeom prst="ellipse">
                      <a:avLst/>
                    </a:prstGeom>
                    <a:solidFill>
                      <a:srgbClr val="06BC00"/>
                    </a:solidFill>
                    <a:ln w="38100" cap="flat">
                      <a:solidFill>
                        <a:srgbClr val="015400"/>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626" name="Circle"/>
                    <p:cNvSpPr/>
                    <p:nvPr/>
                  </p:nvSpPr>
                  <p:spPr>
                    <a:xfrm>
                      <a:off x="83255" y="9142"/>
                      <a:ext cx="20075" cy="20074"/>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pic>
                <p:nvPicPr>
                  <p:cNvPr id="2628" name="250px-VRSNlogoAug2012.png" descr="250px-VRSNlogoAug2012.png"/>
                  <p:cNvPicPr>
                    <a:picLocks noChangeAspect="1"/>
                  </p:cNvPicPr>
                  <p:nvPr/>
                </p:nvPicPr>
                <p:blipFill>
                  <a:blip r:embed="rId3">
                    <a:extLst/>
                  </a:blip>
                  <a:srcRect l="0" t="0" r="12951" b="33387"/>
                  <a:stretch>
                    <a:fillRect/>
                  </a:stretch>
                </p:blipFill>
                <p:spPr>
                  <a:xfrm>
                    <a:off x="270465" y="154464"/>
                    <a:ext cx="180835" cy="138382"/>
                  </a:xfrm>
                  <a:prstGeom prst="rect">
                    <a:avLst/>
                  </a:prstGeom>
                  <a:ln w="12700" cap="flat">
                    <a:noFill/>
                    <a:miter lim="400000"/>
                  </a:ln>
                  <a:effectLst/>
                </p:spPr>
              </p:pic>
              <p:pic>
                <p:nvPicPr>
                  <p:cNvPr id="2629" name="strategic_bofa500_1.png" descr="strategic_bofa500_1.png"/>
                  <p:cNvPicPr>
                    <a:picLocks noChangeAspect="1"/>
                  </p:cNvPicPr>
                  <p:nvPr/>
                </p:nvPicPr>
                <p:blipFill>
                  <a:blip r:embed="rId4">
                    <a:extLst/>
                  </a:blip>
                  <a:srcRect l="35082" t="39675" r="28418" b="0"/>
                  <a:stretch>
                    <a:fillRect/>
                  </a:stretch>
                </p:blipFill>
                <p:spPr>
                  <a:xfrm>
                    <a:off x="137930" y="187531"/>
                    <a:ext cx="188860" cy="105349"/>
                  </a:xfrm>
                  <a:prstGeom prst="rect">
                    <a:avLst/>
                  </a:prstGeom>
                  <a:ln w="12700" cap="flat">
                    <a:noFill/>
                    <a:miter lim="400000"/>
                  </a:ln>
                  <a:effectLst/>
                </p:spPr>
              </p:pic>
            </p:grpSp>
            <p:sp>
              <p:nvSpPr>
                <p:cNvPr id="2631" name="Certificate"/>
                <p:cNvSpPr txBox="1"/>
                <p:nvPr/>
              </p:nvSpPr>
              <p:spPr>
                <a:xfrm>
                  <a:off x="0" y="0"/>
                  <a:ext cx="533210" cy="241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900">
                      <a:solidFill>
                        <a:srgbClr val="000000"/>
                      </a:solidFill>
                      <a:latin typeface="Snell Roundhand"/>
                      <a:ea typeface="Snell Roundhand"/>
                      <a:cs typeface="Snell Roundhand"/>
                      <a:sym typeface="Snell Roundhand"/>
                    </a:defRPr>
                  </a:lvl1pPr>
                </a:lstStyle>
                <a:p>
                  <a:pPr/>
                  <a:r>
                    <a:t>Certificate</a:t>
                  </a:r>
                </a:p>
              </p:txBody>
            </p:sp>
          </p:grpSp>
          <p:sp>
            <p:nvSpPr>
              <p:cNvPr id="2633" name="✗"/>
              <p:cNvSpPr txBox="1"/>
              <p:nvPr/>
            </p:nvSpPr>
            <p:spPr>
              <a:xfrm>
                <a:off x="64471" y="0"/>
                <a:ext cx="404268" cy="609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4000">
                    <a:solidFill>
                      <a:srgbClr val="C82506"/>
                    </a:solidFill>
                    <a:latin typeface="Gill Sans"/>
                    <a:ea typeface="Gill Sans"/>
                    <a:cs typeface="Gill Sans"/>
                    <a:sym typeface="Gill Sans"/>
                  </a:defRPr>
                </a:lvl1pPr>
              </a:lstStyle>
              <a:p>
                <a:pPr/>
                <a:r>
                  <a:t>✗</a:t>
                </a:r>
              </a:p>
            </p:txBody>
          </p:sp>
        </p:grpSp>
        <p:grpSp>
          <p:nvGrpSpPr>
            <p:cNvPr id="2650" name="Group"/>
            <p:cNvGrpSpPr/>
            <p:nvPr/>
          </p:nvGrpSpPr>
          <p:grpSpPr>
            <a:xfrm>
              <a:off x="-1" y="419099"/>
              <a:ext cx="533211" cy="609601"/>
              <a:chOff x="0" y="0"/>
              <a:chExt cx="533209" cy="609600"/>
            </a:xfrm>
          </p:grpSpPr>
          <p:grpSp>
            <p:nvGrpSpPr>
              <p:cNvPr id="2648" name="Group"/>
              <p:cNvGrpSpPr/>
              <p:nvPr/>
            </p:nvGrpSpPr>
            <p:grpSpPr>
              <a:xfrm>
                <a:off x="-1" y="118381"/>
                <a:ext cx="533211" cy="372838"/>
                <a:chOff x="0" y="0"/>
                <a:chExt cx="533209" cy="372836"/>
              </a:xfrm>
            </p:grpSpPr>
            <p:grpSp>
              <p:nvGrpSpPr>
                <p:cNvPr id="2646" name="Group"/>
                <p:cNvGrpSpPr/>
                <p:nvPr/>
              </p:nvGrpSpPr>
              <p:grpSpPr>
                <a:xfrm>
                  <a:off x="34234" y="42068"/>
                  <a:ext cx="464742" cy="330769"/>
                  <a:chOff x="0" y="0"/>
                  <a:chExt cx="464740" cy="330768"/>
                </a:xfrm>
              </p:grpSpPr>
              <p:sp>
                <p:nvSpPr>
                  <p:cNvPr id="2635" name="Rectangle"/>
                  <p:cNvSpPr/>
                  <p:nvPr/>
                </p:nvSpPr>
                <p:spPr>
                  <a:xfrm>
                    <a:off x="0" y="0"/>
                    <a:ext cx="464741" cy="330769"/>
                  </a:xfrm>
                  <a:prstGeom prst="rect">
                    <a:avLst/>
                  </a:prstGeom>
                  <a:solidFill>
                    <a:srgbClr val="C4C4C4"/>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nvGrpSpPr>
                  <p:cNvPr id="2643" name="Group"/>
                  <p:cNvGrpSpPr/>
                  <p:nvPr/>
                </p:nvGrpSpPr>
                <p:grpSpPr>
                  <a:xfrm>
                    <a:off x="24488" y="187531"/>
                    <a:ext cx="113148" cy="105313"/>
                    <a:chOff x="0" y="0"/>
                    <a:chExt cx="113146" cy="105311"/>
                  </a:xfrm>
                </p:grpSpPr>
                <p:sp>
                  <p:nvSpPr>
                    <p:cNvPr id="2636" name="Line"/>
                    <p:cNvSpPr/>
                    <p:nvPr/>
                  </p:nvSpPr>
                  <p:spPr>
                    <a:xfrm>
                      <a:off x="0" y="37214"/>
                      <a:ext cx="84270" cy="680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EBB20"/>
                    </a:solidFill>
                    <a:ln w="25400" cap="flat">
                      <a:solidFill>
                        <a:srgbClr val="0A5C0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637" name="Line"/>
                    <p:cNvSpPr/>
                    <p:nvPr/>
                  </p:nvSpPr>
                  <p:spPr>
                    <a:xfrm flipV="1">
                      <a:off x="4054" y="47722"/>
                      <a:ext cx="55175" cy="55175"/>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638" name="Line"/>
                    <p:cNvSpPr/>
                    <p:nvPr/>
                  </p:nvSpPr>
                  <p:spPr>
                    <a:xfrm flipV="1">
                      <a:off x="41454" y="53356"/>
                      <a:ext cx="25099" cy="25099"/>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639" name="Line"/>
                    <p:cNvSpPr/>
                    <p:nvPr/>
                  </p:nvSpPr>
                  <p:spPr>
                    <a:xfrm flipV="1">
                      <a:off x="3647" y="46257"/>
                      <a:ext cx="54117" cy="54117"/>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640" name="Line"/>
                    <p:cNvSpPr/>
                    <p:nvPr/>
                  </p:nvSpPr>
                  <p:spPr>
                    <a:xfrm flipV="1">
                      <a:off x="39124" y="53581"/>
                      <a:ext cx="24500" cy="24499"/>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641" name="Circle"/>
                    <p:cNvSpPr/>
                    <p:nvPr/>
                  </p:nvSpPr>
                  <p:spPr>
                    <a:xfrm>
                      <a:off x="51039" y="0"/>
                      <a:ext cx="62108" cy="62107"/>
                    </a:xfrm>
                    <a:prstGeom prst="ellipse">
                      <a:avLst/>
                    </a:prstGeom>
                    <a:solidFill>
                      <a:srgbClr val="06BC00"/>
                    </a:solidFill>
                    <a:ln w="38100" cap="flat">
                      <a:solidFill>
                        <a:srgbClr val="015400"/>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642" name="Circle"/>
                    <p:cNvSpPr/>
                    <p:nvPr/>
                  </p:nvSpPr>
                  <p:spPr>
                    <a:xfrm>
                      <a:off x="83255" y="9142"/>
                      <a:ext cx="20075" cy="20074"/>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pic>
                <p:nvPicPr>
                  <p:cNvPr id="2644" name="250px-VRSNlogoAug2012.png" descr="250px-VRSNlogoAug2012.png"/>
                  <p:cNvPicPr>
                    <a:picLocks noChangeAspect="1"/>
                  </p:cNvPicPr>
                  <p:nvPr/>
                </p:nvPicPr>
                <p:blipFill>
                  <a:blip r:embed="rId3">
                    <a:extLst/>
                  </a:blip>
                  <a:srcRect l="0" t="0" r="12951" b="33387"/>
                  <a:stretch>
                    <a:fillRect/>
                  </a:stretch>
                </p:blipFill>
                <p:spPr>
                  <a:xfrm>
                    <a:off x="270465" y="154464"/>
                    <a:ext cx="180835" cy="138382"/>
                  </a:xfrm>
                  <a:prstGeom prst="rect">
                    <a:avLst/>
                  </a:prstGeom>
                  <a:ln w="12700" cap="flat">
                    <a:noFill/>
                    <a:miter lim="400000"/>
                  </a:ln>
                  <a:effectLst/>
                </p:spPr>
              </p:pic>
              <p:pic>
                <p:nvPicPr>
                  <p:cNvPr id="2645" name="strategic_bofa500_1.png" descr="strategic_bofa500_1.png"/>
                  <p:cNvPicPr>
                    <a:picLocks noChangeAspect="1"/>
                  </p:cNvPicPr>
                  <p:nvPr/>
                </p:nvPicPr>
                <p:blipFill>
                  <a:blip r:embed="rId4">
                    <a:extLst/>
                  </a:blip>
                  <a:srcRect l="35082" t="39675" r="28418" b="0"/>
                  <a:stretch>
                    <a:fillRect/>
                  </a:stretch>
                </p:blipFill>
                <p:spPr>
                  <a:xfrm>
                    <a:off x="137930" y="187531"/>
                    <a:ext cx="188860" cy="105349"/>
                  </a:xfrm>
                  <a:prstGeom prst="rect">
                    <a:avLst/>
                  </a:prstGeom>
                  <a:ln w="12700" cap="flat">
                    <a:noFill/>
                    <a:miter lim="400000"/>
                  </a:ln>
                  <a:effectLst/>
                </p:spPr>
              </p:pic>
            </p:grpSp>
            <p:sp>
              <p:nvSpPr>
                <p:cNvPr id="2647" name="Certificate"/>
                <p:cNvSpPr txBox="1"/>
                <p:nvPr/>
              </p:nvSpPr>
              <p:spPr>
                <a:xfrm>
                  <a:off x="0" y="0"/>
                  <a:ext cx="533210" cy="241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900">
                      <a:solidFill>
                        <a:srgbClr val="000000"/>
                      </a:solidFill>
                      <a:latin typeface="Snell Roundhand"/>
                      <a:ea typeface="Snell Roundhand"/>
                      <a:cs typeface="Snell Roundhand"/>
                      <a:sym typeface="Snell Roundhand"/>
                    </a:defRPr>
                  </a:lvl1pPr>
                </a:lstStyle>
                <a:p>
                  <a:pPr/>
                  <a:r>
                    <a:t>Certificate</a:t>
                  </a:r>
                </a:p>
              </p:txBody>
            </p:sp>
          </p:grpSp>
          <p:sp>
            <p:nvSpPr>
              <p:cNvPr id="2649" name="✗"/>
              <p:cNvSpPr txBox="1"/>
              <p:nvPr/>
            </p:nvSpPr>
            <p:spPr>
              <a:xfrm>
                <a:off x="64471" y="0"/>
                <a:ext cx="404268" cy="609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4000">
                    <a:solidFill>
                      <a:srgbClr val="C82506"/>
                    </a:solidFill>
                    <a:latin typeface="Gill Sans"/>
                    <a:ea typeface="Gill Sans"/>
                    <a:cs typeface="Gill Sans"/>
                    <a:sym typeface="Gill Sans"/>
                  </a:defRPr>
                </a:lvl1pPr>
              </a:lstStyle>
              <a:p>
                <a:pPr/>
                <a:r>
                  <a:t>✗</a:t>
                </a:r>
              </a:p>
            </p:txBody>
          </p:sp>
        </p:grpSp>
        <p:grpSp>
          <p:nvGrpSpPr>
            <p:cNvPr id="2666" name="Group"/>
            <p:cNvGrpSpPr/>
            <p:nvPr/>
          </p:nvGrpSpPr>
          <p:grpSpPr>
            <a:xfrm>
              <a:off x="589542" y="419099"/>
              <a:ext cx="533211" cy="609601"/>
              <a:chOff x="0" y="0"/>
              <a:chExt cx="533209" cy="609600"/>
            </a:xfrm>
          </p:grpSpPr>
          <p:grpSp>
            <p:nvGrpSpPr>
              <p:cNvPr id="2664" name="Group"/>
              <p:cNvGrpSpPr/>
              <p:nvPr/>
            </p:nvGrpSpPr>
            <p:grpSpPr>
              <a:xfrm>
                <a:off x="-1" y="118381"/>
                <a:ext cx="533211" cy="372838"/>
                <a:chOff x="0" y="0"/>
                <a:chExt cx="533209" cy="372836"/>
              </a:xfrm>
            </p:grpSpPr>
            <p:grpSp>
              <p:nvGrpSpPr>
                <p:cNvPr id="2662" name="Group"/>
                <p:cNvGrpSpPr/>
                <p:nvPr/>
              </p:nvGrpSpPr>
              <p:grpSpPr>
                <a:xfrm>
                  <a:off x="34234" y="42068"/>
                  <a:ext cx="464742" cy="330769"/>
                  <a:chOff x="0" y="0"/>
                  <a:chExt cx="464740" cy="330768"/>
                </a:xfrm>
              </p:grpSpPr>
              <p:sp>
                <p:nvSpPr>
                  <p:cNvPr id="2651" name="Rectangle"/>
                  <p:cNvSpPr/>
                  <p:nvPr/>
                </p:nvSpPr>
                <p:spPr>
                  <a:xfrm>
                    <a:off x="0" y="0"/>
                    <a:ext cx="464741" cy="330769"/>
                  </a:xfrm>
                  <a:prstGeom prst="rect">
                    <a:avLst/>
                  </a:prstGeom>
                  <a:solidFill>
                    <a:srgbClr val="C4C4C4"/>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nvGrpSpPr>
                  <p:cNvPr id="2659" name="Group"/>
                  <p:cNvGrpSpPr/>
                  <p:nvPr/>
                </p:nvGrpSpPr>
                <p:grpSpPr>
                  <a:xfrm>
                    <a:off x="24488" y="187531"/>
                    <a:ext cx="113148" cy="105313"/>
                    <a:chOff x="0" y="0"/>
                    <a:chExt cx="113146" cy="105311"/>
                  </a:xfrm>
                </p:grpSpPr>
                <p:sp>
                  <p:nvSpPr>
                    <p:cNvPr id="2652" name="Line"/>
                    <p:cNvSpPr/>
                    <p:nvPr/>
                  </p:nvSpPr>
                  <p:spPr>
                    <a:xfrm>
                      <a:off x="0" y="37214"/>
                      <a:ext cx="84270" cy="680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EBB20"/>
                    </a:solidFill>
                    <a:ln w="25400" cap="flat">
                      <a:solidFill>
                        <a:srgbClr val="0A5C0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653" name="Line"/>
                    <p:cNvSpPr/>
                    <p:nvPr/>
                  </p:nvSpPr>
                  <p:spPr>
                    <a:xfrm flipV="1">
                      <a:off x="4054" y="47722"/>
                      <a:ext cx="55175" cy="55175"/>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654" name="Line"/>
                    <p:cNvSpPr/>
                    <p:nvPr/>
                  </p:nvSpPr>
                  <p:spPr>
                    <a:xfrm flipV="1">
                      <a:off x="41454" y="53356"/>
                      <a:ext cx="25099" cy="25099"/>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655" name="Line"/>
                    <p:cNvSpPr/>
                    <p:nvPr/>
                  </p:nvSpPr>
                  <p:spPr>
                    <a:xfrm flipV="1">
                      <a:off x="3647" y="46257"/>
                      <a:ext cx="54117" cy="54117"/>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656" name="Line"/>
                    <p:cNvSpPr/>
                    <p:nvPr/>
                  </p:nvSpPr>
                  <p:spPr>
                    <a:xfrm flipV="1">
                      <a:off x="39124" y="53581"/>
                      <a:ext cx="24500" cy="24499"/>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657" name="Circle"/>
                    <p:cNvSpPr/>
                    <p:nvPr/>
                  </p:nvSpPr>
                  <p:spPr>
                    <a:xfrm>
                      <a:off x="51039" y="0"/>
                      <a:ext cx="62108" cy="62107"/>
                    </a:xfrm>
                    <a:prstGeom prst="ellipse">
                      <a:avLst/>
                    </a:prstGeom>
                    <a:solidFill>
                      <a:srgbClr val="06BC00"/>
                    </a:solidFill>
                    <a:ln w="38100" cap="flat">
                      <a:solidFill>
                        <a:srgbClr val="015400"/>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658" name="Circle"/>
                    <p:cNvSpPr/>
                    <p:nvPr/>
                  </p:nvSpPr>
                  <p:spPr>
                    <a:xfrm>
                      <a:off x="83255" y="9142"/>
                      <a:ext cx="20075" cy="20074"/>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pic>
                <p:nvPicPr>
                  <p:cNvPr id="2660" name="250px-VRSNlogoAug2012.png" descr="250px-VRSNlogoAug2012.png"/>
                  <p:cNvPicPr>
                    <a:picLocks noChangeAspect="1"/>
                  </p:cNvPicPr>
                  <p:nvPr/>
                </p:nvPicPr>
                <p:blipFill>
                  <a:blip r:embed="rId3">
                    <a:extLst/>
                  </a:blip>
                  <a:srcRect l="0" t="0" r="12951" b="33387"/>
                  <a:stretch>
                    <a:fillRect/>
                  </a:stretch>
                </p:blipFill>
                <p:spPr>
                  <a:xfrm>
                    <a:off x="270465" y="154464"/>
                    <a:ext cx="180835" cy="138382"/>
                  </a:xfrm>
                  <a:prstGeom prst="rect">
                    <a:avLst/>
                  </a:prstGeom>
                  <a:ln w="12700" cap="flat">
                    <a:noFill/>
                    <a:miter lim="400000"/>
                  </a:ln>
                  <a:effectLst/>
                </p:spPr>
              </p:pic>
              <p:pic>
                <p:nvPicPr>
                  <p:cNvPr id="2661" name="strategic_bofa500_1.png" descr="strategic_bofa500_1.png"/>
                  <p:cNvPicPr>
                    <a:picLocks noChangeAspect="1"/>
                  </p:cNvPicPr>
                  <p:nvPr/>
                </p:nvPicPr>
                <p:blipFill>
                  <a:blip r:embed="rId4">
                    <a:extLst/>
                  </a:blip>
                  <a:srcRect l="35082" t="39675" r="28418" b="0"/>
                  <a:stretch>
                    <a:fillRect/>
                  </a:stretch>
                </p:blipFill>
                <p:spPr>
                  <a:xfrm>
                    <a:off x="137930" y="187531"/>
                    <a:ext cx="188860" cy="105349"/>
                  </a:xfrm>
                  <a:prstGeom prst="rect">
                    <a:avLst/>
                  </a:prstGeom>
                  <a:ln w="12700" cap="flat">
                    <a:noFill/>
                    <a:miter lim="400000"/>
                  </a:ln>
                  <a:effectLst/>
                </p:spPr>
              </p:pic>
            </p:grpSp>
            <p:sp>
              <p:nvSpPr>
                <p:cNvPr id="2663" name="Certificate"/>
                <p:cNvSpPr txBox="1"/>
                <p:nvPr/>
              </p:nvSpPr>
              <p:spPr>
                <a:xfrm>
                  <a:off x="0" y="0"/>
                  <a:ext cx="533210" cy="241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900">
                      <a:solidFill>
                        <a:srgbClr val="000000"/>
                      </a:solidFill>
                      <a:latin typeface="Snell Roundhand"/>
                      <a:ea typeface="Snell Roundhand"/>
                      <a:cs typeface="Snell Roundhand"/>
                      <a:sym typeface="Snell Roundhand"/>
                    </a:defRPr>
                  </a:lvl1pPr>
                </a:lstStyle>
                <a:p>
                  <a:pPr/>
                  <a:r>
                    <a:t>Certificate</a:t>
                  </a:r>
                </a:p>
              </p:txBody>
            </p:sp>
          </p:grpSp>
          <p:sp>
            <p:nvSpPr>
              <p:cNvPr id="2665" name="✗"/>
              <p:cNvSpPr txBox="1"/>
              <p:nvPr/>
            </p:nvSpPr>
            <p:spPr>
              <a:xfrm>
                <a:off x="64471" y="0"/>
                <a:ext cx="404268" cy="609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4000">
                    <a:solidFill>
                      <a:srgbClr val="C82506"/>
                    </a:solidFill>
                    <a:latin typeface="Gill Sans"/>
                    <a:ea typeface="Gill Sans"/>
                    <a:cs typeface="Gill Sans"/>
                    <a:sym typeface="Gill Sans"/>
                  </a:defRPr>
                </a:lvl1pPr>
              </a:lstStyle>
              <a:p>
                <a:pPr/>
                <a:r>
                  <a:t>✗</a:t>
                </a:r>
              </a:p>
            </p:txBody>
          </p:sp>
        </p:grpSp>
        <p:grpSp>
          <p:nvGrpSpPr>
            <p:cNvPr id="2682" name="Group"/>
            <p:cNvGrpSpPr/>
            <p:nvPr/>
          </p:nvGrpSpPr>
          <p:grpSpPr>
            <a:xfrm>
              <a:off x="1179085" y="0"/>
              <a:ext cx="533211" cy="609601"/>
              <a:chOff x="0" y="0"/>
              <a:chExt cx="533209" cy="609600"/>
            </a:xfrm>
          </p:grpSpPr>
          <p:grpSp>
            <p:nvGrpSpPr>
              <p:cNvPr id="2680" name="Group"/>
              <p:cNvGrpSpPr/>
              <p:nvPr/>
            </p:nvGrpSpPr>
            <p:grpSpPr>
              <a:xfrm>
                <a:off x="-1" y="118381"/>
                <a:ext cx="533211" cy="372838"/>
                <a:chOff x="0" y="0"/>
                <a:chExt cx="533209" cy="372836"/>
              </a:xfrm>
            </p:grpSpPr>
            <p:grpSp>
              <p:nvGrpSpPr>
                <p:cNvPr id="2678" name="Group"/>
                <p:cNvGrpSpPr/>
                <p:nvPr/>
              </p:nvGrpSpPr>
              <p:grpSpPr>
                <a:xfrm>
                  <a:off x="34234" y="42068"/>
                  <a:ext cx="464742" cy="330769"/>
                  <a:chOff x="0" y="0"/>
                  <a:chExt cx="464740" cy="330768"/>
                </a:xfrm>
              </p:grpSpPr>
              <p:sp>
                <p:nvSpPr>
                  <p:cNvPr id="2667" name="Rectangle"/>
                  <p:cNvSpPr/>
                  <p:nvPr/>
                </p:nvSpPr>
                <p:spPr>
                  <a:xfrm>
                    <a:off x="0" y="0"/>
                    <a:ext cx="464741" cy="330769"/>
                  </a:xfrm>
                  <a:prstGeom prst="rect">
                    <a:avLst/>
                  </a:prstGeom>
                  <a:solidFill>
                    <a:srgbClr val="C4C4C4"/>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nvGrpSpPr>
                  <p:cNvPr id="2675" name="Group"/>
                  <p:cNvGrpSpPr/>
                  <p:nvPr/>
                </p:nvGrpSpPr>
                <p:grpSpPr>
                  <a:xfrm>
                    <a:off x="24488" y="187531"/>
                    <a:ext cx="113148" cy="105313"/>
                    <a:chOff x="0" y="0"/>
                    <a:chExt cx="113146" cy="105311"/>
                  </a:xfrm>
                </p:grpSpPr>
                <p:sp>
                  <p:nvSpPr>
                    <p:cNvPr id="2668" name="Line"/>
                    <p:cNvSpPr/>
                    <p:nvPr/>
                  </p:nvSpPr>
                  <p:spPr>
                    <a:xfrm>
                      <a:off x="0" y="37214"/>
                      <a:ext cx="84270" cy="680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EBB20"/>
                    </a:solidFill>
                    <a:ln w="25400" cap="flat">
                      <a:solidFill>
                        <a:srgbClr val="0A5C0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669" name="Line"/>
                    <p:cNvSpPr/>
                    <p:nvPr/>
                  </p:nvSpPr>
                  <p:spPr>
                    <a:xfrm flipV="1">
                      <a:off x="4054" y="47722"/>
                      <a:ext cx="55175" cy="55175"/>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670" name="Line"/>
                    <p:cNvSpPr/>
                    <p:nvPr/>
                  </p:nvSpPr>
                  <p:spPr>
                    <a:xfrm flipV="1">
                      <a:off x="41454" y="53356"/>
                      <a:ext cx="25099" cy="25099"/>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671" name="Line"/>
                    <p:cNvSpPr/>
                    <p:nvPr/>
                  </p:nvSpPr>
                  <p:spPr>
                    <a:xfrm flipV="1">
                      <a:off x="3647" y="46257"/>
                      <a:ext cx="54117" cy="54117"/>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672" name="Line"/>
                    <p:cNvSpPr/>
                    <p:nvPr/>
                  </p:nvSpPr>
                  <p:spPr>
                    <a:xfrm flipV="1">
                      <a:off x="39124" y="53581"/>
                      <a:ext cx="24500" cy="24499"/>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673" name="Circle"/>
                    <p:cNvSpPr/>
                    <p:nvPr/>
                  </p:nvSpPr>
                  <p:spPr>
                    <a:xfrm>
                      <a:off x="51039" y="0"/>
                      <a:ext cx="62108" cy="62107"/>
                    </a:xfrm>
                    <a:prstGeom prst="ellipse">
                      <a:avLst/>
                    </a:prstGeom>
                    <a:solidFill>
                      <a:srgbClr val="06BC00"/>
                    </a:solidFill>
                    <a:ln w="38100" cap="flat">
                      <a:solidFill>
                        <a:srgbClr val="015400"/>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674" name="Circle"/>
                    <p:cNvSpPr/>
                    <p:nvPr/>
                  </p:nvSpPr>
                  <p:spPr>
                    <a:xfrm>
                      <a:off x="83255" y="9142"/>
                      <a:ext cx="20075" cy="20074"/>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pic>
                <p:nvPicPr>
                  <p:cNvPr id="2676" name="250px-VRSNlogoAug2012.png" descr="250px-VRSNlogoAug2012.png"/>
                  <p:cNvPicPr>
                    <a:picLocks noChangeAspect="1"/>
                  </p:cNvPicPr>
                  <p:nvPr/>
                </p:nvPicPr>
                <p:blipFill>
                  <a:blip r:embed="rId3">
                    <a:extLst/>
                  </a:blip>
                  <a:srcRect l="0" t="0" r="12951" b="33387"/>
                  <a:stretch>
                    <a:fillRect/>
                  </a:stretch>
                </p:blipFill>
                <p:spPr>
                  <a:xfrm>
                    <a:off x="270465" y="154464"/>
                    <a:ext cx="180835" cy="138382"/>
                  </a:xfrm>
                  <a:prstGeom prst="rect">
                    <a:avLst/>
                  </a:prstGeom>
                  <a:ln w="12700" cap="flat">
                    <a:noFill/>
                    <a:miter lim="400000"/>
                  </a:ln>
                  <a:effectLst/>
                </p:spPr>
              </p:pic>
              <p:pic>
                <p:nvPicPr>
                  <p:cNvPr id="2677" name="strategic_bofa500_1.png" descr="strategic_bofa500_1.png"/>
                  <p:cNvPicPr>
                    <a:picLocks noChangeAspect="1"/>
                  </p:cNvPicPr>
                  <p:nvPr/>
                </p:nvPicPr>
                <p:blipFill>
                  <a:blip r:embed="rId4">
                    <a:extLst/>
                  </a:blip>
                  <a:srcRect l="35082" t="39675" r="28418" b="0"/>
                  <a:stretch>
                    <a:fillRect/>
                  </a:stretch>
                </p:blipFill>
                <p:spPr>
                  <a:xfrm>
                    <a:off x="137930" y="187531"/>
                    <a:ext cx="188860" cy="105349"/>
                  </a:xfrm>
                  <a:prstGeom prst="rect">
                    <a:avLst/>
                  </a:prstGeom>
                  <a:ln w="12700" cap="flat">
                    <a:noFill/>
                    <a:miter lim="400000"/>
                  </a:ln>
                  <a:effectLst/>
                </p:spPr>
              </p:pic>
            </p:grpSp>
            <p:sp>
              <p:nvSpPr>
                <p:cNvPr id="2679" name="Certificate"/>
                <p:cNvSpPr txBox="1"/>
                <p:nvPr/>
              </p:nvSpPr>
              <p:spPr>
                <a:xfrm>
                  <a:off x="0" y="0"/>
                  <a:ext cx="533210" cy="241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900">
                      <a:solidFill>
                        <a:srgbClr val="000000"/>
                      </a:solidFill>
                      <a:latin typeface="Snell Roundhand"/>
                      <a:ea typeface="Snell Roundhand"/>
                      <a:cs typeface="Snell Roundhand"/>
                      <a:sym typeface="Snell Roundhand"/>
                    </a:defRPr>
                  </a:lvl1pPr>
                </a:lstStyle>
                <a:p>
                  <a:pPr/>
                  <a:r>
                    <a:t>Certificate</a:t>
                  </a:r>
                </a:p>
              </p:txBody>
            </p:sp>
          </p:grpSp>
          <p:sp>
            <p:nvSpPr>
              <p:cNvPr id="2681" name="✗"/>
              <p:cNvSpPr txBox="1"/>
              <p:nvPr/>
            </p:nvSpPr>
            <p:spPr>
              <a:xfrm>
                <a:off x="64471" y="0"/>
                <a:ext cx="404268" cy="609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4000">
                    <a:solidFill>
                      <a:srgbClr val="C82506"/>
                    </a:solidFill>
                    <a:latin typeface="Gill Sans"/>
                    <a:ea typeface="Gill Sans"/>
                    <a:cs typeface="Gill Sans"/>
                    <a:sym typeface="Gill Sans"/>
                  </a:defRPr>
                </a:lvl1pPr>
              </a:lstStyle>
              <a:p>
                <a:pPr/>
                <a:r>
                  <a:t>✗</a:t>
                </a:r>
              </a:p>
            </p:txBody>
          </p:sp>
        </p:grpSp>
        <p:grpSp>
          <p:nvGrpSpPr>
            <p:cNvPr id="2698" name="Group"/>
            <p:cNvGrpSpPr/>
            <p:nvPr/>
          </p:nvGrpSpPr>
          <p:grpSpPr>
            <a:xfrm>
              <a:off x="1179085" y="419099"/>
              <a:ext cx="533211" cy="609601"/>
              <a:chOff x="0" y="0"/>
              <a:chExt cx="533209" cy="609600"/>
            </a:xfrm>
          </p:grpSpPr>
          <p:grpSp>
            <p:nvGrpSpPr>
              <p:cNvPr id="2696" name="Group"/>
              <p:cNvGrpSpPr/>
              <p:nvPr/>
            </p:nvGrpSpPr>
            <p:grpSpPr>
              <a:xfrm>
                <a:off x="-1" y="118381"/>
                <a:ext cx="533211" cy="372838"/>
                <a:chOff x="0" y="0"/>
                <a:chExt cx="533209" cy="372836"/>
              </a:xfrm>
            </p:grpSpPr>
            <p:grpSp>
              <p:nvGrpSpPr>
                <p:cNvPr id="2694" name="Group"/>
                <p:cNvGrpSpPr/>
                <p:nvPr/>
              </p:nvGrpSpPr>
              <p:grpSpPr>
                <a:xfrm>
                  <a:off x="34234" y="42068"/>
                  <a:ext cx="464742" cy="330769"/>
                  <a:chOff x="0" y="0"/>
                  <a:chExt cx="464740" cy="330768"/>
                </a:xfrm>
              </p:grpSpPr>
              <p:sp>
                <p:nvSpPr>
                  <p:cNvPr id="2683" name="Rectangle"/>
                  <p:cNvSpPr/>
                  <p:nvPr/>
                </p:nvSpPr>
                <p:spPr>
                  <a:xfrm>
                    <a:off x="0" y="0"/>
                    <a:ext cx="464741" cy="330769"/>
                  </a:xfrm>
                  <a:prstGeom prst="rect">
                    <a:avLst/>
                  </a:prstGeom>
                  <a:solidFill>
                    <a:srgbClr val="C4C4C4"/>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nvGrpSpPr>
                  <p:cNvPr id="2691" name="Group"/>
                  <p:cNvGrpSpPr/>
                  <p:nvPr/>
                </p:nvGrpSpPr>
                <p:grpSpPr>
                  <a:xfrm>
                    <a:off x="24488" y="187531"/>
                    <a:ext cx="113148" cy="105313"/>
                    <a:chOff x="0" y="0"/>
                    <a:chExt cx="113146" cy="105311"/>
                  </a:xfrm>
                </p:grpSpPr>
                <p:sp>
                  <p:nvSpPr>
                    <p:cNvPr id="2684" name="Line"/>
                    <p:cNvSpPr/>
                    <p:nvPr/>
                  </p:nvSpPr>
                  <p:spPr>
                    <a:xfrm>
                      <a:off x="0" y="37214"/>
                      <a:ext cx="84270" cy="680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EBB20"/>
                    </a:solidFill>
                    <a:ln w="25400" cap="flat">
                      <a:solidFill>
                        <a:srgbClr val="0A5C0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685" name="Line"/>
                    <p:cNvSpPr/>
                    <p:nvPr/>
                  </p:nvSpPr>
                  <p:spPr>
                    <a:xfrm flipV="1">
                      <a:off x="4054" y="47722"/>
                      <a:ext cx="55175" cy="55175"/>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686" name="Line"/>
                    <p:cNvSpPr/>
                    <p:nvPr/>
                  </p:nvSpPr>
                  <p:spPr>
                    <a:xfrm flipV="1">
                      <a:off x="41454" y="53356"/>
                      <a:ext cx="25099" cy="25099"/>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687" name="Line"/>
                    <p:cNvSpPr/>
                    <p:nvPr/>
                  </p:nvSpPr>
                  <p:spPr>
                    <a:xfrm flipV="1">
                      <a:off x="3647" y="46257"/>
                      <a:ext cx="54117" cy="54117"/>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688" name="Line"/>
                    <p:cNvSpPr/>
                    <p:nvPr/>
                  </p:nvSpPr>
                  <p:spPr>
                    <a:xfrm flipV="1">
                      <a:off x="39124" y="53581"/>
                      <a:ext cx="24500" cy="24499"/>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689" name="Circle"/>
                    <p:cNvSpPr/>
                    <p:nvPr/>
                  </p:nvSpPr>
                  <p:spPr>
                    <a:xfrm>
                      <a:off x="51039" y="0"/>
                      <a:ext cx="62108" cy="62107"/>
                    </a:xfrm>
                    <a:prstGeom prst="ellipse">
                      <a:avLst/>
                    </a:prstGeom>
                    <a:solidFill>
                      <a:srgbClr val="06BC00"/>
                    </a:solidFill>
                    <a:ln w="38100" cap="flat">
                      <a:solidFill>
                        <a:srgbClr val="015400"/>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690" name="Circle"/>
                    <p:cNvSpPr/>
                    <p:nvPr/>
                  </p:nvSpPr>
                  <p:spPr>
                    <a:xfrm>
                      <a:off x="83255" y="9142"/>
                      <a:ext cx="20075" cy="20074"/>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pic>
                <p:nvPicPr>
                  <p:cNvPr id="2692" name="250px-VRSNlogoAug2012.png" descr="250px-VRSNlogoAug2012.png"/>
                  <p:cNvPicPr>
                    <a:picLocks noChangeAspect="1"/>
                  </p:cNvPicPr>
                  <p:nvPr/>
                </p:nvPicPr>
                <p:blipFill>
                  <a:blip r:embed="rId3">
                    <a:extLst/>
                  </a:blip>
                  <a:srcRect l="0" t="0" r="12951" b="33387"/>
                  <a:stretch>
                    <a:fillRect/>
                  </a:stretch>
                </p:blipFill>
                <p:spPr>
                  <a:xfrm>
                    <a:off x="270465" y="154464"/>
                    <a:ext cx="180835" cy="138382"/>
                  </a:xfrm>
                  <a:prstGeom prst="rect">
                    <a:avLst/>
                  </a:prstGeom>
                  <a:ln w="12700" cap="flat">
                    <a:noFill/>
                    <a:miter lim="400000"/>
                  </a:ln>
                  <a:effectLst/>
                </p:spPr>
              </p:pic>
              <p:pic>
                <p:nvPicPr>
                  <p:cNvPr id="2693" name="strategic_bofa500_1.png" descr="strategic_bofa500_1.png"/>
                  <p:cNvPicPr>
                    <a:picLocks noChangeAspect="1"/>
                  </p:cNvPicPr>
                  <p:nvPr/>
                </p:nvPicPr>
                <p:blipFill>
                  <a:blip r:embed="rId4">
                    <a:extLst/>
                  </a:blip>
                  <a:srcRect l="35082" t="39675" r="28418" b="0"/>
                  <a:stretch>
                    <a:fillRect/>
                  </a:stretch>
                </p:blipFill>
                <p:spPr>
                  <a:xfrm>
                    <a:off x="137930" y="187531"/>
                    <a:ext cx="188860" cy="105349"/>
                  </a:xfrm>
                  <a:prstGeom prst="rect">
                    <a:avLst/>
                  </a:prstGeom>
                  <a:ln w="12700" cap="flat">
                    <a:noFill/>
                    <a:miter lim="400000"/>
                  </a:ln>
                  <a:effectLst/>
                </p:spPr>
              </p:pic>
            </p:grpSp>
            <p:sp>
              <p:nvSpPr>
                <p:cNvPr id="2695" name="Certificate"/>
                <p:cNvSpPr txBox="1"/>
                <p:nvPr/>
              </p:nvSpPr>
              <p:spPr>
                <a:xfrm>
                  <a:off x="0" y="0"/>
                  <a:ext cx="533210" cy="241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900">
                      <a:solidFill>
                        <a:srgbClr val="000000"/>
                      </a:solidFill>
                      <a:latin typeface="Snell Roundhand"/>
                      <a:ea typeface="Snell Roundhand"/>
                      <a:cs typeface="Snell Roundhand"/>
                      <a:sym typeface="Snell Roundhand"/>
                    </a:defRPr>
                  </a:lvl1pPr>
                </a:lstStyle>
                <a:p>
                  <a:pPr/>
                  <a:r>
                    <a:t>Certificate</a:t>
                  </a:r>
                </a:p>
              </p:txBody>
            </p:sp>
          </p:grpSp>
          <p:sp>
            <p:nvSpPr>
              <p:cNvPr id="2697" name="✗"/>
              <p:cNvSpPr txBox="1"/>
              <p:nvPr/>
            </p:nvSpPr>
            <p:spPr>
              <a:xfrm>
                <a:off x="64471" y="0"/>
                <a:ext cx="404268" cy="609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4000">
                    <a:solidFill>
                      <a:srgbClr val="C82506"/>
                    </a:solidFill>
                    <a:latin typeface="Gill Sans"/>
                    <a:ea typeface="Gill Sans"/>
                    <a:cs typeface="Gill Sans"/>
                    <a:sym typeface="Gill Sans"/>
                  </a:defRPr>
                </a:lvl1pPr>
              </a:lstStyle>
              <a:p>
                <a:pPr/>
                <a:r>
                  <a:t>✗</a:t>
                </a:r>
              </a:p>
            </p:txBody>
          </p:sp>
        </p:grpSp>
      </p:grpSp>
      <p:grpSp>
        <p:nvGrpSpPr>
          <p:cNvPr id="2702" name="Group"/>
          <p:cNvGrpSpPr/>
          <p:nvPr/>
        </p:nvGrpSpPr>
        <p:grpSpPr>
          <a:xfrm>
            <a:off x="10624212" y="3550387"/>
            <a:ext cx="575891" cy="869981"/>
            <a:chOff x="0" y="0"/>
            <a:chExt cx="575889" cy="869980"/>
          </a:xfrm>
        </p:grpSpPr>
        <p:sp>
          <p:nvSpPr>
            <p:cNvPr id="2700" name="Ribbon"/>
            <p:cNvSpPr/>
            <p:nvPr/>
          </p:nvSpPr>
          <p:spPr>
            <a:xfrm>
              <a:off x="-1" y="0"/>
              <a:ext cx="575891" cy="869981"/>
            </a:xfrm>
            <a:custGeom>
              <a:avLst/>
              <a:gdLst/>
              <a:ahLst/>
              <a:cxnLst>
                <a:cxn ang="0">
                  <a:pos x="wd2" y="hd2"/>
                </a:cxn>
                <a:cxn ang="5400000">
                  <a:pos x="wd2" y="hd2"/>
                </a:cxn>
                <a:cxn ang="10800000">
                  <a:pos x="wd2" y="hd2"/>
                </a:cxn>
                <a:cxn ang="16200000">
                  <a:pos x="wd2" y="hd2"/>
                </a:cxn>
              </a:cxnLst>
              <a:rect l="0" t="0" r="r" b="b"/>
              <a:pathLst>
                <a:path w="21483" h="21600" fill="norm" stroke="1" extrusionOk="0">
                  <a:moveTo>
                    <a:pt x="10250" y="0"/>
                  </a:moveTo>
                  <a:cubicBezTo>
                    <a:pt x="9814" y="0"/>
                    <a:pt x="9433" y="155"/>
                    <a:pt x="9220" y="385"/>
                  </a:cubicBezTo>
                  <a:cubicBezTo>
                    <a:pt x="9223" y="388"/>
                    <a:pt x="9226" y="391"/>
                    <a:pt x="9230" y="394"/>
                  </a:cubicBezTo>
                  <a:cubicBezTo>
                    <a:pt x="9058" y="411"/>
                    <a:pt x="8887" y="431"/>
                    <a:pt x="8717" y="453"/>
                  </a:cubicBezTo>
                  <a:cubicBezTo>
                    <a:pt x="8396" y="278"/>
                    <a:pt x="7949" y="215"/>
                    <a:pt x="7531" y="316"/>
                  </a:cubicBezTo>
                  <a:lnTo>
                    <a:pt x="6587" y="545"/>
                  </a:lnTo>
                  <a:cubicBezTo>
                    <a:pt x="6177" y="644"/>
                    <a:pt x="5899" y="876"/>
                    <a:pt x="5817" y="1141"/>
                  </a:cubicBezTo>
                  <a:cubicBezTo>
                    <a:pt x="5823" y="1143"/>
                    <a:pt x="5828" y="1147"/>
                    <a:pt x="5835" y="1149"/>
                  </a:cubicBezTo>
                  <a:cubicBezTo>
                    <a:pt x="5683" y="1204"/>
                    <a:pt x="5533" y="1261"/>
                    <a:pt x="5386" y="1321"/>
                  </a:cubicBezTo>
                  <a:cubicBezTo>
                    <a:pt x="4992" y="1227"/>
                    <a:pt x="4537" y="1270"/>
                    <a:pt x="4194" y="1462"/>
                  </a:cubicBezTo>
                  <a:lnTo>
                    <a:pt x="3426" y="1891"/>
                  </a:lnTo>
                  <a:cubicBezTo>
                    <a:pt x="3092" y="2078"/>
                    <a:pt x="2949" y="2358"/>
                    <a:pt x="3008" y="2627"/>
                  </a:cubicBezTo>
                  <a:cubicBezTo>
                    <a:pt x="3018" y="2628"/>
                    <a:pt x="3026" y="2630"/>
                    <a:pt x="3036" y="2632"/>
                  </a:cubicBezTo>
                  <a:cubicBezTo>
                    <a:pt x="2922" y="2717"/>
                    <a:pt x="2810" y="2805"/>
                    <a:pt x="2702" y="2895"/>
                  </a:cubicBezTo>
                  <a:cubicBezTo>
                    <a:pt x="2281" y="2894"/>
                    <a:pt x="1873" y="3038"/>
                    <a:pt x="1648" y="3297"/>
                  </a:cubicBezTo>
                  <a:lnTo>
                    <a:pt x="1146" y="3876"/>
                  </a:lnTo>
                  <a:cubicBezTo>
                    <a:pt x="928" y="4128"/>
                    <a:pt x="937" y="4424"/>
                    <a:pt x="1130" y="4662"/>
                  </a:cubicBezTo>
                  <a:cubicBezTo>
                    <a:pt x="1140" y="4661"/>
                    <a:pt x="1149" y="4662"/>
                    <a:pt x="1159" y="4661"/>
                  </a:cubicBezTo>
                  <a:cubicBezTo>
                    <a:pt x="1095" y="4767"/>
                    <a:pt x="1035" y="4874"/>
                    <a:pt x="980" y="4983"/>
                  </a:cubicBezTo>
                  <a:cubicBezTo>
                    <a:pt x="585" y="5078"/>
                    <a:pt x="275" y="5307"/>
                    <a:pt x="197" y="5601"/>
                  </a:cubicBezTo>
                  <a:lnTo>
                    <a:pt x="23" y="6260"/>
                  </a:lnTo>
                  <a:cubicBezTo>
                    <a:pt x="-52" y="6546"/>
                    <a:pt x="109" y="6822"/>
                    <a:pt x="414" y="7002"/>
                  </a:cubicBezTo>
                  <a:cubicBezTo>
                    <a:pt x="423" y="6998"/>
                    <a:pt x="432" y="6997"/>
                    <a:pt x="442" y="6993"/>
                  </a:cubicBezTo>
                  <a:cubicBezTo>
                    <a:pt x="439" y="7058"/>
                    <a:pt x="437" y="7123"/>
                    <a:pt x="437" y="7189"/>
                  </a:cubicBezTo>
                  <a:cubicBezTo>
                    <a:pt x="437" y="7238"/>
                    <a:pt x="440" y="7287"/>
                    <a:pt x="442" y="7336"/>
                  </a:cubicBezTo>
                  <a:cubicBezTo>
                    <a:pt x="118" y="7516"/>
                    <a:pt x="-60" y="7802"/>
                    <a:pt x="18" y="8097"/>
                  </a:cubicBezTo>
                  <a:lnTo>
                    <a:pt x="194" y="8756"/>
                  </a:lnTo>
                  <a:cubicBezTo>
                    <a:pt x="270" y="9042"/>
                    <a:pt x="563" y="9265"/>
                    <a:pt x="942" y="9365"/>
                  </a:cubicBezTo>
                  <a:cubicBezTo>
                    <a:pt x="947" y="9361"/>
                    <a:pt x="954" y="9356"/>
                    <a:pt x="960" y="9352"/>
                  </a:cubicBezTo>
                  <a:cubicBezTo>
                    <a:pt x="1014" y="9461"/>
                    <a:pt x="1073" y="9569"/>
                    <a:pt x="1136" y="9676"/>
                  </a:cubicBezTo>
                  <a:cubicBezTo>
                    <a:pt x="927" y="9918"/>
                    <a:pt x="912" y="10224"/>
                    <a:pt x="1136" y="10483"/>
                  </a:cubicBezTo>
                  <a:lnTo>
                    <a:pt x="1636" y="11061"/>
                  </a:lnTo>
                  <a:cubicBezTo>
                    <a:pt x="1854" y="11313"/>
                    <a:pt x="2246" y="11456"/>
                    <a:pt x="2653" y="11464"/>
                  </a:cubicBezTo>
                  <a:cubicBezTo>
                    <a:pt x="2656" y="11459"/>
                    <a:pt x="2661" y="11454"/>
                    <a:pt x="2664" y="11449"/>
                  </a:cubicBezTo>
                  <a:cubicBezTo>
                    <a:pt x="2771" y="11539"/>
                    <a:pt x="2881" y="11629"/>
                    <a:pt x="2995" y="11715"/>
                  </a:cubicBezTo>
                  <a:cubicBezTo>
                    <a:pt x="2924" y="11989"/>
                    <a:pt x="3066" y="12279"/>
                    <a:pt x="3409" y="12471"/>
                  </a:cubicBezTo>
                  <a:lnTo>
                    <a:pt x="4176" y="12900"/>
                  </a:lnTo>
                  <a:cubicBezTo>
                    <a:pt x="4511" y="13087"/>
                    <a:pt x="4953" y="13131"/>
                    <a:pt x="5340" y="13046"/>
                  </a:cubicBezTo>
                  <a:cubicBezTo>
                    <a:pt x="5340" y="13043"/>
                    <a:pt x="5340" y="13040"/>
                    <a:pt x="5340" y="13036"/>
                  </a:cubicBezTo>
                  <a:cubicBezTo>
                    <a:pt x="5487" y="13097"/>
                    <a:pt x="5639" y="13155"/>
                    <a:pt x="5791" y="13211"/>
                  </a:cubicBezTo>
                  <a:cubicBezTo>
                    <a:pt x="5868" y="13482"/>
                    <a:pt x="6150" y="13721"/>
                    <a:pt x="6567" y="13822"/>
                  </a:cubicBezTo>
                  <a:lnTo>
                    <a:pt x="7511" y="14050"/>
                  </a:lnTo>
                  <a:cubicBezTo>
                    <a:pt x="7920" y="14149"/>
                    <a:pt x="8357" y="14090"/>
                    <a:pt x="8676" y="13922"/>
                  </a:cubicBezTo>
                  <a:cubicBezTo>
                    <a:pt x="8676" y="13921"/>
                    <a:pt x="8675" y="13921"/>
                    <a:pt x="8674" y="13919"/>
                  </a:cubicBezTo>
                  <a:cubicBezTo>
                    <a:pt x="8844" y="13942"/>
                    <a:pt x="9016" y="13962"/>
                    <a:pt x="9189" y="13980"/>
                  </a:cubicBezTo>
                  <a:cubicBezTo>
                    <a:pt x="9402" y="14215"/>
                    <a:pt x="9789" y="14372"/>
                    <a:pt x="10230" y="14372"/>
                  </a:cubicBezTo>
                  <a:lnTo>
                    <a:pt x="11233" y="14372"/>
                  </a:lnTo>
                  <a:cubicBezTo>
                    <a:pt x="11669" y="14372"/>
                    <a:pt x="12049" y="14217"/>
                    <a:pt x="12263" y="13987"/>
                  </a:cubicBezTo>
                  <a:cubicBezTo>
                    <a:pt x="12263" y="13987"/>
                    <a:pt x="12263" y="13985"/>
                    <a:pt x="12263" y="13985"/>
                  </a:cubicBezTo>
                  <a:cubicBezTo>
                    <a:pt x="12437" y="13968"/>
                    <a:pt x="12610" y="13948"/>
                    <a:pt x="12781" y="13926"/>
                  </a:cubicBezTo>
                  <a:cubicBezTo>
                    <a:pt x="13101" y="14095"/>
                    <a:pt x="13541" y="14154"/>
                    <a:pt x="13952" y="14055"/>
                  </a:cubicBezTo>
                  <a:lnTo>
                    <a:pt x="14896" y="13827"/>
                  </a:lnTo>
                  <a:cubicBezTo>
                    <a:pt x="15303" y="13729"/>
                    <a:pt x="15582" y="13498"/>
                    <a:pt x="15666" y="13235"/>
                  </a:cubicBezTo>
                  <a:cubicBezTo>
                    <a:pt x="15823" y="13178"/>
                    <a:pt x="15979" y="13118"/>
                    <a:pt x="16131" y="13056"/>
                  </a:cubicBezTo>
                  <a:cubicBezTo>
                    <a:pt x="16516" y="13141"/>
                    <a:pt x="16955" y="13097"/>
                    <a:pt x="17289" y="12910"/>
                  </a:cubicBezTo>
                  <a:lnTo>
                    <a:pt x="18059" y="12481"/>
                  </a:lnTo>
                  <a:cubicBezTo>
                    <a:pt x="18391" y="12296"/>
                    <a:pt x="18533" y="12017"/>
                    <a:pt x="18477" y="11751"/>
                  </a:cubicBezTo>
                  <a:cubicBezTo>
                    <a:pt x="18597" y="11662"/>
                    <a:pt x="18712" y="11569"/>
                    <a:pt x="18824" y="11476"/>
                  </a:cubicBezTo>
                  <a:cubicBezTo>
                    <a:pt x="19229" y="11467"/>
                    <a:pt x="19620" y="11325"/>
                    <a:pt x="19837" y="11075"/>
                  </a:cubicBezTo>
                  <a:lnTo>
                    <a:pt x="20337" y="10496"/>
                  </a:lnTo>
                  <a:cubicBezTo>
                    <a:pt x="20552" y="10248"/>
                    <a:pt x="20546" y="9955"/>
                    <a:pt x="20360" y="9718"/>
                  </a:cubicBezTo>
                  <a:cubicBezTo>
                    <a:pt x="20427" y="9606"/>
                    <a:pt x="20491" y="9493"/>
                    <a:pt x="20549" y="9377"/>
                  </a:cubicBezTo>
                  <a:cubicBezTo>
                    <a:pt x="20922" y="9276"/>
                    <a:pt x="21211" y="9052"/>
                    <a:pt x="21286" y="8769"/>
                  </a:cubicBezTo>
                  <a:lnTo>
                    <a:pt x="21460" y="8112"/>
                  </a:lnTo>
                  <a:cubicBezTo>
                    <a:pt x="21534" y="7829"/>
                    <a:pt x="21377" y="7554"/>
                    <a:pt x="21080" y="7374"/>
                  </a:cubicBezTo>
                  <a:cubicBezTo>
                    <a:pt x="21082" y="7312"/>
                    <a:pt x="21082" y="7251"/>
                    <a:pt x="21082" y="7189"/>
                  </a:cubicBezTo>
                  <a:cubicBezTo>
                    <a:pt x="21082" y="7130"/>
                    <a:pt x="21082" y="7072"/>
                    <a:pt x="21080" y="7014"/>
                  </a:cubicBezTo>
                  <a:cubicBezTo>
                    <a:pt x="21380" y="6834"/>
                    <a:pt x="21540" y="6557"/>
                    <a:pt x="21465" y="6274"/>
                  </a:cubicBezTo>
                  <a:lnTo>
                    <a:pt x="21289" y="5616"/>
                  </a:lnTo>
                  <a:cubicBezTo>
                    <a:pt x="21214" y="5334"/>
                    <a:pt x="20924" y="5112"/>
                    <a:pt x="20551" y="5010"/>
                  </a:cubicBezTo>
                  <a:cubicBezTo>
                    <a:pt x="20494" y="4896"/>
                    <a:pt x="20434" y="4783"/>
                    <a:pt x="20368" y="4671"/>
                  </a:cubicBezTo>
                  <a:cubicBezTo>
                    <a:pt x="20557" y="4433"/>
                    <a:pt x="20567" y="4138"/>
                    <a:pt x="20350" y="3888"/>
                  </a:cubicBezTo>
                  <a:lnTo>
                    <a:pt x="19847" y="3309"/>
                  </a:lnTo>
                  <a:cubicBezTo>
                    <a:pt x="19630" y="3059"/>
                    <a:pt x="19240" y="2917"/>
                    <a:pt x="18835" y="2908"/>
                  </a:cubicBezTo>
                  <a:cubicBezTo>
                    <a:pt x="18725" y="2816"/>
                    <a:pt x="18610" y="2726"/>
                    <a:pt x="18493" y="2638"/>
                  </a:cubicBezTo>
                  <a:cubicBezTo>
                    <a:pt x="18553" y="2370"/>
                    <a:pt x="18409" y="2087"/>
                    <a:pt x="18074" y="1900"/>
                  </a:cubicBezTo>
                  <a:lnTo>
                    <a:pt x="17307" y="1470"/>
                  </a:lnTo>
                  <a:cubicBezTo>
                    <a:pt x="16972" y="1284"/>
                    <a:pt x="16530" y="1239"/>
                    <a:pt x="16143" y="1324"/>
                  </a:cubicBezTo>
                  <a:cubicBezTo>
                    <a:pt x="16143" y="1325"/>
                    <a:pt x="16143" y="1326"/>
                    <a:pt x="16143" y="1326"/>
                  </a:cubicBezTo>
                  <a:cubicBezTo>
                    <a:pt x="15994" y="1265"/>
                    <a:pt x="15843" y="1207"/>
                    <a:pt x="15689" y="1151"/>
                  </a:cubicBezTo>
                  <a:cubicBezTo>
                    <a:pt x="15609" y="884"/>
                    <a:pt x="15328" y="650"/>
                    <a:pt x="14916" y="550"/>
                  </a:cubicBezTo>
                  <a:lnTo>
                    <a:pt x="13972" y="321"/>
                  </a:lnTo>
                  <a:cubicBezTo>
                    <a:pt x="13562" y="222"/>
                    <a:pt x="13126" y="280"/>
                    <a:pt x="12807" y="448"/>
                  </a:cubicBezTo>
                  <a:cubicBezTo>
                    <a:pt x="12808" y="450"/>
                    <a:pt x="12808" y="452"/>
                    <a:pt x="12809" y="453"/>
                  </a:cubicBezTo>
                  <a:cubicBezTo>
                    <a:pt x="12639" y="431"/>
                    <a:pt x="12466" y="411"/>
                    <a:pt x="12294" y="394"/>
                  </a:cubicBezTo>
                  <a:cubicBezTo>
                    <a:pt x="12082" y="158"/>
                    <a:pt x="11697" y="0"/>
                    <a:pt x="11256" y="0"/>
                  </a:cubicBezTo>
                  <a:lnTo>
                    <a:pt x="10250" y="0"/>
                  </a:lnTo>
                  <a:close/>
                  <a:moveTo>
                    <a:pt x="10761" y="2494"/>
                  </a:moveTo>
                  <a:cubicBezTo>
                    <a:pt x="14153" y="2494"/>
                    <a:pt x="16984" y="4085"/>
                    <a:pt x="17666" y="6207"/>
                  </a:cubicBezTo>
                  <a:cubicBezTo>
                    <a:pt x="17678" y="6243"/>
                    <a:pt x="17689" y="6280"/>
                    <a:pt x="17699" y="6316"/>
                  </a:cubicBezTo>
                  <a:cubicBezTo>
                    <a:pt x="17710" y="6352"/>
                    <a:pt x="17718" y="6388"/>
                    <a:pt x="17727" y="6425"/>
                  </a:cubicBezTo>
                  <a:cubicBezTo>
                    <a:pt x="17735" y="6454"/>
                    <a:pt x="17744" y="6482"/>
                    <a:pt x="17750" y="6511"/>
                  </a:cubicBezTo>
                  <a:cubicBezTo>
                    <a:pt x="17762" y="6564"/>
                    <a:pt x="17770" y="6616"/>
                    <a:pt x="17778" y="6669"/>
                  </a:cubicBezTo>
                  <a:cubicBezTo>
                    <a:pt x="17785" y="6707"/>
                    <a:pt x="17791" y="6744"/>
                    <a:pt x="17796" y="6781"/>
                  </a:cubicBezTo>
                  <a:cubicBezTo>
                    <a:pt x="17800" y="6805"/>
                    <a:pt x="17801" y="6830"/>
                    <a:pt x="17804" y="6854"/>
                  </a:cubicBezTo>
                  <a:cubicBezTo>
                    <a:pt x="17812" y="6927"/>
                    <a:pt x="17817" y="6999"/>
                    <a:pt x="17819" y="7072"/>
                  </a:cubicBezTo>
                  <a:cubicBezTo>
                    <a:pt x="17820" y="7082"/>
                    <a:pt x="17822" y="7093"/>
                    <a:pt x="17822" y="7104"/>
                  </a:cubicBezTo>
                  <a:cubicBezTo>
                    <a:pt x="17826" y="7244"/>
                    <a:pt x="17819" y="7385"/>
                    <a:pt x="17804" y="7523"/>
                  </a:cubicBezTo>
                  <a:lnTo>
                    <a:pt x="17807" y="7523"/>
                  </a:lnTo>
                  <a:cubicBezTo>
                    <a:pt x="17796" y="7624"/>
                    <a:pt x="17780" y="7723"/>
                    <a:pt x="17761" y="7822"/>
                  </a:cubicBezTo>
                  <a:lnTo>
                    <a:pt x="17756" y="7822"/>
                  </a:lnTo>
                  <a:cubicBezTo>
                    <a:pt x="17743" y="7882"/>
                    <a:pt x="17731" y="7943"/>
                    <a:pt x="17715" y="8004"/>
                  </a:cubicBezTo>
                  <a:cubicBezTo>
                    <a:pt x="17611" y="8394"/>
                    <a:pt x="17437" y="8765"/>
                    <a:pt x="17205" y="9111"/>
                  </a:cubicBezTo>
                  <a:lnTo>
                    <a:pt x="17212" y="9111"/>
                  </a:lnTo>
                  <a:cubicBezTo>
                    <a:pt x="17151" y="9202"/>
                    <a:pt x="17086" y="9294"/>
                    <a:pt x="17016" y="9382"/>
                  </a:cubicBezTo>
                  <a:lnTo>
                    <a:pt x="17006" y="9381"/>
                  </a:lnTo>
                  <a:cubicBezTo>
                    <a:pt x="16963" y="9435"/>
                    <a:pt x="16919" y="9489"/>
                    <a:pt x="16873" y="9542"/>
                  </a:cubicBezTo>
                  <a:cubicBezTo>
                    <a:pt x="16575" y="9885"/>
                    <a:pt x="16224" y="10193"/>
                    <a:pt x="15827" y="10466"/>
                  </a:cubicBezTo>
                  <a:lnTo>
                    <a:pt x="15832" y="10467"/>
                  </a:lnTo>
                  <a:cubicBezTo>
                    <a:pt x="15727" y="10539"/>
                    <a:pt x="15620" y="10610"/>
                    <a:pt x="15508" y="10678"/>
                  </a:cubicBezTo>
                  <a:lnTo>
                    <a:pt x="15500" y="10674"/>
                  </a:lnTo>
                  <a:cubicBezTo>
                    <a:pt x="15433" y="10715"/>
                    <a:pt x="15365" y="10755"/>
                    <a:pt x="15294" y="10795"/>
                  </a:cubicBezTo>
                  <a:cubicBezTo>
                    <a:pt x="14838" y="11049"/>
                    <a:pt x="14347" y="11259"/>
                    <a:pt x="13835" y="11425"/>
                  </a:cubicBezTo>
                  <a:lnTo>
                    <a:pt x="13840" y="11430"/>
                  </a:lnTo>
                  <a:cubicBezTo>
                    <a:pt x="13704" y="11474"/>
                    <a:pt x="13564" y="11512"/>
                    <a:pt x="13424" y="11550"/>
                  </a:cubicBezTo>
                  <a:lnTo>
                    <a:pt x="13421" y="11547"/>
                  </a:lnTo>
                  <a:cubicBezTo>
                    <a:pt x="13337" y="11570"/>
                    <a:pt x="13251" y="11592"/>
                    <a:pt x="13164" y="11613"/>
                  </a:cubicBezTo>
                  <a:cubicBezTo>
                    <a:pt x="12604" y="11749"/>
                    <a:pt x="12037" y="11834"/>
                    <a:pt x="11470" y="11873"/>
                  </a:cubicBezTo>
                  <a:lnTo>
                    <a:pt x="11470" y="11875"/>
                  </a:lnTo>
                  <a:cubicBezTo>
                    <a:pt x="11269" y="11888"/>
                    <a:pt x="11066" y="11895"/>
                    <a:pt x="10860" y="11897"/>
                  </a:cubicBezTo>
                  <a:cubicBezTo>
                    <a:pt x="10824" y="11897"/>
                    <a:pt x="10786" y="11898"/>
                    <a:pt x="10750" y="11899"/>
                  </a:cubicBezTo>
                  <a:cubicBezTo>
                    <a:pt x="6853" y="11895"/>
                    <a:pt x="3697" y="9792"/>
                    <a:pt x="3697" y="7197"/>
                  </a:cubicBezTo>
                  <a:cubicBezTo>
                    <a:pt x="3697" y="4600"/>
                    <a:pt x="6859" y="2494"/>
                    <a:pt x="10761" y="2494"/>
                  </a:cubicBezTo>
                  <a:close/>
                  <a:moveTo>
                    <a:pt x="10740" y="2745"/>
                  </a:moveTo>
                  <a:cubicBezTo>
                    <a:pt x="7061" y="2745"/>
                    <a:pt x="4069" y="4737"/>
                    <a:pt x="4069" y="7185"/>
                  </a:cubicBezTo>
                  <a:cubicBezTo>
                    <a:pt x="4069" y="9634"/>
                    <a:pt x="7061" y="11625"/>
                    <a:pt x="10740" y="11625"/>
                  </a:cubicBezTo>
                  <a:cubicBezTo>
                    <a:pt x="14419" y="11625"/>
                    <a:pt x="17414" y="9634"/>
                    <a:pt x="17414" y="7185"/>
                  </a:cubicBezTo>
                  <a:cubicBezTo>
                    <a:pt x="17414" y="4737"/>
                    <a:pt x="14419" y="2745"/>
                    <a:pt x="10740" y="2745"/>
                  </a:cubicBezTo>
                  <a:close/>
                  <a:moveTo>
                    <a:pt x="16115" y="13233"/>
                  </a:moveTo>
                  <a:lnTo>
                    <a:pt x="16100" y="13289"/>
                  </a:lnTo>
                  <a:cubicBezTo>
                    <a:pt x="15983" y="13667"/>
                    <a:pt x="15588" y="13971"/>
                    <a:pt x="15046" y="14102"/>
                  </a:cubicBezTo>
                  <a:lnTo>
                    <a:pt x="14102" y="14332"/>
                  </a:lnTo>
                  <a:cubicBezTo>
                    <a:pt x="13920" y="14376"/>
                    <a:pt x="13731" y="14398"/>
                    <a:pt x="13539" y="14398"/>
                  </a:cubicBezTo>
                  <a:cubicBezTo>
                    <a:pt x="13190" y="14398"/>
                    <a:pt x="12858" y="14324"/>
                    <a:pt x="12585" y="14196"/>
                  </a:cubicBezTo>
                  <a:cubicBezTo>
                    <a:pt x="12381" y="14389"/>
                    <a:pt x="12098" y="14530"/>
                    <a:pt x="11773" y="14605"/>
                  </a:cubicBezTo>
                  <a:lnTo>
                    <a:pt x="10965" y="16610"/>
                  </a:lnTo>
                  <a:lnTo>
                    <a:pt x="12975" y="21600"/>
                  </a:lnTo>
                  <a:lnTo>
                    <a:pt x="15587" y="20004"/>
                  </a:lnTo>
                  <a:lnTo>
                    <a:pt x="19049" y="20517"/>
                  </a:lnTo>
                  <a:lnTo>
                    <a:pt x="16115" y="13233"/>
                  </a:lnTo>
                  <a:close/>
                  <a:moveTo>
                    <a:pt x="5365" y="13294"/>
                  </a:moveTo>
                  <a:lnTo>
                    <a:pt x="2457" y="20517"/>
                  </a:lnTo>
                  <a:lnTo>
                    <a:pt x="5921" y="20004"/>
                  </a:lnTo>
                  <a:lnTo>
                    <a:pt x="8534" y="21600"/>
                  </a:lnTo>
                  <a:lnTo>
                    <a:pt x="11327" y="14663"/>
                  </a:lnTo>
                  <a:cubicBezTo>
                    <a:pt x="11296" y="14664"/>
                    <a:pt x="11264" y="14664"/>
                    <a:pt x="11233" y="14664"/>
                  </a:cubicBezTo>
                  <a:lnTo>
                    <a:pt x="10227" y="14664"/>
                  </a:lnTo>
                  <a:cubicBezTo>
                    <a:pt x="9666" y="14664"/>
                    <a:pt x="9169" y="14476"/>
                    <a:pt x="8870" y="14191"/>
                  </a:cubicBezTo>
                  <a:cubicBezTo>
                    <a:pt x="8592" y="14320"/>
                    <a:pt x="8260" y="14393"/>
                    <a:pt x="7921" y="14393"/>
                  </a:cubicBezTo>
                  <a:cubicBezTo>
                    <a:pt x="7729" y="14393"/>
                    <a:pt x="7541" y="14370"/>
                    <a:pt x="7360" y="14326"/>
                  </a:cubicBezTo>
                  <a:lnTo>
                    <a:pt x="6416" y="14097"/>
                  </a:lnTo>
                  <a:cubicBezTo>
                    <a:pt x="6002" y="13997"/>
                    <a:pt x="5669" y="13795"/>
                    <a:pt x="5483" y="13528"/>
                  </a:cubicBezTo>
                  <a:cubicBezTo>
                    <a:pt x="5429" y="13452"/>
                    <a:pt x="5391" y="13374"/>
                    <a:pt x="5365" y="13294"/>
                  </a:cubicBezTo>
                  <a:close/>
                </a:path>
              </a:pathLst>
            </a:custGeom>
            <a:solidFill>
              <a:srgbClr val="FFFFFF"/>
            </a:solidFill>
            <a:ln w="12700" cap="flat">
              <a:solidFill>
                <a:schemeClr val="accent3">
                  <a:hueOff val="-365725"/>
                  <a:satOff val="-32500"/>
                  <a:lumOff val="18235"/>
                </a:schemeClr>
              </a:solidFill>
              <a:prstDash val="solid"/>
              <a:miter lim="400000"/>
            </a:ln>
            <a:effectLst/>
          </p:spPr>
          <p:txBody>
            <a:bodyPr wrap="square" lIns="50800" tIns="50800" rIns="50800" bIns="50800" numCol="1" anchor="ctr">
              <a:noAutofit/>
            </a:bodyPr>
            <a:lstStyle/>
            <a:p>
              <a:pPr>
                <a:defRPr b="0" sz="2200">
                  <a:solidFill>
                    <a:srgbClr val="000000"/>
                  </a:solidFill>
                  <a:latin typeface="+mn-lt"/>
                  <a:ea typeface="+mn-ea"/>
                  <a:cs typeface="+mn-cs"/>
                  <a:sym typeface="Helvetica Neue Medium"/>
                </a:defRPr>
              </a:pPr>
            </a:p>
          </p:txBody>
        </p:sp>
        <p:sp>
          <p:nvSpPr>
            <p:cNvPr id="2701" name="Dingbat Check"/>
            <p:cNvSpPr/>
            <p:nvPr/>
          </p:nvSpPr>
          <p:spPr>
            <a:xfrm>
              <a:off x="158714" y="175322"/>
              <a:ext cx="258462" cy="245607"/>
            </a:xfrm>
            <a:custGeom>
              <a:avLst/>
              <a:gdLst/>
              <a:ahLst/>
              <a:cxnLst>
                <a:cxn ang="0">
                  <a:pos x="wd2" y="hd2"/>
                </a:cxn>
                <a:cxn ang="5400000">
                  <a:pos x="wd2" y="hd2"/>
                </a:cxn>
                <a:cxn ang="10800000">
                  <a:pos x="wd2" y="hd2"/>
                </a:cxn>
                <a:cxn ang="16200000">
                  <a:pos x="wd2" y="hd2"/>
                </a:cxn>
              </a:cxnLst>
              <a:rect l="0" t="0" r="r" b="b"/>
              <a:pathLst>
                <a:path w="21452" h="20404" fill="norm" stroke="1"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chemeClr val="accent3"/>
            </a:solidFill>
            <a:ln w="12700" cap="flat">
              <a:noFill/>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grpSp>
      <p:grpSp>
        <p:nvGrpSpPr>
          <p:cNvPr id="2706" name="Group"/>
          <p:cNvGrpSpPr/>
          <p:nvPr/>
        </p:nvGrpSpPr>
        <p:grpSpPr>
          <a:xfrm>
            <a:off x="2836279" y="7205697"/>
            <a:ext cx="1914247" cy="3033353"/>
            <a:chOff x="565949" y="0"/>
            <a:chExt cx="1914246" cy="3033352"/>
          </a:xfrm>
        </p:grpSpPr>
        <p:sp>
          <p:nvSpPr>
            <p:cNvPr id="2703" name="OCSP Responders"/>
            <p:cNvSpPr/>
            <p:nvPr/>
          </p:nvSpPr>
          <p:spPr>
            <a:xfrm>
              <a:off x="1210195" y="1763352"/>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a:latin typeface="Gill Sans"/>
                  <a:ea typeface="Gill Sans"/>
                  <a:cs typeface="Gill Sans"/>
                  <a:sym typeface="Gill Sans"/>
                </a:defRPr>
              </a:lvl1pPr>
            </a:lstStyle>
            <a:p>
              <a:pPr/>
              <a:r>
                <a:t>OCSP Responders</a:t>
              </a:r>
            </a:p>
          </p:txBody>
        </p:sp>
        <p:pic>
          <p:nvPicPr>
            <p:cNvPr id="2704" name="Image" descr="Image"/>
            <p:cNvPicPr>
              <a:picLocks noChangeAspect="1"/>
            </p:cNvPicPr>
            <p:nvPr/>
          </p:nvPicPr>
          <p:blipFill>
            <a:blip r:embed="rId6">
              <a:extLst/>
            </a:blip>
            <a:stretch>
              <a:fillRect/>
            </a:stretch>
          </p:blipFill>
          <p:spPr>
            <a:xfrm>
              <a:off x="565949" y="0"/>
              <a:ext cx="1300815" cy="1300814"/>
            </a:xfrm>
            <a:prstGeom prst="rect">
              <a:avLst/>
            </a:prstGeom>
            <a:ln w="12700" cap="flat">
              <a:noFill/>
              <a:miter lim="400000"/>
            </a:ln>
            <a:effectLst/>
          </p:spPr>
        </p:pic>
        <p:sp>
          <p:nvSpPr>
            <p:cNvPr id="2705" name="Coins"/>
            <p:cNvSpPr/>
            <p:nvPr/>
          </p:nvSpPr>
          <p:spPr>
            <a:xfrm>
              <a:off x="1456325" y="795097"/>
              <a:ext cx="575890" cy="57762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1" y="0"/>
                  </a:moveTo>
                  <a:cubicBezTo>
                    <a:pt x="7949" y="0"/>
                    <a:pt x="5266" y="392"/>
                    <a:pt x="3255" y="1111"/>
                  </a:cubicBezTo>
                  <a:cubicBezTo>
                    <a:pt x="1360" y="1787"/>
                    <a:pt x="273" y="2685"/>
                    <a:pt x="273" y="3572"/>
                  </a:cubicBezTo>
                  <a:cubicBezTo>
                    <a:pt x="273" y="4460"/>
                    <a:pt x="1360" y="5360"/>
                    <a:pt x="3255" y="6035"/>
                  </a:cubicBezTo>
                  <a:cubicBezTo>
                    <a:pt x="5266" y="6749"/>
                    <a:pt x="7949" y="7147"/>
                    <a:pt x="10801" y="7147"/>
                  </a:cubicBezTo>
                  <a:cubicBezTo>
                    <a:pt x="13652" y="7147"/>
                    <a:pt x="16334" y="6754"/>
                    <a:pt x="18345" y="6035"/>
                  </a:cubicBezTo>
                  <a:cubicBezTo>
                    <a:pt x="20240" y="5360"/>
                    <a:pt x="21327" y="4460"/>
                    <a:pt x="21327" y="3572"/>
                  </a:cubicBezTo>
                  <a:cubicBezTo>
                    <a:pt x="21327" y="2685"/>
                    <a:pt x="20240" y="1787"/>
                    <a:pt x="18345" y="1111"/>
                  </a:cubicBezTo>
                  <a:cubicBezTo>
                    <a:pt x="16334" y="398"/>
                    <a:pt x="13652" y="0"/>
                    <a:pt x="10801" y="0"/>
                  </a:cubicBezTo>
                  <a:close/>
                  <a:moveTo>
                    <a:pt x="12" y="4505"/>
                  </a:moveTo>
                  <a:lnTo>
                    <a:pt x="12" y="5914"/>
                  </a:lnTo>
                  <a:cubicBezTo>
                    <a:pt x="12" y="8033"/>
                    <a:pt x="4846" y="9754"/>
                    <a:pt x="10811" y="9754"/>
                  </a:cubicBezTo>
                  <a:cubicBezTo>
                    <a:pt x="16776" y="9754"/>
                    <a:pt x="21600" y="8039"/>
                    <a:pt x="21600" y="5914"/>
                  </a:cubicBezTo>
                  <a:lnTo>
                    <a:pt x="21600" y="4505"/>
                  </a:lnTo>
                  <a:cubicBezTo>
                    <a:pt x="21136" y="5284"/>
                    <a:pt x="20088" y="5991"/>
                    <a:pt x="18531" y="6541"/>
                  </a:cubicBezTo>
                  <a:cubicBezTo>
                    <a:pt x="16460" y="7276"/>
                    <a:pt x="13718" y="7679"/>
                    <a:pt x="10806" y="7679"/>
                  </a:cubicBezTo>
                  <a:cubicBezTo>
                    <a:pt x="7894" y="7679"/>
                    <a:pt x="5146" y="7276"/>
                    <a:pt x="3081" y="6541"/>
                  </a:cubicBezTo>
                  <a:cubicBezTo>
                    <a:pt x="1524" y="5985"/>
                    <a:pt x="476" y="5284"/>
                    <a:pt x="12" y="4505"/>
                  </a:cubicBezTo>
                  <a:close/>
                  <a:moveTo>
                    <a:pt x="0" y="7320"/>
                  </a:moveTo>
                  <a:lnTo>
                    <a:pt x="0" y="8284"/>
                  </a:lnTo>
                  <a:cubicBezTo>
                    <a:pt x="0" y="10402"/>
                    <a:pt x="4836" y="12123"/>
                    <a:pt x="10801" y="12123"/>
                  </a:cubicBezTo>
                  <a:cubicBezTo>
                    <a:pt x="16766" y="12123"/>
                    <a:pt x="21600" y="10408"/>
                    <a:pt x="21600" y="8284"/>
                  </a:cubicBezTo>
                  <a:lnTo>
                    <a:pt x="21600" y="7320"/>
                  </a:lnTo>
                  <a:cubicBezTo>
                    <a:pt x="21458" y="7495"/>
                    <a:pt x="21295" y="7664"/>
                    <a:pt x="21098" y="7827"/>
                  </a:cubicBezTo>
                  <a:cubicBezTo>
                    <a:pt x="20508" y="8329"/>
                    <a:pt x="19672" y="8769"/>
                    <a:pt x="18618" y="9145"/>
                  </a:cubicBezTo>
                  <a:cubicBezTo>
                    <a:pt x="16520" y="9891"/>
                    <a:pt x="13745" y="10299"/>
                    <a:pt x="10801" y="10299"/>
                  </a:cubicBezTo>
                  <a:cubicBezTo>
                    <a:pt x="7856" y="10299"/>
                    <a:pt x="5080" y="9891"/>
                    <a:pt x="2982" y="9145"/>
                  </a:cubicBezTo>
                  <a:cubicBezTo>
                    <a:pt x="1928" y="8769"/>
                    <a:pt x="1099" y="8329"/>
                    <a:pt x="504" y="7827"/>
                  </a:cubicBezTo>
                  <a:cubicBezTo>
                    <a:pt x="307" y="7664"/>
                    <a:pt x="142" y="7495"/>
                    <a:pt x="0" y="7320"/>
                  </a:cubicBezTo>
                  <a:close/>
                  <a:moveTo>
                    <a:pt x="0" y="9689"/>
                  </a:moveTo>
                  <a:lnTo>
                    <a:pt x="0" y="10653"/>
                  </a:lnTo>
                  <a:cubicBezTo>
                    <a:pt x="0" y="12771"/>
                    <a:pt x="4836" y="14492"/>
                    <a:pt x="10801" y="14492"/>
                  </a:cubicBezTo>
                  <a:cubicBezTo>
                    <a:pt x="16766" y="14492"/>
                    <a:pt x="21600" y="12777"/>
                    <a:pt x="21600" y="10653"/>
                  </a:cubicBezTo>
                  <a:lnTo>
                    <a:pt x="21600" y="9689"/>
                  </a:lnTo>
                  <a:cubicBezTo>
                    <a:pt x="21458" y="9864"/>
                    <a:pt x="21295" y="10033"/>
                    <a:pt x="21098" y="10197"/>
                  </a:cubicBezTo>
                  <a:cubicBezTo>
                    <a:pt x="20508" y="10698"/>
                    <a:pt x="19672" y="11138"/>
                    <a:pt x="18618" y="11514"/>
                  </a:cubicBezTo>
                  <a:cubicBezTo>
                    <a:pt x="16520" y="12260"/>
                    <a:pt x="13745" y="12668"/>
                    <a:pt x="10801" y="12668"/>
                  </a:cubicBezTo>
                  <a:cubicBezTo>
                    <a:pt x="7856" y="12668"/>
                    <a:pt x="5080" y="12260"/>
                    <a:pt x="2982" y="11514"/>
                  </a:cubicBezTo>
                  <a:cubicBezTo>
                    <a:pt x="1928" y="11138"/>
                    <a:pt x="1099" y="10698"/>
                    <a:pt x="504" y="10197"/>
                  </a:cubicBezTo>
                  <a:cubicBezTo>
                    <a:pt x="307" y="10033"/>
                    <a:pt x="142" y="9864"/>
                    <a:pt x="0" y="9689"/>
                  </a:cubicBezTo>
                  <a:close/>
                  <a:moveTo>
                    <a:pt x="0" y="12059"/>
                  </a:moveTo>
                  <a:lnTo>
                    <a:pt x="0" y="13022"/>
                  </a:lnTo>
                  <a:cubicBezTo>
                    <a:pt x="0" y="15141"/>
                    <a:pt x="4836" y="16862"/>
                    <a:pt x="10801" y="16862"/>
                  </a:cubicBezTo>
                  <a:cubicBezTo>
                    <a:pt x="16766" y="16862"/>
                    <a:pt x="21600" y="15146"/>
                    <a:pt x="21600" y="13022"/>
                  </a:cubicBezTo>
                  <a:lnTo>
                    <a:pt x="21600" y="12059"/>
                  </a:lnTo>
                  <a:cubicBezTo>
                    <a:pt x="21458" y="12233"/>
                    <a:pt x="21295" y="12402"/>
                    <a:pt x="21098" y="12566"/>
                  </a:cubicBezTo>
                  <a:cubicBezTo>
                    <a:pt x="20508" y="13067"/>
                    <a:pt x="19672" y="13507"/>
                    <a:pt x="18618" y="13883"/>
                  </a:cubicBezTo>
                  <a:cubicBezTo>
                    <a:pt x="16520" y="14629"/>
                    <a:pt x="13745" y="15037"/>
                    <a:pt x="10801" y="15037"/>
                  </a:cubicBezTo>
                  <a:cubicBezTo>
                    <a:pt x="7856" y="15037"/>
                    <a:pt x="5080" y="14629"/>
                    <a:pt x="2982" y="13883"/>
                  </a:cubicBezTo>
                  <a:cubicBezTo>
                    <a:pt x="1928" y="13507"/>
                    <a:pt x="1099" y="13067"/>
                    <a:pt x="504" y="12566"/>
                  </a:cubicBezTo>
                  <a:cubicBezTo>
                    <a:pt x="307" y="12402"/>
                    <a:pt x="142" y="12233"/>
                    <a:pt x="0" y="12059"/>
                  </a:cubicBezTo>
                  <a:close/>
                  <a:moveTo>
                    <a:pt x="0" y="14428"/>
                  </a:moveTo>
                  <a:lnTo>
                    <a:pt x="0" y="15391"/>
                  </a:lnTo>
                  <a:cubicBezTo>
                    <a:pt x="0" y="17510"/>
                    <a:pt x="4836" y="19231"/>
                    <a:pt x="10801" y="19231"/>
                  </a:cubicBezTo>
                  <a:cubicBezTo>
                    <a:pt x="16766" y="19231"/>
                    <a:pt x="21600" y="17515"/>
                    <a:pt x="21600" y="15391"/>
                  </a:cubicBezTo>
                  <a:lnTo>
                    <a:pt x="21600" y="14428"/>
                  </a:lnTo>
                  <a:cubicBezTo>
                    <a:pt x="21458" y="14602"/>
                    <a:pt x="21295" y="14772"/>
                    <a:pt x="21098" y="14935"/>
                  </a:cubicBezTo>
                  <a:cubicBezTo>
                    <a:pt x="20508" y="15436"/>
                    <a:pt x="19672" y="15877"/>
                    <a:pt x="18618" y="16252"/>
                  </a:cubicBezTo>
                  <a:cubicBezTo>
                    <a:pt x="16520" y="16998"/>
                    <a:pt x="13745" y="17406"/>
                    <a:pt x="10801" y="17406"/>
                  </a:cubicBezTo>
                  <a:cubicBezTo>
                    <a:pt x="7856" y="17406"/>
                    <a:pt x="5080" y="16998"/>
                    <a:pt x="2982" y="16252"/>
                  </a:cubicBezTo>
                  <a:cubicBezTo>
                    <a:pt x="1928" y="15877"/>
                    <a:pt x="1099" y="15436"/>
                    <a:pt x="504" y="14935"/>
                  </a:cubicBezTo>
                  <a:cubicBezTo>
                    <a:pt x="307" y="14772"/>
                    <a:pt x="142" y="14602"/>
                    <a:pt x="0" y="14428"/>
                  </a:cubicBezTo>
                  <a:close/>
                  <a:moveTo>
                    <a:pt x="0" y="16797"/>
                  </a:moveTo>
                  <a:lnTo>
                    <a:pt x="0" y="17760"/>
                  </a:lnTo>
                  <a:cubicBezTo>
                    <a:pt x="0" y="19879"/>
                    <a:pt x="4836" y="21600"/>
                    <a:pt x="10801" y="21600"/>
                  </a:cubicBezTo>
                  <a:cubicBezTo>
                    <a:pt x="16766" y="21600"/>
                    <a:pt x="21600" y="19879"/>
                    <a:pt x="21600" y="17760"/>
                  </a:cubicBezTo>
                  <a:lnTo>
                    <a:pt x="21600" y="16797"/>
                  </a:lnTo>
                  <a:cubicBezTo>
                    <a:pt x="21458" y="16971"/>
                    <a:pt x="21295" y="17141"/>
                    <a:pt x="21098" y="17304"/>
                  </a:cubicBezTo>
                  <a:cubicBezTo>
                    <a:pt x="20508" y="17805"/>
                    <a:pt x="19672" y="18246"/>
                    <a:pt x="18618" y="18622"/>
                  </a:cubicBezTo>
                  <a:cubicBezTo>
                    <a:pt x="16520" y="19368"/>
                    <a:pt x="13745" y="19775"/>
                    <a:pt x="10801" y="19775"/>
                  </a:cubicBezTo>
                  <a:cubicBezTo>
                    <a:pt x="7856" y="19775"/>
                    <a:pt x="5080" y="19368"/>
                    <a:pt x="2982" y="18622"/>
                  </a:cubicBezTo>
                  <a:cubicBezTo>
                    <a:pt x="1928" y="18246"/>
                    <a:pt x="1099" y="17805"/>
                    <a:pt x="504" y="17304"/>
                  </a:cubicBezTo>
                  <a:cubicBezTo>
                    <a:pt x="307" y="17141"/>
                    <a:pt x="142" y="16971"/>
                    <a:pt x="0" y="16797"/>
                  </a:cubicBezTo>
                  <a:close/>
                </a:path>
              </a:pathLst>
            </a:custGeom>
            <a:solidFill>
              <a:srgbClr val="7BDB45"/>
            </a:solidFill>
            <a:ln w="12700" cap="flat">
              <a:noFill/>
              <a:miter lim="400000"/>
            </a:ln>
            <a:effectLst/>
          </p:spPr>
          <p:txBody>
            <a:bodyPr wrap="square" lIns="50800" tIns="50800" rIns="50800" bIns="50800" numCol="1" anchor="ctr">
              <a:noAutofit/>
            </a:bodyPr>
            <a:lstStyle/>
            <a:p>
              <a:pPr>
                <a:defRPr b="0" sz="2600">
                  <a:latin typeface="Helvetica Light"/>
                  <a:ea typeface="Helvetica Light"/>
                  <a:cs typeface="Helvetica Light"/>
                  <a:sym typeface="Helvetica Light"/>
                </a:defRPr>
              </a:pPr>
            </a:p>
          </p:txBody>
        </p:sp>
      </p:grpSp>
      <p:grpSp>
        <p:nvGrpSpPr>
          <p:cNvPr id="2709" name="Group"/>
          <p:cNvGrpSpPr/>
          <p:nvPr/>
        </p:nvGrpSpPr>
        <p:grpSpPr>
          <a:xfrm>
            <a:off x="1711891" y="2489655"/>
            <a:ext cx="10818787" cy="6994311"/>
            <a:chOff x="0" y="0"/>
            <a:chExt cx="10818786" cy="6994309"/>
          </a:xfrm>
        </p:grpSpPr>
        <p:sp>
          <p:nvSpPr>
            <p:cNvPr id="2707" name="Rectangle"/>
            <p:cNvSpPr/>
            <p:nvPr/>
          </p:nvSpPr>
          <p:spPr>
            <a:xfrm>
              <a:off x="3220029" y="0"/>
              <a:ext cx="7598758" cy="2648823"/>
            </a:xfrm>
            <a:prstGeom prst="rect">
              <a:avLst/>
            </a:prstGeom>
            <a:solidFill>
              <a:srgbClr val="000000">
                <a:alpha val="85883"/>
              </a:srgbClr>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708" name="Rectangle"/>
            <p:cNvSpPr/>
            <p:nvPr/>
          </p:nvSpPr>
          <p:spPr>
            <a:xfrm>
              <a:off x="0" y="3792786"/>
              <a:ext cx="7848630" cy="3201524"/>
            </a:xfrm>
            <a:prstGeom prst="rect">
              <a:avLst/>
            </a:prstGeom>
            <a:solidFill>
              <a:srgbClr val="000000">
                <a:alpha val="85883"/>
              </a:srgbClr>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2712" name="Group"/>
          <p:cNvGrpSpPr/>
          <p:nvPr/>
        </p:nvGrpSpPr>
        <p:grpSpPr>
          <a:xfrm>
            <a:off x="2191149" y="5524970"/>
            <a:ext cx="2343366" cy="1779002"/>
            <a:chOff x="0" y="0"/>
            <a:chExt cx="2343365" cy="1779001"/>
          </a:xfrm>
        </p:grpSpPr>
        <p:sp>
          <p:nvSpPr>
            <p:cNvPr id="2710" name="Dingbat Check"/>
            <p:cNvSpPr/>
            <p:nvPr/>
          </p:nvSpPr>
          <p:spPr>
            <a:xfrm>
              <a:off x="0" y="-1"/>
              <a:ext cx="872768" cy="829360"/>
            </a:xfrm>
            <a:custGeom>
              <a:avLst/>
              <a:gdLst/>
              <a:ahLst/>
              <a:cxnLst>
                <a:cxn ang="0">
                  <a:pos x="wd2" y="hd2"/>
                </a:cxn>
                <a:cxn ang="5400000">
                  <a:pos x="wd2" y="hd2"/>
                </a:cxn>
                <a:cxn ang="10800000">
                  <a:pos x="wd2" y="hd2"/>
                </a:cxn>
                <a:cxn ang="16200000">
                  <a:pos x="wd2" y="hd2"/>
                </a:cxn>
              </a:cxnLst>
              <a:rect l="0" t="0" r="r" b="b"/>
              <a:pathLst>
                <a:path w="21452" h="20404" fill="norm" stroke="1"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chemeClr val="accent3"/>
            </a:solidFill>
            <a:ln w="12700" cap="flat">
              <a:noFill/>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sp>
          <p:nvSpPr>
            <p:cNvPr id="2711" name="Understand the OCSP Must-Staple extension in the certificate"/>
            <p:cNvSpPr/>
            <p:nvPr/>
          </p:nvSpPr>
          <p:spPr>
            <a:xfrm>
              <a:off x="1073365" y="509001"/>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lstStyle>
            <a:p>
              <a:pPr/>
              <a:r>
                <a:t>Understand the OCSP Must-Staple extension in the certificate</a:t>
              </a:r>
            </a:p>
          </p:txBody>
        </p:sp>
      </p:grpSp>
      <p:grpSp>
        <p:nvGrpSpPr>
          <p:cNvPr id="2715" name="Group"/>
          <p:cNvGrpSpPr/>
          <p:nvPr/>
        </p:nvGrpSpPr>
        <p:grpSpPr>
          <a:xfrm>
            <a:off x="2187554" y="6417156"/>
            <a:ext cx="2318379" cy="1684680"/>
            <a:chOff x="0" y="0"/>
            <a:chExt cx="2318378" cy="1684679"/>
          </a:xfrm>
        </p:grpSpPr>
        <p:sp>
          <p:nvSpPr>
            <p:cNvPr id="2713" name="Present the Certificate Status Request (CSR) to the web servers"/>
            <p:cNvSpPr/>
            <p:nvPr/>
          </p:nvSpPr>
          <p:spPr>
            <a:xfrm>
              <a:off x="1048378" y="414679"/>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lstStyle>
            <a:p>
              <a:pPr/>
              <a:r>
                <a:t>Present the Certificate Status Request (CSR) to the web servers</a:t>
              </a:r>
            </a:p>
          </p:txBody>
        </p:sp>
        <p:sp>
          <p:nvSpPr>
            <p:cNvPr id="2714" name="Dingbat Check"/>
            <p:cNvSpPr/>
            <p:nvPr/>
          </p:nvSpPr>
          <p:spPr>
            <a:xfrm>
              <a:off x="0" y="-1"/>
              <a:ext cx="872768" cy="829360"/>
            </a:xfrm>
            <a:custGeom>
              <a:avLst/>
              <a:gdLst/>
              <a:ahLst/>
              <a:cxnLst>
                <a:cxn ang="0">
                  <a:pos x="wd2" y="hd2"/>
                </a:cxn>
                <a:cxn ang="5400000">
                  <a:pos x="wd2" y="hd2"/>
                </a:cxn>
                <a:cxn ang="10800000">
                  <a:pos x="wd2" y="hd2"/>
                </a:cxn>
                <a:cxn ang="16200000">
                  <a:pos x="wd2" y="hd2"/>
                </a:cxn>
              </a:cxnLst>
              <a:rect l="0" t="0" r="r" b="b"/>
              <a:pathLst>
                <a:path w="21452" h="20404" fill="norm" stroke="1"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chemeClr val="accent3"/>
            </a:solidFill>
            <a:ln w="12700" cap="flat">
              <a:noFill/>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grpSp>
      <p:grpSp>
        <p:nvGrpSpPr>
          <p:cNvPr id="2718" name="Group"/>
          <p:cNvGrpSpPr/>
          <p:nvPr/>
        </p:nvGrpSpPr>
        <p:grpSpPr>
          <a:xfrm>
            <a:off x="2187553" y="7323931"/>
            <a:ext cx="2318380" cy="1684680"/>
            <a:chOff x="0" y="0"/>
            <a:chExt cx="2318378" cy="1684679"/>
          </a:xfrm>
        </p:grpSpPr>
        <p:sp>
          <p:nvSpPr>
            <p:cNvPr id="2716" name="Reject the certificate if they do not receive OCSP responses"/>
            <p:cNvSpPr/>
            <p:nvPr/>
          </p:nvSpPr>
          <p:spPr>
            <a:xfrm>
              <a:off x="1048378" y="414679"/>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lstStyle>
            <a:p>
              <a:pPr/>
              <a:r>
                <a:t>Reject the certificate if they do not receive OCSP responses</a:t>
              </a:r>
            </a:p>
          </p:txBody>
        </p:sp>
        <p:sp>
          <p:nvSpPr>
            <p:cNvPr id="2717" name="Dingbat Check"/>
            <p:cNvSpPr/>
            <p:nvPr/>
          </p:nvSpPr>
          <p:spPr>
            <a:xfrm>
              <a:off x="0" y="-1"/>
              <a:ext cx="872768" cy="829360"/>
            </a:xfrm>
            <a:custGeom>
              <a:avLst/>
              <a:gdLst/>
              <a:ahLst/>
              <a:cxnLst>
                <a:cxn ang="0">
                  <a:pos x="wd2" y="hd2"/>
                </a:cxn>
                <a:cxn ang="5400000">
                  <a:pos x="wd2" y="hd2"/>
                </a:cxn>
                <a:cxn ang="10800000">
                  <a:pos x="wd2" y="hd2"/>
                </a:cxn>
                <a:cxn ang="16200000">
                  <a:pos x="wd2" y="hd2"/>
                </a:cxn>
              </a:cxnLst>
              <a:rect l="0" t="0" r="r" b="b"/>
              <a:pathLst>
                <a:path w="21452" h="20404" fill="norm" stroke="1"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chemeClr val="accent3"/>
            </a:solidFill>
            <a:ln w="12700" cap="flat">
              <a:noFill/>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grpSp>
    </p:spTree>
  </p:cSld>
  <p:clrMapOvr>
    <a:masterClrMapping/>
  </p:clrMapOvr>
  <mc:AlternateContent xmlns:mc="http://schemas.openxmlformats.org/markup-compatibility/2006">
    <mc:Choice xmlns:p14="http://schemas.microsoft.com/office/powerpoint/2010/main" Requires="p14">
      <p:transition spd="fast" advClick="1" p14:dur="300">
        <p:dissolve/>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7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27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271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718" grpId="3"/>
      <p:bldP build="whole" bldLvl="1" animBg="1" rev="0" advAuto="0" spid="2712" grpId="1"/>
      <p:bldP build="whole" bldLvl="1" animBg="1" rev="0" advAuto="0" spid="2715" grpId="2"/>
    </p:bldLst>
  </p:timing>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22" name="Triangle"/>
          <p:cNvSpPr/>
          <p:nvPr/>
        </p:nvSpPr>
        <p:spPr>
          <a:xfrm flipH="1" rot="16200000">
            <a:off x="4628713" y="6570286"/>
            <a:ext cx="1246246" cy="275032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21600"/>
                </a:moveTo>
                <a:lnTo>
                  <a:pt x="0" y="0"/>
                </a:lnTo>
                <a:lnTo>
                  <a:pt x="21600" y="0"/>
                </a:lnTo>
                <a:close/>
              </a:path>
            </a:pathLst>
          </a:custGeom>
          <a:solidFill>
            <a:srgbClr val="434343">
              <a:alpha val="83830"/>
            </a:srgbClr>
          </a:solidFill>
          <a:ln w="12700">
            <a:miter lim="400000"/>
          </a:ln>
        </p:spPr>
        <p:txBody>
          <a:bodyPr lIns="50800" tIns="50800" rIns="50800" bIns="50800" anchor="ctr"/>
          <a:lstStyle/>
          <a:p>
            <a:pPr>
              <a:defRPr b="0" sz="2200">
                <a:latin typeface="+mn-lt"/>
                <a:ea typeface="+mn-ea"/>
                <a:cs typeface="+mn-cs"/>
                <a:sym typeface="Helvetica Neue Medium"/>
              </a:defRPr>
            </a:pPr>
          </a:p>
        </p:txBody>
      </p:sp>
      <p:grpSp>
        <p:nvGrpSpPr>
          <p:cNvPr id="2726" name="Group"/>
          <p:cNvGrpSpPr/>
          <p:nvPr/>
        </p:nvGrpSpPr>
        <p:grpSpPr>
          <a:xfrm>
            <a:off x="2836279" y="7205697"/>
            <a:ext cx="1914247" cy="3033353"/>
            <a:chOff x="565949" y="0"/>
            <a:chExt cx="1914246" cy="3033352"/>
          </a:xfrm>
        </p:grpSpPr>
        <p:sp>
          <p:nvSpPr>
            <p:cNvPr id="2723" name="OCSP Responders"/>
            <p:cNvSpPr/>
            <p:nvPr/>
          </p:nvSpPr>
          <p:spPr>
            <a:xfrm>
              <a:off x="1210195" y="1763352"/>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a:latin typeface="Gill Sans"/>
                  <a:ea typeface="Gill Sans"/>
                  <a:cs typeface="Gill Sans"/>
                  <a:sym typeface="Gill Sans"/>
                </a:defRPr>
              </a:lvl1pPr>
            </a:lstStyle>
            <a:p>
              <a:pPr/>
              <a:r>
                <a:t>OCSP Responders</a:t>
              </a:r>
            </a:p>
          </p:txBody>
        </p:sp>
        <p:pic>
          <p:nvPicPr>
            <p:cNvPr id="2724" name="Image" descr="Image"/>
            <p:cNvPicPr>
              <a:picLocks noChangeAspect="1"/>
            </p:cNvPicPr>
            <p:nvPr/>
          </p:nvPicPr>
          <p:blipFill>
            <a:blip r:embed="rId3">
              <a:extLst/>
            </a:blip>
            <a:stretch>
              <a:fillRect/>
            </a:stretch>
          </p:blipFill>
          <p:spPr>
            <a:xfrm>
              <a:off x="565949" y="0"/>
              <a:ext cx="1300815" cy="1300814"/>
            </a:xfrm>
            <a:prstGeom prst="rect">
              <a:avLst/>
            </a:prstGeom>
            <a:ln w="12700" cap="flat">
              <a:noFill/>
              <a:miter lim="400000"/>
            </a:ln>
            <a:effectLst/>
          </p:spPr>
        </p:pic>
        <p:sp>
          <p:nvSpPr>
            <p:cNvPr id="2725" name="Coins"/>
            <p:cNvSpPr/>
            <p:nvPr/>
          </p:nvSpPr>
          <p:spPr>
            <a:xfrm>
              <a:off x="1456325" y="795097"/>
              <a:ext cx="575890" cy="57762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1" y="0"/>
                  </a:moveTo>
                  <a:cubicBezTo>
                    <a:pt x="7949" y="0"/>
                    <a:pt x="5266" y="392"/>
                    <a:pt x="3255" y="1111"/>
                  </a:cubicBezTo>
                  <a:cubicBezTo>
                    <a:pt x="1360" y="1787"/>
                    <a:pt x="273" y="2685"/>
                    <a:pt x="273" y="3572"/>
                  </a:cubicBezTo>
                  <a:cubicBezTo>
                    <a:pt x="273" y="4460"/>
                    <a:pt x="1360" y="5360"/>
                    <a:pt x="3255" y="6035"/>
                  </a:cubicBezTo>
                  <a:cubicBezTo>
                    <a:pt x="5266" y="6749"/>
                    <a:pt x="7949" y="7147"/>
                    <a:pt x="10801" y="7147"/>
                  </a:cubicBezTo>
                  <a:cubicBezTo>
                    <a:pt x="13652" y="7147"/>
                    <a:pt x="16334" y="6754"/>
                    <a:pt x="18345" y="6035"/>
                  </a:cubicBezTo>
                  <a:cubicBezTo>
                    <a:pt x="20240" y="5360"/>
                    <a:pt x="21327" y="4460"/>
                    <a:pt x="21327" y="3572"/>
                  </a:cubicBezTo>
                  <a:cubicBezTo>
                    <a:pt x="21327" y="2685"/>
                    <a:pt x="20240" y="1787"/>
                    <a:pt x="18345" y="1111"/>
                  </a:cubicBezTo>
                  <a:cubicBezTo>
                    <a:pt x="16334" y="398"/>
                    <a:pt x="13652" y="0"/>
                    <a:pt x="10801" y="0"/>
                  </a:cubicBezTo>
                  <a:close/>
                  <a:moveTo>
                    <a:pt x="12" y="4505"/>
                  </a:moveTo>
                  <a:lnTo>
                    <a:pt x="12" y="5914"/>
                  </a:lnTo>
                  <a:cubicBezTo>
                    <a:pt x="12" y="8033"/>
                    <a:pt x="4846" y="9754"/>
                    <a:pt x="10811" y="9754"/>
                  </a:cubicBezTo>
                  <a:cubicBezTo>
                    <a:pt x="16776" y="9754"/>
                    <a:pt x="21600" y="8039"/>
                    <a:pt x="21600" y="5914"/>
                  </a:cubicBezTo>
                  <a:lnTo>
                    <a:pt x="21600" y="4505"/>
                  </a:lnTo>
                  <a:cubicBezTo>
                    <a:pt x="21136" y="5284"/>
                    <a:pt x="20088" y="5991"/>
                    <a:pt x="18531" y="6541"/>
                  </a:cubicBezTo>
                  <a:cubicBezTo>
                    <a:pt x="16460" y="7276"/>
                    <a:pt x="13718" y="7679"/>
                    <a:pt x="10806" y="7679"/>
                  </a:cubicBezTo>
                  <a:cubicBezTo>
                    <a:pt x="7894" y="7679"/>
                    <a:pt x="5146" y="7276"/>
                    <a:pt x="3081" y="6541"/>
                  </a:cubicBezTo>
                  <a:cubicBezTo>
                    <a:pt x="1524" y="5985"/>
                    <a:pt x="476" y="5284"/>
                    <a:pt x="12" y="4505"/>
                  </a:cubicBezTo>
                  <a:close/>
                  <a:moveTo>
                    <a:pt x="0" y="7320"/>
                  </a:moveTo>
                  <a:lnTo>
                    <a:pt x="0" y="8284"/>
                  </a:lnTo>
                  <a:cubicBezTo>
                    <a:pt x="0" y="10402"/>
                    <a:pt x="4836" y="12123"/>
                    <a:pt x="10801" y="12123"/>
                  </a:cubicBezTo>
                  <a:cubicBezTo>
                    <a:pt x="16766" y="12123"/>
                    <a:pt x="21600" y="10408"/>
                    <a:pt x="21600" y="8284"/>
                  </a:cubicBezTo>
                  <a:lnTo>
                    <a:pt x="21600" y="7320"/>
                  </a:lnTo>
                  <a:cubicBezTo>
                    <a:pt x="21458" y="7495"/>
                    <a:pt x="21295" y="7664"/>
                    <a:pt x="21098" y="7827"/>
                  </a:cubicBezTo>
                  <a:cubicBezTo>
                    <a:pt x="20508" y="8329"/>
                    <a:pt x="19672" y="8769"/>
                    <a:pt x="18618" y="9145"/>
                  </a:cubicBezTo>
                  <a:cubicBezTo>
                    <a:pt x="16520" y="9891"/>
                    <a:pt x="13745" y="10299"/>
                    <a:pt x="10801" y="10299"/>
                  </a:cubicBezTo>
                  <a:cubicBezTo>
                    <a:pt x="7856" y="10299"/>
                    <a:pt x="5080" y="9891"/>
                    <a:pt x="2982" y="9145"/>
                  </a:cubicBezTo>
                  <a:cubicBezTo>
                    <a:pt x="1928" y="8769"/>
                    <a:pt x="1099" y="8329"/>
                    <a:pt x="504" y="7827"/>
                  </a:cubicBezTo>
                  <a:cubicBezTo>
                    <a:pt x="307" y="7664"/>
                    <a:pt x="142" y="7495"/>
                    <a:pt x="0" y="7320"/>
                  </a:cubicBezTo>
                  <a:close/>
                  <a:moveTo>
                    <a:pt x="0" y="9689"/>
                  </a:moveTo>
                  <a:lnTo>
                    <a:pt x="0" y="10653"/>
                  </a:lnTo>
                  <a:cubicBezTo>
                    <a:pt x="0" y="12771"/>
                    <a:pt x="4836" y="14492"/>
                    <a:pt x="10801" y="14492"/>
                  </a:cubicBezTo>
                  <a:cubicBezTo>
                    <a:pt x="16766" y="14492"/>
                    <a:pt x="21600" y="12777"/>
                    <a:pt x="21600" y="10653"/>
                  </a:cubicBezTo>
                  <a:lnTo>
                    <a:pt x="21600" y="9689"/>
                  </a:lnTo>
                  <a:cubicBezTo>
                    <a:pt x="21458" y="9864"/>
                    <a:pt x="21295" y="10033"/>
                    <a:pt x="21098" y="10197"/>
                  </a:cubicBezTo>
                  <a:cubicBezTo>
                    <a:pt x="20508" y="10698"/>
                    <a:pt x="19672" y="11138"/>
                    <a:pt x="18618" y="11514"/>
                  </a:cubicBezTo>
                  <a:cubicBezTo>
                    <a:pt x="16520" y="12260"/>
                    <a:pt x="13745" y="12668"/>
                    <a:pt x="10801" y="12668"/>
                  </a:cubicBezTo>
                  <a:cubicBezTo>
                    <a:pt x="7856" y="12668"/>
                    <a:pt x="5080" y="12260"/>
                    <a:pt x="2982" y="11514"/>
                  </a:cubicBezTo>
                  <a:cubicBezTo>
                    <a:pt x="1928" y="11138"/>
                    <a:pt x="1099" y="10698"/>
                    <a:pt x="504" y="10197"/>
                  </a:cubicBezTo>
                  <a:cubicBezTo>
                    <a:pt x="307" y="10033"/>
                    <a:pt x="142" y="9864"/>
                    <a:pt x="0" y="9689"/>
                  </a:cubicBezTo>
                  <a:close/>
                  <a:moveTo>
                    <a:pt x="0" y="12059"/>
                  </a:moveTo>
                  <a:lnTo>
                    <a:pt x="0" y="13022"/>
                  </a:lnTo>
                  <a:cubicBezTo>
                    <a:pt x="0" y="15141"/>
                    <a:pt x="4836" y="16862"/>
                    <a:pt x="10801" y="16862"/>
                  </a:cubicBezTo>
                  <a:cubicBezTo>
                    <a:pt x="16766" y="16862"/>
                    <a:pt x="21600" y="15146"/>
                    <a:pt x="21600" y="13022"/>
                  </a:cubicBezTo>
                  <a:lnTo>
                    <a:pt x="21600" y="12059"/>
                  </a:lnTo>
                  <a:cubicBezTo>
                    <a:pt x="21458" y="12233"/>
                    <a:pt x="21295" y="12402"/>
                    <a:pt x="21098" y="12566"/>
                  </a:cubicBezTo>
                  <a:cubicBezTo>
                    <a:pt x="20508" y="13067"/>
                    <a:pt x="19672" y="13507"/>
                    <a:pt x="18618" y="13883"/>
                  </a:cubicBezTo>
                  <a:cubicBezTo>
                    <a:pt x="16520" y="14629"/>
                    <a:pt x="13745" y="15037"/>
                    <a:pt x="10801" y="15037"/>
                  </a:cubicBezTo>
                  <a:cubicBezTo>
                    <a:pt x="7856" y="15037"/>
                    <a:pt x="5080" y="14629"/>
                    <a:pt x="2982" y="13883"/>
                  </a:cubicBezTo>
                  <a:cubicBezTo>
                    <a:pt x="1928" y="13507"/>
                    <a:pt x="1099" y="13067"/>
                    <a:pt x="504" y="12566"/>
                  </a:cubicBezTo>
                  <a:cubicBezTo>
                    <a:pt x="307" y="12402"/>
                    <a:pt x="142" y="12233"/>
                    <a:pt x="0" y="12059"/>
                  </a:cubicBezTo>
                  <a:close/>
                  <a:moveTo>
                    <a:pt x="0" y="14428"/>
                  </a:moveTo>
                  <a:lnTo>
                    <a:pt x="0" y="15391"/>
                  </a:lnTo>
                  <a:cubicBezTo>
                    <a:pt x="0" y="17510"/>
                    <a:pt x="4836" y="19231"/>
                    <a:pt x="10801" y="19231"/>
                  </a:cubicBezTo>
                  <a:cubicBezTo>
                    <a:pt x="16766" y="19231"/>
                    <a:pt x="21600" y="17515"/>
                    <a:pt x="21600" y="15391"/>
                  </a:cubicBezTo>
                  <a:lnTo>
                    <a:pt x="21600" y="14428"/>
                  </a:lnTo>
                  <a:cubicBezTo>
                    <a:pt x="21458" y="14602"/>
                    <a:pt x="21295" y="14772"/>
                    <a:pt x="21098" y="14935"/>
                  </a:cubicBezTo>
                  <a:cubicBezTo>
                    <a:pt x="20508" y="15436"/>
                    <a:pt x="19672" y="15877"/>
                    <a:pt x="18618" y="16252"/>
                  </a:cubicBezTo>
                  <a:cubicBezTo>
                    <a:pt x="16520" y="16998"/>
                    <a:pt x="13745" y="17406"/>
                    <a:pt x="10801" y="17406"/>
                  </a:cubicBezTo>
                  <a:cubicBezTo>
                    <a:pt x="7856" y="17406"/>
                    <a:pt x="5080" y="16998"/>
                    <a:pt x="2982" y="16252"/>
                  </a:cubicBezTo>
                  <a:cubicBezTo>
                    <a:pt x="1928" y="15877"/>
                    <a:pt x="1099" y="15436"/>
                    <a:pt x="504" y="14935"/>
                  </a:cubicBezTo>
                  <a:cubicBezTo>
                    <a:pt x="307" y="14772"/>
                    <a:pt x="142" y="14602"/>
                    <a:pt x="0" y="14428"/>
                  </a:cubicBezTo>
                  <a:close/>
                  <a:moveTo>
                    <a:pt x="0" y="16797"/>
                  </a:moveTo>
                  <a:lnTo>
                    <a:pt x="0" y="17760"/>
                  </a:lnTo>
                  <a:cubicBezTo>
                    <a:pt x="0" y="19879"/>
                    <a:pt x="4836" y="21600"/>
                    <a:pt x="10801" y="21600"/>
                  </a:cubicBezTo>
                  <a:cubicBezTo>
                    <a:pt x="16766" y="21600"/>
                    <a:pt x="21600" y="19879"/>
                    <a:pt x="21600" y="17760"/>
                  </a:cubicBezTo>
                  <a:lnTo>
                    <a:pt x="21600" y="16797"/>
                  </a:lnTo>
                  <a:cubicBezTo>
                    <a:pt x="21458" y="16971"/>
                    <a:pt x="21295" y="17141"/>
                    <a:pt x="21098" y="17304"/>
                  </a:cubicBezTo>
                  <a:cubicBezTo>
                    <a:pt x="20508" y="17805"/>
                    <a:pt x="19672" y="18246"/>
                    <a:pt x="18618" y="18622"/>
                  </a:cubicBezTo>
                  <a:cubicBezTo>
                    <a:pt x="16520" y="19368"/>
                    <a:pt x="13745" y="19775"/>
                    <a:pt x="10801" y="19775"/>
                  </a:cubicBezTo>
                  <a:cubicBezTo>
                    <a:pt x="7856" y="19775"/>
                    <a:pt x="5080" y="19368"/>
                    <a:pt x="2982" y="18622"/>
                  </a:cubicBezTo>
                  <a:cubicBezTo>
                    <a:pt x="1928" y="18246"/>
                    <a:pt x="1099" y="17805"/>
                    <a:pt x="504" y="17304"/>
                  </a:cubicBezTo>
                  <a:cubicBezTo>
                    <a:pt x="307" y="17141"/>
                    <a:pt x="142" y="16971"/>
                    <a:pt x="0" y="16797"/>
                  </a:cubicBezTo>
                  <a:close/>
                </a:path>
              </a:pathLst>
            </a:custGeom>
            <a:solidFill>
              <a:srgbClr val="7BDB45"/>
            </a:solidFill>
            <a:ln w="12700" cap="flat">
              <a:noFill/>
              <a:miter lim="400000"/>
            </a:ln>
            <a:effectLst/>
          </p:spPr>
          <p:txBody>
            <a:bodyPr wrap="square" lIns="50800" tIns="50800" rIns="50800" bIns="50800" numCol="1" anchor="ctr">
              <a:noAutofit/>
            </a:bodyPr>
            <a:lstStyle/>
            <a:p>
              <a:pPr>
                <a:defRPr b="0" sz="2600">
                  <a:latin typeface="Helvetica Light"/>
                  <a:ea typeface="Helvetica Light"/>
                  <a:cs typeface="Helvetica Light"/>
                  <a:sym typeface="Helvetica Light"/>
                </a:defRPr>
              </a:pPr>
            </a:p>
          </p:txBody>
        </p:sp>
      </p:grpSp>
      <p:sp>
        <p:nvSpPr>
          <p:cNvPr id="2727" name="To support OCSP Must Staple…"/>
          <p:cNvSpPr txBox="1"/>
          <p:nvPr>
            <p:ph type="title"/>
          </p:nvPr>
        </p:nvSpPr>
        <p:spPr>
          <a:prstGeom prst="rect">
            <a:avLst/>
          </a:prstGeom>
        </p:spPr>
        <p:txBody>
          <a:bodyPr/>
          <a:lstStyle/>
          <a:p>
            <a:pPr/>
            <a:r>
              <a:t>To support OCSP Must Staple</a:t>
            </a:r>
          </a:p>
          <a:p>
            <a:pPr/>
            <a:r>
              <a:t>(3) Web servers</a:t>
            </a:r>
          </a:p>
        </p:txBody>
      </p:sp>
      <p:sp>
        <p:nvSpPr>
          <p:cNvPr id="2728"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2741" name="Group"/>
          <p:cNvGrpSpPr/>
          <p:nvPr/>
        </p:nvGrpSpPr>
        <p:grpSpPr>
          <a:xfrm>
            <a:off x="2889549" y="3840499"/>
            <a:ext cx="1194274" cy="896229"/>
            <a:chOff x="0" y="0"/>
            <a:chExt cx="1194273" cy="896228"/>
          </a:xfrm>
        </p:grpSpPr>
        <p:sp>
          <p:nvSpPr>
            <p:cNvPr id="2729" name="Rectangle"/>
            <p:cNvSpPr/>
            <p:nvPr/>
          </p:nvSpPr>
          <p:spPr>
            <a:xfrm>
              <a:off x="0" y="46231"/>
              <a:ext cx="1194274" cy="849998"/>
            </a:xfrm>
            <a:prstGeom prst="rect">
              <a:avLst/>
            </a:prstGeom>
            <a:solidFill>
              <a:srgbClr val="C4C4C4"/>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730" name="Certificate"/>
            <p:cNvSpPr txBox="1"/>
            <p:nvPr/>
          </p:nvSpPr>
          <p:spPr>
            <a:xfrm>
              <a:off x="27986" y="-1"/>
              <a:ext cx="1138302" cy="45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2200">
                  <a:solidFill>
                    <a:srgbClr val="000000"/>
                  </a:solidFill>
                  <a:latin typeface="Snell Roundhand"/>
                  <a:ea typeface="Snell Roundhand"/>
                  <a:cs typeface="Snell Roundhand"/>
                  <a:sym typeface="Snell Roundhand"/>
                </a:defRPr>
              </a:lvl1pPr>
            </a:lstStyle>
            <a:p>
              <a:pPr/>
              <a:r>
                <a:t>Certificate</a:t>
              </a:r>
            </a:p>
          </p:txBody>
        </p:sp>
        <p:grpSp>
          <p:nvGrpSpPr>
            <p:cNvPr id="2738" name="Group"/>
            <p:cNvGrpSpPr/>
            <p:nvPr/>
          </p:nvGrpSpPr>
          <p:grpSpPr>
            <a:xfrm>
              <a:off x="62930" y="528144"/>
              <a:ext cx="290761" cy="270627"/>
              <a:chOff x="0" y="0"/>
              <a:chExt cx="290759" cy="270626"/>
            </a:xfrm>
          </p:grpSpPr>
          <p:sp>
            <p:nvSpPr>
              <p:cNvPr id="2731" name="Line"/>
              <p:cNvSpPr/>
              <p:nvPr/>
            </p:nvSpPr>
            <p:spPr>
              <a:xfrm>
                <a:off x="0" y="95631"/>
                <a:ext cx="216552" cy="17499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EBB20"/>
              </a:solidFill>
              <a:ln w="25400" cap="flat">
                <a:solidFill>
                  <a:srgbClr val="0A5C0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732" name="Line"/>
              <p:cNvSpPr/>
              <p:nvPr/>
            </p:nvSpPr>
            <p:spPr>
              <a:xfrm flipV="1">
                <a:off x="10418" y="122634"/>
                <a:ext cx="141786" cy="141785"/>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733" name="Line"/>
              <p:cNvSpPr/>
              <p:nvPr/>
            </p:nvSpPr>
            <p:spPr>
              <a:xfrm flipV="1">
                <a:off x="106529" y="137114"/>
                <a:ext cx="64496" cy="64496"/>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734" name="Line"/>
              <p:cNvSpPr/>
              <p:nvPr/>
            </p:nvSpPr>
            <p:spPr>
              <a:xfrm flipV="1">
                <a:off x="9372" y="118869"/>
                <a:ext cx="139067" cy="139068"/>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735" name="Line"/>
              <p:cNvSpPr/>
              <p:nvPr/>
            </p:nvSpPr>
            <p:spPr>
              <a:xfrm flipV="1">
                <a:off x="100541" y="137692"/>
                <a:ext cx="62956" cy="62955"/>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736" name="Circle"/>
              <p:cNvSpPr/>
              <p:nvPr/>
            </p:nvSpPr>
            <p:spPr>
              <a:xfrm>
                <a:off x="131160" y="0"/>
                <a:ext cx="159600" cy="159600"/>
              </a:xfrm>
              <a:prstGeom prst="ellipse">
                <a:avLst/>
              </a:prstGeom>
              <a:solidFill>
                <a:srgbClr val="06BC00"/>
              </a:solidFill>
              <a:ln w="38100" cap="flat">
                <a:solidFill>
                  <a:srgbClr val="015400"/>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737" name="Circle"/>
              <p:cNvSpPr/>
              <p:nvPr/>
            </p:nvSpPr>
            <p:spPr>
              <a:xfrm>
                <a:off x="213947" y="23493"/>
                <a:ext cx="51585" cy="51585"/>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pic>
          <p:nvPicPr>
            <p:cNvPr id="2739" name="250px-VRSNlogoAug2012.png" descr="250px-VRSNlogoAug2012.png"/>
            <p:cNvPicPr>
              <a:picLocks noChangeAspect="1"/>
            </p:cNvPicPr>
            <p:nvPr/>
          </p:nvPicPr>
          <p:blipFill>
            <a:blip r:embed="rId4">
              <a:extLst/>
            </a:blip>
            <a:srcRect l="0" t="0" r="12951" b="33387"/>
            <a:stretch>
              <a:fillRect/>
            </a:stretch>
          </p:blipFill>
          <p:spPr>
            <a:xfrm>
              <a:off x="695032" y="443170"/>
              <a:ext cx="464702" cy="355605"/>
            </a:xfrm>
            <a:prstGeom prst="rect">
              <a:avLst/>
            </a:prstGeom>
            <a:ln w="12700" cap="flat">
              <a:noFill/>
              <a:miter lim="400000"/>
            </a:ln>
            <a:effectLst/>
          </p:spPr>
        </p:pic>
        <p:pic>
          <p:nvPicPr>
            <p:cNvPr id="2740" name="strategic_bofa500_1.png" descr="strategic_bofa500_1.png"/>
            <p:cNvPicPr>
              <a:picLocks noChangeAspect="1"/>
            </p:cNvPicPr>
            <p:nvPr/>
          </p:nvPicPr>
          <p:blipFill>
            <a:blip r:embed="rId5">
              <a:extLst/>
            </a:blip>
            <a:srcRect l="35082" t="39675" r="28418" b="0"/>
            <a:stretch>
              <a:fillRect/>
            </a:stretch>
          </p:blipFill>
          <p:spPr>
            <a:xfrm>
              <a:off x="354447" y="528144"/>
              <a:ext cx="485326" cy="270720"/>
            </a:xfrm>
            <a:prstGeom prst="rect">
              <a:avLst/>
            </a:prstGeom>
            <a:ln w="12700" cap="flat">
              <a:noFill/>
              <a:miter lim="400000"/>
            </a:ln>
            <a:effectLst/>
          </p:spPr>
        </p:pic>
      </p:grpSp>
      <p:grpSp>
        <p:nvGrpSpPr>
          <p:cNvPr id="2744" name="Group"/>
          <p:cNvGrpSpPr/>
          <p:nvPr/>
        </p:nvGrpSpPr>
        <p:grpSpPr>
          <a:xfrm>
            <a:off x="3898215" y="3550387"/>
            <a:ext cx="575891" cy="869981"/>
            <a:chOff x="0" y="0"/>
            <a:chExt cx="575889" cy="869980"/>
          </a:xfrm>
        </p:grpSpPr>
        <p:sp>
          <p:nvSpPr>
            <p:cNvPr id="2742" name="Ribbon"/>
            <p:cNvSpPr/>
            <p:nvPr/>
          </p:nvSpPr>
          <p:spPr>
            <a:xfrm>
              <a:off x="-1" y="0"/>
              <a:ext cx="575891" cy="869981"/>
            </a:xfrm>
            <a:custGeom>
              <a:avLst/>
              <a:gdLst/>
              <a:ahLst/>
              <a:cxnLst>
                <a:cxn ang="0">
                  <a:pos x="wd2" y="hd2"/>
                </a:cxn>
                <a:cxn ang="5400000">
                  <a:pos x="wd2" y="hd2"/>
                </a:cxn>
                <a:cxn ang="10800000">
                  <a:pos x="wd2" y="hd2"/>
                </a:cxn>
                <a:cxn ang="16200000">
                  <a:pos x="wd2" y="hd2"/>
                </a:cxn>
              </a:cxnLst>
              <a:rect l="0" t="0" r="r" b="b"/>
              <a:pathLst>
                <a:path w="21483" h="21600" fill="norm" stroke="1" extrusionOk="0">
                  <a:moveTo>
                    <a:pt x="10250" y="0"/>
                  </a:moveTo>
                  <a:cubicBezTo>
                    <a:pt x="9814" y="0"/>
                    <a:pt x="9433" y="155"/>
                    <a:pt x="9220" y="385"/>
                  </a:cubicBezTo>
                  <a:cubicBezTo>
                    <a:pt x="9223" y="388"/>
                    <a:pt x="9226" y="391"/>
                    <a:pt x="9230" y="394"/>
                  </a:cubicBezTo>
                  <a:cubicBezTo>
                    <a:pt x="9058" y="411"/>
                    <a:pt x="8887" y="431"/>
                    <a:pt x="8717" y="453"/>
                  </a:cubicBezTo>
                  <a:cubicBezTo>
                    <a:pt x="8396" y="278"/>
                    <a:pt x="7949" y="215"/>
                    <a:pt x="7531" y="316"/>
                  </a:cubicBezTo>
                  <a:lnTo>
                    <a:pt x="6587" y="545"/>
                  </a:lnTo>
                  <a:cubicBezTo>
                    <a:pt x="6177" y="644"/>
                    <a:pt x="5899" y="876"/>
                    <a:pt x="5817" y="1141"/>
                  </a:cubicBezTo>
                  <a:cubicBezTo>
                    <a:pt x="5823" y="1143"/>
                    <a:pt x="5828" y="1147"/>
                    <a:pt x="5835" y="1149"/>
                  </a:cubicBezTo>
                  <a:cubicBezTo>
                    <a:pt x="5683" y="1204"/>
                    <a:pt x="5533" y="1261"/>
                    <a:pt x="5386" y="1321"/>
                  </a:cubicBezTo>
                  <a:cubicBezTo>
                    <a:pt x="4992" y="1227"/>
                    <a:pt x="4537" y="1270"/>
                    <a:pt x="4194" y="1462"/>
                  </a:cubicBezTo>
                  <a:lnTo>
                    <a:pt x="3426" y="1891"/>
                  </a:lnTo>
                  <a:cubicBezTo>
                    <a:pt x="3092" y="2078"/>
                    <a:pt x="2949" y="2358"/>
                    <a:pt x="3008" y="2627"/>
                  </a:cubicBezTo>
                  <a:cubicBezTo>
                    <a:pt x="3018" y="2628"/>
                    <a:pt x="3026" y="2630"/>
                    <a:pt x="3036" y="2632"/>
                  </a:cubicBezTo>
                  <a:cubicBezTo>
                    <a:pt x="2922" y="2717"/>
                    <a:pt x="2810" y="2805"/>
                    <a:pt x="2702" y="2895"/>
                  </a:cubicBezTo>
                  <a:cubicBezTo>
                    <a:pt x="2281" y="2894"/>
                    <a:pt x="1873" y="3038"/>
                    <a:pt x="1648" y="3297"/>
                  </a:cubicBezTo>
                  <a:lnTo>
                    <a:pt x="1146" y="3876"/>
                  </a:lnTo>
                  <a:cubicBezTo>
                    <a:pt x="928" y="4128"/>
                    <a:pt x="937" y="4424"/>
                    <a:pt x="1130" y="4662"/>
                  </a:cubicBezTo>
                  <a:cubicBezTo>
                    <a:pt x="1140" y="4661"/>
                    <a:pt x="1149" y="4662"/>
                    <a:pt x="1159" y="4661"/>
                  </a:cubicBezTo>
                  <a:cubicBezTo>
                    <a:pt x="1095" y="4767"/>
                    <a:pt x="1035" y="4874"/>
                    <a:pt x="980" y="4983"/>
                  </a:cubicBezTo>
                  <a:cubicBezTo>
                    <a:pt x="585" y="5078"/>
                    <a:pt x="275" y="5307"/>
                    <a:pt x="197" y="5601"/>
                  </a:cubicBezTo>
                  <a:lnTo>
                    <a:pt x="23" y="6260"/>
                  </a:lnTo>
                  <a:cubicBezTo>
                    <a:pt x="-52" y="6546"/>
                    <a:pt x="109" y="6822"/>
                    <a:pt x="414" y="7002"/>
                  </a:cubicBezTo>
                  <a:cubicBezTo>
                    <a:pt x="423" y="6998"/>
                    <a:pt x="432" y="6997"/>
                    <a:pt x="442" y="6993"/>
                  </a:cubicBezTo>
                  <a:cubicBezTo>
                    <a:pt x="439" y="7058"/>
                    <a:pt x="437" y="7123"/>
                    <a:pt x="437" y="7189"/>
                  </a:cubicBezTo>
                  <a:cubicBezTo>
                    <a:pt x="437" y="7238"/>
                    <a:pt x="440" y="7287"/>
                    <a:pt x="442" y="7336"/>
                  </a:cubicBezTo>
                  <a:cubicBezTo>
                    <a:pt x="118" y="7516"/>
                    <a:pt x="-60" y="7802"/>
                    <a:pt x="18" y="8097"/>
                  </a:cubicBezTo>
                  <a:lnTo>
                    <a:pt x="194" y="8756"/>
                  </a:lnTo>
                  <a:cubicBezTo>
                    <a:pt x="270" y="9042"/>
                    <a:pt x="563" y="9265"/>
                    <a:pt x="942" y="9365"/>
                  </a:cubicBezTo>
                  <a:cubicBezTo>
                    <a:pt x="947" y="9361"/>
                    <a:pt x="954" y="9356"/>
                    <a:pt x="960" y="9352"/>
                  </a:cubicBezTo>
                  <a:cubicBezTo>
                    <a:pt x="1014" y="9461"/>
                    <a:pt x="1073" y="9569"/>
                    <a:pt x="1136" y="9676"/>
                  </a:cubicBezTo>
                  <a:cubicBezTo>
                    <a:pt x="927" y="9918"/>
                    <a:pt x="912" y="10224"/>
                    <a:pt x="1136" y="10483"/>
                  </a:cubicBezTo>
                  <a:lnTo>
                    <a:pt x="1636" y="11061"/>
                  </a:lnTo>
                  <a:cubicBezTo>
                    <a:pt x="1854" y="11313"/>
                    <a:pt x="2246" y="11456"/>
                    <a:pt x="2653" y="11464"/>
                  </a:cubicBezTo>
                  <a:cubicBezTo>
                    <a:pt x="2656" y="11459"/>
                    <a:pt x="2661" y="11454"/>
                    <a:pt x="2664" y="11449"/>
                  </a:cubicBezTo>
                  <a:cubicBezTo>
                    <a:pt x="2771" y="11539"/>
                    <a:pt x="2881" y="11629"/>
                    <a:pt x="2995" y="11715"/>
                  </a:cubicBezTo>
                  <a:cubicBezTo>
                    <a:pt x="2924" y="11989"/>
                    <a:pt x="3066" y="12279"/>
                    <a:pt x="3409" y="12471"/>
                  </a:cubicBezTo>
                  <a:lnTo>
                    <a:pt x="4176" y="12900"/>
                  </a:lnTo>
                  <a:cubicBezTo>
                    <a:pt x="4511" y="13087"/>
                    <a:pt x="4953" y="13131"/>
                    <a:pt x="5340" y="13046"/>
                  </a:cubicBezTo>
                  <a:cubicBezTo>
                    <a:pt x="5340" y="13043"/>
                    <a:pt x="5340" y="13040"/>
                    <a:pt x="5340" y="13036"/>
                  </a:cubicBezTo>
                  <a:cubicBezTo>
                    <a:pt x="5487" y="13097"/>
                    <a:pt x="5639" y="13155"/>
                    <a:pt x="5791" y="13211"/>
                  </a:cubicBezTo>
                  <a:cubicBezTo>
                    <a:pt x="5868" y="13482"/>
                    <a:pt x="6150" y="13721"/>
                    <a:pt x="6567" y="13822"/>
                  </a:cubicBezTo>
                  <a:lnTo>
                    <a:pt x="7511" y="14050"/>
                  </a:lnTo>
                  <a:cubicBezTo>
                    <a:pt x="7920" y="14149"/>
                    <a:pt x="8357" y="14090"/>
                    <a:pt x="8676" y="13922"/>
                  </a:cubicBezTo>
                  <a:cubicBezTo>
                    <a:pt x="8676" y="13921"/>
                    <a:pt x="8675" y="13921"/>
                    <a:pt x="8674" y="13919"/>
                  </a:cubicBezTo>
                  <a:cubicBezTo>
                    <a:pt x="8844" y="13942"/>
                    <a:pt x="9016" y="13962"/>
                    <a:pt x="9189" y="13980"/>
                  </a:cubicBezTo>
                  <a:cubicBezTo>
                    <a:pt x="9402" y="14215"/>
                    <a:pt x="9789" y="14372"/>
                    <a:pt x="10230" y="14372"/>
                  </a:cubicBezTo>
                  <a:lnTo>
                    <a:pt x="11233" y="14372"/>
                  </a:lnTo>
                  <a:cubicBezTo>
                    <a:pt x="11669" y="14372"/>
                    <a:pt x="12049" y="14217"/>
                    <a:pt x="12263" y="13987"/>
                  </a:cubicBezTo>
                  <a:cubicBezTo>
                    <a:pt x="12263" y="13987"/>
                    <a:pt x="12263" y="13985"/>
                    <a:pt x="12263" y="13985"/>
                  </a:cubicBezTo>
                  <a:cubicBezTo>
                    <a:pt x="12437" y="13968"/>
                    <a:pt x="12610" y="13948"/>
                    <a:pt x="12781" y="13926"/>
                  </a:cubicBezTo>
                  <a:cubicBezTo>
                    <a:pt x="13101" y="14095"/>
                    <a:pt x="13541" y="14154"/>
                    <a:pt x="13952" y="14055"/>
                  </a:cubicBezTo>
                  <a:lnTo>
                    <a:pt x="14896" y="13827"/>
                  </a:lnTo>
                  <a:cubicBezTo>
                    <a:pt x="15303" y="13729"/>
                    <a:pt x="15582" y="13498"/>
                    <a:pt x="15666" y="13235"/>
                  </a:cubicBezTo>
                  <a:cubicBezTo>
                    <a:pt x="15823" y="13178"/>
                    <a:pt x="15979" y="13118"/>
                    <a:pt x="16131" y="13056"/>
                  </a:cubicBezTo>
                  <a:cubicBezTo>
                    <a:pt x="16516" y="13141"/>
                    <a:pt x="16955" y="13097"/>
                    <a:pt x="17289" y="12910"/>
                  </a:cubicBezTo>
                  <a:lnTo>
                    <a:pt x="18059" y="12481"/>
                  </a:lnTo>
                  <a:cubicBezTo>
                    <a:pt x="18391" y="12296"/>
                    <a:pt x="18533" y="12017"/>
                    <a:pt x="18477" y="11751"/>
                  </a:cubicBezTo>
                  <a:cubicBezTo>
                    <a:pt x="18597" y="11662"/>
                    <a:pt x="18712" y="11569"/>
                    <a:pt x="18824" y="11476"/>
                  </a:cubicBezTo>
                  <a:cubicBezTo>
                    <a:pt x="19229" y="11467"/>
                    <a:pt x="19620" y="11325"/>
                    <a:pt x="19837" y="11075"/>
                  </a:cubicBezTo>
                  <a:lnTo>
                    <a:pt x="20337" y="10496"/>
                  </a:lnTo>
                  <a:cubicBezTo>
                    <a:pt x="20552" y="10248"/>
                    <a:pt x="20546" y="9955"/>
                    <a:pt x="20360" y="9718"/>
                  </a:cubicBezTo>
                  <a:cubicBezTo>
                    <a:pt x="20427" y="9606"/>
                    <a:pt x="20491" y="9493"/>
                    <a:pt x="20549" y="9377"/>
                  </a:cubicBezTo>
                  <a:cubicBezTo>
                    <a:pt x="20922" y="9276"/>
                    <a:pt x="21211" y="9052"/>
                    <a:pt x="21286" y="8769"/>
                  </a:cubicBezTo>
                  <a:lnTo>
                    <a:pt x="21460" y="8112"/>
                  </a:lnTo>
                  <a:cubicBezTo>
                    <a:pt x="21534" y="7829"/>
                    <a:pt x="21377" y="7554"/>
                    <a:pt x="21080" y="7374"/>
                  </a:cubicBezTo>
                  <a:cubicBezTo>
                    <a:pt x="21082" y="7312"/>
                    <a:pt x="21082" y="7251"/>
                    <a:pt x="21082" y="7189"/>
                  </a:cubicBezTo>
                  <a:cubicBezTo>
                    <a:pt x="21082" y="7130"/>
                    <a:pt x="21082" y="7072"/>
                    <a:pt x="21080" y="7014"/>
                  </a:cubicBezTo>
                  <a:cubicBezTo>
                    <a:pt x="21380" y="6834"/>
                    <a:pt x="21540" y="6557"/>
                    <a:pt x="21465" y="6274"/>
                  </a:cubicBezTo>
                  <a:lnTo>
                    <a:pt x="21289" y="5616"/>
                  </a:lnTo>
                  <a:cubicBezTo>
                    <a:pt x="21214" y="5334"/>
                    <a:pt x="20924" y="5112"/>
                    <a:pt x="20551" y="5010"/>
                  </a:cubicBezTo>
                  <a:cubicBezTo>
                    <a:pt x="20494" y="4896"/>
                    <a:pt x="20434" y="4783"/>
                    <a:pt x="20368" y="4671"/>
                  </a:cubicBezTo>
                  <a:cubicBezTo>
                    <a:pt x="20557" y="4433"/>
                    <a:pt x="20567" y="4138"/>
                    <a:pt x="20350" y="3888"/>
                  </a:cubicBezTo>
                  <a:lnTo>
                    <a:pt x="19847" y="3309"/>
                  </a:lnTo>
                  <a:cubicBezTo>
                    <a:pt x="19630" y="3059"/>
                    <a:pt x="19240" y="2917"/>
                    <a:pt x="18835" y="2908"/>
                  </a:cubicBezTo>
                  <a:cubicBezTo>
                    <a:pt x="18725" y="2816"/>
                    <a:pt x="18610" y="2726"/>
                    <a:pt x="18493" y="2638"/>
                  </a:cubicBezTo>
                  <a:cubicBezTo>
                    <a:pt x="18553" y="2370"/>
                    <a:pt x="18409" y="2087"/>
                    <a:pt x="18074" y="1900"/>
                  </a:cubicBezTo>
                  <a:lnTo>
                    <a:pt x="17307" y="1470"/>
                  </a:lnTo>
                  <a:cubicBezTo>
                    <a:pt x="16972" y="1284"/>
                    <a:pt x="16530" y="1239"/>
                    <a:pt x="16143" y="1324"/>
                  </a:cubicBezTo>
                  <a:cubicBezTo>
                    <a:pt x="16143" y="1325"/>
                    <a:pt x="16143" y="1326"/>
                    <a:pt x="16143" y="1326"/>
                  </a:cubicBezTo>
                  <a:cubicBezTo>
                    <a:pt x="15994" y="1265"/>
                    <a:pt x="15843" y="1207"/>
                    <a:pt x="15689" y="1151"/>
                  </a:cubicBezTo>
                  <a:cubicBezTo>
                    <a:pt x="15609" y="884"/>
                    <a:pt x="15328" y="650"/>
                    <a:pt x="14916" y="550"/>
                  </a:cubicBezTo>
                  <a:lnTo>
                    <a:pt x="13972" y="321"/>
                  </a:lnTo>
                  <a:cubicBezTo>
                    <a:pt x="13562" y="222"/>
                    <a:pt x="13126" y="280"/>
                    <a:pt x="12807" y="448"/>
                  </a:cubicBezTo>
                  <a:cubicBezTo>
                    <a:pt x="12808" y="450"/>
                    <a:pt x="12808" y="452"/>
                    <a:pt x="12809" y="453"/>
                  </a:cubicBezTo>
                  <a:cubicBezTo>
                    <a:pt x="12639" y="431"/>
                    <a:pt x="12466" y="411"/>
                    <a:pt x="12294" y="394"/>
                  </a:cubicBezTo>
                  <a:cubicBezTo>
                    <a:pt x="12082" y="158"/>
                    <a:pt x="11697" y="0"/>
                    <a:pt x="11256" y="0"/>
                  </a:cubicBezTo>
                  <a:lnTo>
                    <a:pt x="10250" y="0"/>
                  </a:lnTo>
                  <a:close/>
                  <a:moveTo>
                    <a:pt x="10761" y="2494"/>
                  </a:moveTo>
                  <a:cubicBezTo>
                    <a:pt x="14153" y="2494"/>
                    <a:pt x="16984" y="4085"/>
                    <a:pt x="17666" y="6207"/>
                  </a:cubicBezTo>
                  <a:cubicBezTo>
                    <a:pt x="17678" y="6243"/>
                    <a:pt x="17689" y="6280"/>
                    <a:pt x="17699" y="6316"/>
                  </a:cubicBezTo>
                  <a:cubicBezTo>
                    <a:pt x="17710" y="6352"/>
                    <a:pt x="17718" y="6388"/>
                    <a:pt x="17727" y="6425"/>
                  </a:cubicBezTo>
                  <a:cubicBezTo>
                    <a:pt x="17735" y="6454"/>
                    <a:pt x="17744" y="6482"/>
                    <a:pt x="17750" y="6511"/>
                  </a:cubicBezTo>
                  <a:cubicBezTo>
                    <a:pt x="17762" y="6564"/>
                    <a:pt x="17770" y="6616"/>
                    <a:pt x="17778" y="6669"/>
                  </a:cubicBezTo>
                  <a:cubicBezTo>
                    <a:pt x="17785" y="6707"/>
                    <a:pt x="17791" y="6744"/>
                    <a:pt x="17796" y="6781"/>
                  </a:cubicBezTo>
                  <a:cubicBezTo>
                    <a:pt x="17800" y="6805"/>
                    <a:pt x="17801" y="6830"/>
                    <a:pt x="17804" y="6854"/>
                  </a:cubicBezTo>
                  <a:cubicBezTo>
                    <a:pt x="17812" y="6927"/>
                    <a:pt x="17817" y="6999"/>
                    <a:pt x="17819" y="7072"/>
                  </a:cubicBezTo>
                  <a:cubicBezTo>
                    <a:pt x="17820" y="7082"/>
                    <a:pt x="17822" y="7093"/>
                    <a:pt x="17822" y="7104"/>
                  </a:cubicBezTo>
                  <a:cubicBezTo>
                    <a:pt x="17826" y="7244"/>
                    <a:pt x="17819" y="7385"/>
                    <a:pt x="17804" y="7523"/>
                  </a:cubicBezTo>
                  <a:lnTo>
                    <a:pt x="17807" y="7523"/>
                  </a:lnTo>
                  <a:cubicBezTo>
                    <a:pt x="17796" y="7624"/>
                    <a:pt x="17780" y="7723"/>
                    <a:pt x="17761" y="7822"/>
                  </a:cubicBezTo>
                  <a:lnTo>
                    <a:pt x="17756" y="7822"/>
                  </a:lnTo>
                  <a:cubicBezTo>
                    <a:pt x="17743" y="7882"/>
                    <a:pt x="17731" y="7943"/>
                    <a:pt x="17715" y="8004"/>
                  </a:cubicBezTo>
                  <a:cubicBezTo>
                    <a:pt x="17611" y="8394"/>
                    <a:pt x="17437" y="8765"/>
                    <a:pt x="17205" y="9111"/>
                  </a:cubicBezTo>
                  <a:lnTo>
                    <a:pt x="17212" y="9111"/>
                  </a:lnTo>
                  <a:cubicBezTo>
                    <a:pt x="17151" y="9202"/>
                    <a:pt x="17086" y="9294"/>
                    <a:pt x="17016" y="9382"/>
                  </a:cubicBezTo>
                  <a:lnTo>
                    <a:pt x="17006" y="9381"/>
                  </a:lnTo>
                  <a:cubicBezTo>
                    <a:pt x="16963" y="9435"/>
                    <a:pt x="16919" y="9489"/>
                    <a:pt x="16873" y="9542"/>
                  </a:cubicBezTo>
                  <a:cubicBezTo>
                    <a:pt x="16575" y="9885"/>
                    <a:pt x="16224" y="10193"/>
                    <a:pt x="15827" y="10466"/>
                  </a:cubicBezTo>
                  <a:lnTo>
                    <a:pt x="15832" y="10467"/>
                  </a:lnTo>
                  <a:cubicBezTo>
                    <a:pt x="15727" y="10539"/>
                    <a:pt x="15620" y="10610"/>
                    <a:pt x="15508" y="10678"/>
                  </a:cubicBezTo>
                  <a:lnTo>
                    <a:pt x="15500" y="10674"/>
                  </a:lnTo>
                  <a:cubicBezTo>
                    <a:pt x="15433" y="10715"/>
                    <a:pt x="15365" y="10755"/>
                    <a:pt x="15294" y="10795"/>
                  </a:cubicBezTo>
                  <a:cubicBezTo>
                    <a:pt x="14838" y="11049"/>
                    <a:pt x="14347" y="11259"/>
                    <a:pt x="13835" y="11425"/>
                  </a:cubicBezTo>
                  <a:lnTo>
                    <a:pt x="13840" y="11430"/>
                  </a:lnTo>
                  <a:cubicBezTo>
                    <a:pt x="13704" y="11474"/>
                    <a:pt x="13564" y="11512"/>
                    <a:pt x="13424" y="11550"/>
                  </a:cubicBezTo>
                  <a:lnTo>
                    <a:pt x="13421" y="11547"/>
                  </a:lnTo>
                  <a:cubicBezTo>
                    <a:pt x="13337" y="11570"/>
                    <a:pt x="13251" y="11592"/>
                    <a:pt x="13164" y="11613"/>
                  </a:cubicBezTo>
                  <a:cubicBezTo>
                    <a:pt x="12604" y="11749"/>
                    <a:pt x="12037" y="11834"/>
                    <a:pt x="11470" y="11873"/>
                  </a:cubicBezTo>
                  <a:lnTo>
                    <a:pt x="11470" y="11875"/>
                  </a:lnTo>
                  <a:cubicBezTo>
                    <a:pt x="11269" y="11888"/>
                    <a:pt x="11066" y="11895"/>
                    <a:pt x="10860" y="11897"/>
                  </a:cubicBezTo>
                  <a:cubicBezTo>
                    <a:pt x="10824" y="11897"/>
                    <a:pt x="10786" y="11898"/>
                    <a:pt x="10750" y="11899"/>
                  </a:cubicBezTo>
                  <a:cubicBezTo>
                    <a:pt x="6853" y="11895"/>
                    <a:pt x="3697" y="9792"/>
                    <a:pt x="3697" y="7197"/>
                  </a:cubicBezTo>
                  <a:cubicBezTo>
                    <a:pt x="3697" y="4600"/>
                    <a:pt x="6859" y="2494"/>
                    <a:pt x="10761" y="2494"/>
                  </a:cubicBezTo>
                  <a:close/>
                  <a:moveTo>
                    <a:pt x="10740" y="2745"/>
                  </a:moveTo>
                  <a:cubicBezTo>
                    <a:pt x="7061" y="2745"/>
                    <a:pt x="4069" y="4737"/>
                    <a:pt x="4069" y="7185"/>
                  </a:cubicBezTo>
                  <a:cubicBezTo>
                    <a:pt x="4069" y="9634"/>
                    <a:pt x="7061" y="11625"/>
                    <a:pt x="10740" y="11625"/>
                  </a:cubicBezTo>
                  <a:cubicBezTo>
                    <a:pt x="14419" y="11625"/>
                    <a:pt x="17414" y="9634"/>
                    <a:pt x="17414" y="7185"/>
                  </a:cubicBezTo>
                  <a:cubicBezTo>
                    <a:pt x="17414" y="4737"/>
                    <a:pt x="14419" y="2745"/>
                    <a:pt x="10740" y="2745"/>
                  </a:cubicBezTo>
                  <a:close/>
                  <a:moveTo>
                    <a:pt x="16115" y="13233"/>
                  </a:moveTo>
                  <a:lnTo>
                    <a:pt x="16100" y="13289"/>
                  </a:lnTo>
                  <a:cubicBezTo>
                    <a:pt x="15983" y="13667"/>
                    <a:pt x="15588" y="13971"/>
                    <a:pt x="15046" y="14102"/>
                  </a:cubicBezTo>
                  <a:lnTo>
                    <a:pt x="14102" y="14332"/>
                  </a:lnTo>
                  <a:cubicBezTo>
                    <a:pt x="13920" y="14376"/>
                    <a:pt x="13731" y="14398"/>
                    <a:pt x="13539" y="14398"/>
                  </a:cubicBezTo>
                  <a:cubicBezTo>
                    <a:pt x="13190" y="14398"/>
                    <a:pt x="12858" y="14324"/>
                    <a:pt x="12585" y="14196"/>
                  </a:cubicBezTo>
                  <a:cubicBezTo>
                    <a:pt x="12381" y="14389"/>
                    <a:pt x="12098" y="14530"/>
                    <a:pt x="11773" y="14605"/>
                  </a:cubicBezTo>
                  <a:lnTo>
                    <a:pt x="10965" y="16610"/>
                  </a:lnTo>
                  <a:lnTo>
                    <a:pt x="12975" y="21600"/>
                  </a:lnTo>
                  <a:lnTo>
                    <a:pt x="15587" y="20004"/>
                  </a:lnTo>
                  <a:lnTo>
                    <a:pt x="19049" y="20517"/>
                  </a:lnTo>
                  <a:lnTo>
                    <a:pt x="16115" y="13233"/>
                  </a:lnTo>
                  <a:close/>
                  <a:moveTo>
                    <a:pt x="5365" y="13294"/>
                  </a:moveTo>
                  <a:lnTo>
                    <a:pt x="2457" y="20517"/>
                  </a:lnTo>
                  <a:lnTo>
                    <a:pt x="5921" y="20004"/>
                  </a:lnTo>
                  <a:lnTo>
                    <a:pt x="8534" y="21600"/>
                  </a:lnTo>
                  <a:lnTo>
                    <a:pt x="11327" y="14663"/>
                  </a:lnTo>
                  <a:cubicBezTo>
                    <a:pt x="11296" y="14664"/>
                    <a:pt x="11264" y="14664"/>
                    <a:pt x="11233" y="14664"/>
                  </a:cubicBezTo>
                  <a:lnTo>
                    <a:pt x="10227" y="14664"/>
                  </a:lnTo>
                  <a:cubicBezTo>
                    <a:pt x="9666" y="14664"/>
                    <a:pt x="9169" y="14476"/>
                    <a:pt x="8870" y="14191"/>
                  </a:cubicBezTo>
                  <a:cubicBezTo>
                    <a:pt x="8592" y="14320"/>
                    <a:pt x="8260" y="14393"/>
                    <a:pt x="7921" y="14393"/>
                  </a:cubicBezTo>
                  <a:cubicBezTo>
                    <a:pt x="7729" y="14393"/>
                    <a:pt x="7541" y="14370"/>
                    <a:pt x="7360" y="14326"/>
                  </a:cubicBezTo>
                  <a:lnTo>
                    <a:pt x="6416" y="14097"/>
                  </a:lnTo>
                  <a:cubicBezTo>
                    <a:pt x="6002" y="13997"/>
                    <a:pt x="5669" y="13795"/>
                    <a:pt x="5483" y="13528"/>
                  </a:cubicBezTo>
                  <a:cubicBezTo>
                    <a:pt x="5429" y="13452"/>
                    <a:pt x="5391" y="13374"/>
                    <a:pt x="5365" y="13294"/>
                  </a:cubicBezTo>
                  <a:close/>
                </a:path>
              </a:pathLst>
            </a:custGeom>
            <a:solidFill>
              <a:srgbClr val="FFFFFF"/>
            </a:solidFill>
            <a:ln w="12700" cap="flat">
              <a:solidFill>
                <a:schemeClr val="accent3">
                  <a:hueOff val="-365725"/>
                  <a:satOff val="-32500"/>
                  <a:lumOff val="18235"/>
                </a:schemeClr>
              </a:solidFill>
              <a:prstDash val="solid"/>
              <a:miter lim="400000"/>
            </a:ln>
            <a:effectLst/>
          </p:spPr>
          <p:txBody>
            <a:bodyPr wrap="square" lIns="50800" tIns="50800" rIns="50800" bIns="50800" numCol="1" anchor="ctr">
              <a:noAutofit/>
            </a:bodyPr>
            <a:lstStyle/>
            <a:p>
              <a:pPr>
                <a:defRPr b="0" sz="2200">
                  <a:solidFill>
                    <a:srgbClr val="000000"/>
                  </a:solidFill>
                  <a:latin typeface="+mn-lt"/>
                  <a:ea typeface="+mn-ea"/>
                  <a:cs typeface="+mn-cs"/>
                  <a:sym typeface="Helvetica Neue Medium"/>
                </a:defRPr>
              </a:pPr>
            </a:p>
          </p:txBody>
        </p:sp>
        <p:sp>
          <p:nvSpPr>
            <p:cNvPr id="2743" name="Dingbat Check"/>
            <p:cNvSpPr/>
            <p:nvPr/>
          </p:nvSpPr>
          <p:spPr>
            <a:xfrm>
              <a:off x="158714" y="175322"/>
              <a:ext cx="258462" cy="245607"/>
            </a:xfrm>
            <a:custGeom>
              <a:avLst/>
              <a:gdLst/>
              <a:ahLst/>
              <a:cxnLst>
                <a:cxn ang="0">
                  <a:pos x="wd2" y="hd2"/>
                </a:cxn>
                <a:cxn ang="5400000">
                  <a:pos x="wd2" y="hd2"/>
                </a:cxn>
                <a:cxn ang="10800000">
                  <a:pos x="wd2" y="hd2"/>
                </a:cxn>
                <a:cxn ang="16200000">
                  <a:pos x="wd2" y="hd2"/>
                </a:cxn>
              </a:cxnLst>
              <a:rect l="0" t="0" r="r" b="b"/>
              <a:pathLst>
                <a:path w="21452" h="20404" fill="norm" stroke="1"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chemeClr val="accent3"/>
            </a:solidFill>
            <a:ln w="12700" cap="flat">
              <a:noFill/>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grpSp>
      <p:sp>
        <p:nvSpPr>
          <p:cNvPr id="2745" name="Browser"/>
          <p:cNvSpPr/>
          <p:nvPr/>
        </p:nvSpPr>
        <p:spPr>
          <a:xfrm>
            <a:off x="2149621" y="3244506"/>
            <a:ext cx="2674129" cy="1736798"/>
          </a:xfrm>
          <a:prstGeom prst="roundRect">
            <a:avLst>
              <a:gd name="adj" fmla="val 10968"/>
            </a:avLst>
          </a:prstGeom>
          <a:ln w="76200">
            <a:solidFill>
              <a:srgbClr val="0365C0"/>
            </a:solid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lstStyle>
            <a:lvl1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Browser</a:t>
            </a:r>
          </a:p>
        </p:txBody>
      </p:sp>
      <p:pic>
        <p:nvPicPr>
          <p:cNvPr id="2746" name="Chrome-logo.png" descr="Chrome-logo.png"/>
          <p:cNvPicPr>
            <a:picLocks noChangeAspect="1"/>
          </p:cNvPicPr>
          <p:nvPr/>
        </p:nvPicPr>
        <p:blipFill>
          <a:blip r:embed="rId6">
            <a:extLst/>
          </a:blip>
          <a:stretch>
            <a:fillRect/>
          </a:stretch>
        </p:blipFill>
        <p:spPr>
          <a:xfrm>
            <a:off x="1841634" y="2992428"/>
            <a:ext cx="685801" cy="685801"/>
          </a:xfrm>
          <a:prstGeom prst="rect">
            <a:avLst/>
          </a:prstGeom>
          <a:ln w="12700">
            <a:miter lim="400000"/>
          </a:ln>
        </p:spPr>
      </p:pic>
      <p:sp>
        <p:nvSpPr>
          <p:cNvPr id="2747" name="Line"/>
          <p:cNvSpPr/>
          <p:nvPr/>
        </p:nvSpPr>
        <p:spPr>
          <a:xfrm>
            <a:off x="5392054" y="3723659"/>
            <a:ext cx="2367539" cy="1"/>
          </a:xfrm>
          <a:prstGeom prst="line">
            <a:avLst/>
          </a:prstGeom>
          <a:ln w="50800">
            <a:solidFill>
              <a:srgbClr val="FFFFFF"/>
            </a:solidFill>
            <a:miter lim="400000"/>
            <a:headEnd type="triangle"/>
            <a:tailEnd type="triangle"/>
          </a:ln>
        </p:spPr>
        <p:txBody>
          <a:bodyPr lIns="0" tIns="0" rIns="0" bIns="0"/>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nvGrpSpPr>
          <p:cNvPr id="2755" name="Group"/>
          <p:cNvGrpSpPr/>
          <p:nvPr/>
        </p:nvGrpSpPr>
        <p:grpSpPr>
          <a:xfrm>
            <a:off x="8939527" y="3996502"/>
            <a:ext cx="627663" cy="584201"/>
            <a:chOff x="0" y="0"/>
            <a:chExt cx="627662" cy="584200"/>
          </a:xfrm>
        </p:grpSpPr>
        <p:sp>
          <p:nvSpPr>
            <p:cNvPr id="2748" name="Line"/>
            <p:cNvSpPr/>
            <p:nvPr/>
          </p:nvSpPr>
          <p:spPr>
            <a:xfrm>
              <a:off x="0" y="206440"/>
              <a:ext cx="467470" cy="37776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C82506"/>
            </a:solidFill>
            <a:ln w="25400" cap="flat">
              <a:solidFill>
                <a:srgbClr val="5C0C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749" name="Line"/>
            <p:cNvSpPr/>
            <p:nvPr/>
          </p:nvSpPr>
          <p:spPr>
            <a:xfrm flipV="1">
              <a:off x="22490" y="264730"/>
              <a:ext cx="306071" cy="306071"/>
            </a:xfrm>
            <a:prstGeom prst="line">
              <a:avLst/>
            </a:prstGeom>
            <a:noFill/>
            <a:ln w="25400" cap="flat">
              <a:solidFill>
                <a:srgbClr val="5C0C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750" name="Line"/>
            <p:cNvSpPr/>
            <p:nvPr/>
          </p:nvSpPr>
          <p:spPr>
            <a:xfrm flipV="1">
              <a:off x="229964" y="295987"/>
              <a:ext cx="139227" cy="139227"/>
            </a:xfrm>
            <a:prstGeom prst="line">
              <a:avLst/>
            </a:prstGeom>
            <a:noFill/>
            <a:ln w="25400" cap="flat">
              <a:solidFill>
                <a:srgbClr val="5109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751" name="Line"/>
            <p:cNvSpPr/>
            <p:nvPr/>
          </p:nvSpPr>
          <p:spPr>
            <a:xfrm flipV="1">
              <a:off x="20232" y="256604"/>
              <a:ext cx="300203" cy="300203"/>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752" name="Line"/>
            <p:cNvSpPr/>
            <p:nvPr/>
          </p:nvSpPr>
          <p:spPr>
            <a:xfrm flipV="1">
              <a:off x="217039" y="297235"/>
              <a:ext cx="135901" cy="135901"/>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753" name="Circle"/>
            <p:cNvSpPr/>
            <p:nvPr/>
          </p:nvSpPr>
          <p:spPr>
            <a:xfrm>
              <a:off x="283136" y="0"/>
              <a:ext cx="344527" cy="344527"/>
            </a:xfrm>
            <a:prstGeom prst="ellipse">
              <a:avLst/>
            </a:prstGeom>
            <a:solidFill>
              <a:srgbClr val="C82506"/>
            </a:solidFill>
            <a:ln w="38100" cap="flat">
              <a:solidFill>
                <a:srgbClr val="580B01"/>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754" name="Circle"/>
            <p:cNvSpPr/>
            <p:nvPr/>
          </p:nvSpPr>
          <p:spPr>
            <a:xfrm>
              <a:off x="461847" y="50715"/>
              <a:ext cx="111356" cy="111356"/>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2768" name="Group"/>
          <p:cNvGrpSpPr/>
          <p:nvPr/>
        </p:nvGrpSpPr>
        <p:grpSpPr>
          <a:xfrm>
            <a:off x="9674781" y="3840488"/>
            <a:ext cx="1194275" cy="896229"/>
            <a:chOff x="0" y="0"/>
            <a:chExt cx="1194273" cy="896228"/>
          </a:xfrm>
        </p:grpSpPr>
        <p:sp>
          <p:nvSpPr>
            <p:cNvPr id="2756" name="Rectangle"/>
            <p:cNvSpPr/>
            <p:nvPr/>
          </p:nvSpPr>
          <p:spPr>
            <a:xfrm>
              <a:off x="0" y="46231"/>
              <a:ext cx="1194274" cy="849998"/>
            </a:xfrm>
            <a:prstGeom prst="rect">
              <a:avLst/>
            </a:prstGeom>
            <a:solidFill>
              <a:srgbClr val="C4C4C4"/>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757" name="Certificate"/>
            <p:cNvSpPr txBox="1"/>
            <p:nvPr/>
          </p:nvSpPr>
          <p:spPr>
            <a:xfrm>
              <a:off x="27986" y="-1"/>
              <a:ext cx="1138302" cy="45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2200">
                  <a:solidFill>
                    <a:srgbClr val="000000"/>
                  </a:solidFill>
                  <a:latin typeface="Snell Roundhand"/>
                  <a:ea typeface="Snell Roundhand"/>
                  <a:cs typeface="Snell Roundhand"/>
                  <a:sym typeface="Snell Roundhand"/>
                </a:defRPr>
              </a:lvl1pPr>
            </a:lstStyle>
            <a:p>
              <a:pPr/>
              <a:r>
                <a:t>Certificate</a:t>
              </a:r>
            </a:p>
          </p:txBody>
        </p:sp>
        <p:grpSp>
          <p:nvGrpSpPr>
            <p:cNvPr id="2765" name="Group"/>
            <p:cNvGrpSpPr/>
            <p:nvPr/>
          </p:nvGrpSpPr>
          <p:grpSpPr>
            <a:xfrm>
              <a:off x="62930" y="528144"/>
              <a:ext cx="290761" cy="270627"/>
              <a:chOff x="0" y="0"/>
              <a:chExt cx="290759" cy="270626"/>
            </a:xfrm>
          </p:grpSpPr>
          <p:sp>
            <p:nvSpPr>
              <p:cNvPr id="2758" name="Line"/>
              <p:cNvSpPr/>
              <p:nvPr/>
            </p:nvSpPr>
            <p:spPr>
              <a:xfrm>
                <a:off x="0" y="95631"/>
                <a:ext cx="216552" cy="17499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EBB20"/>
              </a:solidFill>
              <a:ln w="25400" cap="flat">
                <a:solidFill>
                  <a:srgbClr val="0A5C0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759" name="Line"/>
              <p:cNvSpPr/>
              <p:nvPr/>
            </p:nvSpPr>
            <p:spPr>
              <a:xfrm flipV="1">
                <a:off x="10418" y="122634"/>
                <a:ext cx="141786" cy="141785"/>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760" name="Line"/>
              <p:cNvSpPr/>
              <p:nvPr/>
            </p:nvSpPr>
            <p:spPr>
              <a:xfrm flipV="1">
                <a:off x="106529" y="137114"/>
                <a:ext cx="64496" cy="64496"/>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761" name="Line"/>
              <p:cNvSpPr/>
              <p:nvPr/>
            </p:nvSpPr>
            <p:spPr>
              <a:xfrm flipV="1">
                <a:off x="9372" y="118869"/>
                <a:ext cx="139067" cy="139068"/>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762" name="Line"/>
              <p:cNvSpPr/>
              <p:nvPr/>
            </p:nvSpPr>
            <p:spPr>
              <a:xfrm flipV="1">
                <a:off x="100541" y="137692"/>
                <a:ext cx="62956" cy="62955"/>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763" name="Circle"/>
              <p:cNvSpPr/>
              <p:nvPr/>
            </p:nvSpPr>
            <p:spPr>
              <a:xfrm>
                <a:off x="131160" y="0"/>
                <a:ext cx="159600" cy="159600"/>
              </a:xfrm>
              <a:prstGeom prst="ellipse">
                <a:avLst/>
              </a:prstGeom>
              <a:solidFill>
                <a:srgbClr val="06BC00"/>
              </a:solidFill>
              <a:ln w="38100" cap="flat">
                <a:solidFill>
                  <a:srgbClr val="015400"/>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764" name="Circle"/>
              <p:cNvSpPr/>
              <p:nvPr/>
            </p:nvSpPr>
            <p:spPr>
              <a:xfrm>
                <a:off x="213947" y="23493"/>
                <a:ext cx="51585" cy="51585"/>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pic>
          <p:nvPicPr>
            <p:cNvPr id="2766" name="250px-VRSNlogoAug2012.png" descr="250px-VRSNlogoAug2012.png"/>
            <p:cNvPicPr>
              <a:picLocks noChangeAspect="1"/>
            </p:cNvPicPr>
            <p:nvPr/>
          </p:nvPicPr>
          <p:blipFill>
            <a:blip r:embed="rId4">
              <a:extLst/>
            </a:blip>
            <a:srcRect l="0" t="0" r="12951" b="33387"/>
            <a:stretch>
              <a:fillRect/>
            </a:stretch>
          </p:blipFill>
          <p:spPr>
            <a:xfrm>
              <a:off x="695032" y="443170"/>
              <a:ext cx="464702" cy="355605"/>
            </a:xfrm>
            <a:prstGeom prst="rect">
              <a:avLst/>
            </a:prstGeom>
            <a:ln w="12700" cap="flat">
              <a:noFill/>
              <a:miter lim="400000"/>
            </a:ln>
            <a:effectLst/>
          </p:spPr>
        </p:pic>
        <p:pic>
          <p:nvPicPr>
            <p:cNvPr id="2767" name="strategic_bofa500_1.png" descr="strategic_bofa500_1.png"/>
            <p:cNvPicPr>
              <a:picLocks noChangeAspect="1"/>
            </p:cNvPicPr>
            <p:nvPr/>
          </p:nvPicPr>
          <p:blipFill>
            <a:blip r:embed="rId5">
              <a:extLst/>
            </a:blip>
            <a:srcRect l="35082" t="39675" r="28418" b="0"/>
            <a:stretch>
              <a:fillRect/>
            </a:stretch>
          </p:blipFill>
          <p:spPr>
            <a:xfrm>
              <a:off x="354447" y="528144"/>
              <a:ext cx="485326" cy="270720"/>
            </a:xfrm>
            <a:prstGeom prst="rect">
              <a:avLst/>
            </a:prstGeom>
            <a:ln w="12700" cap="flat">
              <a:noFill/>
              <a:miter lim="400000"/>
            </a:ln>
            <a:effectLst/>
          </p:spPr>
        </p:pic>
      </p:grpSp>
      <p:grpSp>
        <p:nvGrpSpPr>
          <p:cNvPr id="2776" name="Group"/>
          <p:cNvGrpSpPr/>
          <p:nvPr/>
        </p:nvGrpSpPr>
        <p:grpSpPr>
          <a:xfrm>
            <a:off x="8461774" y="3999792"/>
            <a:ext cx="620593" cy="577621"/>
            <a:chOff x="0" y="0"/>
            <a:chExt cx="620592" cy="577619"/>
          </a:xfrm>
        </p:grpSpPr>
        <p:sp>
          <p:nvSpPr>
            <p:cNvPr id="2769" name="Line"/>
            <p:cNvSpPr/>
            <p:nvPr/>
          </p:nvSpPr>
          <p:spPr>
            <a:xfrm>
              <a:off x="0" y="204114"/>
              <a:ext cx="462204" cy="37350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EBB20"/>
            </a:solidFill>
            <a:ln w="25400" cap="flat">
              <a:solidFill>
                <a:srgbClr val="0A5C0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770" name="Line"/>
            <p:cNvSpPr/>
            <p:nvPr/>
          </p:nvSpPr>
          <p:spPr>
            <a:xfrm flipV="1">
              <a:off x="22237" y="261748"/>
              <a:ext cx="302623" cy="302623"/>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771" name="Line"/>
            <p:cNvSpPr/>
            <p:nvPr/>
          </p:nvSpPr>
          <p:spPr>
            <a:xfrm flipV="1">
              <a:off x="227374" y="292653"/>
              <a:ext cx="137658" cy="137658"/>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772" name="Line"/>
            <p:cNvSpPr/>
            <p:nvPr/>
          </p:nvSpPr>
          <p:spPr>
            <a:xfrm flipV="1">
              <a:off x="20004" y="253713"/>
              <a:ext cx="296822" cy="296822"/>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773" name="Line"/>
            <p:cNvSpPr/>
            <p:nvPr/>
          </p:nvSpPr>
          <p:spPr>
            <a:xfrm flipV="1">
              <a:off x="214594" y="293887"/>
              <a:ext cx="134370" cy="134370"/>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774" name="Circle"/>
            <p:cNvSpPr/>
            <p:nvPr/>
          </p:nvSpPr>
          <p:spPr>
            <a:xfrm>
              <a:off x="279946" y="0"/>
              <a:ext cx="340647" cy="340646"/>
            </a:xfrm>
            <a:prstGeom prst="ellipse">
              <a:avLst/>
            </a:prstGeom>
            <a:solidFill>
              <a:srgbClr val="06BC00"/>
            </a:solidFill>
            <a:ln w="38100" cap="flat">
              <a:solidFill>
                <a:srgbClr val="015400"/>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775" name="Circle"/>
            <p:cNvSpPr/>
            <p:nvPr/>
          </p:nvSpPr>
          <p:spPr>
            <a:xfrm>
              <a:off x="456644" y="50144"/>
              <a:ext cx="110102" cy="110102"/>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sp>
        <p:nvSpPr>
          <p:cNvPr id="2777" name="1.3.6.1.5.5.7.1.24"/>
          <p:cNvSpPr txBox="1"/>
          <p:nvPr/>
        </p:nvSpPr>
        <p:spPr>
          <a:xfrm>
            <a:off x="2460154" y="4655956"/>
            <a:ext cx="1903476" cy="292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3000"/>
              </a:lnSpc>
              <a:defRPr b="0" sz="1300">
                <a:solidFill>
                  <a:srgbClr val="333333"/>
                </a:solidFill>
                <a:latin typeface="Menlo"/>
                <a:ea typeface="Menlo"/>
                <a:cs typeface="Menlo"/>
                <a:sym typeface="Menlo"/>
              </a:defRPr>
            </a:lvl1pPr>
          </a:lstStyle>
          <a:p>
            <a:pPr/>
            <a:r>
              <a:t>1.3.6.1.5.5.7.1.24</a:t>
            </a:r>
          </a:p>
        </p:txBody>
      </p:sp>
      <p:grpSp>
        <p:nvGrpSpPr>
          <p:cNvPr id="2794" name="Group"/>
          <p:cNvGrpSpPr/>
          <p:nvPr/>
        </p:nvGrpSpPr>
        <p:grpSpPr>
          <a:xfrm>
            <a:off x="7061379" y="7526142"/>
            <a:ext cx="1217021" cy="659924"/>
            <a:chOff x="0" y="0"/>
            <a:chExt cx="1217019" cy="659923"/>
          </a:xfrm>
        </p:grpSpPr>
        <p:grpSp>
          <p:nvGrpSpPr>
            <p:cNvPr id="2785" name="Group"/>
            <p:cNvGrpSpPr/>
            <p:nvPr/>
          </p:nvGrpSpPr>
          <p:grpSpPr>
            <a:xfrm>
              <a:off x="0" y="-1"/>
              <a:ext cx="709020" cy="659925"/>
              <a:chOff x="0" y="0"/>
              <a:chExt cx="709019" cy="659923"/>
            </a:xfrm>
          </p:grpSpPr>
          <p:sp>
            <p:nvSpPr>
              <p:cNvPr id="2778" name="Line"/>
              <p:cNvSpPr/>
              <p:nvPr/>
            </p:nvSpPr>
            <p:spPr>
              <a:xfrm>
                <a:off x="0" y="233198"/>
                <a:ext cx="528063" cy="4267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333FF"/>
              </a:solidFill>
              <a:ln w="25400" cap="flat">
                <a:solidFill>
                  <a:srgbClr val="02084B"/>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779" name="Line"/>
              <p:cNvSpPr/>
              <p:nvPr/>
            </p:nvSpPr>
            <p:spPr>
              <a:xfrm flipV="1">
                <a:off x="25406" y="299044"/>
                <a:ext cx="345743" cy="345743"/>
              </a:xfrm>
              <a:prstGeom prst="line">
                <a:avLst/>
              </a:prstGeom>
              <a:noFill/>
              <a:ln w="25400" cap="flat">
                <a:solidFill>
                  <a:srgbClr val="030B5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780" name="Line"/>
              <p:cNvSpPr/>
              <p:nvPr/>
            </p:nvSpPr>
            <p:spPr>
              <a:xfrm flipV="1">
                <a:off x="259772" y="334353"/>
                <a:ext cx="157273" cy="157272"/>
              </a:xfrm>
              <a:prstGeom prst="line">
                <a:avLst/>
              </a:prstGeom>
              <a:noFill/>
              <a:ln w="25400" cap="flat">
                <a:solidFill>
                  <a:srgbClr val="030952"/>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781" name="Line"/>
              <p:cNvSpPr/>
              <p:nvPr/>
            </p:nvSpPr>
            <p:spPr>
              <a:xfrm flipV="1">
                <a:off x="22854" y="289865"/>
                <a:ext cx="339115" cy="339114"/>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782" name="Line"/>
              <p:cNvSpPr/>
              <p:nvPr/>
            </p:nvSpPr>
            <p:spPr>
              <a:xfrm flipV="1">
                <a:off x="245171" y="335763"/>
                <a:ext cx="153517" cy="153516"/>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783" name="Circle"/>
              <p:cNvSpPr/>
              <p:nvPr/>
            </p:nvSpPr>
            <p:spPr>
              <a:xfrm>
                <a:off x="319836" y="0"/>
                <a:ext cx="389184" cy="389184"/>
              </a:xfrm>
              <a:prstGeom prst="ellipse">
                <a:avLst/>
              </a:prstGeom>
              <a:solidFill>
                <a:srgbClr val="1333FF"/>
              </a:solidFill>
              <a:ln w="38100" cap="flat">
                <a:solidFill>
                  <a:srgbClr val="02084F"/>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784" name="Circle"/>
              <p:cNvSpPr/>
              <p:nvPr/>
            </p:nvSpPr>
            <p:spPr>
              <a:xfrm>
                <a:off x="521711" y="57289"/>
                <a:ext cx="125790" cy="125790"/>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2793" name="Group"/>
            <p:cNvGrpSpPr/>
            <p:nvPr/>
          </p:nvGrpSpPr>
          <p:grpSpPr>
            <a:xfrm>
              <a:off x="507999" y="0"/>
              <a:ext cx="709021" cy="659924"/>
              <a:chOff x="0" y="0"/>
              <a:chExt cx="709019" cy="659923"/>
            </a:xfrm>
          </p:grpSpPr>
          <p:sp>
            <p:nvSpPr>
              <p:cNvPr id="2786" name="Line"/>
              <p:cNvSpPr/>
              <p:nvPr/>
            </p:nvSpPr>
            <p:spPr>
              <a:xfrm>
                <a:off x="0" y="233198"/>
                <a:ext cx="528063" cy="4267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773F9B"/>
              </a:solidFill>
              <a:ln w="25400" cap="flat">
                <a:solidFill>
                  <a:srgbClr val="02084B"/>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787" name="Line"/>
              <p:cNvSpPr/>
              <p:nvPr/>
            </p:nvSpPr>
            <p:spPr>
              <a:xfrm flipV="1">
                <a:off x="25406" y="299044"/>
                <a:ext cx="345743" cy="345743"/>
              </a:xfrm>
              <a:prstGeom prst="line">
                <a:avLst/>
              </a:prstGeom>
              <a:noFill/>
              <a:ln w="25400" cap="flat">
                <a:solidFill>
                  <a:srgbClr val="030B5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788" name="Line"/>
              <p:cNvSpPr/>
              <p:nvPr/>
            </p:nvSpPr>
            <p:spPr>
              <a:xfrm flipV="1">
                <a:off x="259772" y="334353"/>
                <a:ext cx="157273" cy="157272"/>
              </a:xfrm>
              <a:prstGeom prst="line">
                <a:avLst/>
              </a:prstGeom>
              <a:noFill/>
              <a:ln w="25400" cap="flat">
                <a:solidFill>
                  <a:srgbClr val="030952"/>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789" name="Line"/>
              <p:cNvSpPr/>
              <p:nvPr/>
            </p:nvSpPr>
            <p:spPr>
              <a:xfrm flipV="1">
                <a:off x="22854" y="289865"/>
                <a:ext cx="339115" cy="339114"/>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790" name="Line"/>
              <p:cNvSpPr/>
              <p:nvPr/>
            </p:nvSpPr>
            <p:spPr>
              <a:xfrm flipV="1">
                <a:off x="245171" y="335763"/>
                <a:ext cx="153517" cy="153516"/>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791" name="Circle"/>
              <p:cNvSpPr/>
              <p:nvPr/>
            </p:nvSpPr>
            <p:spPr>
              <a:xfrm>
                <a:off x="319836" y="0"/>
                <a:ext cx="389184" cy="389184"/>
              </a:xfrm>
              <a:prstGeom prst="ellipse">
                <a:avLst/>
              </a:prstGeom>
              <a:solidFill>
                <a:srgbClr val="773F9B"/>
              </a:solidFill>
              <a:ln w="38100" cap="flat">
                <a:solidFill>
                  <a:srgbClr val="02084F"/>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792" name="Circle"/>
              <p:cNvSpPr/>
              <p:nvPr/>
            </p:nvSpPr>
            <p:spPr>
              <a:xfrm>
                <a:off x="521711" y="57289"/>
                <a:ext cx="125790" cy="125790"/>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grpSp>
        <p:nvGrpSpPr>
          <p:cNvPr id="2797" name="Group"/>
          <p:cNvGrpSpPr/>
          <p:nvPr/>
        </p:nvGrpSpPr>
        <p:grpSpPr>
          <a:xfrm>
            <a:off x="4505917" y="6524009"/>
            <a:ext cx="3959814" cy="1984873"/>
            <a:chOff x="0" y="0"/>
            <a:chExt cx="3959813" cy="1984872"/>
          </a:xfrm>
        </p:grpSpPr>
        <p:sp>
          <p:nvSpPr>
            <p:cNvPr id="2795" name="Certificate Authority"/>
            <p:cNvSpPr/>
            <p:nvPr/>
          </p:nvSpPr>
          <p:spPr>
            <a:xfrm>
              <a:off x="311762" y="248075"/>
              <a:ext cx="3648052" cy="1736798"/>
            </a:xfrm>
            <a:prstGeom prst="roundRect">
              <a:avLst>
                <a:gd name="adj" fmla="val 10968"/>
              </a:avLst>
            </a:prstGeom>
            <a:noFill/>
            <a:ln w="76200" cap="flat">
              <a:solidFill>
                <a:srgbClr val="0365C0"/>
              </a:solidFill>
              <a:prstDash val="solid"/>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lvl1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Certificate Authority</a:t>
              </a:r>
            </a:p>
          </p:txBody>
        </p:sp>
        <p:pic>
          <p:nvPicPr>
            <p:cNvPr id="2796" name="250px-VRSNlogoAug2012.png" descr="250px-VRSNlogoAug2012.png"/>
            <p:cNvPicPr>
              <a:picLocks noChangeAspect="1"/>
            </p:cNvPicPr>
            <p:nvPr/>
          </p:nvPicPr>
          <p:blipFill>
            <a:blip r:embed="rId4">
              <a:extLst/>
            </a:blip>
            <a:srcRect l="18183" t="9604" r="18183" b="29836"/>
            <a:stretch>
              <a:fillRect/>
            </a:stretch>
          </p:blipFill>
          <p:spPr>
            <a:xfrm>
              <a:off x="0" y="0"/>
              <a:ext cx="720731" cy="685909"/>
            </a:xfrm>
            <a:prstGeom prst="rect">
              <a:avLst/>
            </a:prstGeom>
            <a:ln w="12700" cap="flat">
              <a:noFill/>
              <a:miter lim="400000"/>
            </a:ln>
            <a:effectLst/>
          </p:spPr>
        </p:pic>
      </p:grpSp>
      <p:grpSp>
        <p:nvGrpSpPr>
          <p:cNvPr id="2894" name="Group"/>
          <p:cNvGrpSpPr/>
          <p:nvPr/>
        </p:nvGrpSpPr>
        <p:grpSpPr>
          <a:xfrm>
            <a:off x="4992918" y="7342671"/>
            <a:ext cx="1712297" cy="1028701"/>
            <a:chOff x="0" y="0"/>
            <a:chExt cx="1712295" cy="1028699"/>
          </a:xfrm>
        </p:grpSpPr>
        <p:grpSp>
          <p:nvGrpSpPr>
            <p:cNvPr id="2813" name="Group"/>
            <p:cNvGrpSpPr/>
            <p:nvPr/>
          </p:nvGrpSpPr>
          <p:grpSpPr>
            <a:xfrm>
              <a:off x="0" y="0"/>
              <a:ext cx="533210" cy="609601"/>
              <a:chOff x="0" y="0"/>
              <a:chExt cx="533209" cy="609600"/>
            </a:xfrm>
          </p:grpSpPr>
          <p:grpSp>
            <p:nvGrpSpPr>
              <p:cNvPr id="2811" name="Group"/>
              <p:cNvGrpSpPr/>
              <p:nvPr/>
            </p:nvGrpSpPr>
            <p:grpSpPr>
              <a:xfrm>
                <a:off x="0" y="118381"/>
                <a:ext cx="533210" cy="372838"/>
                <a:chOff x="0" y="0"/>
                <a:chExt cx="533209" cy="372836"/>
              </a:xfrm>
            </p:grpSpPr>
            <p:grpSp>
              <p:nvGrpSpPr>
                <p:cNvPr id="2809" name="Group"/>
                <p:cNvGrpSpPr/>
                <p:nvPr/>
              </p:nvGrpSpPr>
              <p:grpSpPr>
                <a:xfrm>
                  <a:off x="34234" y="42068"/>
                  <a:ext cx="464742" cy="330769"/>
                  <a:chOff x="0" y="0"/>
                  <a:chExt cx="464740" cy="330768"/>
                </a:xfrm>
              </p:grpSpPr>
              <p:sp>
                <p:nvSpPr>
                  <p:cNvPr id="2798" name="Rectangle"/>
                  <p:cNvSpPr/>
                  <p:nvPr/>
                </p:nvSpPr>
                <p:spPr>
                  <a:xfrm>
                    <a:off x="0" y="0"/>
                    <a:ext cx="464741" cy="330769"/>
                  </a:xfrm>
                  <a:prstGeom prst="rect">
                    <a:avLst/>
                  </a:prstGeom>
                  <a:solidFill>
                    <a:srgbClr val="C4C4C4"/>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nvGrpSpPr>
                  <p:cNvPr id="2806" name="Group"/>
                  <p:cNvGrpSpPr/>
                  <p:nvPr/>
                </p:nvGrpSpPr>
                <p:grpSpPr>
                  <a:xfrm>
                    <a:off x="24488" y="187531"/>
                    <a:ext cx="113148" cy="105313"/>
                    <a:chOff x="0" y="0"/>
                    <a:chExt cx="113146" cy="105311"/>
                  </a:xfrm>
                </p:grpSpPr>
                <p:sp>
                  <p:nvSpPr>
                    <p:cNvPr id="2799" name="Line"/>
                    <p:cNvSpPr/>
                    <p:nvPr/>
                  </p:nvSpPr>
                  <p:spPr>
                    <a:xfrm>
                      <a:off x="0" y="37214"/>
                      <a:ext cx="84270" cy="680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EBB20"/>
                    </a:solidFill>
                    <a:ln w="25400" cap="flat">
                      <a:solidFill>
                        <a:srgbClr val="0A5C0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800" name="Line"/>
                    <p:cNvSpPr/>
                    <p:nvPr/>
                  </p:nvSpPr>
                  <p:spPr>
                    <a:xfrm flipV="1">
                      <a:off x="4054" y="47722"/>
                      <a:ext cx="55175" cy="55175"/>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801" name="Line"/>
                    <p:cNvSpPr/>
                    <p:nvPr/>
                  </p:nvSpPr>
                  <p:spPr>
                    <a:xfrm flipV="1">
                      <a:off x="41454" y="53356"/>
                      <a:ext cx="25099" cy="25099"/>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802" name="Line"/>
                    <p:cNvSpPr/>
                    <p:nvPr/>
                  </p:nvSpPr>
                  <p:spPr>
                    <a:xfrm flipV="1">
                      <a:off x="3647" y="46257"/>
                      <a:ext cx="54117" cy="54117"/>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803" name="Line"/>
                    <p:cNvSpPr/>
                    <p:nvPr/>
                  </p:nvSpPr>
                  <p:spPr>
                    <a:xfrm flipV="1">
                      <a:off x="39124" y="53581"/>
                      <a:ext cx="24500" cy="24499"/>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804" name="Circle"/>
                    <p:cNvSpPr/>
                    <p:nvPr/>
                  </p:nvSpPr>
                  <p:spPr>
                    <a:xfrm>
                      <a:off x="51039" y="0"/>
                      <a:ext cx="62108" cy="62107"/>
                    </a:xfrm>
                    <a:prstGeom prst="ellipse">
                      <a:avLst/>
                    </a:prstGeom>
                    <a:solidFill>
                      <a:srgbClr val="06BC00"/>
                    </a:solidFill>
                    <a:ln w="38100" cap="flat">
                      <a:solidFill>
                        <a:srgbClr val="015400"/>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805" name="Circle"/>
                    <p:cNvSpPr/>
                    <p:nvPr/>
                  </p:nvSpPr>
                  <p:spPr>
                    <a:xfrm>
                      <a:off x="83255" y="9142"/>
                      <a:ext cx="20075" cy="20074"/>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pic>
                <p:nvPicPr>
                  <p:cNvPr id="2807" name="250px-VRSNlogoAug2012.png" descr="250px-VRSNlogoAug2012.png"/>
                  <p:cNvPicPr>
                    <a:picLocks noChangeAspect="1"/>
                  </p:cNvPicPr>
                  <p:nvPr/>
                </p:nvPicPr>
                <p:blipFill>
                  <a:blip r:embed="rId4">
                    <a:extLst/>
                  </a:blip>
                  <a:srcRect l="0" t="0" r="12951" b="33387"/>
                  <a:stretch>
                    <a:fillRect/>
                  </a:stretch>
                </p:blipFill>
                <p:spPr>
                  <a:xfrm>
                    <a:off x="270465" y="154464"/>
                    <a:ext cx="180835" cy="138382"/>
                  </a:xfrm>
                  <a:prstGeom prst="rect">
                    <a:avLst/>
                  </a:prstGeom>
                  <a:ln w="12700" cap="flat">
                    <a:noFill/>
                    <a:miter lim="400000"/>
                  </a:ln>
                  <a:effectLst/>
                </p:spPr>
              </p:pic>
              <p:pic>
                <p:nvPicPr>
                  <p:cNvPr id="2808" name="strategic_bofa500_1.png" descr="strategic_bofa500_1.png"/>
                  <p:cNvPicPr>
                    <a:picLocks noChangeAspect="1"/>
                  </p:cNvPicPr>
                  <p:nvPr/>
                </p:nvPicPr>
                <p:blipFill>
                  <a:blip r:embed="rId5">
                    <a:extLst/>
                  </a:blip>
                  <a:srcRect l="35082" t="39675" r="28418" b="0"/>
                  <a:stretch>
                    <a:fillRect/>
                  </a:stretch>
                </p:blipFill>
                <p:spPr>
                  <a:xfrm>
                    <a:off x="137930" y="187531"/>
                    <a:ext cx="188860" cy="105349"/>
                  </a:xfrm>
                  <a:prstGeom prst="rect">
                    <a:avLst/>
                  </a:prstGeom>
                  <a:ln w="12700" cap="flat">
                    <a:noFill/>
                    <a:miter lim="400000"/>
                  </a:ln>
                  <a:effectLst/>
                </p:spPr>
              </p:pic>
            </p:grpSp>
            <p:sp>
              <p:nvSpPr>
                <p:cNvPr id="2810" name="Certificate"/>
                <p:cNvSpPr txBox="1"/>
                <p:nvPr/>
              </p:nvSpPr>
              <p:spPr>
                <a:xfrm>
                  <a:off x="0" y="0"/>
                  <a:ext cx="533210" cy="241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900">
                      <a:solidFill>
                        <a:srgbClr val="000000"/>
                      </a:solidFill>
                      <a:latin typeface="Snell Roundhand"/>
                      <a:ea typeface="Snell Roundhand"/>
                      <a:cs typeface="Snell Roundhand"/>
                      <a:sym typeface="Snell Roundhand"/>
                    </a:defRPr>
                  </a:lvl1pPr>
                </a:lstStyle>
                <a:p>
                  <a:pPr/>
                  <a:r>
                    <a:t>Certificate</a:t>
                  </a:r>
                </a:p>
              </p:txBody>
            </p:sp>
          </p:grpSp>
          <p:sp>
            <p:nvSpPr>
              <p:cNvPr id="2812" name="✗"/>
              <p:cNvSpPr txBox="1"/>
              <p:nvPr/>
            </p:nvSpPr>
            <p:spPr>
              <a:xfrm>
                <a:off x="64471" y="0"/>
                <a:ext cx="404268" cy="609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4000">
                    <a:solidFill>
                      <a:srgbClr val="C82506"/>
                    </a:solidFill>
                    <a:latin typeface="Gill Sans"/>
                    <a:ea typeface="Gill Sans"/>
                    <a:cs typeface="Gill Sans"/>
                    <a:sym typeface="Gill Sans"/>
                  </a:defRPr>
                </a:lvl1pPr>
              </a:lstStyle>
              <a:p>
                <a:pPr/>
                <a:r>
                  <a:t>✗</a:t>
                </a:r>
              </a:p>
            </p:txBody>
          </p:sp>
        </p:grpSp>
        <p:grpSp>
          <p:nvGrpSpPr>
            <p:cNvPr id="2829" name="Group"/>
            <p:cNvGrpSpPr/>
            <p:nvPr/>
          </p:nvGrpSpPr>
          <p:grpSpPr>
            <a:xfrm>
              <a:off x="589542" y="0"/>
              <a:ext cx="533211" cy="609601"/>
              <a:chOff x="0" y="0"/>
              <a:chExt cx="533209" cy="609600"/>
            </a:xfrm>
          </p:grpSpPr>
          <p:grpSp>
            <p:nvGrpSpPr>
              <p:cNvPr id="2827" name="Group"/>
              <p:cNvGrpSpPr/>
              <p:nvPr/>
            </p:nvGrpSpPr>
            <p:grpSpPr>
              <a:xfrm>
                <a:off x="-1" y="118381"/>
                <a:ext cx="533211" cy="372838"/>
                <a:chOff x="0" y="0"/>
                <a:chExt cx="533209" cy="372836"/>
              </a:xfrm>
            </p:grpSpPr>
            <p:grpSp>
              <p:nvGrpSpPr>
                <p:cNvPr id="2825" name="Group"/>
                <p:cNvGrpSpPr/>
                <p:nvPr/>
              </p:nvGrpSpPr>
              <p:grpSpPr>
                <a:xfrm>
                  <a:off x="34234" y="42068"/>
                  <a:ext cx="464742" cy="330769"/>
                  <a:chOff x="0" y="0"/>
                  <a:chExt cx="464740" cy="330768"/>
                </a:xfrm>
              </p:grpSpPr>
              <p:sp>
                <p:nvSpPr>
                  <p:cNvPr id="2814" name="Rectangle"/>
                  <p:cNvSpPr/>
                  <p:nvPr/>
                </p:nvSpPr>
                <p:spPr>
                  <a:xfrm>
                    <a:off x="0" y="0"/>
                    <a:ext cx="464741" cy="330769"/>
                  </a:xfrm>
                  <a:prstGeom prst="rect">
                    <a:avLst/>
                  </a:prstGeom>
                  <a:solidFill>
                    <a:srgbClr val="C4C4C4"/>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nvGrpSpPr>
                  <p:cNvPr id="2822" name="Group"/>
                  <p:cNvGrpSpPr/>
                  <p:nvPr/>
                </p:nvGrpSpPr>
                <p:grpSpPr>
                  <a:xfrm>
                    <a:off x="24488" y="187531"/>
                    <a:ext cx="113148" cy="105313"/>
                    <a:chOff x="0" y="0"/>
                    <a:chExt cx="113146" cy="105311"/>
                  </a:xfrm>
                </p:grpSpPr>
                <p:sp>
                  <p:nvSpPr>
                    <p:cNvPr id="2815" name="Line"/>
                    <p:cNvSpPr/>
                    <p:nvPr/>
                  </p:nvSpPr>
                  <p:spPr>
                    <a:xfrm>
                      <a:off x="0" y="37214"/>
                      <a:ext cx="84270" cy="680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EBB20"/>
                    </a:solidFill>
                    <a:ln w="25400" cap="flat">
                      <a:solidFill>
                        <a:srgbClr val="0A5C0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816" name="Line"/>
                    <p:cNvSpPr/>
                    <p:nvPr/>
                  </p:nvSpPr>
                  <p:spPr>
                    <a:xfrm flipV="1">
                      <a:off x="4054" y="47722"/>
                      <a:ext cx="55175" cy="55175"/>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817" name="Line"/>
                    <p:cNvSpPr/>
                    <p:nvPr/>
                  </p:nvSpPr>
                  <p:spPr>
                    <a:xfrm flipV="1">
                      <a:off x="41454" y="53356"/>
                      <a:ext cx="25099" cy="25099"/>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818" name="Line"/>
                    <p:cNvSpPr/>
                    <p:nvPr/>
                  </p:nvSpPr>
                  <p:spPr>
                    <a:xfrm flipV="1">
                      <a:off x="3647" y="46257"/>
                      <a:ext cx="54117" cy="54117"/>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819" name="Line"/>
                    <p:cNvSpPr/>
                    <p:nvPr/>
                  </p:nvSpPr>
                  <p:spPr>
                    <a:xfrm flipV="1">
                      <a:off x="39124" y="53581"/>
                      <a:ext cx="24500" cy="24499"/>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820" name="Circle"/>
                    <p:cNvSpPr/>
                    <p:nvPr/>
                  </p:nvSpPr>
                  <p:spPr>
                    <a:xfrm>
                      <a:off x="51039" y="0"/>
                      <a:ext cx="62108" cy="62107"/>
                    </a:xfrm>
                    <a:prstGeom prst="ellipse">
                      <a:avLst/>
                    </a:prstGeom>
                    <a:solidFill>
                      <a:srgbClr val="06BC00"/>
                    </a:solidFill>
                    <a:ln w="38100" cap="flat">
                      <a:solidFill>
                        <a:srgbClr val="015400"/>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821" name="Circle"/>
                    <p:cNvSpPr/>
                    <p:nvPr/>
                  </p:nvSpPr>
                  <p:spPr>
                    <a:xfrm>
                      <a:off x="83255" y="9142"/>
                      <a:ext cx="20075" cy="20074"/>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pic>
                <p:nvPicPr>
                  <p:cNvPr id="2823" name="250px-VRSNlogoAug2012.png" descr="250px-VRSNlogoAug2012.png"/>
                  <p:cNvPicPr>
                    <a:picLocks noChangeAspect="1"/>
                  </p:cNvPicPr>
                  <p:nvPr/>
                </p:nvPicPr>
                <p:blipFill>
                  <a:blip r:embed="rId4">
                    <a:extLst/>
                  </a:blip>
                  <a:srcRect l="0" t="0" r="12951" b="33387"/>
                  <a:stretch>
                    <a:fillRect/>
                  </a:stretch>
                </p:blipFill>
                <p:spPr>
                  <a:xfrm>
                    <a:off x="270465" y="154464"/>
                    <a:ext cx="180835" cy="138382"/>
                  </a:xfrm>
                  <a:prstGeom prst="rect">
                    <a:avLst/>
                  </a:prstGeom>
                  <a:ln w="12700" cap="flat">
                    <a:noFill/>
                    <a:miter lim="400000"/>
                  </a:ln>
                  <a:effectLst/>
                </p:spPr>
              </p:pic>
              <p:pic>
                <p:nvPicPr>
                  <p:cNvPr id="2824" name="strategic_bofa500_1.png" descr="strategic_bofa500_1.png"/>
                  <p:cNvPicPr>
                    <a:picLocks noChangeAspect="1"/>
                  </p:cNvPicPr>
                  <p:nvPr/>
                </p:nvPicPr>
                <p:blipFill>
                  <a:blip r:embed="rId5">
                    <a:extLst/>
                  </a:blip>
                  <a:srcRect l="35082" t="39675" r="28418" b="0"/>
                  <a:stretch>
                    <a:fillRect/>
                  </a:stretch>
                </p:blipFill>
                <p:spPr>
                  <a:xfrm>
                    <a:off x="137930" y="187531"/>
                    <a:ext cx="188860" cy="105349"/>
                  </a:xfrm>
                  <a:prstGeom prst="rect">
                    <a:avLst/>
                  </a:prstGeom>
                  <a:ln w="12700" cap="flat">
                    <a:noFill/>
                    <a:miter lim="400000"/>
                  </a:ln>
                  <a:effectLst/>
                </p:spPr>
              </p:pic>
            </p:grpSp>
            <p:sp>
              <p:nvSpPr>
                <p:cNvPr id="2826" name="Certificate"/>
                <p:cNvSpPr txBox="1"/>
                <p:nvPr/>
              </p:nvSpPr>
              <p:spPr>
                <a:xfrm>
                  <a:off x="0" y="0"/>
                  <a:ext cx="533210" cy="241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900">
                      <a:solidFill>
                        <a:srgbClr val="000000"/>
                      </a:solidFill>
                      <a:latin typeface="Snell Roundhand"/>
                      <a:ea typeface="Snell Roundhand"/>
                      <a:cs typeface="Snell Roundhand"/>
                      <a:sym typeface="Snell Roundhand"/>
                    </a:defRPr>
                  </a:lvl1pPr>
                </a:lstStyle>
                <a:p>
                  <a:pPr/>
                  <a:r>
                    <a:t>Certificate</a:t>
                  </a:r>
                </a:p>
              </p:txBody>
            </p:sp>
          </p:grpSp>
          <p:sp>
            <p:nvSpPr>
              <p:cNvPr id="2828" name="✗"/>
              <p:cNvSpPr txBox="1"/>
              <p:nvPr/>
            </p:nvSpPr>
            <p:spPr>
              <a:xfrm>
                <a:off x="64471" y="0"/>
                <a:ext cx="404268" cy="609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4000">
                    <a:solidFill>
                      <a:srgbClr val="C82506"/>
                    </a:solidFill>
                    <a:latin typeface="Gill Sans"/>
                    <a:ea typeface="Gill Sans"/>
                    <a:cs typeface="Gill Sans"/>
                    <a:sym typeface="Gill Sans"/>
                  </a:defRPr>
                </a:lvl1pPr>
              </a:lstStyle>
              <a:p>
                <a:pPr/>
                <a:r>
                  <a:t>✗</a:t>
                </a:r>
              </a:p>
            </p:txBody>
          </p:sp>
        </p:grpSp>
        <p:grpSp>
          <p:nvGrpSpPr>
            <p:cNvPr id="2845" name="Group"/>
            <p:cNvGrpSpPr/>
            <p:nvPr/>
          </p:nvGrpSpPr>
          <p:grpSpPr>
            <a:xfrm>
              <a:off x="-1" y="419099"/>
              <a:ext cx="533211" cy="609601"/>
              <a:chOff x="0" y="0"/>
              <a:chExt cx="533209" cy="609600"/>
            </a:xfrm>
          </p:grpSpPr>
          <p:grpSp>
            <p:nvGrpSpPr>
              <p:cNvPr id="2843" name="Group"/>
              <p:cNvGrpSpPr/>
              <p:nvPr/>
            </p:nvGrpSpPr>
            <p:grpSpPr>
              <a:xfrm>
                <a:off x="-1" y="118381"/>
                <a:ext cx="533211" cy="372838"/>
                <a:chOff x="0" y="0"/>
                <a:chExt cx="533209" cy="372836"/>
              </a:xfrm>
            </p:grpSpPr>
            <p:grpSp>
              <p:nvGrpSpPr>
                <p:cNvPr id="2841" name="Group"/>
                <p:cNvGrpSpPr/>
                <p:nvPr/>
              </p:nvGrpSpPr>
              <p:grpSpPr>
                <a:xfrm>
                  <a:off x="34234" y="42068"/>
                  <a:ext cx="464742" cy="330769"/>
                  <a:chOff x="0" y="0"/>
                  <a:chExt cx="464740" cy="330768"/>
                </a:xfrm>
              </p:grpSpPr>
              <p:sp>
                <p:nvSpPr>
                  <p:cNvPr id="2830" name="Rectangle"/>
                  <p:cNvSpPr/>
                  <p:nvPr/>
                </p:nvSpPr>
                <p:spPr>
                  <a:xfrm>
                    <a:off x="0" y="0"/>
                    <a:ext cx="464741" cy="330769"/>
                  </a:xfrm>
                  <a:prstGeom prst="rect">
                    <a:avLst/>
                  </a:prstGeom>
                  <a:solidFill>
                    <a:srgbClr val="C4C4C4"/>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nvGrpSpPr>
                  <p:cNvPr id="2838" name="Group"/>
                  <p:cNvGrpSpPr/>
                  <p:nvPr/>
                </p:nvGrpSpPr>
                <p:grpSpPr>
                  <a:xfrm>
                    <a:off x="24488" y="187531"/>
                    <a:ext cx="113148" cy="105313"/>
                    <a:chOff x="0" y="0"/>
                    <a:chExt cx="113146" cy="105311"/>
                  </a:xfrm>
                </p:grpSpPr>
                <p:sp>
                  <p:nvSpPr>
                    <p:cNvPr id="2831" name="Line"/>
                    <p:cNvSpPr/>
                    <p:nvPr/>
                  </p:nvSpPr>
                  <p:spPr>
                    <a:xfrm>
                      <a:off x="0" y="37214"/>
                      <a:ext cx="84270" cy="680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EBB20"/>
                    </a:solidFill>
                    <a:ln w="25400" cap="flat">
                      <a:solidFill>
                        <a:srgbClr val="0A5C0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832" name="Line"/>
                    <p:cNvSpPr/>
                    <p:nvPr/>
                  </p:nvSpPr>
                  <p:spPr>
                    <a:xfrm flipV="1">
                      <a:off x="4054" y="47722"/>
                      <a:ext cx="55175" cy="55175"/>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833" name="Line"/>
                    <p:cNvSpPr/>
                    <p:nvPr/>
                  </p:nvSpPr>
                  <p:spPr>
                    <a:xfrm flipV="1">
                      <a:off x="41454" y="53356"/>
                      <a:ext cx="25099" cy="25099"/>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834" name="Line"/>
                    <p:cNvSpPr/>
                    <p:nvPr/>
                  </p:nvSpPr>
                  <p:spPr>
                    <a:xfrm flipV="1">
                      <a:off x="3647" y="46257"/>
                      <a:ext cx="54117" cy="54117"/>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835" name="Line"/>
                    <p:cNvSpPr/>
                    <p:nvPr/>
                  </p:nvSpPr>
                  <p:spPr>
                    <a:xfrm flipV="1">
                      <a:off x="39124" y="53581"/>
                      <a:ext cx="24500" cy="24499"/>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836" name="Circle"/>
                    <p:cNvSpPr/>
                    <p:nvPr/>
                  </p:nvSpPr>
                  <p:spPr>
                    <a:xfrm>
                      <a:off x="51039" y="0"/>
                      <a:ext cx="62108" cy="62107"/>
                    </a:xfrm>
                    <a:prstGeom prst="ellipse">
                      <a:avLst/>
                    </a:prstGeom>
                    <a:solidFill>
                      <a:srgbClr val="06BC00"/>
                    </a:solidFill>
                    <a:ln w="38100" cap="flat">
                      <a:solidFill>
                        <a:srgbClr val="015400"/>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837" name="Circle"/>
                    <p:cNvSpPr/>
                    <p:nvPr/>
                  </p:nvSpPr>
                  <p:spPr>
                    <a:xfrm>
                      <a:off x="83255" y="9142"/>
                      <a:ext cx="20075" cy="20074"/>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pic>
                <p:nvPicPr>
                  <p:cNvPr id="2839" name="250px-VRSNlogoAug2012.png" descr="250px-VRSNlogoAug2012.png"/>
                  <p:cNvPicPr>
                    <a:picLocks noChangeAspect="1"/>
                  </p:cNvPicPr>
                  <p:nvPr/>
                </p:nvPicPr>
                <p:blipFill>
                  <a:blip r:embed="rId4">
                    <a:extLst/>
                  </a:blip>
                  <a:srcRect l="0" t="0" r="12951" b="33387"/>
                  <a:stretch>
                    <a:fillRect/>
                  </a:stretch>
                </p:blipFill>
                <p:spPr>
                  <a:xfrm>
                    <a:off x="270465" y="154464"/>
                    <a:ext cx="180835" cy="138382"/>
                  </a:xfrm>
                  <a:prstGeom prst="rect">
                    <a:avLst/>
                  </a:prstGeom>
                  <a:ln w="12700" cap="flat">
                    <a:noFill/>
                    <a:miter lim="400000"/>
                  </a:ln>
                  <a:effectLst/>
                </p:spPr>
              </p:pic>
              <p:pic>
                <p:nvPicPr>
                  <p:cNvPr id="2840" name="strategic_bofa500_1.png" descr="strategic_bofa500_1.png"/>
                  <p:cNvPicPr>
                    <a:picLocks noChangeAspect="1"/>
                  </p:cNvPicPr>
                  <p:nvPr/>
                </p:nvPicPr>
                <p:blipFill>
                  <a:blip r:embed="rId5">
                    <a:extLst/>
                  </a:blip>
                  <a:srcRect l="35082" t="39675" r="28418" b="0"/>
                  <a:stretch>
                    <a:fillRect/>
                  </a:stretch>
                </p:blipFill>
                <p:spPr>
                  <a:xfrm>
                    <a:off x="137930" y="187531"/>
                    <a:ext cx="188860" cy="105349"/>
                  </a:xfrm>
                  <a:prstGeom prst="rect">
                    <a:avLst/>
                  </a:prstGeom>
                  <a:ln w="12700" cap="flat">
                    <a:noFill/>
                    <a:miter lim="400000"/>
                  </a:ln>
                  <a:effectLst/>
                </p:spPr>
              </p:pic>
            </p:grpSp>
            <p:sp>
              <p:nvSpPr>
                <p:cNvPr id="2842" name="Certificate"/>
                <p:cNvSpPr txBox="1"/>
                <p:nvPr/>
              </p:nvSpPr>
              <p:spPr>
                <a:xfrm>
                  <a:off x="0" y="0"/>
                  <a:ext cx="533210" cy="241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900">
                      <a:solidFill>
                        <a:srgbClr val="000000"/>
                      </a:solidFill>
                      <a:latin typeface="Snell Roundhand"/>
                      <a:ea typeface="Snell Roundhand"/>
                      <a:cs typeface="Snell Roundhand"/>
                      <a:sym typeface="Snell Roundhand"/>
                    </a:defRPr>
                  </a:lvl1pPr>
                </a:lstStyle>
                <a:p>
                  <a:pPr/>
                  <a:r>
                    <a:t>Certificate</a:t>
                  </a:r>
                </a:p>
              </p:txBody>
            </p:sp>
          </p:grpSp>
          <p:sp>
            <p:nvSpPr>
              <p:cNvPr id="2844" name="✗"/>
              <p:cNvSpPr txBox="1"/>
              <p:nvPr/>
            </p:nvSpPr>
            <p:spPr>
              <a:xfrm>
                <a:off x="64471" y="0"/>
                <a:ext cx="404268" cy="609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4000">
                    <a:solidFill>
                      <a:srgbClr val="C82506"/>
                    </a:solidFill>
                    <a:latin typeface="Gill Sans"/>
                    <a:ea typeface="Gill Sans"/>
                    <a:cs typeface="Gill Sans"/>
                    <a:sym typeface="Gill Sans"/>
                  </a:defRPr>
                </a:lvl1pPr>
              </a:lstStyle>
              <a:p>
                <a:pPr/>
                <a:r>
                  <a:t>✗</a:t>
                </a:r>
              </a:p>
            </p:txBody>
          </p:sp>
        </p:grpSp>
        <p:grpSp>
          <p:nvGrpSpPr>
            <p:cNvPr id="2861" name="Group"/>
            <p:cNvGrpSpPr/>
            <p:nvPr/>
          </p:nvGrpSpPr>
          <p:grpSpPr>
            <a:xfrm>
              <a:off x="589542" y="419099"/>
              <a:ext cx="533211" cy="609601"/>
              <a:chOff x="0" y="0"/>
              <a:chExt cx="533209" cy="609600"/>
            </a:xfrm>
          </p:grpSpPr>
          <p:grpSp>
            <p:nvGrpSpPr>
              <p:cNvPr id="2859" name="Group"/>
              <p:cNvGrpSpPr/>
              <p:nvPr/>
            </p:nvGrpSpPr>
            <p:grpSpPr>
              <a:xfrm>
                <a:off x="-1" y="118381"/>
                <a:ext cx="533211" cy="372838"/>
                <a:chOff x="0" y="0"/>
                <a:chExt cx="533209" cy="372836"/>
              </a:xfrm>
            </p:grpSpPr>
            <p:grpSp>
              <p:nvGrpSpPr>
                <p:cNvPr id="2857" name="Group"/>
                <p:cNvGrpSpPr/>
                <p:nvPr/>
              </p:nvGrpSpPr>
              <p:grpSpPr>
                <a:xfrm>
                  <a:off x="34234" y="42068"/>
                  <a:ext cx="464742" cy="330769"/>
                  <a:chOff x="0" y="0"/>
                  <a:chExt cx="464740" cy="330768"/>
                </a:xfrm>
              </p:grpSpPr>
              <p:sp>
                <p:nvSpPr>
                  <p:cNvPr id="2846" name="Rectangle"/>
                  <p:cNvSpPr/>
                  <p:nvPr/>
                </p:nvSpPr>
                <p:spPr>
                  <a:xfrm>
                    <a:off x="0" y="0"/>
                    <a:ext cx="464741" cy="330769"/>
                  </a:xfrm>
                  <a:prstGeom prst="rect">
                    <a:avLst/>
                  </a:prstGeom>
                  <a:solidFill>
                    <a:srgbClr val="C4C4C4"/>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nvGrpSpPr>
                  <p:cNvPr id="2854" name="Group"/>
                  <p:cNvGrpSpPr/>
                  <p:nvPr/>
                </p:nvGrpSpPr>
                <p:grpSpPr>
                  <a:xfrm>
                    <a:off x="24488" y="187531"/>
                    <a:ext cx="113148" cy="105313"/>
                    <a:chOff x="0" y="0"/>
                    <a:chExt cx="113146" cy="105311"/>
                  </a:xfrm>
                </p:grpSpPr>
                <p:sp>
                  <p:nvSpPr>
                    <p:cNvPr id="2847" name="Line"/>
                    <p:cNvSpPr/>
                    <p:nvPr/>
                  </p:nvSpPr>
                  <p:spPr>
                    <a:xfrm>
                      <a:off x="0" y="37214"/>
                      <a:ext cx="84270" cy="680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EBB20"/>
                    </a:solidFill>
                    <a:ln w="25400" cap="flat">
                      <a:solidFill>
                        <a:srgbClr val="0A5C0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848" name="Line"/>
                    <p:cNvSpPr/>
                    <p:nvPr/>
                  </p:nvSpPr>
                  <p:spPr>
                    <a:xfrm flipV="1">
                      <a:off x="4054" y="47722"/>
                      <a:ext cx="55175" cy="55175"/>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849" name="Line"/>
                    <p:cNvSpPr/>
                    <p:nvPr/>
                  </p:nvSpPr>
                  <p:spPr>
                    <a:xfrm flipV="1">
                      <a:off x="41454" y="53356"/>
                      <a:ext cx="25099" cy="25099"/>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850" name="Line"/>
                    <p:cNvSpPr/>
                    <p:nvPr/>
                  </p:nvSpPr>
                  <p:spPr>
                    <a:xfrm flipV="1">
                      <a:off x="3647" y="46257"/>
                      <a:ext cx="54117" cy="54117"/>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851" name="Line"/>
                    <p:cNvSpPr/>
                    <p:nvPr/>
                  </p:nvSpPr>
                  <p:spPr>
                    <a:xfrm flipV="1">
                      <a:off x="39124" y="53581"/>
                      <a:ext cx="24500" cy="24499"/>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852" name="Circle"/>
                    <p:cNvSpPr/>
                    <p:nvPr/>
                  </p:nvSpPr>
                  <p:spPr>
                    <a:xfrm>
                      <a:off x="51039" y="0"/>
                      <a:ext cx="62108" cy="62107"/>
                    </a:xfrm>
                    <a:prstGeom prst="ellipse">
                      <a:avLst/>
                    </a:prstGeom>
                    <a:solidFill>
                      <a:srgbClr val="06BC00"/>
                    </a:solidFill>
                    <a:ln w="38100" cap="flat">
                      <a:solidFill>
                        <a:srgbClr val="015400"/>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853" name="Circle"/>
                    <p:cNvSpPr/>
                    <p:nvPr/>
                  </p:nvSpPr>
                  <p:spPr>
                    <a:xfrm>
                      <a:off x="83255" y="9142"/>
                      <a:ext cx="20075" cy="20074"/>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pic>
                <p:nvPicPr>
                  <p:cNvPr id="2855" name="250px-VRSNlogoAug2012.png" descr="250px-VRSNlogoAug2012.png"/>
                  <p:cNvPicPr>
                    <a:picLocks noChangeAspect="1"/>
                  </p:cNvPicPr>
                  <p:nvPr/>
                </p:nvPicPr>
                <p:blipFill>
                  <a:blip r:embed="rId4">
                    <a:extLst/>
                  </a:blip>
                  <a:srcRect l="0" t="0" r="12951" b="33387"/>
                  <a:stretch>
                    <a:fillRect/>
                  </a:stretch>
                </p:blipFill>
                <p:spPr>
                  <a:xfrm>
                    <a:off x="270465" y="154464"/>
                    <a:ext cx="180835" cy="138382"/>
                  </a:xfrm>
                  <a:prstGeom prst="rect">
                    <a:avLst/>
                  </a:prstGeom>
                  <a:ln w="12700" cap="flat">
                    <a:noFill/>
                    <a:miter lim="400000"/>
                  </a:ln>
                  <a:effectLst/>
                </p:spPr>
              </p:pic>
              <p:pic>
                <p:nvPicPr>
                  <p:cNvPr id="2856" name="strategic_bofa500_1.png" descr="strategic_bofa500_1.png"/>
                  <p:cNvPicPr>
                    <a:picLocks noChangeAspect="1"/>
                  </p:cNvPicPr>
                  <p:nvPr/>
                </p:nvPicPr>
                <p:blipFill>
                  <a:blip r:embed="rId5">
                    <a:extLst/>
                  </a:blip>
                  <a:srcRect l="35082" t="39675" r="28418" b="0"/>
                  <a:stretch>
                    <a:fillRect/>
                  </a:stretch>
                </p:blipFill>
                <p:spPr>
                  <a:xfrm>
                    <a:off x="137930" y="187531"/>
                    <a:ext cx="188860" cy="105349"/>
                  </a:xfrm>
                  <a:prstGeom prst="rect">
                    <a:avLst/>
                  </a:prstGeom>
                  <a:ln w="12700" cap="flat">
                    <a:noFill/>
                    <a:miter lim="400000"/>
                  </a:ln>
                  <a:effectLst/>
                </p:spPr>
              </p:pic>
            </p:grpSp>
            <p:sp>
              <p:nvSpPr>
                <p:cNvPr id="2858" name="Certificate"/>
                <p:cNvSpPr txBox="1"/>
                <p:nvPr/>
              </p:nvSpPr>
              <p:spPr>
                <a:xfrm>
                  <a:off x="0" y="0"/>
                  <a:ext cx="533210" cy="241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900">
                      <a:solidFill>
                        <a:srgbClr val="000000"/>
                      </a:solidFill>
                      <a:latin typeface="Snell Roundhand"/>
                      <a:ea typeface="Snell Roundhand"/>
                      <a:cs typeface="Snell Roundhand"/>
                      <a:sym typeface="Snell Roundhand"/>
                    </a:defRPr>
                  </a:lvl1pPr>
                </a:lstStyle>
                <a:p>
                  <a:pPr/>
                  <a:r>
                    <a:t>Certificate</a:t>
                  </a:r>
                </a:p>
              </p:txBody>
            </p:sp>
          </p:grpSp>
          <p:sp>
            <p:nvSpPr>
              <p:cNvPr id="2860" name="✗"/>
              <p:cNvSpPr txBox="1"/>
              <p:nvPr/>
            </p:nvSpPr>
            <p:spPr>
              <a:xfrm>
                <a:off x="64471" y="0"/>
                <a:ext cx="404268" cy="609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4000">
                    <a:solidFill>
                      <a:srgbClr val="C82506"/>
                    </a:solidFill>
                    <a:latin typeface="Gill Sans"/>
                    <a:ea typeface="Gill Sans"/>
                    <a:cs typeface="Gill Sans"/>
                    <a:sym typeface="Gill Sans"/>
                  </a:defRPr>
                </a:lvl1pPr>
              </a:lstStyle>
              <a:p>
                <a:pPr/>
                <a:r>
                  <a:t>✗</a:t>
                </a:r>
              </a:p>
            </p:txBody>
          </p:sp>
        </p:grpSp>
        <p:grpSp>
          <p:nvGrpSpPr>
            <p:cNvPr id="2877" name="Group"/>
            <p:cNvGrpSpPr/>
            <p:nvPr/>
          </p:nvGrpSpPr>
          <p:grpSpPr>
            <a:xfrm>
              <a:off x="1179085" y="0"/>
              <a:ext cx="533211" cy="609601"/>
              <a:chOff x="0" y="0"/>
              <a:chExt cx="533209" cy="609600"/>
            </a:xfrm>
          </p:grpSpPr>
          <p:grpSp>
            <p:nvGrpSpPr>
              <p:cNvPr id="2875" name="Group"/>
              <p:cNvGrpSpPr/>
              <p:nvPr/>
            </p:nvGrpSpPr>
            <p:grpSpPr>
              <a:xfrm>
                <a:off x="-1" y="118381"/>
                <a:ext cx="533211" cy="372838"/>
                <a:chOff x="0" y="0"/>
                <a:chExt cx="533209" cy="372836"/>
              </a:xfrm>
            </p:grpSpPr>
            <p:grpSp>
              <p:nvGrpSpPr>
                <p:cNvPr id="2873" name="Group"/>
                <p:cNvGrpSpPr/>
                <p:nvPr/>
              </p:nvGrpSpPr>
              <p:grpSpPr>
                <a:xfrm>
                  <a:off x="34234" y="42068"/>
                  <a:ext cx="464742" cy="330769"/>
                  <a:chOff x="0" y="0"/>
                  <a:chExt cx="464740" cy="330768"/>
                </a:xfrm>
              </p:grpSpPr>
              <p:sp>
                <p:nvSpPr>
                  <p:cNvPr id="2862" name="Rectangle"/>
                  <p:cNvSpPr/>
                  <p:nvPr/>
                </p:nvSpPr>
                <p:spPr>
                  <a:xfrm>
                    <a:off x="0" y="0"/>
                    <a:ext cx="464741" cy="330769"/>
                  </a:xfrm>
                  <a:prstGeom prst="rect">
                    <a:avLst/>
                  </a:prstGeom>
                  <a:solidFill>
                    <a:srgbClr val="C4C4C4"/>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nvGrpSpPr>
                  <p:cNvPr id="2870" name="Group"/>
                  <p:cNvGrpSpPr/>
                  <p:nvPr/>
                </p:nvGrpSpPr>
                <p:grpSpPr>
                  <a:xfrm>
                    <a:off x="24488" y="187531"/>
                    <a:ext cx="113148" cy="105313"/>
                    <a:chOff x="0" y="0"/>
                    <a:chExt cx="113146" cy="105311"/>
                  </a:xfrm>
                </p:grpSpPr>
                <p:sp>
                  <p:nvSpPr>
                    <p:cNvPr id="2863" name="Line"/>
                    <p:cNvSpPr/>
                    <p:nvPr/>
                  </p:nvSpPr>
                  <p:spPr>
                    <a:xfrm>
                      <a:off x="0" y="37214"/>
                      <a:ext cx="84270" cy="680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EBB20"/>
                    </a:solidFill>
                    <a:ln w="25400" cap="flat">
                      <a:solidFill>
                        <a:srgbClr val="0A5C0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864" name="Line"/>
                    <p:cNvSpPr/>
                    <p:nvPr/>
                  </p:nvSpPr>
                  <p:spPr>
                    <a:xfrm flipV="1">
                      <a:off x="4054" y="47722"/>
                      <a:ext cx="55175" cy="55175"/>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865" name="Line"/>
                    <p:cNvSpPr/>
                    <p:nvPr/>
                  </p:nvSpPr>
                  <p:spPr>
                    <a:xfrm flipV="1">
                      <a:off x="41454" y="53356"/>
                      <a:ext cx="25099" cy="25099"/>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866" name="Line"/>
                    <p:cNvSpPr/>
                    <p:nvPr/>
                  </p:nvSpPr>
                  <p:spPr>
                    <a:xfrm flipV="1">
                      <a:off x="3647" y="46257"/>
                      <a:ext cx="54117" cy="54117"/>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867" name="Line"/>
                    <p:cNvSpPr/>
                    <p:nvPr/>
                  </p:nvSpPr>
                  <p:spPr>
                    <a:xfrm flipV="1">
                      <a:off x="39124" y="53581"/>
                      <a:ext cx="24500" cy="24499"/>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868" name="Circle"/>
                    <p:cNvSpPr/>
                    <p:nvPr/>
                  </p:nvSpPr>
                  <p:spPr>
                    <a:xfrm>
                      <a:off x="51039" y="0"/>
                      <a:ext cx="62108" cy="62107"/>
                    </a:xfrm>
                    <a:prstGeom prst="ellipse">
                      <a:avLst/>
                    </a:prstGeom>
                    <a:solidFill>
                      <a:srgbClr val="06BC00"/>
                    </a:solidFill>
                    <a:ln w="38100" cap="flat">
                      <a:solidFill>
                        <a:srgbClr val="015400"/>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869" name="Circle"/>
                    <p:cNvSpPr/>
                    <p:nvPr/>
                  </p:nvSpPr>
                  <p:spPr>
                    <a:xfrm>
                      <a:off x="83255" y="9142"/>
                      <a:ext cx="20075" cy="20074"/>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pic>
                <p:nvPicPr>
                  <p:cNvPr id="2871" name="250px-VRSNlogoAug2012.png" descr="250px-VRSNlogoAug2012.png"/>
                  <p:cNvPicPr>
                    <a:picLocks noChangeAspect="1"/>
                  </p:cNvPicPr>
                  <p:nvPr/>
                </p:nvPicPr>
                <p:blipFill>
                  <a:blip r:embed="rId4">
                    <a:extLst/>
                  </a:blip>
                  <a:srcRect l="0" t="0" r="12951" b="33387"/>
                  <a:stretch>
                    <a:fillRect/>
                  </a:stretch>
                </p:blipFill>
                <p:spPr>
                  <a:xfrm>
                    <a:off x="270465" y="154464"/>
                    <a:ext cx="180835" cy="138382"/>
                  </a:xfrm>
                  <a:prstGeom prst="rect">
                    <a:avLst/>
                  </a:prstGeom>
                  <a:ln w="12700" cap="flat">
                    <a:noFill/>
                    <a:miter lim="400000"/>
                  </a:ln>
                  <a:effectLst/>
                </p:spPr>
              </p:pic>
              <p:pic>
                <p:nvPicPr>
                  <p:cNvPr id="2872" name="strategic_bofa500_1.png" descr="strategic_bofa500_1.png"/>
                  <p:cNvPicPr>
                    <a:picLocks noChangeAspect="1"/>
                  </p:cNvPicPr>
                  <p:nvPr/>
                </p:nvPicPr>
                <p:blipFill>
                  <a:blip r:embed="rId5">
                    <a:extLst/>
                  </a:blip>
                  <a:srcRect l="35082" t="39675" r="28418" b="0"/>
                  <a:stretch>
                    <a:fillRect/>
                  </a:stretch>
                </p:blipFill>
                <p:spPr>
                  <a:xfrm>
                    <a:off x="137930" y="187531"/>
                    <a:ext cx="188860" cy="105349"/>
                  </a:xfrm>
                  <a:prstGeom prst="rect">
                    <a:avLst/>
                  </a:prstGeom>
                  <a:ln w="12700" cap="flat">
                    <a:noFill/>
                    <a:miter lim="400000"/>
                  </a:ln>
                  <a:effectLst/>
                </p:spPr>
              </p:pic>
            </p:grpSp>
            <p:sp>
              <p:nvSpPr>
                <p:cNvPr id="2874" name="Certificate"/>
                <p:cNvSpPr txBox="1"/>
                <p:nvPr/>
              </p:nvSpPr>
              <p:spPr>
                <a:xfrm>
                  <a:off x="0" y="0"/>
                  <a:ext cx="533210" cy="241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900">
                      <a:solidFill>
                        <a:srgbClr val="000000"/>
                      </a:solidFill>
                      <a:latin typeface="Snell Roundhand"/>
                      <a:ea typeface="Snell Roundhand"/>
                      <a:cs typeface="Snell Roundhand"/>
                      <a:sym typeface="Snell Roundhand"/>
                    </a:defRPr>
                  </a:lvl1pPr>
                </a:lstStyle>
                <a:p>
                  <a:pPr/>
                  <a:r>
                    <a:t>Certificate</a:t>
                  </a:r>
                </a:p>
              </p:txBody>
            </p:sp>
          </p:grpSp>
          <p:sp>
            <p:nvSpPr>
              <p:cNvPr id="2876" name="✗"/>
              <p:cNvSpPr txBox="1"/>
              <p:nvPr/>
            </p:nvSpPr>
            <p:spPr>
              <a:xfrm>
                <a:off x="64471" y="0"/>
                <a:ext cx="404268" cy="609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4000">
                    <a:solidFill>
                      <a:srgbClr val="C82506"/>
                    </a:solidFill>
                    <a:latin typeface="Gill Sans"/>
                    <a:ea typeface="Gill Sans"/>
                    <a:cs typeface="Gill Sans"/>
                    <a:sym typeface="Gill Sans"/>
                  </a:defRPr>
                </a:lvl1pPr>
              </a:lstStyle>
              <a:p>
                <a:pPr/>
                <a:r>
                  <a:t>✗</a:t>
                </a:r>
              </a:p>
            </p:txBody>
          </p:sp>
        </p:grpSp>
        <p:grpSp>
          <p:nvGrpSpPr>
            <p:cNvPr id="2893" name="Group"/>
            <p:cNvGrpSpPr/>
            <p:nvPr/>
          </p:nvGrpSpPr>
          <p:grpSpPr>
            <a:xfrm>
              <a:off x="1179085" y="419099"/>
              <a:ext cx="533211" cy="609601"/>
              <a:chOff x="0" y="0"/>
              <a:chExt cx="533209" cy="609600"/>
            </a:xfrm>
          </p:grpSpPr>
          <p:grpSp>
            <p:nvGrpSpPr>
              <p:cNvPr id="2891" name="Group"/>
              <p:cNvGrpSpPr/>
              <p:nvPr/>
            </p:nvGrpSpPr>
            <p:grpSpPr>
              <a:xfrm>
                <a:off x="-1" y="118381"/>
                <a:ext cx="533211" cy="372838"/>
                <a:chOff x="0" y="0"/>
                <a:chExt cx="533209" cy="372836"/>
              </a:xfrm>
            </p:grpSpPr>
            <p:grpSp>
              <p:nvGrpSpPr>
                <p:cNvPr id="2889" name="Group"/>
                <p:cNvGrpSpPr/>
                <p:nvPr/>
              </p:nvGrpSpPr>
              <p:grpSpPr>
                <a:xfrm>
                  <a:off x="34234" y="42068"/>
                  <a:ext cx="464742" cy="330769"/>
                  <a:chOff x="0" y="0"/>
                  <a:chExt cx="464740" cy="330768"/>
                </a:xfrm>
              </p:grpSpPr>
              <p:sp>
                <p:nvSpPr>
                  <p:cNvPr id="2878" name="Rectangle"/>
                  <p:cNvSpPr/>
                  <p:nvPr/>
                </p:nvSpPr>
                <p:spPr>
                  <a:xfrm>
                    <a:off x="0" y="0"/>
                    <a:ext cx="464741" cy="330769"/>
                  </a:xfrm>
                  <a:prstGeom prst="rect">
                    <a:avLst/>
                  </a:prstGeom>
                  <a:solidFill>
                    <a:srgbClr val="C4C4C4"/>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nvGrpSpPr>
                  <p:cNvPr id="2886" name="Group"/>
                  <p:cNvGrpSpPr/>
                  <p:nvPr/>
                </p:nvGrpSpPr>
                <p:grpSpPr>
                  <a:xfrm>
                    <a:off x="24488" y="187531"/>
                    <a:ext cx="113148" cy="105313"/>
                    <a:chOff x="0" y="0"/>
                    <a:chExt cx="113146" cy="105311"/>
                  </a:xfrm>
                </p:grpSpPr>
                <p:sp>
                  <p:nvSpPr>
                    <p:cNvPr id="2879" name="Line"/>
                    <p:cNvSpPr/>
                    <p:nvPr/>
                  </p:nvSpPr>
                  <p:spPr>
                    <a:xfrm>
                      <a:off x="0" y="37214"/>
                      <a:ext cx="84270" cy="680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EBB20"/>
                    </a:solidFill>
                    <a:ln w="25400" cap="flat">
                      <a:solidFill>
                        <a:srgbClr val="0A5C0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880" name="Line"/>
                    <p:cNvSpPr/>
                    <p:nvPr/>
                  </p:nvSpPr>
                  <p:spPr>
                    <a:xfrm flipV="1">
                      <a:off x="4054" y="47722"/>
                      <a:ext cx="55175" cy="55175"/>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881" name="Line"/>
                    <p:cNvSpPr/>
                    <p:nvPr/>
                  </p:nvSpPr>
                  <p:spPr>
                    <a:xfrm flipV="1">
                      <a:off x="41454" y="53356"/>
                      <a:ext cx="25099" cy="25099"/>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882" name="Line"/>
                    <p:cNvSpPr/>
                    <p:nvPr/>
                  </p:nvSpPr>
                  <p:spPr>
                    <a:xfrm flipV="1">
                      <a:off x="3647" y="46257"/>
                      <a:ext cx="54117" cy="54117"/>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883" name="Line"/>
                    <p:cNvSpPr/>
                    <p:nvPr/>
                  </p:nvSpPr>
                  <p:spPr>
                    <a:xfrm flipV="1">
                      <a:off x="39124" y="53581"/>
                      <a:ext cx="24500" cy="24499"/>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884" name="Circle"/>
                    <p:cNvSpPr/>
                    <p:nvPr/>
                  </p:nvSpPr>
                  <p:spPr>
                    <a:xfrm>
                      <a:off x="51039" y="0"/>
                      <a:ext cx="62108" cy="62107"/>
                    </a:xfrm>
                    <a:prstGeom prst="ellipse">
                      <a:avLst/>
                    </a:prstGeom>
                    <a:solidFill>
                      <a:srgbClr val="06BC00"/>
                    </a:solidFill>
                    <a:ln w="38100" cap="flat">
                      <a:solidFill>
                        <a:srgbClr val="015400"/>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885" name="Circle"/>
                    <p:cNvSpPr/>
                    <p:nvPr/>
                  </p:nvSpPr>
                  <p:spPr>
                    <a:xfrm>
                      <a:off x="83255" y="9142"/>
                      <a:ext cx="20075" cy="20074"/>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pic>
                <p:nvPicPr>
                  <p:cNvPr id="2887" name="250px-VRSNlogoAug2012.png" descr="250px-VRSNlogoAug2012.png"/>
                  <p:cNvPicPr>
                    <a:picLocks noChangeAspect="1"/>
                  </p:cNvPicPr>
                  <p:nvPr/>
                </p:nvPicPr>
                <p:blipFill>
                  <a:blip r:embed="rId4">
                    <a:extLst/>
                  </a:blip>
                  <a:srcRect l="0" t="0" r="12951" b="33387"/>
                  <a:stretch>
                    <a:fillRect/>
                  </a:stretch>
                </p:blipFill>
                <p:spPr>
                  <a:xfrm>
                    <a:off x="270465" y="154464"/>
                    <a:ext cx="180835" cy="138382"/>
                  </a:xfrm>
                  <a:prstGeom prst="rect">
                    <a:avLst/>
                  </a:prstGeom>
                  <a:ln w="12700" cap="flat">
                    <a:noFill/>
                    <a:miter lim="400000"/>
                  </a:ln>
                  <a:effectLst/>
                </p:spPr>
              </p:pic>
              <p:pic>
                <p:nvPicPr>
                  <p:cNvPr id="2888" name="strategic_bofa500_1.png" descr="strategic_bofa500_1.png"/>
                  <p:cNvPicPr>
                    <a:picLocks noChangeAspect="1"/>
                  </p:cNvPicPr>
                  <p:nvPr/>
                </p:nvPicPr>
                <p:blipFill>
                  <a:blip r:embed="rId5">
                    <a:extLst/>
                  </a:blip>
                  <a:srcRect l="35082" t="39675" r="28418" b="0"/>
                  <a:stretch>
                    <a:fillRect/>
                  </a:stretch>
                </p:blipFill>
                <p:spPr>
                  <a:xfrm>
                    <a:off x="137930" y="187531"/>
                    <a:ext cx="188860" cy="105349"/>
                  </a:xfrm>
                  <a:prstGeom prst="rect">
                    <a:avLst/>
                  </a:prstGeom>
                  <a:ln w="12700" cap="flat">
                    <a:noFill/>
                    <a:miter lim="400000"/>
                  </a:ln>
                  <a:effectLst/>
                </p:spPr>
              </p:pic>
            </p:grpSp>
            <p:sp>
              <p:nvSpPr>
                <p:cNvPr id="2890" name="Certificate"/>
                <p:cNvSpPr txBox="1"/>
                <p:nvPr/>
              </p:nvSpPr>
              <p:spPr>
                <a:xfrm>
                  <a:off x="0" y="0"/>
                  <a:ext cx="533210" cy="241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900">
                      <a:solidFill>
                        <a:srgbClr val="000000"/>
                      </a:solidFill>
                      <a:latin typeface="Snell Roundhand"/>
                      <a:ea typeface="Snell Roundhand"/>
                      <a:cs typeface="Snell Roundhand"/>
                      <a:sym typeface="Snell Roundhand"/>
                    </a:defRPr>
                  </a:lvl1pPr>
                </a:lstStyle>
                <a:p>
                  <a:pPr/>
                  <a:r>
                    <a:t>Certificate</a:t>
                  </a:r>
                </a:p>
              </p:txBody>
            </p:sp>
          </p:grpSp>
          <p:sp>
            <p:nvSpPr>
              <p:cNvPr id="2892" name="✗"/>
              <p:cNvSpPr txBox="1"/>
              <p:nvPr/>
            </p:nvSpPr>
            <p:spPr>
              <a:xfrm>
                <a:off x="64471" y="0"/>
                <a:ext cx="404268" cy="609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4000">
                    <a:solidFill>
                      <a:srgbClr val="C82506"/>
                    </a:solidFill>
                    <a:latin typeface="Gill Sans"/>
                    <a:ea typeface="Gill Sans"/>
                    <a:cs typeface="Gill Sans"/>
                    <a:sym typeface="Gill Sans"/>
                  </a:defRPr>
                </a:lvl1pPr>
              </a:lstStyle>
              <a:p>
                <a:pPr/>
                <a:r>
                  <a:t>✗</a:t>
                </a:r>
              </a:p>
            </p:txBody>
          </p:sp>
        </p:grpSp>
      </p:grpSp>
      <p:sp>
        <p:nvSpPr>
          <p:cNvPr id="2895" name="Rectangle"/>
          <p:cNvSpPr/>
          <p:nvPr/>
        </p:nvSpPr>
        <p:spPr>
          <a:xfrm>
            <a:off x="4953608" y="7360537"/>
            <a:ext cx="1790917" cy="991134"/>
          </a:xfrm>
          <a:prstGeom prst="rect">
            <a:avLst/>
          </a:prstGeom>
          <a:ln w="25400">
            <a:solidFill>
              <a:srgbClr val="FFFFFF"/>
            </a:solidFill>
            <a:prstDash val="sysDot"/>
            <a:miter lim="400000"/>
          </a:ln>
        </p:spPr>
        <p:txBody>
          <a:bodyPr lIns="50800" tIns="50800" rIns="50800" bIns="50800" anchor="ctr"/>
          <a:lstStyle/>
          <a:p>
            <a:pPr>
              <a:defRPr b="0" sz="2200">
                <a:latin typeface="+mn-lt"/>
                <a:ea typeface="+mn-ea"/>
                <a:cs typeface="+mn-cs"/>
                <a:sym typeface="Helvetica Neue Medium"/>
              </a:defRPr>
            </a:pPr>
          </a:p>
        </p:txBody>
      </p:sp>
      <p:grpSp>
        <p:nvGrpSpPr>
          <p:cNvPr id="2898" name="Group"/>
          <p:cNvGrpSpPr/>
          <p:nvPr/>
        </p:nvGrpSpPr>
        <p:grpSpPr>
          <a:xfrm>
            <a:off x="792743" y="2409628"/>
            <a:ext cx="9788718" cy="7125629"/>
            <a:chOff x="0" y="0"/>
            <a:chExt cx="9788716" cy="7125627"/>
          </a:xfrm>
        </p:grpSpPr>
        <p:sp>
          <p:nvSpPr>
            <p:cNvPr id="2896" name="Rectangle"/>
            <p:cNvSpPr/>
            <p:nvPr/>
          </p:nvSpPr>
          <p:spPr>
            <a:xfrm>
              <a:off x="0" y="0"/>
              <a:ext cx="8081083" cy="3267505"/>
            </a:xfrm>
            <a:prstGeom prst="rect">
              <a:avLst/>
            </a:prstGeom>
            <a:solidFill>
              <a:srgbClr val="000000">
                <a:alpha val="85237"/>
              </a:srgbClr>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897" name="Rectangle"/>
            <p:cNvSpPr/>
            <p:nvPr/>
          </p:nvSpPr>
          <p:spPr>
            <a:xfrm>
              <a:off x="1505492" y="3620703"/>
              <a:ext cx="8283225" cy="3504925"/>
            </a:xfrm>
            <a:prstGeom prst="rect">
              <a:avLst/>
            </a:prstGeom>
            <a:solidFill>
              <a:srgbClr val="000000">
                <a:alpha val="85237"/>
              </a:srgbClr>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2931" name="Group"/>
          <p:cNvGrpSpPr/>
          <p:nvPr/>
        </p:nvGrpSpPr>
        <p:grpSpPr>
          <a:xfrm>
            <a:off x="7501744" y="2989452"/>
            <a:ext cx="3500282" cy="1991852"/>
            <a:chOff x="0" y="0"/>
            <a:chExt cx="3500280" cy="1991850"/>
          </a:xfrm>
        </p:grpSpPr>
        <p:grpSp>
          <p:nvGrpSpPr>
            <p:cNvPr id="2901" name="Group"/>
            <p:cNvGrpSpPr/>
            <p:nvPr/>
          </p:nvGrpSpPr>
          <p:grpSpPr>
            <a:xfrm>
              <a:off x="0" y="-1"/>
              <a:ext cx="3500281" cy="1991852"/>
              <a:chOff x="0" y="0"/>
              <a:chExt cx="3500280" cy="1991850"/>
            </a:xfrm>
          </p:grpSpPr>
          <p:sp>
            <p:nvSpPr>
              <p:cNvPr id="2899" name="Website"/>
              <p:cNvSpPr/>
              <p:nvPr/>
            </p:nvSpPr>
            <p:spPr>
              <a:xfrm>
                <a:off x="826152" y="255054"/>
                <a:ext cx="2674129" cy="1736797"/>
              </a:xfrm>
              <a:prstGeom prst="roundRect">
                <a:avLst>
                  <a:gd name="adj" fmla="val 10968"/>
                </a:avLst>
              </a:prstGeom>
              <a:noFill/>
              <a:ln w="76200" cap="flat">
                <a:solidFill>
                  <a:srgbClr val="0365C0"/>
                </a:solidFill>
                <a:prstDash val="solid"/>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lvl1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Website</a:t>
                </a:r>
              </a:p>
            </p:txBody>
          </p:sp>
          <p:pic>
            <p:nvPicPr>
              <p:cNvPr id="2900" name="strategic_bofa500_1.png" descr="strategic_bofa500_1.png"/>
              <p:cNvPicPr>
                <a:picLocks noChangeAspect="1"/>
              </p:cNvPicPr>
              <p:nvPr/>
            </p:nvPicPr>
            <p:blipFill>
              <a:blip r:embed="rId5">
                <a:extLst/>
              </a:blip>
              <a:srcRect l="28418" t="39675" r="28418" b="0"/>
              <a:stretch>
                <a:fillRect/>
              </a:stretch>
            </p:blipFill>
            <p:spPr>
              <a:xfrm>
                <a:off x="0" y="0"/>
                <a:ext cx="1466958" cy="691940"/>
              </a:xfrm>
              <a:prstGeom prst="rect">
                <a:avLst/>
              </a:prstGeom>
              <a:ln w="12700" cap="flat">
                <a:noFill/>
                <a:miter lim="400000"/>
              </a:ln>
              <a:effectLst/>
            </p:spPr>
          </p:pic>
        </p:grpSp>
        <p:grpSp>
          <p:nvGrpSpPr>
            <p:cNvPr id="2909" name="Group"/>
            <p:cNvGrpSpPr/>
            <p:nvPr/>
          </p:nvGrpSpPr>
          <p:grpSpPr>
            <a:xfrm>
              <a:off x="1437782" y="1007050"/>
              <a:ext cx="627664" cy="584201"/>
              <a:chOff x="0" y="0"/>
              <a:chExt cx="627662" cy="584200"/>
            </a:xfrm>
          </p:grpSpPr>
          <p:sp>
            <p:nvSpPr>
              <p:cNvPr id="2902" name="Line"/>
              <p:cNvSpPr/>
              <p:nvPr/>
            </p:nvSpPr>
            <p:spPr>
              <a:xfrm>
                <a:off x="0" y="206440"/>
                <a:ext cx="467470" cy="37776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C82506"/>
              </a:solidFill>
              <a:ln w="25400" cap="flat">
                <a:solidFill>
                  <a:srgbClr val="5C0C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903" name="Line"/>
              <p:cNvSpPr/>
              <p:nvPr/>
            </p:nvSpPr>
            <p:spPr>
              <a:xfrm flipV="1">
                <a:off x="22490" y="264730"/>
                <a:ext cx="306071" cy="306071"/>
              </a:xfrm>
              <a:prstGeom prst="line">
                <a:avLst/>
              </a:prstGeom>
              <a:noFill/>
              <a:ln w="25400" cap="flat">
                <a:solidFill>
                  <a:srgbClr val="5C0C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904" name="Line"/>
              <p:cNvSpPr/>
              <p:nvPr/>
            </p:nvSpPr>
            <p:spPr>
              <a:xfrm flipV="1">
                <a:off x="229964" y="295987"/>
                <a:ext cx="139227" cy="139227"/>
              </a:xfrm>
              <a:prstGeom prst="line">
                <a:avLst/>
              </a:prstGeom>
              <a:noFill/>
              <a:ln w="25400" cap="flat">
                <a:solidFill>
                  <a:srgbClr val="5109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905" name="Line"/>
              <p:cNvSpPr/>
              <p:nvPr/>
            </p:nvSpPr>
            <p:spPr>
              <a:xfrm flipV="1">
                <a:off x="20232" y="256604"/>
                <a:ext cx="300203" cy="300203"/>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906" name="Line"/>
              <p:cNvSpPr/>
              <p:nvPr/>
            </p:nvSpPr>
            <p:spPr>
              <a:xfrm flipV="1">
                <a:off x="217039" y="297235"/>
                <a:ext cx="135901" cy="135901"/>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907" name="Circle"/>
              <p:cNvSpPr/>
              <p:nvPr/>
            </p:nvSpPr>
            <p:spPr>
              <a:xfrm>
                <a:off x="283136" y="0"/>
                <a:ext cx="344527" cy="344527"/>
              </a:xfrm>
              <a:prstGeom prst="ellipse">
                <a:avLst/>
              </a:prstGeom>
              <a:solidFill>
                <a:srgbClr val="C82506"/>
              </a:solidFill>
              <a:ln w="38100" cap="flat">
                <a:solidFill>
                  <a:srgbClr val="580B01"/>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908" name="Circle"/>
              <p:cNvSpPr/>
              <p:nvPr/>
            </p:nvSpPr>
            <p:spPr>
              <a:xfrm>
                <a:off x="461847" y="50715"/>
                <a:ext cx="111356" cy="111356"/>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2922" name="Group"/>
            <p:cNvGrpSpPr/>
            <p:nvPr/>
          </p:nvGrpSpPr>
          <p:grpSpPr>
            <a:xfrm>
              <a:off x="2173037" y="851036"/>
              <a:ext cx="1194274" cy="896229"/>
              <a:chOff x="0" y="0"/>
              <a:chExt cx="1194273" cy="896228"/>
            </a:xfrm>
          </p:grpSpPr>
          <p:sp>
            <p:nvSpPr>
              <p:cNvPr id="2910" name="Rectangle"/>
              <p:cNvSpPr/>
              <p:nvPr/>
            </p:nvSpPr>
            <p:spPr>
              <a:xfrm>
                <a:off x="0" y="46231"/>
                <a:ext cx="1194274" cy="849998"/>
              </a:xfrm>
              <a:prstGeom prst="rect">
                <a:avLst/>
              </a:prstGeom>
              <a:solidFill>
                <a:srgbClr val="C4C4C4"/>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911" name="Certificate"/>
              <p:cNvSpPr txBox="1"/>
              <p:nvPr/>
            </p:nvSpPr>
            <p:spPr>
              <a:xfrm>
                <a:off x="27986" y="-1"/>
                <a:ext cx="1138302" cy="45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2200">
                    <a:solidFill>
                      <a:srgbClr val="000000"/>
                    </a:solidFill>
                    <a:latin typeface="Snell Roundhand"/>
                    <a:ea typeface="Snell Roundhand"/>
                    <a:cs typeface="Snell Roundhand"/>
                    <a:sym typeface="Snell Roundhand"/>
                  </a:defRPr>
                </a:lvl1pPr>
              </a:lstStyle>
              <a:p>
                <a:pPr/>
                <a:r>
                  <a:t>Certificate</a:t>
                </a:r>
              </a:p>
            </p:txBody>
          </p:sp>
          <p:grpSp>
            <p:nvGrpSpPr>
              <p:cNvPr id="2919" name="Group"/>
              <p:cNvGrpSpPr/>
              <p:nvPr/>
            </p:nvGrpSpPr>
            <p:grpSpPr>
              <a:xfrm>
                <a:off x="62930" y="528144"/>
                <a:ext cx="290761" cy="270627"/>
                <a:chOff x="0" y="0"/>
                <a:chExt cx="290759" cy="270626"/>
              </a:xfrm>
            </p:grpSpPr>
            <p:sp>
              <p:nvSpPr>
                <p:cNvPr id="2912" name="Line"/>
                <p:cNvSpPr/>
                <p:nvPr/>
              </p:nvSpPr>
              <p:spPr>
                <a:xfrm>
                  <a:off x="0" y="95631"/>
                  <a:ext cx="216552" cy="17499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EBB20"/>
                </a:solidFill>
                <a:ln w="25400" cap="flat">
                  <a:solidFill>
                    <a:srgbClr val="0A5C0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913" name="Line"/>
                <p:cNvSpPr/>
                <p:nvPr/>
              </p:nvSpPr>
              <p:spPr>
                <a:xfrm flipV="1">
                  <a:off x="10418" y="122634"/>
                  <a:ext cx="141786" cy="141785"/>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914" name="Line"/>
                <p:cNvSpPr/>
                <p:nvPr/>
              </p:nvSpPr>
              <p:spPr>
                <a:xfrm flipV="1">
                  <a:off x="106529" y="137114"/>
                  <a:ext cx="64496" cy="64496"/>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915" name="Line"/>
                <p:cNvSpPr/>
                <p:nvPr/>
              </p:nvSpPr>
              <p:spPr>
                <a:xfrm flipV="1">
                  <a:off x="9372" y="118869"/>
                  <a:ext cx="139067" cy="139068"/>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916" name="Line"/>
                <p:cNvSpPr/>
                <p:nvPr/>
              </p:nvSpPr>
              <p:spPr>
                <a:xfrm flipV="1">
                  <a:off x="100541" y="137692"/>
                  <a:ext cx="62956" cy="62955"/>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917" name="Circle"/>
                <p:cNvSpPr/>
                <p:nvPr/>
              </p:nvSpPr>
              <p:spPr>
                <a:xfrm>
                  <a:off x="131160" y="0"/>
                  <a:ext cx="159600" cy="159600"/>
                </a:xfrm>
                <a:prstGeom prst="ellipse">
                  <a:avLst/>
                </a:prstGeom>
                <a:solidFill>
                  <a:srgbClr val="06BC00"/>
                </a:solidFill>
                <a:ln w="38100" cap="flat">
                  <a:solidFill>
                    <a:srgbClr val="015400"/>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918" name="Circle"/>
                <p:cNvSpPr/>
                <p:nvPr/>
              </p:nvSpPr>
              <p:spPr>
                <a:xfrm>
                  <a:off x="213947" y="23493"/>
                  <a:ext cx="51585" cy="51585"/>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pic>
            <p:nvPicPr>
              <p:cNvPr id="2920" name="250px-VRSNlogoAug2012.png" descr="250px-VRSNlogoAug2012.png"/>
              <p:cNvPicPr>
                <a:picLocks noChangeAspect="1"/>
              </p:cNvPicPr>
              <p:nvPr/>
            </p:nvPicPr>
            <p:blipFill>
              <a:blip r:embed="rId4">
                <a:extLst/>
              </a:blip>
              <a:srcRect l="0" t="0" r="12951" b="33387"/>
              <a:stretch>
                <a:fillRect/>
              </a:stretch>
            </p:blipFill>
            <p:spPr>
              <a:xfrm>
                <a:off x="695032" y="443170"/>
                <a:ext cx="464702" cy="355605"/>
              </a:xfrm>
              <a:prstGeom prst="rect">
                <a:avLst/>
              </a:prstGeom>
              <a:ln w="12700" cap="flat">
                <a:noFill/>
                <a:miter lim="400000"/>
              </a:ln>
              <a:effectLst/>
            </p:spPr>
          </p:pic>
          <p:pic>
            <p:nvPicPr>
              <p:cNvPr id="2921" name="strategic_bofa500_1.png" descr="strategic_bofa500_1.png"/>
              <p:cNvPicPr>
                <a:picLocks noChangeAspect="1"/>
              </p:cNvPicPr>
              <p:nvPr/>
            </p:nvPicPr>
            <p:blipFill>
              <a:blip r:embed="rId5">
                <a:extLst/>
              </a:blip>
              <a:srcRect l="35082" t="39675" r="28418" b="0"/>
              <a:stretch>
                <a:fillRect/>
              </a:stretch>
            </p:blipFill>
            <p:spPr>
              <a:xfrm>
                <a:off x="354447" y="528144"/>
                <a:ext cx="485326" cy="270720"/>
              </a:xfrm>
              <a:prstGeom prst="rect">
                <a:avLst/>
              </a:prstGeom>
              <a:ln w="12700" cap="flat">
                <a:noFill/>
                <a:miter lim="400000"/>
              </a:ln>
              <a:effectLst/>
            </p:spPr>
          </p:pic>
        </p:grpSp>
        <p:grpSp>
          <p:nvGrpSpPr>
            <p:cNvPr id="2930" name="Group"/>
            <p:cNvGrpSpPr/>
            <p:nvPr/>
          </p:nvGrpSpPr>
          <p:grpSpPr>
            <a:xfrm>
              <a:off x="960029" y="1010340"/>
              <a:ext cx="620594" cy="577620"/>
              <a:chOff x="0" y="0"/>
              <a:chExt cx="620592" cy="577619"/>
            </a:xfrm>
          </p:grpSpPr>
          <p:sp>
            <p:nvSpPr>
              <p:cNvPr id="2923" name="Line"/>
              <p:cNvSpPr/>
              <p:nvPr/>
            </p:nvSpPr>
            <p:spPr>
              <a:xfrm>
                <a:off x="0" y="204114"/>
                <a:ext cx="462204" cy="37350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EBB20"/>
              </a:solidFill>
              <a:ln w="25400" cap="flat">
                <a:solidFill>
                  <a:srgbClr val="0A5C0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924" name="Line"/>
              <p:cNvSpPr/>
              <p:nvPr/>
            </p:nvSpPr>
            <p:spPr>
              <a:xfrm flipV="1">
                <a:off x="22237" y="261748"/>
                <a:ext cx="302623" cy="302623"/>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925" name="Line"/>
              <p:cNvSpPr/>
              <p:nvPr/>
            </p:nvSpPr>
            <p:spPr>
              <a:xfrm flipV="1">
                <a:off x="227374" y="292653"/>
                <a:ext cx="137658" cy="137658"/>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926" name="Line"/>
              <p:cNvSpPr/>
              <p:nvPr/>
            </p:nvSpPr>
            <p:spPr>
              <a:xfrm flipV="1">
                <a:off x="20004" y="253713"/>
                <a:ext cx="296822" cy="296822"/>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927" name="Line"/>
              <p:cNvSpPr/>
              <p:nvPr/>
            </p:nvSpPr>
            <p:spPr>
              <a:xfrm flipV="1">
                <a:off x="214594" y="293887"/>
                <a:ext cx="134370" cy="134370"/>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928" name="Circle"/>
              <p:cNvSpPr/>
              <p:nvPr/>
            </p:nvSpPr>
            <p:spPr>
              <a:xfrm>
                <a:off x="279946" y="0"/>
                <a:ext cx="340647" cy="340646"/>
              </a:xfrm>
              <a:prstGeom prst="ellipse">
                <a:avLst/>
              </a:prstGeom>
              <a:solidFill>
                <a:srgbClr val="06BC00"/>
              </a:solidFill>
              <a:ln w="38100" cap="flat">
                <a:solidFill>
                  <a:srgbClr val="015400"/>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929" name="Circle"/>
              <p:cNvSpPr/>
              <p:nvPr/>
            </p:nvSpPr>
            <p:spPr>
              <a:xfrm>
                <a:off x="456644" y="50144"/>
                <a:ext cx="110102" cy="110102"/>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grpSp>
        <p:nvGrpSpPr>
          <p:cNvPr id="2934" name="Group"/>
          <p:cNvGrpSpPr/>
          <p:nvPr/>
        </p:nvGrpSpPr>
        <p:grpSpPr>
          <a:xfrm>
            <a:off x="10624212" y="3550387"/>
            <a:ext cx="575891" cy="869981"/>
            <a:chOff x="0" y="0"/>
            <a:chExt cx="575889" cy="869980"/>
          </a:xfrm>
        </p:grpSpPr>
        <p:sp>
          <p:nvSpPr>
            <p:cNvPr id="2932" name="Ribbon"/>
            <p:cNvSpPr/>
            <p:nvPr/>
          </p:nvSpPr>
          <p:spPr>
            <a:xfrm>
              <a:off x="-1" y="0"/>
              <a:ext cx="575891" cy="869981"/>
            </a:xfrm>
            <a:custGeom>
              <a:avLst/>
              <a:gdLst/>
              <a:ahLst/>
              <a:cxnLst>
                <a:cxn ang="0">
                  <a:pos x="wd2" y="hd2"/>
                </a:cxn>
                <a:cxn ang="5400000">
                  <a:pos x="wd2" y="hd2"/>
                </a:cxn>
                <a:cxn ang="10800000">
                  <a:pos x="wd2" y="hd2"/>
                </a:cxn>
                <a:cxn ang="16200000">
                  <a:pos x="wd2" y="hd2"/>
                </a:cxn>
              </a:cxnLst>
              <a:rect l="0" t="0" r="r" b="b"/>
              <a:pathLst>
                <a:path w="21483" h="21600" fill="norm" stroke="1" extrusionOk="0">
                  <a:moveTo>
                    <a:pt x="10250" y="0"/>
                  </a:moveTo>
                  <a:cubicBezTo>
                    <a:pt x="9814" y="0"/>
                    <a:pt x="9433" y="155"/>
                    <a:pt x="9220" y="385"/>
                  </a:cubicBezTo>
                  <a:cubicBezTo>
                    <a:pt x="9223" y="388"/>
                    <a:pt x="9226" y="391"/>
                    <a:pt x="9230" y="394"/>
                  </a:cubicBezTo>
                  <a:cubicBezTo>
                    <a:pt x="9058" y="411"/>
                    <a:pt x="8887" y="431"/>
                    <a:pt x="8717" y="453"/>
                  </a:cubicBezTo>
                  <a:cubicBezTo>
                    <a:pt x="8396" y="278"/>
                    <a:pt x="7949" y="215"/>
                    <a:pt x="7531" y="316"/>
                  </a:cubicBezTo>
                  <a:lnTo>
                    <a:pt x="6587" y="545"/>
                  </a:lnTo>
                  <a:cubicBezTo>
                    <a:pt x="6177" y="644"/>
                    <a:pt x="5899" y="876"/>
                    <a:pt x="5817" y="1141"/>
                  </a:cubicBezTo>
                  <a:cubicBezTo>
                    <a:pt x="5823" y="1143"/>
                    <a:pt x="5828" y="1147"/>
                    <a:pt x="5835" y="1149"/>
                  </a:cubicBezTo>
                  <a:cubicBezTo>
                    <a:pt x="5683" y="1204"/>
                    <a:pt x="5533" y="1261"/>
                    <a:pt x="5386" y="1321"/>
                  </a:cubicBezTo>
                  <a:cubicBezTo>
                    <a:pt x="4992" y="1227"/>
                    <a:pt x="4537" y="1270"/>
                    <a:pt x="4194" y="1462"/>
                  </a:cubicBezTo>
                  <a:lnTo>
                    <a:pt x="3426" y="1891"/>
                  </a:lnTo>
                  <a:cubicBezTo>
                    <a:pt x="3092" y="2078"/>
                    <a:pt x="2949" y="2358"/>
                    <a:pt x="3008" y="2627"/>
                  </a:cubicBezTo>
                  <a:cubicBezTo>
                    <a:pt x="3018" y="2628"/>
                    <a:pt x="3026" y="2630"/>
                    <a:pt x="3036" y="2632"/>
                  </a:cubicBezTo>
                  <a:cubicBezTo>
                    <a:pt x="2922" y="2717"/>
                    <a:pt x="2810" y="2805"/>
                    <a:pt x="2702" y="2895"/>
                  </a:cubicBezTo>
                  <a:cubicBezTo>
                    <a:pt x="2281" y="2894"/>
                    <a:pt x="1873" y="3038"/>
                    <a:pt x="1648" y="3297"/>
                  </a:cubicBezTo>
                  <a:lnTo>
                    <a:pt x="1146" y="3876"/>
                  </a:lnTo>
                  <a:cubicBezTo>
                    <a:pt x="928" y="4128"/>
                    <a:pt x="937" y="4424"/>
                    <a:pt x="1130" y="4662"/>
                  </a:cubicBezTo>
                  <a:cubicBezTo>
                    <a:pt x="1140" y="4661"/>
                    <a:pt x="1149" y="4662"/>
                    <a:pt x="1159" y="4661"/>
                  </a:cubicBezTo>
                  <a:cubicBezTo>
                    <a:pt x="1095" y="4767"/>
                    <a:pt x="1035" y="4874"/>
                    <a:pt x="980" y="4983"/>
                  </a:cubicBezTo>
                  <a:cubicBezTo>
                    <a:pt x="585" y="5078"/>
                    <a:pt x="275" y="5307"/>
                    <a:pt x="197" y="5601"/>
                  </a:cubicBezTo>
                  <a:lnTo>
                    <a:pt x="23" y="6260"/>
                  </a:lnTo>
                  <a:cubicBezTo>
                    <a:pt x="-52" y="6546"/>
                    <a:pt x="109" y="6822"/>
                    <a:pt x="414" y="7002"/>
                  </a:cubicBezTo>
                  <a:cubicBezTo>
                    <a:pt x="423" y="6998"/>
                    <a:pt x="432" y="6997"/>
                    <a:pt x="442" y="6993"/>
                  </a:cubicBezTo>
                  <a:cubicBezTo>
                    <a:pt x="439" y="7058"/>
                    <a:pt x="437" y="7123"/>
                    <a:pt x="437" y="7189"/>
                  </a:cubicBezTo>
                  <a:cubicBezTo>
                    <a:pt x="437" y="7238"/>
                    <a:pt x="440" y="7287"/>
                    <a:pt x="442" y="7336"/>
                  </a:cubicBezTo>
                  <a:cubicBezTo>
                    <a:pt x="118" y="7516"/>
                    <a:pt x="-60" y="7802"/>
                    <a:pt x="18" y="8097"/>
                  </a:cubicBezTo>
                  <a:lnTo>
                    <a:pt x="194" y="8756"/>
                  </a:lnTo>
                  <a:cubicBezTo>
                    <a:pt x="270" y="9042"/>
                    <a:pt x="563" y="9265"/>
                    <a:pt x="942" y="9365"/>
                  </a:cubicBezTo>
                  <a:cubicBezTo>
                    <a:pt x="947" y="9361"/>
                    <a:pt x="954" y="9356"/>
                    <a:pt x="960" y="9352"/>
                  </a:cubicBezTo>
                  <a:cubicBezTo>
                    <a:pt x="1014" y="9461"/>
                    <a:pt x="1073" y="9569"/>
                    <a:pt x="1136" y="9676"/>
                  </a:cubicBezTo>
                  <a:cubicBezTo>
                    <a:pt x="927" y="9918"/>
                    <a:pt x="912" y="10224"/>
                    <a:pt x="1136" y="10483"/>
                  </a:cubicBezTo>
                  <a:lnTo>
                    <a:pt x="1636" y="11061"/>
                  </a:lnTo>
                  <a:cubicBezTo>
                    <a:pt x="1854" y="11313"/>
                    <a:pt x="2246" y="11456"/>
                    <a:pt x="2653" y="11464"/>
                  </a:cubicBezTo>
                  <a:cubicBezTo>
                    <a:pt x="2656" y="11459"/>
                    <a:pt x="2661" y="11454"/>
                    <a:pt x="2664" y="11449"/>
                  </a:cubicBezTo>
                  <a:cubicBezTo>
                    <a:pt x="2771" y="11539"/>
                    <a:pt x="2881" y="11629"/>
                    <a:pt x="2995" y="11715"/>
                  </a:cubicBezTo>
                  <a:cubicBezTo>
                    <a:pt x="2924" y="11989"/>
                    <a:pt x="3066" y="12279"/>
                    <a:pt x="3409" y="12471"/>
                  </a:cubicBezTo>
                  <a:lnTo>
                    <a:pt x="4176" y="12900"/>
                  </a:lnTo>
                  <a:cubicBezTo>
                    <a:pt x="4511" y="13087"/>
                    <a:pt x="4953" y="13131"/>
                    <a:pt x="5340" y="13046"/>
                  </a:cubicBezTo>
                  <a:cubicBezTo>
                    <a:pt x="5340" y="13043"/>
                    <a:pt x="5340" y="13040"/>
                    <a:pt x="5340" y="13036"/>
                  </a:cubicBezTo>
                  <a:cubicBezTo>
                    <a:pt x="5487" y="13097"/>
                    <a:pt x="5639" y="13155"/>
                    <a:pt x="5791" y="13211"/>
                  </a:cubicBezTo>
                  <a:cubicBezTo>
                    <a:pt x="5868" y="13482"/>
                    <a:pt x="6150" y="13721"/>
                    <a:pt x="6567" y="13822"/>
                  </a:cubicBezTo>
                  <a:lnTo>
                    <a:pt x="7511" y="14050"/>
                  </a:lnTo>
                  <a:cubicBezTo>
                    <a:pt x="7920" y="14149"/>
                    <a:pt x="8357" y="14090"/>
                    <a:pt x="8676" y="13922"/>
                  </a:cubicBezTo>
                  <a:cubicBezTo>
                    <a:pt x="8676" y="13921"/>
                    <a:pt x="8675" y="13921"/>
                    <a:pt x="8674" y="13919"/>
                  </a:cubicBezTo>
                  <a:cubicBezTo>
                    <a:pt x="8844" y="13942"/>
                    <a:pt x="9016" y="13962"/>
                    <a:pt x="9189" y="13980"/>
                  </a:cubicBezTo>
                  <a:cubicBezTo>
                    <a:pt x="9402" y="14215"/>
                    <a:pt x="9789" y="14372"/>
                    <a:pt x="10230" y="14372"/>
                  </a:cubicBezTo>
                  <a:lnTo>
                    <a:pt x="11233" y="14372"/>
                  </a:lnTo>
                  <a:cubicBezTo>
                    <a:pt x="11669" y="14372"/>
                    <a:pt x="12049" y="14217"/>
                    <a:pt x="12263" y="13987"/>
                  </a:cubicBezTo>
                  <a:cubicBezTo>
                    <a:pt x="12263" y="13987"/>
                    <a:pt x="12263" y="13985"/>
                    <a:pt x="12263" y="13985"/>
                  </a:cubicBezTo>
                  <a:cubicBezTo>
                    <a:pt x="12437" y="13968"/>
                    <a:pt x="12610" y="13948"/>
                    <a:pt x="12781" y="13926"/>
                  </a:cubicBezTo>
                  <a:cubicBezTo>
                    <a:pt x="13101" y="14095"/>
                    <a:pt x="13541" y="14154"/>
                    <a:pt x="13952" y="14055"/>
                  </a:cubicBezTo>
                  <a:lnTo>
                    <a:pt x="14896" y="13827"/>
                  </a:lnTo>
                  <a:cubicBezTo>
                    <a:pt x="15303" y="13729"/>
                    <a:pt x="15582" y="13498"/>
                    <a:pt x="15666" y="13235"/>
                  </a:cubicBezTo>
                  <a:cubicBezTo>
                    <a:pt x="15823" y="13178"/>
                    <a:pt x="15979" y="13118"/>
                    <a:pt x="16131" y="13056"/>
                  </a:cubicBezTo>
                  <a:cubicBezTo>
                    <a:pt x="16516" y="13141"/>
                    <a:pt x="16955" y="13097"/>
                    <a:pt x="17289" y="12910"/>
                  </a:cubicBezTo>
                  <a:lnTo>
                    <a:pt x="18059" y="12481"/>
                  </a:lnTo>
                  <a:cubicBezTo>
                    <a:pt x="18391" y="12296"/>
                    <a:pt x="18533" y="12017"/>
                    <a:pt x="18477" y="11751"/>
                  </a:cubicBezTo>
                  <a:cubicBezTo>
                    <a:pt x="18597" y="11662"/>
                    <a:pt x="18712" y="11569"/>
                    <a:pt x="18824" y="11476"/>
                  </a:cubicBezTo>
                  <a:cubicBezTo>
                    <a:pt x="19229" y="11467"/>
                    <a:pt x="19620" y="11325"/>
                    <a:pt x="19837" y="11075"/>
                  </a:cubicBezTo>
                  <a:lnTo>
                    <a:pt x="20337" y="10496"/>
                  </a:lnTo>
                  <a:cubicBezTo>
                    <a:pt x="20552" y="10248"/>
                    <a:pt x="20546" y="9955"/>
                    <a:pt x="20360" y="9718"/>
                  </a:cubicBezTo>
                  <a:cubicBezTo>
                    <a:pt x="20427" y="9606"/>
                    <a:pt x="20491" y="9493"/>
                    <a:pt x="20549" y="9377"/>
                  </a:cubicBezTo>
                  <a:cubicBezTo>
                    <a:pt x="20922" y="9276"/>
                    <a:pt x="21211" y="9052"/>
                    <a:pt x="21286" y="8769"/>
                  </a:cubicBezTo>
                  <a:lnTo>
                    <a:pt x="21460" y="8112"/>
                  </a:lnTo>
                  <a:cubicBezTo>
                    <a:pt x="21534" y="7829"/>
                    <a:pt x="21377" y="7554"/>
                    <a:pt x="21080" y="7374"/>
                  </a:cubicBezTo>
                  <a:cubicBezTo>
                    <a:pt x="21082" y="7312"/>
                    <a:pt x="21082" y="7251"/>
                    <a:pt x="21082" y="7189"/>
                  </a:cubicBezTo>
                  <a:cubicBezTo>
                    <a:pt x="21082" y="7130"/>
                    <a:pt x="21082" y="7072"/>
                    <a:pt x="21080" y="7014"/>
                  </a:cubicBezTo>
                  <a:cubicBezTo>
                    <a:pt x="21380" y="6834"/>
                    <a:pt x="21540" y="6557"/>
                    <a:pt x="21465" y="6274"/>
                  </a:cubicBezTo>
                  <a:lnTo>
                    <a:pt x="21289" y="5616"/>
                  </a:lnTo>
                  <a:cubicBezTo>
                    <a:pt x="21214" y="5334"/>
                    <a:pt x="20924" y="5112"/>
                    <a:pt x="20551" y="5010"/>
                  </a:cubicBezTo>
                  <a:cubicBezTo>
                    <a:pt x="20494" y="4896"/>
                    <a:pt x="20434" y="4783"/>
                    <a:pt x="20368" y="4671"/>
                  </a:cubicBezTo>
                  <a:cubicBezTo>
                    <a:pt x="20557" y="4433"/>
                    <a:pt x="20567" y="4138"/>
                    <a:pt x="20350" y="3888"/>
                  </a:cubicBezTo>
                  <a:lnTo>
                    <a:pt x="19847" y="3309"/>
                  </a:lnTo>
                  <a:cubicBezTo>
                    <a:pt x="19630" y="3059"/>
                    <a:pt x="19240" y="2917"/>
                    <a:pt x="18835" y="2908"/>
                  </a:cubicBezTo>
                  <a:cubicBezTo>
                    <a:pt x="18725" y="2816"/>
                    <a:pt x="18610" y="2726"/>
                    <a:pt x="18493" y="2638"/>
                  </a:cubicBezTo>
                  <a:cubicBezTo>
                    <a:pt x="18553" y="2370"/>
                    <a:pt x="18409" y="2087"/>
                    <a:pt x="18074" y="1900"/>
                  </a:cubicBezTo>
                  <a:lnTo>
                    <a:pt x="17307" y="1470"/>
                  </a:lnTo>
                  <a:cubicBezTo>
                    <a:pt x="16972" y="1284"/>
                    <a:pt x="16530" y="1239"/>
                    <a:pt x="16143" y="1324"/>
                  </a:cubicBezTo>
                  <a:cubicBezTo>
                    <a:pt x="16143" y="1325"/>
                    <a:pt x="16143" y="1326"/>
                    <a:pt x="16143" y="1326"/>
                  </a:cubicBezTo>
                  <a:cubicBezTo>
                    <a:pt x="15994" y="1265"/>
                    <a:pt x="15843" y="1207"/>
                    <a:pt x="15689" y="1151"/>
                  </a:cubicBezTo>
                  <a:cubicBezTo>
                    <a:pt x="15609" y="884"/>
                    <a:pt x="15328" y="650"/>
                    <a:pt x="14916" y="550"/>
                  </a:cubicBezTo>
                  <a:lnTo>
                    <a:pt x="13972" y="321"/>
                  </a:lnTo>
                  <a:cubicBezTo>
                    <a:pt x="13562" y="222"/>
                    <a:pt x="13126" y="280"/>
                    <a:pt x="12807" y="448"/>
                  </a:cubicBezTo>
                  <a:cubicBezTo>
                    <a:pt x="12808" y="450"/>
                    <a:pt x="12808" y="452"/>
                    <a:pt x="12809" y="453"/>
                  </a:cubicBezTo>
                  <a:cubicBezTo>
                    <a:pt x="12639" y="431"/>
                    <a:pt x="12466" y="411"/>
                    <a:pt x="12294" y="394"/>
                  </a:cubicBezTo>
                  <a:cubicBezTo>
                    <a:pt x="12082" y="158"/>
                    <a:pt x="11697" y="0"/>
                    <a:pt x="11256" y="0"/>
                  </a:cubicBezTo>
                  <a:lnTo>
                    <a:pt x="10250" y="0"/>
                  </a:lnTo>
                  <a:close/>
                  <a:moveTo>
                    <a:pt x="10761" y="2494"/>
                  </a:moveTo>
                  <a:cubicBezTo>
                    <a:pt x="14153" y="2494"/>
                    <a:pt x="16984" y="4085"/>
                    <a:pt x="17666" y="6207"/>
                  </a:cubicBezTo>
                  <a:cubicBezTo>
                    <a:pt x="17678" y="6243"/>
                    <a:pt x="17689" y="6280"/>
                    <a:pt x="17699" y="6316"/>
                  </a:cubicBezTo>
                  <a:cubicBezTo>
                    <a:pt x="17710" y="6352"/>
                    <a:pt x="17718" y="6388"/>
                    <a:pt x="17727" y="6425"/>
                  </a:cubicBezTo>
                  <a:cubicBezTo>
                    <a:pt x="17735" y="6454"/>
                    <a:pt x="17744" y="6482"/>
                    <a:pt x="17750" y="6511"/>
                  </a:cubicBezTo>
                  <a:cubicBezTo>
                    <a:pt x="17762" y="6564"/>
                    <a:pt x="17770" y="6616"/>
                    <a:pt x="17778" y="6669"/>
                  </a:cubicBezTo>
                  <a:cubicBezTo>
                    <a:pt x="17785" y="6707"/>
                    <a:pt x="17791" y="6744"/>
                    <a:pt x="17796" y="6781"/>
                  </a:cubicBezTo>
                  <a:cubicBezTo>
                    <a:pt x="17800" y="6805"/>
                    <a:pt x="17801" y="6830"/>
                    <a:pt x="17804" y="6854"/>
                  </a:cubicBezTo>
                  <a:cubicBezTo>
                    <a:pt x="17812" y="6927"/>
                    <a:pt x="17817" y="6999"/>
                    <a:pt x="17819" y="7072"/>
                  </a:cubicBezTo>
                  <a:cubicBezTo>
                    <a:pt x="17820" y="7082"/>
                    <a:pt x="17822" y="7093"/>
                    <a:pt x="17822" y="7104"/>
                  </a:cubicBezTo>
                  <a:cubicBezTo>
                    <a:pt x="17826" y="7244"/>
                    <a:pt x="17819" y="7385"/>
                    <a:pt x="17804" y="7523"/>
                  </a:cubicBezTo>
                  <a:lnTo>
                    <a:pt x="17807" y="7523"/>
                  </a:lnTo>
                  <a:cubicBezTo>
                    <a:pt x="17796" y="7624"/>
                    <a:pt x="17780" y="7723"/>
                    <a:pt x="17761" y="7822"/>
                  </a:cubicBezTo>
                  <a:lnTo>
                    <a:pt x="17756" y="7822"/>
                  </a:lnTo>
                  <a:cubicBezTo>
                    <a:pt x="17743" y="7882"/>
                    <a:pt x="17731" y="7943"/>
                    <a:pt x="17715" y="8004"/>
                  </a:cubicBezTo>
                  <a:cubicBezTo>
                    <a:pt x="17611" y="8394"/>
                    <a:pt x="17437" y="8765"/>
                    <a:pt x="17205" y="9111"/>
                  </a:cubicBezTo>
                  <a:lnTo>
                    <a:pt x="17212" y="9111"/>
                  </a:lnTo>
                  <a:cubicBezTo>
                    <a:pt x="17151" y="9202"/>
                    <a:pt x="17086" y="9294"/>
                    <a:pt x="17016" y="9382"/>
                  </a:cubicBezTo>
                  <a:lnTo>
                    <a:pt x="17006" y="9381"/>
                  </a:lnTo>
                  <a:cubicBezTo>
                    <a:pt x="16963" y="9435"/>
                    <a:pt x="16919" y="9489"/>
                    <a:pt x="16873" y="9542"/>
                  </a:cubicBezTo>
                  <a:cubicBezTo>
                    <a:pt x="16575" y="9885"/>
                    <a:pt x="16224" y="10193"/>
                    <a:pt x="15827" y="10466"/>
                  </a:cubicBezTo>
                  <a:lnTo>
                    <a:pt x="15832" y="10467"/>
                  </a:lnTo>
                  <a:cubicBezTo>
                    <a:pt x="15727" y="10539"/>
                    <a:pt x="15620" y="10610"/>
                    <a:pt x="15508" y="10678"/>
                  </a:cubicBezTo>
                  <a:lnTo>
                    <a:pt x="15500" y="10674"/>
                  </a:lnTo>
                  <a:cubicBezTo>
                    <a:pt x="15433" y="10715"/>
                    <a:pt x="15365" y="10755"/>
                    <a:pt x="15294" y="10795"/>
                  </a:cubicBezTo>
                  <a:cubicBezTo>
                    <a:pt x="14838" y="11049"/>
                    <a:pt x="14347" y="11259"/>
                    <a:pt x="13835" y="11425"/>
                  </a:cubicBezTo>
                  <a:lnTo>
                    <a:pt x="13840" y="11430"/>
                  </a:lnTo>
                  <a:cubicBezTo>
                    <a:pt x="13704" y="11474"/>
                    <a:pt x="13564" y="11512"/>
                    <a:pt x="13424" y="11550"/>
                  </a:cubicBezTo>
                  <a:lnTo>
                    <a:pt x="13421" y="11547"/>
                  </a:lnTo>
                  <a:cubicBezTo>
                    <a:pt x="13337" y="11570"/>
                    <a:pt x="13251" y="11592"/>
                    <a:pt x="13164" y="11613"/>
                  </a:cubicBezTo>
                  <a:cubicBezTo>
                    <a:pt x="12604" y="11749"/>
                    <a:pt x="12037" y="11834"/>
                    <a:pt x="11470" y="11873"/>
                  </a:cubicBezTo>
                  <a:lnTo>
                    <a:pt x="11470" y="11875"/>
                  </a:lnTo>
                  <a:cubicBezTo>
                    <a:pt x="11269" y="11888"/>
                    <a:pt x="11066" y="11895"/>
                    <a:pt x="10860" y="11897"/>
                  </a:cubicBezTo>
                  <a:cubicBezTo>
                    <a:pt x="10824" y="11897"/>
                    <a:pt x="10786" y="11898"/>
                    <a:pt x="10750" y="11899"/>
                  </a:cubicBezTo>
                  <a:cubicBezTo>
                    <a:pt x="6853" y="11895"/>
                    <a:pt x="3697" y="9792"/>
                    <a:pt x="3697" y="7197"/>
                  </a:cubicBezTo>
                  <a:cubicBezTo>
                    <a:pt x="3697" y="4600"/>
                    <a:pt x="6859" y="2494"/>
                    <a:pt x="10761" y="2494"/>
                  </a:cubicBezTo>
                  <a:close/>
                  <a:moveTo>
                    <a:pt x="10740" y="2745"/>
                  </a:moveTo>
                  <a:cubicBezTo>
                    <a:pt x="7061" y="2745"/>
                    <a:pt x="4069" y="4737"/>
                    <a:pt x="4069" y="7185"/>
                  </a:cubicBezTo>
                  <a:cubicBezTo>
                    <a:pt x="4069" y="9634"/>
                    <a:pt x="7061" y="11625"/>
                    <a:pt x="10740" y="11625"/>
                  </a:cubicBezTo>
                  <a:cubicBezTo>
                    <a:pt x="14419" y="11625"/>
                    <a:pt x="17414" y="9634"/>
                    <a:pt x="17414" y="7185"/>
                  </a:cubicBezTo>
                  <a:cubicBezTo>
                    <a:pt x="17414" y="4737"/>
                    <a:pt x="14419" y="2745"/>
                    <a:pt x="10740" y="2745"/>
                  </a:cubicBezTo>
                  <a:close/>
                  <a:moveTo>
                    <a:pt x="16115" y="13233"/>
                  </a:moveTo>
                  <a:lnTo>
                    <a:pt x="16100" y="13289"/>
                  </a:lnTo>
                  <a:cubicBezTo>
                    <a:pt x="15983" y="13667"/>
                    <a:pt x="15588" y="13971"/>
                    <a:pt x="15046" y="14102"/>
                  </a:cubicBezTo>
                  <a:lnTo>
                    <a:pt x="14102" y="14332"/>
                  </a:lnTo>
                  <a:cubicBezTo>
                    <a:pt x="13920" y="14376"/>
                    <a:pt x="13731" y="14398"/>
                    <a:pt x="13539" y="14398"/>
                  </a:cubicBezTo>
                  <a:cubicBezTo>
                    <a:pt x="13190" y="14398"/>
                    <a:pt x="12858" y="14324"/>
                    <a:pt x="12585" y="14196"/>
                  </a:cubicBezTo>
                  <a:cubicBezTo>
                    <a:pt x="12381" y="14389"/>
                    <a:pt x="12098" y="14530"/>
                    <a:pt x="11773" y="14605"/>
                  </a:cubicBezTo>
                  <a:lnTo>
                    <a:pt x="10965" y="16610"/>
                  </a:lnTo>
                  <a:lnTo>
                    <a:pt x="12975" y="21600"/>
                  </a:lnTo>
                  <a:lnTo>
                    <a:pt x="15587" y="20004"/>
                  </a:lnTo>
                  <a:lnTo>
                    <a:pt x="19049" y="20517"/>
                  </a:lnTo>
                  <a:lnTo>
                    <a:pt x="16115" y="13233"/>
                  </a:lnTo>
                  <a:close/>
                  <a:moveTo>
                    <a:pt x="5365" y="13294"/>
                  </a:moveTo>
                  <a:lnTo>
                    <a:pt x="2457" y="20517"/>
                  </a:lnTo>
                  <a:lnTo>
                    <a:pt x="5921" y="20004"/>
                  </a:lnTo>
                  <a:lnTo>
                    <a:pt x="8534" y="21600"/>
                  </a:lnTo>
                  <a:lnTo>
                    <a:pt x="11327" y="14663"/>
                  </a:lnTo>
                  <a:cubicBezTo>
                    <a:pt x="11296" y="14664"/>
                    <a:pt x="11264" y="14664"/>
                    <a:pt x="11233" y="14664"/>
                  </a:cubicBezTo>
                  <a:lnTo>
                    <a:pt x="10227" y="14664"/>
                  </a:lnTo>
                  <a:cubicBezTo>
                    <a:pt x="9666" y="14664"/>
                    <a:pt x="9169" y="14476"/>
                    <a:pt x="8870" y="14191"/>
                  </a:cubicBezTo>
                  <a:cubicBezTo>
                    <a:pt x="8592" y="14320"/>
                    <a:pt x="8260" y="14393"/>
                    <a:pt x="7921" y="14393"/>
                  </a:cubicBezTo>
                  <a:cubicBezTo>
                    <a:pt x="7729" y="14393"/>
                    <a:pt x="7541" y="14370"/>
                    <a:pt x="7360" y="14326"/>
                  </a:cubicBezTo>
                  <a:lnTo>
                    <a:pt x="6416" y="14097"/>
                  </a:lnTo>
                  <a:cubicBezTo>
                    <a:pt x="6002" y="13997"/>
                    <a:pt x="5669" y="13795"/>
                    <a:pt x="5483" y="13528"/>
                  </a:cubicBezTo>
                  <a:cubicBezTo>
                    <a:pt x="5429" y="13452"/>
                    <a:pt x="5391" y="13374"/>
                    <a:pt x="5365" y="13294"/>
                  </a:cubicBezTo>
                  <a:close/>
                </a:path>
              </a:pathLst>
            </a:custGeom>
            <a:solidFill>
              <a:srgbClr val="FFFFFF"/>
            </a:solidFill>
            <a:ln w="12700" cap="flat">
              <a:solidFill>
                <a:schemeClr val="accent3">
                  <a:hueOff val="-365725"/>
                  <a:satOff val="-32500"/>
                  <a:lumOff val="18235"/>
                </a:schemeClr>
              </a:solidFill>
              <a:prstDash val="solid"/>
              <a:miter lim="400000"/>
            </a:ln>
            <a:effectLst/>
          </p:spPr>
          <p:txBody>
            <a:bodyPr wrap="square" lIns="50800" tIns="50800" rIns="50800" bIns="50800" numCol="1" anchor="ctr">
              <a:noAutofit/>
            </a:bodyPr>
            <a:lstStyle/>
            <a:p>
              <a:pPr>
                <a:defRPr b="0" sz="2200">
                  <a:solidFill>
                    <a:srgbClr val="000000"/>
                  </a:solidFill>
                  <a:latin typeface="+mn-lt"/>
                  <a:ea typeface="+mn-ea"/>
                  <a:cs typeface="+mn-cs"/>
                  <a:sym typeface="Helvetica Neue Medium"/>
                </a:defRPr>
              </a:pPr>
            </a:p>
          </p:txBody>
        </p:sp>
        <p:sp>
          <p:nvSpPr>
            <p:cNvPr id="2933" name="Dingbat Check"/>
            <p:cNvSpPr/>
            <p:nvPr/>
          </p:nvSpPr>
          <p:spPr>
            <a:xfrm>
              <a:off x="158714" y="175322"/>
              <a:ext cx="258462" cy="245607"/>
            </a:xfrm>
            <a:custGeom>
              <a:avLst/>
              <a:gdLst/>
              <a:ahLst/>
              <a:cxnLst>
                <a:cxn ang="0">
                  <a:pos x="wd2" y="hd2"/>
                </a:cxn>
                <a:cxn ang="5400000">
                  <a:pos x="wd2" y="hd2"/>
                </a:cxn>
                <a:cxn ang="10800000">
                  <a:pos x="wd2" y="hd2"/>
                </a:cxn>
                <a:cxn ang="16200000">
                  <a:pos x="wd2" y="hd2"/>
                </a:cxn>
              </a:cxnLst>
              <a:rect l="0" t="0" r="r" b="b"/>
              <a:pathLst>
                <a:path w="21452" h="20404" fill="norm" stroke="1"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chemeClr val="accent3"/>
            </a:solidFill>
            <a:ln w="12700" cap="flat">
              <a:noFill/>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grpSp>
      <p:grpSp>
        <p:nvGrpSpPr>
          <p:cNvPr id="2937" name="Group"/>
          <p:cNvGrpSpPr/>
          <p:nvPr/>
        </p:nvGrpSpPr>
        <p:grpSpPr>
          <a:xfrm>
            <a:off x="1375499" y="5557763"/>
            <a:ext cx="2343367" cy="1779002"/>
            <a:chOff x="0" y="0"/>
            <a:chExt cx="2343365" cy="1779001"/>
          </a:xfrm>
        </p:grpSpPr>
        <p:sp>
          <p:nvSpPr>
            <p:cNvPr id="2935" name="Dingbat Check"/>
            <p:cNvSpPr/>
            <p:nvPr/>
          </p:nvSpPr>
          <p:spPr>
            <a:xfrm>
              <a:off x="0" y="-1"/>
              <a:ext cx="872768" cy="829360"/>
            </a:xfrm>
            <a:custGeom>
              <a:avLst/>
              <a:gdLst/>
              <a:ahLst/>
              <a:cxnLst>
                <a:cxn ang="0">
                  <a:pos x="wd2" y="hd2"/>
                </a:cxn>
                <a:cxn ang="5400000">
                  <a:pos x="wd2" y="hd2"/>
                </a:cxn>
                <a:cxn ang="10800000">
                  <a:pos x="wd2" y="hd2"/>
                </a:cxn>
                <a:cxn ang="16200000">
                  <a:pos x="wd2" y="hd2"/>
                </a:cxn>
              </a:cxnLst>
              <a:rect l="0" t="0" r="r" b="b"/>
              <a:pathLst>
                <a:path w="21452" h="20404" fill="norm" stroke="1"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chemeClr val="accent3"/>
            </a:solidFill>
            <a:ln w="12700" cap="flat">
              <a:noFill/>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sp>
          <p:nvSpPr>
            <p:cNvPr id="2936" name="(Web server software) must fetch/cache OCSP responses"/>
            <p:cNvSpPr/>
            <p:nvPr/>
          </p:nvSpPr>
          <p:spPr>
            <a:xfrm>
              <a:off x="1073365" y="509001"/>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lstStyle>
            <a:p>
              <a:pPr/>
              <a:r>
                <a:t>(Web server software) must fetch/cache OCSP responses</a:t>
              </a:r>
            </a:p>
          </p:txBody>
        </p:sp>
      </p:grpSp>
      <p:grpSp>
        <p:nvGrpSpPr>
          <p:cNvPr id="2940" name="Group"/>
          <p:cNvGrpSpPr/>
          <p:nvPr/>
        </p:nvGrpSpPr>
        <p:grpSpPr>
          <a:xfrm>
            <a:off x="1371904" y="6493984"/>
            <a:ext cx="2318380" cy="1684680"/>
            <a:chOff x="0" y="0"/>
            <a:chExt cx="2318378" cy="1684679"/>
          </a:xfrm>
        </p:grpSpPr>
        <p:sp>
          <p:nvSpPr>
            <p:cNvPr id="2938" name="(Web server administrators) must configure to use OCSP stapling"/>
            <p:cNvSpPr/>
            <p:nvPr/>
          </p:nvSpPr>
          <p:spPr>
            <a:xfrm>
              <a:off x="1048378" y="414679"/>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lstStyle>
            <a:p>
              <a:pPr/>
              <a:r>
                <a:t>(Web server administrators) must configure to use OCSP stapling </a:t>
              </a:r>
            </a:p>
          </p:txBody>
        </p:sp>
        <p:sp>
          <p:nvSpPr>
            <p:cNvPr id="2939" name="Dingbat Check"/>
            <p:cNvSpPr/>
            <p:nvPr/>
          </p:nvSpPr>
          <p:spPr>
            <a:xfrm>
              <a:off x="0" y="-1"/>
              <a:ext cx="872768" cy="829360"/>
            </a:xfrm>
            <a:custGeom>
              <a:avLst/>
              <a:gdLst/>
              <a:ahLst/>
              <a:cxnLst>
                <a:cxn ang="0">
                  <a:pos x="wd2" y="hd2"/>
                </a:cxn>
                <a:cxn ang="5400000">
                  <a:pos x="wd2" y="hd2"/>
                </a:cxn>
                <a:cxn ang="10800000">
                  <a:pos x="wd2" y="hd2"/>
                </a:cxn>
                <a:cxn ang="16200000">
                  <a:pos x="wd2" y="hd2"/>
                </a:cxn>
              </a:cxnLst>
              <a:rect l="0" t="0" r="r" b="b"/>
              <a:pathLst>
                <a:path w="21452" h="20404" fill="norm" stroke="1"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chemeClr val="accent3"/>
            </a:solidFill>
            <a:ln w="12700" cap="flat">
              <a:noFill/>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grpSp>
      <p:sp>
        <p:nvSpPr>
          <p:cNvPr id="2941" name="1.3.6.1.5.5.7.1.24"/>
          <p:cNvSpPr txBox="1"/>
          <p:nvPr/>
        </p:nvSpPr>
        <p:spPr>
          <a:xfrm>
            <a:off x="9320180" y="4655956"/>
            <a:ext cx="1903476" cy="292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3000"/>
              </a:lnSpc>
              <a:defRPr b="0" sz="1300">
                <a:solidFill>
                  <a:srgbClr val="333333"/>
                </a:solidFill>
                <a:latin typeface="Menlo"/>
                <a:ea typeface="Menlo"/>
                <a:cs typeface="Menlo"/>
                <a:sym typeface="Menlo"/>
              </a:defRPr>
            </a:lvl1pPr>
          </a:lstStyle>
          <a:p>
            <a:pPr/>
            <a:r>
              <a:t>1.3.6.1.5.5.7.1.24</a:t>
            </a:r>
          </a:p>
        </p:txBody>
      </p:sp>
    </p:spTree>
  </p:cSld>
  <p:clrMapOvr>
    <a:masterClrMapping/>
  </p:clrMapOvr>
  <mc:AlternateContent xmlns:mc="http://schemas.openxmlformats.org/markup-compatibility/2006">
    <mc:Choice xmlns:p14="http://schemas.microsoft.com/office/powerpoint/2010/main" Requires="p14">
      <p:transition spd="fast" advClick="1" p14:dur="300">
        <p:dissolve/>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9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294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940" grpId="2"/>
      <p:bldP build="whole" bldLvl="1" animBg="1" rev="0" advAuto="0" spid="2937" grpId="1"/>
    </p:bldLst>
  </p:timing>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45" name="Triangle"/>
          <p:cNvSpPr/>
          <p:nvPr/>
        </p:nvSpPr>
        <p:spPr>
          <a:xfrm flipH="1" rot="16200000">
            <a:off x="4628713" y="6570286"/>
            <a:ext cx="1246246" cy="275032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21600"/>
                </a:moveTo>
                <a:lnTo>
                  <a:pt x="0" y="0"/>
                </a:lnTo>
                <a:lnTo>
                  <a:pt x="21600" y="0"/>
                </a:lnTo>
                <a:close/>
              </a:path>
            </a:pathLst>
          </a:custGeom>
          <a:solidFill>
            <a:srgbClr val="434343">
              <a:alpha val="83830"/>
            </a:srgbClr>
          </a:solidFill>
          <a:ln w="12700">
            <a:miter lim="400000"/>
          </a:ln>
        </p:spPr>
        <p:txBody>
          <a:bodyPr lIns="50800" tIns="50800" rIns="50800" bIns="50800" anchor="ctr"/>
          <a:lstStyle/>
          <a:p>
            <a:pPr>
              <a:defRPr b="0" sz="2200">
                <a:latin typeface="+mn-lt"/>
                <a:ea typeface="+mn-ea"/>
                <a:cs typeface="+mn-cs"/>
                <a:sym typeface="Helvetica Neue Medium"/>
              </a:defRPr>
            </a:pPr>
          </a:p>
        </p:txBody>
      </p:sp>
      <p:grpSp>
        <p:nvGrpSpPr>
          <p:cNvPr id="2949" name="Group"/>
          <p:cNvGrpSpPr/>
          <p:nvPr/>
        </p:nvGrpSpPr>
        <p:grpSpPr>
          <a:xfrm>
            <a:off x="2836279" y="7205697"/>
            <a:ext cx="1914247" cy="3033353"/>
            <a:chOff x="565949" y="0"/>
            <a:chExt cx="1914246" cy="3033352"/>
          </a:xfrm>
        </p:grpSpPr>
        <p:sp>
          <p:nvSpPr>
            <p:cNvPr id="2946" name="OCSP Responders"/>
            <p:cNvSpPr/>
            <p:nvPr/>
          </p:nvSpPr>
          <p:spPr>
            <a:xfrm>
              <a:off x="1210195" y="1763352"/>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a:latin typeface="Gill Sans"/>
                  <a:ea typeface="Gill Sans"/>
                  <a:cs typeface="Gill Sans"/>
                  <a:sym typeface="Gill Sans"/>
                </a:defRPr>
              </a:lvl1pPr>
            </a:lstStyle>
            <a:p>
              <a:pPr/>
              <a:r>
                <a:t>OCSP Responders</a:t>
              </a:r>
            </a:p>
          </p:txBody>
        </p:sp>
        <p:pic>
          <p:nvPicPr>
            <p:cNvPr id="2947" name="Image" descr="Image"/>
            <p:cNvPicPr>
              <a:picLocks noChangeAspect="1"/>
            </p:cNvPicPr>
            <p:nvPr/>
          </p:nvPicPr>
          <p:blipFill>
            <a:blip r:embed="rId3">
              <a:extLst/>
            </a:blip>
            <a:stretch>
              <a:fillRect/>
            </a:stretch>
          </p:blipFill>
          <p:spPr>
            <a:xfrm>
              <a:off x="565949" y="0"/>
              <a:ext cx="1300815" cy="1300814"/>
            </a:xfrm>
            <a:prstGeom prst="rect">
              <a:avLst/>
            </a:prstGeom>
            <a:ln w="12700" cap="flat">
              <a:noFill/>
              <a:miter lim="400000"/>
            </a:ln>
            <a:effectLst/>
          </p:spPr>
        </p:pic>
        <p:sp>
          <p:nvSpPr>
            <p:cNvPr id="2948" name="Coins"/>
            <p:cNvSpPr/>
            <p:nvPr/>
          </p:nvSpPr>
          <p:spPr>
            <a:xfrm>
              <a:off x="1456325" y="795097"/>
              <a:ext cx="575890" cy="57762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1" y="0"/>
                  </a:moveTo>
                  <a:cubicBezTo>
                    <a:pt x="7949" y="0"/>
                    <a:pt x="5266" y="392"/>
                    <a:pt x="3255" y="1111"/>
                  </a:cubicBezTo>
                  <a:cubicBezTo>
                    <a:pt x="1360" y="1787"/>
                    <a:pt x="273" y="2685"/>
                    <a:pt x="273" y="3572"/>
                  </a:cubicBezTo>
                  <a:cubicBezTo>
                    <a:pt x="273" y="4460"/>
                    <a:pt x="1360" y="5360"/>
                    <a:pt x="3255" y="6035"/>
                  </a:cubicBezTo>
                  <a:cubicBezTo>
                    <a:pt x="5266" y="6749"/>
                    <a:pt x="7949" y="7147"/>
                    <a:pt x="10801" y="7147"/>
                  </a:cubicBezTo>
                  <a:cubicBezTo>
                    <a:pt x="13652" y="7147"/>
                    <a:pt x="16334" y="6754"/>
                    <a:pt x="18345" y="6035"/>
                  </a:cubicBezTo>
                  <a:cubicBezTo>
                    <a:pt x="20240" y="5360"/>
                    <a:pt x="21327" y="4460"/>
                    <a:pt x="21327" y="3572"/>
                  </a:cubicBezTo>
                  <a:cubicBezTo>
                    <a:pt x="21327" y="2685"/>
                    <a:pt x="20240" y="1787"/>
                    <a:pt x="18345" y="1111"/>
                  </a:cubicBezTo>
                  <a:cubicBezTo>
                    <a:pt x="16334" y="398"/>
                    <a:pt x="13652" y="0"/>
                    <a:pt x="10801" y="0"/>
                  </a:cubicBezTo>
                  <a:close/>
                  <a:moveTo>
                    <a:pt x="12" y="4505"/>
                  </a:moveTo>
                  <a:lnTo>
                    <a:pt x="12" y="5914"/>
                  </a:lnTo>
                  <a:cubicBezTo>
                    <a:pt x="12" y="8033"/>
                    <a:pt x="4846" y="9754"/>
                    <a:pt x="10811" y="9754"/>
                  </a:cubicBezTo>
                  <a:cubicBezTo>
                    <a:pt x="16776" y="9754"/>
                    <a:pt x="21600" y="8039"/>
                    <a:pt x="21600" y="5914"/>
                  </a:cubicBezTo>
                  <a:lnTo>
                    <a:pt x="21600" y="4505"/>
                  </a:lnTo>
                  <a:cubicBezTo>
                    <a:pt x="21136" y="5284"/>
                    <a:pt x="20088" y="5991"/>
                    <a:pt x="18531" y="6541"/>
                  </a:cubicBezTo>
                  <a:cubicBezTo>
                    <a:pt x="16460" y="7276"/>
                    <a:pt x="13718" y="7679"/>
                    <a:pt x="10806" y="7679"/>
                  </a:cubicBezTo>
                  <a:cubicBezTo>
                    <a:pt x="7894" y="7679"/>
                    <a:pt x="5146" y="7276"/>
                    <a:pt x="3081" y="6541"/>
                  </a:cubicBezTo>
                  <a:cubicBezTo>
                    <a:pt x="1524" y="5985"/>
                    <a:pt x="476" y="5284"/>
                    <a:pt x="12" y="4505"/>
                  </a:cubicBezTo>
                  <a:close/>
                  <a:moveTo>
                    <a:pt x="0" y="7320"/>
                  </a:moveTo>
                  <a:lnTo>
                    <a:pt x="0" y="8284"/>
                  </a:lnTo>
                  <a:cubicBezTo>
                    <a:pt x="0" y="10402"/>
                    <a:pt x="4836" y="12123"/>
                    <a:pt x="10801" y="12123"/>
                  </a:cubicBezTo>
                  <a:cubicBezTo>
                    <a:pt x="16766" y="12123"/>
                    <a:pt x="21600" y="10408"/>
                    <a:pt x="21600" y="8284"/>
                  </a:cubicBezTo>
                  <a:lnTo>
                    <a:pt x="21600" y="7320"/>
                  </a:lnTo>
                  <a:cubicBezTo>
                    <a:pt x="21458" y="7495"/>
                    <a:pt x="21295" y="7664"/>
                    <a:pt x="21098" y="7827"/>
                  </a:cubicBezTo>
                  <a:cubicBezTo>
                    <a:pt x="20508" y="8329"/>
                    <a:pt x="19672" y="8769"/>
                    <a:pt x="18618" y="9145"/>
                  </a:cubicBezTo>
                  <a:cubicBezTo>
                    <a:pt x="16520" y="9891"/>
                    <a:pt x="13745" y="10299"/>
                    <a:pt x="10801" y="10299"/>
                  </a:cubicBezTo>
                  <a:cubicBezTo>
                    <a:pt x="7856" y="10299"/>
                    <a:pt x="5080" y="9891"/>
                    <a:pt x="2982" y="9145"/>
                  </a:cubicBezTo>
                  <a:cubicBezTo>
                    <a:pt x="1928" y="8769"/>
                    <a:pt x="1099" y="8329"/>
                    <a:pt x="504" y="7827"/>
                  </a:cubicBezTo>
                  <a:cubicBezTo>
                    <a:pt x="307" y="7664"/>
                    <a:pt x="142" y="7495"/>
                    <a:pt x="0" y="7320"/>
                  </a:cubicBezTo>
                  <a:close/>
                  <a:moveTo>
                    <a:pt x="0" y="9689"/>
                  </a:moveTo>
                  <a:lnTo>
                    <a:pt x="0" y="10653"/>
                  </a:lnTo>
                  <a:cubicBezTo>
                    <a:pt x="0" y="12771"/>
                    <a:pt x="4836" y="14492"/>
                    <a:pt x="10801" y="14492"/>
                  </a:cubicBezTo>
                  <a:cubicBezTo>
                    <a:pt x="16766" y="14492"/>
                    <a:pt x="21600" y="12777"/>
                    <a:pt x="21600" y="10653"/>
                  </a:cubicBezTo>
                  <a:lnTo>
                    <a:pt x="21600" y="9689"/>
                  </a:lnTo>
                  <a:cubicBezTo>
                    <a:pt x="21458" y="9864"/>
                    <a:pt x="21295" y="10033"/>
                    <a:pt x="21098" y="10197"/>
                  </a:cubicBezTo>
                  <a:cubicBezTo>
                    <a:pt x="20508" y="10698"/>
                    <a:pt x="19672" y="11138"/>
                    <a:pt x="18618" y="11514"/>
                  </a:cubicBezTo>
                  <a:cubicBezTo>
                    <a:pt x="16520" y="12260"/>
                    <a:pt x="13745" y="12668"/>
                    <a:pt x="10801" y="12668"/>
                  </a:cubicBezTo>
                  <a:cubicBezTo>
                    <a:pt x="7856" y="12668"/>
                    <a:pt x="5080" y="12260"/>
                    <a:pt x="2982" y="11514"/>
                  </a:cubicBezTo>
                  <a:cubicBezTo>
                    <a:pt x="1928" y="11138"/>
                    <a:pt x="1099" y="10698"/>
                    <a:pt x="504" y="10197"/>
                  </a:cubicBezTo>
                  <a:cubicBezTo>
                    <a:pt x="307" y="10033"/>
                    <a:pt x="142" y="9864"/>
                    <a:pt x="0" y="9689"/>
                  </a:cubicBezTo>
                  <a:close/>
                  <a:moveTo>
                    <a:pt x="0" y="12059"/>
                  </a:moveTo>
                  <a:lnTo>
                    <a:pt x="0" y="13022"/>
                  </a:lnTo>
                  <a:cubicBezTo>
                    <a:pt x="0" y="15141"/>
                    <a:pt x="4836" y="16862"/>
                    <a:pt x="10801" y="16862"/>
                  </a:cubicBezTo>
                  <a:cubicBezTo>
                    <a:pt x="16766" y="16862"/>
                    <a:pt x="21600" y="15146"/>
                    <a:pt x="21600" y="13022"/>
                  </a:cubicBezTo>
                  <a:lnTo>
                    <a:pt x="21600" y="12059"/>
                  </a:lnTo>
                  <a:cubicBezTo>
                    <a:pt x="21458" y="12233"/>
                    <a:pt x="21295" y="12402"/>
                    <a:pt x="21098" y="12566"/>
                  </a:cubicBezTo>
                  <a:cubicBezTo>
                    <a:pt x="20508" y="13067"/>
                    <a:pt x="19672" y="13507"/>
                    <a:pt x="18618" y="13883"/>
                  </a:cubicBezTo>
                  <a:cubicBezTo>
                    <a:pt x="16520" y="14629"/>
                    <a:pt x="13745" y="15037"/>
                    <a:pt x="10801" y="15037"/>
                  </a:cubicBezTo>
                  <a:cubicBezTo>
                    <a:pt x="7856" y="15037"/>
                    <a:pt x="5080" y="14629"/>
                    <a:pt x="2982" y="13883"/>
                  </a:cubicBezTo>
                  <a:cubicBezTo>
                    <a:pt x="1928" y="13507"/>
                    <a:pt x="1099" y="13067"/>
                    <a:pt x="504" y="12566"/>
                  </a:cubicBezTo>
                  <a:cubicBezTo>
                    <a:pt x="307" y="12402"/>
                    <a:pt x="142" y="12233"/>
                    <a:pt x="0" y="12059"/>
                  </a:cubicBezTo>
                  <a:close/>
                  <a:moveTo>
                    <a:pt x="0" y="14428"/>
                  </a:moveTo>
                  <a:lnTo>
                    <a:pt x="0" y="15391"/>
                  </a:lnTo>
                  <a:cubicBezTo>
                    <a:pt x="0" y="17510"/>
                    <a:pt x="4836" y="19231"/>
                    <a:pt x="10801" y="19231"/>
                  </a:cubicBezTo>
                  <a:cubicBezTo>
                    <a:pt x="16766" y="19231"/>
                    <a:pt x="21600" y="17515"/>
                    <a:pt x="21600" y="15391"/>
                  </a:cubicBezTo>
                  <a:lnTo>
                    <a:pt x="21600" y="14428"/>
                  </a:lnTo>
                  <a:cubicBezTo>
                    <a:pt x="21458" y="14602"/>
                    <a:pt x="21295" y="14772"/>
                    <a:pt x="21098" y="14935"/>
                  </a:cubicBezTo>
                  <a:cubicBezTo>
                    <a:pt x="20508" y="15436"/>
                    <a:pt x="19672" y="15877"/>
                    <a:pt x="18618" y="16252"/>
                  </a:cubicBezTo>
                  <a:cubicBezTo>
                    <a:pt x="16520" y="16998"/>
                    <a:pt x="13745" y="17406"/>
                    <a:pt x="10801" y="17406"/>
                  </a:cubicBezTo>
                  <a:cubicBezTo>
                    <a:pt x="7856" y="17406"/>
                    <a:pt x="5080" y="16998"/>
                    <a:pt x="2982" y="16252"/>
                  </a:cubicBezTo>
                  <a:cubicBezTo>
                    <a:pt x="1928" y="15877"/>
                    <a:pt x="1099" y="15436"/>
                    <a:pt x="504" y="14935"/>
                  </a:cubicBezTo>
                  <a:cubicBezTo>
                    <a:pt x="307" y="14772"/>
                    <a:pt x="142" y="14602"/>
                    <a:pt x="0" y="14428"/>
                  </a:cubicBezTo>
                  <a:close/>
                  <a:moveTo>
                    <a:pt x="0" y="16797"/>
                  </a:moveTo>
                  <a:lnTo>
                    <a:pt x="0" y="17760"/>
                  </a:lnTo>
                  <a:cubicBezTo>
                    <a:pt x="0" y="19879"/>
                    <a:pt x="4836" y="21600"/>
                    <a:pt x="10801" y="21600"/>
                  </a:cubicBezTo>
                  <a:cubicBezTo>
                    <a:pt x="16766" y="21600"/>
                    <a:pt x="21600" y="19879"/>
                    <a:pt x="21600" y="17760"/>
                  </a:cubicBezTo>
                  <a:lnTo>
                    <a:pt x="21600" y="16797"/>
                  </a:lnTo>
                  <a:cubicBezTo>
                    <a:pt x="21458" y="16971"/>
                    <a:pt x="21295" y="17141"/>
                    <a:pt x="21098" y="17304"/>
                  </a:cubicBezTo>
                  <a:cubicBezTo>
                    <a:pt x="20508" y="17805"/>
                    <a:pt x="19672" y="18246"/>
                    <a:pt x="18618" y="18622"/>
                  </a:cubicBezTo>
                  <a:cubicBezTo>
                    <a:pt x="16520" y="19368"/>
                    <a:pt x="13745" y="19775"/>
                    <a:pt x="10801" y="19775"/>
                  </a:cubicBezTo>
                  <a:cubicBezTo>
                    <a:pt x="7856" y="19775"/>
                    <a:pt x="5080" y="19368"/>
                    <a:pt x="2982" y="18622"/>
                  </a:cubicBezTo>
                  <a:cubicBezTo>
                    <a:pt x="1928" y="18246"/>
                    <a:pt x="1099" y="17805"/>
                    <a:pt x="504" y="17304"/>
                  </a:cubicBezTo>
                  <a:cubicBezTo>
                    <a:pt x="307" y="17141"/>
                    <a:pt x="142" y="16971"/>
                    <a:pt x="0" y="16797"/>
                  </a:cubicBezTo>
                  <a:close/>
                </a:path>
              </a:pathLst>
            </a:custGeom>
            <a:solidFill>
              <a:srgbClr val="7BDB45"/>
            </a:solidFill>
            <a:ln w="12700" cap="flat">
              <a:noFill/>
              <a:miter lim="400000"/>
            </a:ln>
            <a:effectLst/>
          </p:spPr>
          <p:txBody>
            <a:bodyPr wrap="square" lIns="50800" tIns="50800" rIns="50800" bIns="50800" numCol="1" anchor="ctr">
              <a:noAutofit/>
            </a:bodyPr>
            <a:lstStyle/>
            <a:p>
              <a:pPr>
                <a:defRPr b="0" sz="2600">
                  <a:latin typeface="Helvetica Light"/>
                  <a:ea typeface="Helvetica Light"/>
                  <a:cs typeface="Helvetica Light"/>
                  <a:sym typeface="Helvetica Light"/>
                </a:defRPr>
              </a:pPr>
            </a:p>
          </p:txBody>
        </p:sp>
      </p:grpSp>
      <p:sp>
        <p:nvSpPr>
          <p:cNvPr id="2950" name="To support OCSP Must Staple"/>
          <p:cNvSpPr txBox="1"/>
          <p:nvPr>
            <p:ph type="title"/>
          </p:nvPr>
        </p:nvSpPr>
        <p:spPr>
          <a:prstGeom prst="rect">
            <a:avLst/>
          </a:prstGeom>
        </p:spPr>
        <p:txBody>
          <a:bodyPr/>
          <a:lstStyle/>
          <a:p>
            <a:pPr/>
            <a:r>
              <a:t>To support OCSP Must Staple</a:t>
            </a:r>
          </a:p>
        </p:txBody>
      </p:sp>
      <p:sp>
        <p:nvSpPr>
          <p:cNvPr id="2951"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2964" name="Group"/>
          <p:cNvGrpSpPr/>
          <p:nvPr/>
        </p:nvGrpSpPr>
        <p:grpSpPr>
          <a:xfrm>
            <a:off x="2889549" y="3840499"/>
            <a:ext cx="1194274" cy="896229"/>
            <a:chOff x="0" y="0"/>
            <a:chExt cx="1194273" cy="896228"/>
          </a:xfrm>
        </p:grpSpPr>
        <p:sp>
          <p:nvSpPr>
            <p:cNvPr id="2952" name="Rectangle"/>
            <p:cNvSpPr/>
            <p:nvPr/>
          </p:nvSpPr>
          <p:spPr>
            <a:xfrm>
              <a:off x="0" y="46231"/>
              <a:ext cx="1194274" cy="849998"/>
            </a:xfrm>
            <a:prstGeom prst="rect">
              <a:avLst/>
            </a:prstGeom>
            <a:solidFill>
              <a:srgbClr val="C4C4C4"/>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953" name="Certificate"/>
            <p:cNvSpPr txBox="1"/>
            <p:nvPr/>
          </p:nvSpPr>
          <p:spPr>
            <a:xfrm>
              <a:off x="27986" y="-1"/>
              <a:ext cx="1138302" cy="45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2200">
                  <a:solidFill>
                    <a:srgbClr val="000000"/>
                  </a:solidFill>
                  <a:latin typeface="Snell Roundhand"/>
                  <a:ea typeface="Snell Roundhand"/>
                  <a:cs typeface="Snell Roundhand"/>
                  <a:sym typeface="Snell Roundhand"/>
                </a:defRPr>
              </a:lvl1pPr>
            </a:lstStyle>
            <a:p>
              <a:pPr/>
              <a:r>
                <a:t>Certificate</a:t>
              </a:r>
            </a:p>
          </p:txBody>
        </p:sp>
        <p:grpSp>
          <p:nvGrpSpPr>
            <p:cNvPr id="2961" name="Group"/>
            <p:cNvGrpSpPr/>
            <p:nvPr/>
          </p:nvGrpSpPr>
          <p:grpSpPr>
            <a:xfrm>
              <a:off x="62930" y="528144"/>
              <a:ext cx="290761" cy="270627"/>
              <a:chOff x="0" y="0"/>
              <a:chExt cx="290759" cy="270626"/>
            </a:xfrm>
          </p:grpSpPr>
          <p:sp>
            <p:nvSpPr>
              <p:cNvPr id="2954" name="Line"/>
              <p:cNvSpPr/>
              <p:nvPr/>
            </p:nvSpPr>
            <p:spPr>
              <a:xfrm>
                <a:off x="0" y="95631"/>
                <a:ext cx="216552" cy="17499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EBB20"/>
              </a:solidFill>
              <a:ln w="25400" cap="flat">
                <a:solidFill>
                  <a:srgbClr val="0A5C0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955" name="Line"/>
              <p:cNvSpPr/>
              <p:nvPr/>
            </p:nvSpPr>
            <p:spPr>
              <a:xfrm flipV="1">
                <a:off x="10418" y="122634"/>
                <a:ext cx="141786" cy="141785"/>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956" name="Line"/>
              <p:cNvSpPr/>
              <p:nvPr/>
            </p:nvSpPr>
            <p:spPr>
              <a:xfrm flipV="1">
                <a:off x="106529" y="137114"/>
                <a:ext cx="64496" cy="64496"/>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957" name="Line"/>
              <p:cNvSpPr/>
              <p:nvPr/>
            </p:nvSpPr>
            <p:spPr>
              <a:xfrm flipV="1">
                <a:off x="9372" y="118869"/>
                <a:ext cx="139067" cy="139068"/>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958" name="Line"/>
              <p:cNvSpPr/>
              <p:nvPr/>
            </p:nvSpPr>
            <p:spPr>
              <a:xfrm flipV="1">
                <a:off x="100541" y="137692"/>
                <a:ext cx="62956" cy="62955"/>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959" name="Circle"/>
              <p:cNvSpPr/>
              <p:nvPr/>
            </p:nvSpPr>
            <p:spPr>
              <a:xfrm>
                <a:off x="131160" y="0"/>
                <a:ext cx="159600" cy="159600"/>
              </a:xfrm>
              <a:prstGeom prst="ellipse">
                <a:avLst/>
              </a:prstGeom>
              <a:solidFill>
                <a:srgbClr val="06BC00"/>
              </a:solidFill>
              <a:ln w="38100" cap="flat">
                <a:solidFill>
                  <a:srgbClr val="015400"/>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960" name="Circle"/>
              <p:cNvSpPr/>
              <p:nvPr/>
            </p:nvSpPr>
            <p:spPr>
              <a:xfrm>
                <a:off x="213947" y="23493"/>
                <a:ext cx="51585" cy="51585"/>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pic>
          <p:nvPicPr>
            <p:cNvPr id="2962" name="250px-VRSNlogoAug2012.png" descr="250px-VRSNlogoAug2012.png"/>
            <p:cNvPicPr>
              <a:picLocks noChangeAspect="1"/>
            </p:cNvPicPr>
            <p:nvPr/>
          </p:nvPicPr>
          <p:blipFill>
            <a:blip r:embed="rId4">
              <a:extLst/>
            </a:blip>
            <a:srcRect l="0" t="0" r="12951" b="33387"/>
            <a:stretch>
              <a:fillRect/>
            </a:stretch>
          </p:blipFill>
          <p:spPr>
            <a:xfrm>
              <a:off x="695032" y="443170"/>
              <a:ext cx="464702" cy="355605"/>
            </a:xfrm>
            <a:prstGeom prst="rect">
              <a:avLst/>
            </a:prstGeom>
            <a:ln w="12700" cap="flat">
              <a:noFill/>
              <a:miter lim="400000"/>
            </a:ln>
            <a:effectLst/>
          </p:spPr>
        </p:pic>
        <p:pic>
          <p:nvPicPr>
            <p:cNvPr id="2963" name="strategic_bofa500_1.png" descr="strategic_bofa500_1.png"/>
            <p:cNvPicPr>
              <a:picLocks noChangeAspect="1"/>
            </p:cNvPicPr>
            <p:nvPr/>
          </p:nvPicPr>
          <p:blipFill>
            <a:blip r:embed="rId5">
              <a:extLst/>
            </a:blip>
            <a:srcRect l="35082" t="39675" r="28418" b="0"/>
            <a:stretch>
              <a:fillRect/>
            </a:stretch>
          </p:blipFill>
          <p:spPr>
            <a:xfrm>
              <a:off x="354447" y="528144"/>
              <a:ext cx="485326" cy="270720"/>
            </a:xfrm>
            <a:prstGeom prst="rect">
              <a:avLst/>
            </a:prstGeom>
            <a:ln w="12700" cap="flat">
              <a:noFill/>
              <a:miter lim="400000"/>
            </a:ln>
            <a:effectLst/>
          </p:spPr>
        </p:pic>
      </p:grpSp>
      <p:grpSp>
        <p:nvGrpSpPr>
          <p:cNvPr id="2967" name="Group"/>
          <p:cNvGrpSpPr/>
          <p:nvPr/>
        </p:nvGrpSpPr>
        <p:grpSpPr>
          <a:xfrm>
            <a:off x="3898215" y="3550387"/>
            <a:ext cx="575891" cy="869981"/>
            <a:chOff x="0" y="0"/>
            <a:chExt cx="575889" cy="869980"/>
          </a:xfrm>
        </p:grpSpPr>
        <p:sp>
          <p:nvSpPr>
            <p:cNvPr id="2965" name="Ribbon"/>
            <p:cNvSpPr/>
            <p:nvPr/>
          </p:nvSpPr>
          <p:spPr>
            <a:xfrm>
              <a:off x="-1" y="0"/>
              <a:ext cx="575891" cy="869981"/>
            </a:xfrm>
            <a:custGeom>
              <a:avLst/>
              <a:gdLst/>
              <a:ahLst/>
              <a:cxnLst>
                <a:cxn ang="0">
                  <a:pos x="wd2" y="hd2"/>
                </a:cxn>
                <a:cxn ang="5400000">
                  <a:pos x="wd2" y="hd2"/>
                </a:cxn>
                <a:cxn ang="10800000">
                  <a:pos x="wd2" y="hd2"/>
                </a:cxn>
                <a:cxn ang="16200000">
                  <a:pos x="wd2" y="hd2"/>
                </a:cxn>
              </a:cxnLst>
              <a:rect l="0" t="0" r="r" b="b"/>
              <a:pathLst>
                <a:path w="21483" h="21600" fill="norm" stroke="1" extrusionOk="0">
                  <a:moveTo>
                    <a:pt x="10250" y="0"/>
                  </a:moveTo>
                  <a:cubicBezTo>
                    <a:pt x="9814" y="0"/>
                    <a:pt x="9433" y="155"/>
                    <a:pt x="9220" y="385"/>
                  </a:cubicBezTo>
                  <a:cubicBezTo>
                    <a:pt x="9223" y="388"/>
                    <a:pt x="9226" y="391"/>
                    <a:pt x="9230" y="394"/>
                  </a:cubicBezTo>
                  <a:cubicBezTo>
                    <a:pt x="9058" y="411"/>
                    <a:pt x="8887" y="431"/>
                    <a:pt x="8717" y="453"/>
                  </a:cubicBezTo>
                  <a:cubicBezTo>
                    <a:pt x="8396" y="278"/>
                    <a:pt x="7949" y="215"/>
                    <a:pt x="7531" y="316"/>
                  </a:cubicBezTo>
                  <a:lnTo>
                    <a:pt x="6587" y="545"/>
                  </a:lnTo>
                  <a:cubicBezTo>
                    <a:pt x="6177" y="644"/>
                    <a:pt x="5899" y="876"/>
                    <a:pt x="5817" y="1141"/>
                  </a:cubicBezTo>
                  <a:cubicBezTo>
                    <a:pt x="5823" y="1143"/>
                    <a:pt x="5828" y="1147"/>
                    <a:pt x="5835" y="1149"/>
                  </a:cubicBezTo>
                  <a:cubicBezTo>
                    <a:pt x="5683" y="1204"/>
                    <a:pt x="5533" y="1261"/>
                    <a:pt x="5386" y="1321"/>
                  </a:cubicBezTo>
                  <a:cubicBezTo>
                    <a:pt x="4992" y="1227"/>
                    <a:pt x="4537" y="1270"/>
                    <a:pt x="4194" y="1462"/>
                  </a:cubicBezTo>
                  <a:lnTo>
                    <a:pt x="3426" y="1891"/>
                  </a:lnTo>
                  <a:cubicBezTo>
                    <a:pt x="3092" y="2078"/>
                    <a:pt x="2949" y="2358"/>
                    <a:pt x="3008" y="2627"/>
                  </a:cubicBezTo>
                  <a:cubicBezTo>
                    <a:pt x="3018" y="2628"/>
                    <a:pt x="3026" y="2630"/>
                    <a:pt x="3036" y="2632"/>
                  </a:cubicBezTo>
                  <a:cubicBezTo>
                    <a:pt x="2922" y="2717"/>
                    <a:pt x="2810" y="2805"/>
                    <a:pt x="2702" y="2895"/>
                  </a:cubicBezTo>
                  <a:cubicBezTo>
                    <a:pt x="2281" y="2894"/>
                    <a:pt x="1873" y="3038"/>
                    <a:pt x="1648" y="3297"/>
                  </a:cubicBezTo>
                  <a:lnTo>
                    <a:pt x="1146" y="3876"/>
                  </a:lnTo>
                  <a:cubicBezTo>
                    <a:pt x="928" y="4128"/>
                    <a:pt x="937" y="4424"/>
                    <a:pt x="1130" y="4662"/>
                  </a:cubicBezTo>
                  <a:cubicBezTo>
                    <a:pt x="1140" y="4661"/>
                    <a:pt x="1149" y="4662"/>
                    <a:pt x="1159" y="4661"/>
                  </a:cubicBezTo>
                  <a:cubicBezTo>
                    <a:pt x="1095" y="4767"/>
                    <a:pt x="1035" y="4874"/>
                    <a:pt x="980" y="4983"/>
                  </a:cubicBezTo>
                  <a:cubicBezTo>
                    <a:pt x="585" y="5078"/>
                    <a:pt x="275" y="5307"/>
                    <a:pt x="197" y="5601"/>
                  </a:cubicBezTo>
                  <a:lnTo>
                    <a:pt x="23" y="6260"/>
                  </a:lnTo>
                  <a:cubicBezTo>
                    <a:pt x="-52" y="6546"/>
                    <a:pt x="109" y="6822"/>
                    <a:pt x="414" y="7002"/>
                  </a:cubicBezTo>
                  <a:cubicBezTo>
                    <a:pt x="423" y="6998"/>
                    <a:pt x="432" y="6997"/>
                    <a:pt x="442" y="6993"/>
                  </a:cubicBezTo>
                  <a:cubicBezTo>
                    <a:pt x="439" y="7058"/>
                    <a:pt x="437" y="7123"/>
                    <a:pt x="437" y="7189"/>
                  </a:cubicBezTo>
                  <a:cubicBezTo>
                    <a:pt x="437" y="7238"/>
                    <a:pt x="440" y="7287"/>
                    <a:pt x="442" y="7336"/>
                  </a:cubicBezTo>
                  <a:cubicBezTo>
                    <a:pt x="118" y="7516"/>
                    <a:pt x="-60" y="7802"/>
                    <a:pt x="18" y="8097"/>
                  </a:cubicBezTo>
                  <a:lnTo>
                    <a:pt x="194" y="8756"/>
                  </a:lnTo>
                  <a:cubicBezTo>
                    <a:pt x="270" y="9042"/>
                    <a:pt x="563" y="9265"/>
                    <a:pt x="942" y="9365"/>
                  </a:cubicBezTo>
                  <a:cubicBezTo>
                    <a:pt x="947" y="9361"/>
                    <a:pt x="954" y="9356"/>
                    <a:pt x="960" y="9352"/>
                  </a:cubicBezTo>
                  <a:cubicBezTo>
                    <a:pt x="1014" y="9461"/>
                    <a:pt x="1073" y="9569"/>
                    <a:pt x="1136" y="9676"/>
                  </a:cubicBezTo>
                  <a:cubicBezTo>
                    <a:pt x="927" y="9918"/>
                    <a:pt x="912" y="10224"/>
                    <a:pt x="1136" y="10483"/>
                  </a:cubicBezTo>
                  <a:lnTo>
                    <a:pt x="1636" y="11061"/>
                  </a:lnTo>
                  <a:cubicBezTo>
                    <a:pt x="1854" y="11313"/>
                    <a:pt x="2246" y="11456"/>
                    <a:pt x="2653" y="11464"/>
                  </a:cubicBezTo>
                  <a:cubicBezTo>
                    <a:pt x="2656" y="11459"/>
                    <a:pt x="2661" y="11454"/>
                    <a:pt x="2664" y="11449"/>
                  </a:cubicBezTo>
                  <a:cubicBezTo>
                    <a:pt x="2771" y="11539"/>
                    <a:pt x="2881" y="11629"/>
                    <a:pt x="2995" y="11715"/>
                  </a:cubicBezTo>
                  <a:cubicBezTo>
                    <a:pt x="2924" y="11989"/>
                    <a:pt x="3066" y="12279"/>
                    <a:pt x="3409" y="12471"/>
                  </a:cubicBezTo>
                  <a:lnTo>
                    <a:pt x="4176" y="12900"/>
                  </a:lnTo>
                  <a:cubicBezTo>
                    <a:pt x="4511" y="13087"/>
                    <a:pt x="4953" y="13131"/>
                    <a:pt x="5340" y="13046"/>
                  </a:cubicBezTo>
                  <a:cubicBezTo>
                    <a:pt x="5340" y="13043"/>
                    <a:pt x="5340" y="13040"/>
                    <a:pt x="5340" y="13036"/>
                  </a:cubicBezTo>
                  <a:cubicBezTo>
                    <a:pt x="5487" y="13097"/>
                    <a:pt x="5639" y="13155"/>
                    <a:pt x="5791" y="13211"/>
                  </a:cubicBezTo>
                  <a:cubicBezTo>
                    <a:pt x="5868" y="13482"/>
                    <a:pt x="6150" y="13721"/>
                    <a:pt x="6567" y="13822"/>
                  </a:cubicBezTo>
                  <a:lnTo>
                    <a:pt x="7511" y="14050"/>
                  </a:lnTo>
                  <a:cubicBezTo>
                    <a:pt x="7920" y="14149"/>
                    <a:pt x="8357" y="14090"/>
                    <a:pt x="8676" y="13922"/>
                  </a:cubicBezTo>
                  <a:cubicBezTo>
                    <a:pt x="8676" y="13921"/>
                    <a:pt x="8675" y="13921"/>
                    <a:pt x="8674" y="13919"/>
                  </a:cubicBezTo>
                  <a:cubicBezTo>
                    <a:pt x="8844" y="13942"/>
                    <a:pt x="9016" y="13962"/>
                    <a:pt x="9189" y="13980"/>
                  </a:cubicBezTo>
                  <a:cubicBezTo>
                    <a:pt x="9402" y="14215"/>
                    <a:pt x="9789" y="14372"/>
                    <a:pt x="10230" y="14372"/>
                  </a:cubicBezTo>
                  <a:lnTo>
                    <a:pt x="11233" y="14372"/>
                  </a:lnTo>
                  <a:cubicBezTo>
                    <a:pt x="11669" y="14372"/>
                    <a:pt x="12049" y="14217"/>
                    <a:pt x="12263" y="13987"/>
                  </a:cubicBezTo>
                  <a:cubicBezTo>
                    <a:pt x="12263" y="13987"/>
                    <a:pt x="12263" y="13985"/>
                    <a:pt x="12263" y="13985"/>
                  </a:cubicBezTo>
                  <a:cubicBezTo>
                    <a:pt x="12437" y="13968"/>
                    <a:pt x="12610" y="13948"/>
                    <a:pt x="12781" y="13926"/>
                  </a:cubicBezTo>
                  <a:cubicBezTo>
                    <a:pt x="13101" y="14095"/>
                    <a:pt x="13541" y="14154"/>
                    <a:pt x="13952" y="14055"/>
                  </a:cubicBezTo>
                  <a:lnTo>
                    <a:pt x="14896" y="13827"/>
                  </a:lnTo>
                  <a:cubicBezTo>
                    <a:pt x="15303" y="13729"/>
                    <a:pt x="15582" y="13498"/>
                    <a:pt x="15666" y="13235"/>
                  </a:cubicBezTo>
                  <a:cubicBezTo>
                    <a:pt x="15823" y="13178"/>
                    <a:pt x="15979" y="13118"/>
                    <a:pt x="16131" y="13056"/>
                  </a:cubicBezTo>
                  <a:cubicBezTo>
                    <a:pt x="16516" y="13141"/>
                    <a:pt x="16955" y="13097"/>
                    <a:pt x="17289" y="12910"/>
                  </a:cubicBezTo>
                  <a:lnTo>
                    <a:pt x="18059" y="12481"/>
                  </a:lnTo>
                  <a:cubicBezTo>
                    <a:pt x="18391" y="12296"/>
                    <a:pt x="18533" y="12017"/>
                    <a:pt x="18477" y="11751"/>
                  </a:cubicBezTo>
                  <a:cubicBezTo>
                    <a:pt x="18597" y="11662"/>
                    <a:pt x="18712" y="11569"/>
                    <a:pt x="18824" y="11476"/>
                  </a:cubicBezTo>
                  <a:cubicBezTo>
                    <a:pt x="19229" y="11467"/>
                    <a:pt x="19620" y="11325"/>
                    <a:pt x="19837" y="11075"/>
                  </a:cubicBezTo>
                  <a:lnTo>
                    <a:pt x="20337" y="10496"/>
                  </a:lnTo>
                  <a:cubicBezTo>
                    <a:pt x="20552" y="10248"/>
                    <a:pt x="20546" y="9955"/>
                    <a:pt x="20360" y="9718"/>
                  </a:cubicBezTo>
                  <a:cubicBezTo>
                    <a:pt x="20427" y="9606"/>
                    <a:pt x="20491" y="9493"/>
                    <a:pt x="20549" y="9377"/>
                  </a:cubicBezTo>
                  <a:cubicBezTo>
                    <a:pt x="20922" y="9276"/>
                    <a:pt x="21211" y="9052"/>
                    <a:pt x="21286" y="8769"/>
                  </a:cubicBezTo>
                  <a:lnTo>
                    <a:pt x="21460" y="8112"/>
                  </a:lnTo>
                  <a:cubicBezTo>
                    <a:pt x="21534" y="7829"/>
                    <a:pt x="21377" y="7554"/>
                    <a:pt x="21080" y="7374"/>
                  </a:cubicBezTo>
                  <a:cubicBezTo>
                    <a:pt x="21082" y="7312"/>
                    <a:pt x="21082" y="7251"/>
                    <a:pt x="21082" y="7189"/>
                  </a:cubicBezTo>
                  <a:cubicBezTo>
                    <a:pt x="21082" y="7130"/>
                    <a:pt x="21082" y="7072"/>
                    <a:pt x="21080" y="7014"/>
                  </a:cubicBezTo>
                  <a:cubicBezTo>
                    <a:pt x="21380" y="6834"/>
                    <a:pt x="21540" y="6557"/>
                    <a:pt x="21465" y="6274"/>
                  </a:cubicBezTo>
                  <a:lnTo>
                    <a:pt x="21289" y="5616"/>
                  </a:lnTo>
                  <a:cubicBezTo>
                    <a:pt x="21214" y="5334"/>
                    <a:pt x="20924" y="5112"/>
                    <a:pt x="20551" y="5010"/>
                  </a:cubicBezTo>
                  <a:cubicBezTo>
                    <a:pt x="20494" y="4896"/>
                    <a:pt x="20434" y="4783"/>
                    <a:pt x="20368" y="4671"/>
                  </a:cubicBezTo>
                  <a:cubicBezTo>
                    <a:pt x="20557" y="4433"/>
                    <a:pt x="20567" y="4138"/>
                    <a:pt x="20350" y="3888"/>
                  </a:cubicBezTo>
                  <a:lnTo>
                    <a:pt x="19847" y="3309"/>
                  </a:lnTo>
                  <a:cubicBezTo>
                    <a:pt x="19630" y="3059"/>
                    <a:pt x="19240" y="2917"/>
                    <a:pt x="18835" y="2908"/>
                  </a:cubicBezTo>
                  <a:cubicBezTo>
                    <a:pt x="18725" y="2816"/>
                    <a:pt x="18610" y="2726"/>
                    <a:pt x="18493" y="2638"/>
                  </a:cubicBezTo>
                  <a:cubicBezTo>
                    <a:pt x="18553" y="2370"/>
                    <a:pt x="18409" y="2087"/>
                    <a:pt x="18074" y="1900"/>
                  </a:cubicBezTo>
                  <a:lnTo>
                    <a:pt x="17307" y="1470"/>
                  </a:lnTo>
                  <a:cubicBezTo>
                    <a:pt x="16972" y="1284"/>
                    <a:pt x="16530" y="1239"/>
                    <a:pt x="16143" y="1324"/>
                  </a:cubicBezTo>
                  <a:cubicBezTo>
                    <a:pt x="16143" y="1325"/>
                    <a:pt x="16143" y="1326"/>
                    <a:pt x="16143" y="1326"/>
                  </a:cubicBezTo>
                  <a:cubicBezTo>
                    <a:pt x="15994" y="1265"/>
                    <a:pt x="15843" y="1207"/>
                    <a:pt x="15689" y="1151"/>
                  </a:cubicBezTo>
                  <a:cubicBezTo>
                    <a:pt x="15609" y="884"/>
                    <a:pt x="15328" y="650"/>
                    <a:pt x="14916" y="550"/>
                  </a:cubicBezTo>
                  <a:lnTo>
                    <a:pt x="13972" y="321"/>
                  </a:lnTo>
                  <a:cubicBezTo>
                    <a:pt x="13562" y="222"/>
                    <a:pt x="13126" y="280"/>
                    <a:pt x="12807" y="448"/>
                  </a:cubicBezTo>
                  <a:cubicBezTo>
                    <a:pt x="12808" y="450"/>
                    <a:pt x="12808" y="452"/>
                    <a:pt x="12809" y="453"/>
                  </a:cubicBezTo>
                  <a:cubicBezTo>
                    <a:pt x="12639" y="431"/>
                    <a:pt x="12466" y="411"/>
                    <a:pt x="12294" y="394"/>
                  </a:cubicBezTo>
                  <a:cubicBezTo>
                    <a:pt x="12082" y="158"/>
                    <a:pt x="11697" y="0"/>
                    <a:pt x="11256" y="0"/>
                  </a:cubicBezTo>
                  <a:lnTo>
                    <a:pt x="10250" y="0"/>
                  </a:lnTo>
                  <a:close/>
                  <a:moveTo>
                    <a:pt x="10761" y="2494"/>
                  </a:moveTo>
                  <a:cubicBezTo>
                    <a:pt x="14153" y="2494"/>
                    <a:pt x="16984" y="4085"/>
                    <a:pt x="17666" y="6207"/>
                  </a:cubicBezTo>
                  <a:cubicBezTo>
                    <a:pt x="17678" y="6243"/>
                    <a:pt x="17689" y="6280"/>
                    <a:pt x="17699" y="6316"/>
                  </a:cubicBezTo>
                  <a:cubicBezTo>
                    <a:pt x="17710" y="6352"/>
                    <a:pt x="17718" y="6388"/>
                    <a:pt x="17727" y="6425"/>
                  </a:cubicBezTo>
                  <a:cubicBezTo>
                    <a:pt x="17735" y="6454"/>
                    <a:pt x="17744" y="6482"/>
                    <a:pt x="17750" y="6511"/>
                  </a:cubicBezTo>
                  <a:cubicBezTo>
                    <a:pt x="17762" y="6564"/>
                    <a:pt x="17770" y="6616"/>
                    <a:pt x="17778" y="6669"/>
                  </a:cubicBezTo>
                  <a:cubicBezTo>
                    <a:pt x="17785" y="6707"/>
                    <a:pt x="17791" y="6744"/>
                    <a:pt x="17796" y="6781"/>
                  </a:cubicBezTo>
                  <a:cubicBezTo>
                    <a:pt x="17800" y="6805"/>
                    <a:pt x="17801" y="6830"/>
                    <a:pt x="17804" y="6854"/>
                  </a:cubicBezTo>
                  <a:cubicBezTo>
                    <a:pt x="17812" y="6927"/>
                    <a:pt x="17817" y="6999"/>
                    <a:pt x="17819" y="7072"/>
                  </a:cubicBezTo>
                  <a:cubicBezTo>
                    <a:pt x="17820" y="7082"/>
                    <a:pt x="17822" y="7093"/>
                    <a:pt x="17822" y="7104"/>
                  </a:cubicBezTo>
                  <a:cubicBezTo>
                    <a:pt x="17826" y="7244"/>
                    <a:pt x="17819" y="7385"/>
                    <a:pt x="17804" y="7523"/>
                  </a:cubicBezTo>
                  <a:lnTo>
                    <a:pt x="17807" y="7523"/>
                  </a:lnTo>
                  <a:cubicBezTo>
                    <a:pt x="17796" y="7624"/>
                    <a:pt x="17780" y="7723"/>
                    <a:pt x="17761" y="7822"/>
                  </a:cubicBezTo>
                  <a:lnTo>
                    <a:pt x="17756" y="7822"/>
                  </a:lnTo>
                  <a:cubicBezTo>
                    <a:pt x="17743" y="7882"/>
                    <a:pt x="17731" y="7943"/>
                    <a:pt x="17715" y="8004"/>
                  </a:cubicBezTo>
                  <a:cubicBezTo>
                    <a:pt x="17611" y="8394"/>
                    <a:pt x="17437" y="8765"/>
                    <a:pt x="17205" y="9111"/>
                  </a:cubicBezTo>
                  <a:lnTo>
                    <a:pt x="17212" y="9111"/>
                  </a:lnTo>
                  <a:cubicBezTo>
                    <a:pt x="17151" y="9202"/>
                    <a:pt x="17086" y="9294"/>
                    <a:pt x="17016" y="9382"/>
                  </a:cubicBezTo>
                  <a:lnTo>
                    <a:pt x="17006" y="9381"/>
                  </a:lnTo>
                  <a:cubicBezTo>
                    <a:pt x="16963" y="9435"/>
                    <a:pt x="16919" y="9489"/>
                    <a:pt x="16873" y="9542"/>
                  </a:cubicBezTo>
                  <a:cubicBezTo>
                    <a:pt x="16575" y="9885"/>
                    <a:pt x="16224" y="10193"/>
                    <a:pt x="15827" y="10466"/>
                  </a:cubicBezTo>
                  <a:lnTo>
                    <a:pt x="15832" y="10467"/>
                  </a:lnTo>
                  <a:cubicBezTo>
                    <a:pt x="15727" y="10539"/>
                    <a:pt x="15620" y="10610"/>
                    <a:pt x="15508" y="10678"/>
                  </a:cubicBezTo>
                  <a:lnTo>
                    <a:pt x="15500" y="10674"/>
                  </a:lnTo>
                  <a:cubicBezTo>
                    <a:pt x="15433" y="10715"/>
                    <a:pt x="15365" y="10755"/>
                    <a:pt x="15294" y="10795"/>
                  </a:cubicBezTo>
                  <a:cubicBezTo>
                    <a:pt x="14838" y="11049"/>
                    <a:pt x="14347" y="11259"/>
                    <a:pt x="13835" y="11425"/>
                  </a:cubicBezTo>
                  <a:lnTo>
                    <a:pt x="13840" y="11430"/>
                  </a:lnTo>
                  <a:cubicBezTo>
                    <a:pt x="13704" y="11474"/>
                    <a:pt x="13564" y="11512"/>
                    <a:pt x="13424" y="11550"/>
                  </a:cubicBezTo>
                  <a:lnTo>
                    <a:pt x="13421" y="11547"/>
                  </a:lnTo>
                  <a:cubicBezTo>
                    <a:pt x="13337" y="11570"/>
                    <a:pt x="13251" y="11592"/>
                    <a:pt x="13164" y="11613"/>
                  </a:cubicBezTo>
                  <a:cubicBezTo>
                    <a:pt x="12604" y="11749"/>
                    <a:pt x="12037" y="11834"/>
                    <a:pt x="11470" y="11873"/>
                  </a:cubicBezTo>
                  <a:lnTo>
                    <a:pt x="11470" y="11875"/>
                  </a:lnTo>
                  <a:cubicBezTo>
                    <a:pt x="11269" y="11888"/>
                    <a:pt x="11066" y="11895"/>
                    <a:pt x="10860" y="11897"/>
                  </a:cubicBezTo>
                  <a:cubicBezTo>
                    <a:pt x="10824" y="11897"/>
                    <a:pt x="10786" y="11898"/>
                    <a:pt x="10750" y="11899"/>
                  </a:cubicBezTo>
                  <a:cubicBezTo>
                    <a:pt x="6853" y="11895"/>
                    <a:pt x="3697" y="9792"/>
                    <a:pt x="3697" y="7197"/>
                  </a:cubicBezTo>
                  <a:cubicBezTo>
                    <a:pt x="3697" y="4600"/>
                    <a:pt x="6859" y="2494"/>
                    <a:pt x="10761" y="2494"/>
                  </a:cubicBezTo>
                  <a:close/>
                  <a:moveTo>
                    <a:pt x="10740" y="2745"/>
                  </a:moveTo>
                  <a:cubicBezTo>
                    <a:pt x="7061" y="2745"/>
                    <a:pt x="4069" y="4737"/>
                    <a:pt x="4069" y="7185"/>
                  </a:cubicBezTo>
                  <a:cubicBezTo>
                    <a:pt x="4069" y="9634"/>
                    <a:pt x="7061" y="11625"/>
                    <a:pt x="10740" y="11625"/>
                  </a:cubicBezTo>
                  <a:cubicBezTo>
                    <a:pt x="14419" y="11625"/>
                    <a:pt x="17414" y="9634"/>
                    <a:pt x="17414" y="7185"/>
                  </a:cubicBezTo>
                  <a:cubicBezTo>
                    <a:pt x="17414" y="4737"/>
                    <a:pt x="14419" y="2745"/>
                    <a:pt x="10740" y="2745"/>
                  </a:cubicBezTo>
                  <a:close/>
                  <a:moveTo>
                    <a:pt x="16115" y="13233"/>
                  </a:moveTo>
                  <a:lnTo>
                    <a:pt x="16100" y="13289"/>
                  </a:lnTo>
                  <a:cubicBezTo>
                    <a:pt x="15983" y="13667"/>
                    <a:pt x="15588" y="13971"/>
                    <a:pt x="15046" y="14102"/>
                  </a:cubicBezTo>
                  <a:lnTo>
                    <a:pt x="14102" y="14332"/>
                  </a:lnTo>
                  <a:cubicBezTo>
                    <a:pt x="13920" y="14376"/>
                    <a:pt x="13731" y="14398"/>
                    <a:pt x="13539" y="14398"/>
                  </a:cubicBezTo>
                  <a:cubicBezTo>
                    <a:pt x="13190" y="14398"/>
                    <a:pt x="12858" y="14324"/>
                    <a:pt x="12585" y="14196"/>
                  </a:cubicBezTo>
                  <a:cubicBezTo>
                    <a:pt x="12381" y="14389"/>
                    <a:pt x="12098" y="14530"/>
                    <a:pt x="11773" y="14605"/>
                  </a:cubicBezTo>
                  <a:lnTo>
                    <a:pt x="10965" y="16610"/>
                  </a:lnTo>
                  <a:lnTo>
                    <a:pt x="12975" y="21600"/>
                  </a:lnTo>
                  <a:lnTo>
                    <a:pt x="15587" y="20004"/>
                  </a:lnTo>
                  <a:lnTo>
                    <a:pt x="19049" y="20517"/>
                  </a:lnTo>
                  <a:lnTo>
                    <a:pt x="16115" y="13233"/>
                  </a:lnTo>
                  <a:close/>
                  <a:moveTo>
                    <a:pt x="5365" y="13294"/>
                  </a:moveTo>
                  <a:lnTo>
                    <a:pt x="2457" y="20517"/>
                  </a:lnTo>
                  <a:lnTo>
                    <a:pt x="5921" y="20004"/>
                  </a:lnTo>
                  <a:lnTo>
                    <a:pt x="8534" y="21600"/>
                  </a:lnTo>
                  <a:lnTo>
                    <a:pt x="11327" y="14663"/>
                  </a:lnTo>
                  <a:cubicBezTo>
                    <a:pt x="11296" y="14664"/>
                    <a:pt x="11264" y="14664"/>
                    <a:pt x="11233" y="14664"/>
                  </a:cubicBezTo>
                  <a:lnTo>
                    <a:pt x="10227" y="14664"/>
                  </a:lnTo>
                  <a:cubicBezTo>
                    <a:pt x="9666" y="14664"/>
                    <a:pt x="9169" y="14476"/>
                    <a:pt x="8870" y="14191"/>
                  </a:cubicBezTo>
                  <a:cubicBezTo>
                    <a:pt x="8592" y="14320"/>
                    <a:pt x="8260" y="14393"/>
                    <a:pt x="7921" y="14393"/>
                  </a:cubicBezTo>
                  <a:cubicBezTo>
                    <a:pt x="7729" y="14393"/>
                    <a:pt x="7541" y="14370"/>
                    <a:pt x="7360" y="14326"/>
                  </a:cubicBezTo>
                  <a:lnTo>
                    <a:pt x="6416" y="14097"/>
                  </a:lnTo>
                  <a:cubicBezTo>
                    <a:pt x="6002" y="13997"/>
                    <a:pt x="5669" y="13795"/>
                    <a:pt x="5483" y="13528"/>
                  </a:cubicBezTo>
                  <a:cubicBezTo>
                    <a:pt x="5429" y="13452"/>
                    <a:pt x="5391" y="13374"/>
                    <a:pt x="5365" y="13294"/>
                  </a:cubicBezTo>
                  <a:close/>
                </a:path>
              </a:pathLst>
            </a:custGeom>
            <a:solidFill>
              <a:srgbClr val="FFFFFF"/>
            </a:solidFill>
            <a:ln w="12700" cap="flat">
              <a:solidFill>
                <a:schemeClr val="accent3">
                  <a:hueOff val="-365725"/>
                  <a:satOff val="-32500"/>
                  <a:lumOff val="18235"/>
                </a:schemeClr>
              </a:solidFill>
              <a:prstDash val="solid"/>
              <a:miter lim="400000"/>
            </a:ln>
            <a:effectLst/>
          </p:spPr>
          <p:txBody>
            <a:bodyPr wrap="square" lIns="50800" tIns="50800" rIns="50800" bIns="50800" numCol="1" anchor="ctr">
              <a:noAutofit/>
            </a:bodyPr>
            <a:lstStyle/>
            <a:p>
              <a:pPr>
                <a:defRPr b="0" sz="2200">
                  <a:solidFill>
                    <a:srgbClr val="000000"/>
                  </a:solidFill>
                  <a:latin typeface="+mn-lt"/>
                  <a:ea typeface="+mn-ea"/>
                  <a:cs typeface="+mn-cs"/>
                  <a:sym typeface="Helvetica Neue Medium"/>
                </a:defRPr>
              </a:pPr>
            </a:p>
          </p:txBody>
        </p:sp>
        <p:sp>
          <p:nvSpPr>
            <p:cNvPr id="2966" name="Dingbat Check"/>
            <p:cNvSpPr/>
            <p:nvPr/>
          </p:nvSpPr>
          <p:spPr>
            <a:xfrm>
              <a:off x="158714" y="175322"/>
              <a:ext cx="258462" cy="245607"/>
            </a:xfrm>
            <a:custGeom>
              <a:avLst/>
              <a:gdLst/>
              <a:ahLst/>
              <a:cxnLst>
                <a:cxn ang="0">
                  <a:pos x="wd2" y="hd2"/>
                </a:cxn>
                <a:cxn ang="5400000">
                  <a:pos x="wd2" y="hd2"/>
                </a:cxn>
                <a:cxn ang="10800000">
                  <a:pos x="wd2" y="hd2"/>
                </a:cxn>
                <a:cxn ang="16200000">
                  <a:pos x="wd2" y="hd2"/>
                </a:cxn>
              </a:cxnLst>
              <a:rect l="0" t="0" r="r" b="b"/>
              <a:pathLst>
                <a:path w="21452" h="20404" fill="norm" stroke="1"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chemeClr val="accent3"/>
            </a:solidFill>
            <a:ln w="12700" cap="flat">
              <a:noFill/>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grpSp>
      <p:sp>
        <p:nvSpPr>
          <p:cNvPr id="2968" name="Browser"/>
          <p:cNvSpPr/>
          <p:nvPr/>
        </p:nvSpPr>
        <p:spPr>
          <a:xfrm>
            <a:off x="2149621" y="3244506"/>
            <a:ext cx="2674129" cy="1736798"/>
          </a:xfrm>
          <a:prstGeom prst="roundRect">
            <a:avLst>
              <a:gd name="adj" fmla="val 10968"/>
            </a:avLst>
          </a:prstGeom>
          <a:ln w="76200">
            <a:solidFill>
              <a:srgbClr val="0365C0"/>
            </a:solid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lstStyle>
            <a:lvl1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Browser</a:t>
            </a:r>
          </a:p>
        </p:txBody>
      </p:sp>
      <p:pic>
        <p:nvPicPr>
          <p:cNvPr id="2969" name="Chrome-logo.png" descr="Chrome-logo.png"/>
          <p:cNvPicPr>
            <a:picLocks noChangeAspect="1"/>
          </p:cNvPicPr>
          <p:nvPr/>
        </p:nvPicPr>
        <p:blipFill>
          <a:blip r:embed="rId6">
            <a:extLst/>
          </a:blip>
          <a:stretch>
            <a:fillRect/>
          </a:stretch>
        </p:blipFill>
        <p:spPr>
          <a:xfrm>
            <a:off x="1841634" y="2992428"/>
            <a:ext cx="685801" cy="685801"/>
          </a:xfrm>
          <a:prstGeom prst="rect">
            <a:avLst/>
          </a:prstGeom>
          <a:ln w="12700">
            <a:miter lim="400000"/>
          </a:ln>
        </p:spPr>
      </p:pic>
      <p:sp>
        <p:nvSpPr>
          <p:cNvPr id="2970" name="Line"/>
          <p:cNvSpPr/>
          <p:nvPr/>
        </p:nvSpPr>
        <p:spPr>
          <a:xfrm>
            <a:off x="5392054" y="3723659"/>
            <a:ext cx="2367539" cy="1"/>
          </a:xfrm>
          <a:prstGeom prst="line">
            <a:avLst/>
          </a:prstGeom>
          <a:ln w="50800">
            <a:solidFill>
              <a:srgbClr val="FFFFFF"/>
            </a:solidFill>
            <a:miter lim="400000"/>
            <a:headEnd type="triangle"/>
            <a:tailEnd type="triangle"/>
          </a:ln>
        </p:spPr>
        <p:txBody>
          <a:bodyPr lIns="0" tIns="0" rIns="0" bIns="0"/>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nvGrpSpPr>
          <p:cNvPr id="2978" name="Group"/>
          <p:cNvGrpSpPr/>
          <p:nvPr/>
        </p:nvGrpSpPr>
        <p:grpSpPr>
          <a:xfrm>
            <a:off x="8939527" y="3996502"/>
            <a:ext cx="627663" cy="584201"/>
            <a:chOff x="0" y="0"/>
            <a:chExt cx="627662" cy="584200"/>
          </a:xfrm>
        </p:grpSpPr>
        <p:sp>
          <p:nvSpPr>
            <p:cNvPr id="2971" name="Line"/>
            <p:cNvSpPr/>
            <p:nvPr/>
          </p:nvSpPr>
          <p:spPr>
            <a:xfrm>
              <a:off x="0" y="206440"/>
              <a:ext cx="467470" cy="37776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C82506"/>
            </a:solidFill>
            <a:ln w="25400" cap="flat">
              <a:solidFill>
                <a:srgbClr val="5C0C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972" name="Line"/>
            <p:cNvSpPr/>
            <p:nvPr/>
          </p:nvSpPr>
          <p:spPr>
            <a:xfrm flipV="1">
              <a:off x="22490" y="264730"/>
              <a:ext cx="306071" cy="306071"/>
            </a:xfrm>
            <a:prstGeom prst="line">
              <a:avLst/>
            </a:prstGeom>
            <a:noFill/>
            <a:ln w="25400" cap="flat">
              <a:solidFill>
                <a:srgbClr val="5C0C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973" name="Line"/>
            <p:cNvSpPr/>
            <p:nvPr/>
          </p:nvSpPr>
          <p:spPr>
            <a:xfrm flipV="1">
              <a:off x="229964" y="295987"/>
              <a:ext cx="139227" cy="139227"/>
            </a:xfrm>
            <a:prstGeom prst="line">
              <a:avLst/>
            </a:prstGeom>
            <a:noFill/>
            <a:ln w="25400" cap="flat">
              <a:solidFill>
                <a:srgbClr val="5109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974" name="Line"/>
            <p:cNvSpPr/>
            <p:nvPr/>
          </p:nvSpPr>
          <p:spPr>
            <a:xfrm flipV="1">
              <a:off x="20232" y="256604"/>
              <a:ext cx="300203" cy="300203"/>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975" name="Line"/>
            <p:cNvSpPr/>
            <p:nvPr/>
          </p:nvSpPr>
          <p:spPr>
            <a:xfrm flipV="1">
              <a:off x="217039" y="297235"/>
              <a:ext cx="135901" cy="135901"/>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976" name="Circle"/>
            <p:cNvSpPr/>
            <p:nvPr/>
          </p:nvSpPr>
          <p:spPr>
            <a:xfrm>
              <a:off x="283136" y="0"/>
              <a:ext cx="344527" cy="344527"/>
            </a:xfrm>
            <a:prstGeom prst="ellipse">
              <a:avLst/>
            </a:prstGeom>
            <a:solidFill>
              <a:srgbClr val="C82506"/>
            </a:solidFill>
            <a:ln w="38100" cap="flat">
              <a:solidFill>
                <a:srgbClr val="580B01"/>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977" name="Circle"/>
            <p:cNvSpPr/>
            <p:nvPr/>
          </p:nvSpPr>
          <p:spPr>
            <a:xfrm>
              <a:off x="461847" y="50715"/>
              <a:ext cx="111356" cy="111356"/>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2991" name="Group"/>
          <p:cNvGrpSpPr/>
          <p:nvPr/>
        </p:nvGrpSpPr>
        <p:grpSpPr>
          <a:xfrm>
            <a:off x="9674781" y="3840488"/>
            <a:ext cx="1194275" cy="896229"/>
            <a:chOff x="0" y="0"/>
            <a:chExt cx="1194273" cy="896228"/>
          </a:xfrm>
        </p:grpSpPr>
        <p:sp>
          <p:nvSpPr>
            <p:cNvPr id="2979" name="Rectangle"/>
            <p:cNvSpPr/>
            <p:nvPr/>
          </p:nvSpPr>
          <p:spPr>
            <a:xfrm>
              <a:off x="0" y="46231"/>
              <a:ext cx="1194274" cy="849998"/>
            </a:xfrm>
            <a:prstGeom prst="rect">
              <a:avLst/>
            </a:prstGeom>
            <a:solidFill>
              <a:srgbClr val="C4C4C4"/>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980" name="Certificate"/>
            <p:cNvSpPr txBox="1"/>
            <p:nvPr/>
          </p:nvSpPr>
          <p:spPr>
            <a:xfrm>
              <a:off x="27986" y="-1"/>
              <a:ext cx="1138302" cy="45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2200">
                  <a:solidFill>
                    <a:srgbClr val="000000"/>
                  </a:solidFill>
                  <a:latin typeface="Snell Roundhand"/>
                  <a:ea typeface="Snell Roundhand"/>
                  <a:cs typeface="Snell Roundhand"/>
                  <a:sym typeface="Snell Roundhand"/>
                </a:defRPr>
              </a:lvl1pPr>
            </a:lstStyle>
            <a:p>
              <a:pPr/>
              <a:r>
                <a:t>Certificate</a:t>
              </a:r>
            </a:p>
          </p:txBody>
        </p:sp>
        <p:grpSp>
          <p:nvGrpSpPr>
            <p:cNvPr id="2988" name="Group"/>
            <p:cNvGrpSpPr/>
            <p:nvPr/>
          </p:nvGrpSpPr>
          <p:grpSpPr>
            <a:xfrm>
              <a:off x="62930" y="528144"/>
              <a:ext cx="290761" cy="270627"/>
              <a:chOff x="0" y="0"/>
              <a:chExt cx="290759" cy="270626"/>
            </a:xfrm>
          </p:grpSpPr>
          <p:sp>
            <p:nvSpPr>
              <p:cNvPr id="2981" name="Line"/>
              <p:cNvSpPr/>
              <p:nvPr/>
            </p:nvSpPr>
            <p:spPr>
              <a:xfrm>
                <a:off x="0" y="95631"/>
                <a:ext cx="216552" cy="17499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EBB20"/>
              </a:solidFill>
              <a:ln w="25400" cap="flat">
                <a:solidFill>
                  <a:srgbClr val="0A5C0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982" name="Line"/>
              <p:cNvSpPr/>
              <p:nvPr/>
            </p:nvSpPr>
            <p:spPr>
              <a:xfrm flipV="1">
                <a:off x="10418" y="122634"/>
                <a:ext cx="141786" cy="141785"/>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983" name="Line"/>
              <p:cNvSpPr/>
              <p:nvPr/>
            </p:nvSpPr>
            <p:spPr>
              <a:xfrm flipV="1">
                <a:off x="106529" y="137114"/>
                <a:ext cx="64496" cy="64496"/>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984" name="Line"/>
              <p:cNvSpPr/>
              <p:nvPr/>
            </p:nvSpPr>
            <p:spPr>
              <a:xfrm flipV="1">
                <a:off x="9372" y="118869"/>
                <a:ext cx="139067" cy="139068"/>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985" name="Line"/>
              <p:cNvSpPr/>
              <p:nvPr/>
            </p:nvSpPr>
            <p:spPr>
              <a:xfrm flipV="1">
                <a:off x="100541" y="137692"/>
                <a:ext cx="62956" cy="62955"/>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986" name="Circle"/>
              <p:cNvSpPr/>
              <p:nvPr/>
            </p:nvSpPr>
            <p:spPr>
              <a:xfrm>
                <a:off x="131160" y="0"/>
                <a:ext cx="159600" cy="159600"/>
              </a:xfrm>
              <a:prstGeom prst="ellipse">
                <a:avLst/>
              </a:prstGeom>
              <a:solidFill>
                <a:srgbClr val="06BC00"/>
              </a:solidFill>
              <a:ln w="38100" cap="flat">
                <a:solidFill>
                  <a:srgbClr val="015400"/>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987" name="Circle"/>
              <p:cNvSpPr/>
              <p:nvPr/>
            </p:nvSpPr>
            <p:spPr>
              <a:xfrm>
                <a:off x="213947" y="23493"/>
                <a:ext cx="51585" cy="51585"/>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pic>
          <p:nvPicPr>
            <p:cNvPr id="2989" name="250px-VRSNlogoAug2012.png" descr="250px-VRSNlogoAug2012.png"/>
            <p:cNvPicPr>
              <a:picLocks noChangeAspect="1"/>
            </p:cNvPicPr>
            <p:nvPr/>
          </p:nvPicPr>
          <p:blipFill>
            <a:blip r:embed="rId4">
              <a:extLst/>
            </a:blip>
            <a:srcRect l="0" t="0" r="12951" b="33387"/>
            <a:stretch>
              <a:fillRect/>
            </a:stretch>
          </p:blipFill>
          <p:spPr>
            <a:xfrm>
              <a:off x="695032" y="443170"/>
              <a:ext cx="464702" cy="355605"/>
            </a:xfrm>
            <a:prstGeom prst="rect">
              <a:avLst/>
            </a:prstGeom>
            <a:ln w="12700" cap="flat">
              <a:noFill/>
              <a:miter lim="400000"/>
            </a:ln>
            <a:effectLst/>
          </p:spPr>
        </p:pic>
        <p:pic>
          <p:nvPicPr>
            <p:cNvPr id="2990" name="strategic_bofa500_1.png" descr="strategic_bofa500_1.png"/>
            <p:cNvPicPr>
              <a:picLocks noChangeAspect="1"/>
            </p:cNvPicPr>
            <p:nvPr/>
          </p:nvPicPr>
          <p:blipFill>
            <a:blip r:embed="rId5">
              <a:extLst/>
            </a:blip>
            <a:srcRect l="35082" t="39675" r="28418" b="0"/>
            <a:stretch>
              <a:fillRect/>
            </a:stretch>
          </p:blipFill>
          <p:spPr>
            <a:xfrm>
              <a:off x="354447" y="528144"/>
              <a:ext cx="485326" cy="270720"/>
            </a:xfrm>
            <a:prstGeom prst="rect">
              <a:avLst/>
            </a:prstGeom>
            <a:ln w="12700" cap="flat">
              <a:noFill/>
              <a:miter lim="400000"/>
            </a:ln>
            <a:effectLst/>
          </p:spPr>
        </p:pic>
      </p:grpSp>
      <p:grpSp>
        <p:nvGrpSpPr>
          <p:cNvPr id="2999" name="Group"/>
          <p:cNvGrpSpPr/>
          <p:nvPr/>
        </p:nvGrpSpPr>
        <p:grpSpPr>
          <a:xfrm>
            <a:off x="8461774" y="3999792"/>
            <a:ext cx="620593" cy="577621"/>
            <a:chOff x="0" y="0"/>
            <a:chExt cx="620592" cy="577619"/>
          </a:xfrm>
        </p:grpSpPr>
        <p:sp>
          <p:nvSpPr>
            <p:cNvPr id="2992" name="Line"/>
            <p:cNvSpPr/>
            <p:nvPr/>
          </p:nvSpPr>
          <p:spPr>
            <a:xfrm>
              <a:off x="0" y="204114"/>
              <a:ext cx="462204" cy="37350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EBB20"/>
            </a:solidFill>
            <a:ln w="25400" cap="flat">
              <a:solidFill>
                <a:srgbClr val="0A5C0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993" name="Line"/>
            <p:cNvSpPr/>
            <p:nvPr/>
          </p:nvSpPr>
          <p:spPr>
            <a:xfrm flipV="1">
              <a:off x="22237" y="261748"/>
              <a:ext cx="302623" cy="302623"/>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994" name="Line"/>
            <p:cNvSpPr/>
            <p:nvPr/>
          </p:nvSpPr>
          <p:spPr>
            <a:xfrm flipV="1">
              <a:off x="227374" y="292653"/>
              <a:ext cx="137658" cy="137658"/>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995" name="Line"/>
            <p:cNvSpPr/>
            <p:nvPr/>
          </p:nvSpPr>
          <p:spPr>
            <a:xfrm flipV="1">
              <a:off x="20004" y="253713"/>
              <a:ext cx="296822" cy="296822"/>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996" name="Line"/>
            <p:cNvSpPr/>
            <p:nvPr/>
          </p:nvSpPr>
          <p:spPr>
            <a:xfrm flipV="1">
              <a:off x="214594" y="293887"/>
              <a:ext cx="134370" cy="134370"/>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997" name="Circle"/>
            <p:cNvSpPr/>
            <p:nvPr/>
          </p:nvSpPr>
          <p:spPr>
            <a:xfrm>
              <a:off x="279946" y="0"/>
              <a:ext cx="340647" cy="340646"/>
            </a:xfrm>
            <a:prstGeom prst="ellipse">
              <a:avLst/>
            </a:prstGeom>
            <a:solidFill>
              <a:srgbClr val="06BC00"/>
            </a:solidFill>
            <a:ln w="38100" cap="flat">
              <a:solidFill>
                <a:srgbClr val="015400"/>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998" name="Circle"/>
            <p:cNvSpPr/>
            <p:nvPr/>
          </p:nvSpPr>
          <p:spPr>
            <a:xfrm>
              <a:off x="456644" y="50144"/>
              <a:ext cx="110102" cy="110102"/>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sp>
        <p:nvSpPr>
          <p:cNvPr id="3000" name="1.3.6.1.5.5.7.1.24"/>
          <p:cNvSpPr txBox="1"/>
          <p:nvPr/>
        </p:nvSpPr>
        <p:spPr>
          <a:xfrm>
            <a:off x="2460154" y="4655956"/>
            <a:ext cx="1903476" cy="292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3000"/>
              </a:lnSpc>
              <a:defRPr b="0" sz="1300">
                <a:solidFill>
                  <a:srgbClr val="333333"/>
                </a:solidFill>
                <a:latin typeface="Menlo"/>
                <a:ea typeface="Menlo"/>
                <a:cs typeface="Menlo"/>
                <a:sym typeface="Menlo"/>
              </a:defRPr>
            </a:lvl1pPr>
          </a:lstStyle>
          <a:p>
            <a:pPr/>
            <a:r>
              <a:t>1.3.6.1.5.5.7.1.24</a:t>
            </a:r>
          </a:p>
        </p:txBody>
      </p:sp>
      <p:grpSp>
        <p:nvGrpSpPr>
          <p:cNvPr id="3017" name="Group"/>
          <p:cNvGrpSpPr/>
          <p:nvPr/>
        </p:nvGrpSpPr>
        <p:grpSpPr>
          <a:xfrm>
            <a:off x="7061379" y="7526142"/>
            <a:ext cx="1217021" cy="659924"/>
            <a:chOff x="0" y="0"/>
            <a:chExt cx="1217019" cy="659923"/>
          </a:xfrm>
        </p:grpSpPr>
        <p:grpSp>
          <p:nvGrpSpPr>
            <p:cNvPr id="3008" name="Group"/>
            <p:cNvGrpSpPr/>
            <p:nvPr/>
          </p:nvGrpSpPr>
          <p:grpSpPr>
            <a:xfrm>
              <a:off x="0" y="-1"/>
              <a:ext cx="709020" cy="659925"/>
              <a:chOff x="0" y="0"/>
              <a:chExt cx="709019" cy="659923"/>
            </a:xfrm>
          </p:grpSpPr>
          <p:sp>
            <p:nvSpPr>
              <p:cNvPr id="3001" name="Line"/>
              <p:cNvSpPr/>
              <p:nvPr/>
            </p:nvSpPr>
            <p:spPr>
              <a:xfrm>
                <a:off x="0" y="233198"/>
                <a:ext cx="528063" cy="4267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333FF"/>
              </a:solidFill>
              <a:ln w="25400" cap="flat">
                <a:solidFill>
                  <a:srgbClr val="02084B"/>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002" name="Line"/>
              <p:cNvSpPr/>
              <p:nvPr/>
            </p:nvSpPr>
            <p:spPr>
              <a:xfrm flipV="1">
                <a:off x="25406" y="299044"/>
                <a:ext cx="345743" cy="345743"/>
              </a:xfrm>
              <a:prstGeom prst="line">
                <a:avLst/>
              </a:prstGeom>
              <a:noFill/>
              <a:ln w="25400" cap="flat">
                <a:solidFill>
                  <a:srgbClr val="030B5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003" name="Line"/>
              <p:cNvSpPr/>
              <p:nvPr/>
            </p:nvSpPr>
            <p:spPr>
              <a:xfrm flipV="1">
                <a:off x="259772" y="334353"/>
                <a:ext cx="157273" cy="157272"/>
              </a:xfrm>
              <a:prstGeom prst="line">
                <a:avLst/>
              </a:prstGeom>
              <a:noFill/>
              <a:ln w="25400" cap="flat">
                <a:solidFill>
                  <a:srgbClr val="030952"/>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004" name="Line"/>
              <p:cNvSpPr/>
              <p:nvPr/>
            </p:nvSpPr>
            <p:spPr>
              <a:xfrm flipV="1">
                <a:off x="22854" y="289865"/>
                <a:ext cx="339115" cy="339114"/>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005" name="Line"/>
              <p:cNvSpPr/>
              <p:nvPr/>
            </p:nvSpPr>
            <p:spPr>
              <a:xfrm flipV="1">
                <a:off x="245171" y="335763"/>
                <a:ext cx="153517" cy="153516"/>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006" name="Circle"/>
              <p:cNvSpPr/>
              <p:nvPr/>
            </p:nvSpPr>
            <p:spPr>
              <a:xfrm>
                <a:off x="319836" y="0"/>
                <a:ext cx="389184" cy="389184"/>
              </a:xfrm>
              <a:prstGeom prst="ellipse">
                <a:avLst/>
              </a:prstGeom>
              <a:solidFill>
                <a:srgbClr val="1333FF"/>
              </a:solidFill>
              <a:ln w="38100" cap="flat">
                <a:solidFill>
                  <a:srgbClr val="02084F"/>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007" name="Circle"/>
              <p:cNvSpPr/>
              <p:nvPr/>
            </p:nvSpPr>
            <p:spPr>
              <a:xfrm>
                <a:off x="521711" y="57289"/>
                <a:ext cx="125790" cy="125790"/>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3016" name="Group"/>
            <p:cNvGrpSpPr/>
            <p:nvPr/>
          </p:nvGrpSpPr>
          <p:grpSpPr>
            <a:xfrm>
              <a:off x="507999" y="0"/>
              <a:ext cx="709021" cy="659924"/>
              <a:chOff x="0" y="0"/>
              <a:chExt cx="709019" cy="659923"/>
            </a:xfrm>
          </p:grpSpPr>
          <p:sp>
            <p:nvSpPr>
              <p:cNvPr id="3009" name="Line"/>
              <p:cNvSpPr/>
              <p:nvPr/>
            </p:nvSpPr>
            <p:spPr>
              <a:xfrm>
                <a:off x="0" y="233198"/>
                <a:ext cx="528063" cy="4267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773F9B"/>
              </a:solidFill>
              <a:ln w="25400" cap="flat">
                <a:solidFill>
                  <a:srgbClr val="02084B"/>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010" name="Line"/>
              <p:cNvSpPr/>
              <p:nvPr/>
            </p:nvSpPr>
            <p:spPr>
              <a:xfrm flipV="1">
                <a:off x="25406" y="299044"/>
                <a:ext cx="345743" cy="345743"/>
              </a:xfrm>
              <a:prstGeom prst="line">
                <a:avLst/>
              </a:prstGeom>
              <a:noFill/>
              <a:ln w="25400" cap="flat">
                <a:solidFill>
                  <a:srgbClr val="030B5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011" name="Line"/>
              <p:cNvSpPr/>
              <p:nvPr/>
            </p:nvSpPr>
            <p:spPr>
              <a:xfrm flipV="1">
                <a:off x="259772" y="334353"/>
                <a:ext cx="157273" cy="157272"/>
              </a:xfrm>
              <a:prstGeom prst="line">
                <a:avLst/>
              </a:prstGeom>
              <a:noFill/>
              <a:ln w="25400" cap="flat">
                <a:solidFill>
                  <a:srgbClr val="030952"/>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012" name="Line"/>
              <p:cNvSpPr/>
              <p:nvPr/>
            </p:nvSpPr>
            <p:spPr>
              <a:xfrm flipV="1">
                <a:off x="22854" y="289865"/>
                <a:ext cx="339115" cy="339114"/>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013" name="Line"/>
              <p:cNvSpPr/>
              <p:nvPr/>
            </p:nvSpPr>
            <p:spPr>
              <a:xfrm flipV="1">
                <a:off x="245171" y="335763"/>
                <a:ext cx="153517" cy="153516"/>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014" name="Circle"/>
              <p:cNvSpPr/>
              <p:nvPr/>
            </p:nvSpPr>
            <p:spPr>
              <a:xfrm>
                <a:off x="319836" y="0"/>
                <a:ext cx="389184" cy="389184"/>
              </a:xfrm>
              <a:prstGeom prst="ellipse">
                <a:avLst/>
              </a:prstGeom>
              <a:solidFill>
                <a:srgbClr val="773F9B"/>
              </a:solidFill>
              <a:ln w="38100" cap="flat">
                <a:solidFill>
                  <a:srgbClr val="02084F"/>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015" name="Circle"/>
              <p:cNvSpPr/>
              <p:nvPr/>
            </p:nvSpPr>
            <p:spPr>
              <a:xfrm>
                <a:off x="521711" y="57289"/>
                <a:ext cx="125790" cy="125790"/>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sp>
        <p:nvSpPr>
          <p:cNvPr id="3018" name="Certificate Authority"/>
          <p:cNvSpPr/>
          <p:nvPr/>
        </p:nvSpPr>
        <p:spPr>
          <a:xfrm>
            <a:off x="4817679" y="6772085"/>
            <a:ext cx="3648052" cy="1736797"/>
          </a:xfrm>
          <a:prstGeom prst="roundRect">
            <a:avLst>
              <a:gd name="adj" fmla="val 10968"/>
            </a:avLst>
          </a:prstGeom>
          <a:ln w="76200">
            <a:solidFill>
              <a:srgbClr val="0365C0"/>
            </a:solid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lstStyle>
            <a:lvl1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Certificate Authority</a:t>
            </a:r>
          </a:p>
        </p:txBody>
      </p:sp>
      <p:pic>
        <p:nvPicPr>
          <p:cNvPr id="3019" name="250px-VRSNlogoAug2012.png" descr="250px-VRSNlogoAug2012.png"/>
          <p:cNvPicPr>
            <a:picLocks noChangeAspect="1"/>
          </p:cNvPicPr>
          <p:nvPr/>
        </p:nvPicPr>
        <p:blipFill>
          <a:blip r:embed="rId4">
            <a:extLst/>
          </a:blip>
          <a:srcRect l="18183" t="9604" r="18183" b="29836"/>
          <a:stretch>
            <a:fillRect/>
          </a:stretch>
        </p:blipFill>
        <p:spPr>
          <a:xfrm>
            <a:off x="4505917" y="6524009"/>
            <a:ext cx="720731" cy="685910"/>
          </a:xfrm>
          <a:prstGeom prst="rect">
            <a:avLst/>
          </a:prstGeom>
          <a:ln w="12700">
            <a:miter lim="400000"/>
          </a:ln>
        </p:spPr>
      </p:pic>
      <p:grpSp>
        <p:nvGrpSpPr>
          <p:cNvPr id="3116" name="Group"/>
          <p:cNvGrpSpPr/>
          <p:nvPr/>
        </p:nvGrpSpPr>
        <p:grpSpPr>
          <a:xfrm>
            <a:off x="4992918" y="7342671"/>
            <a:ext cx="1712297" cy="1028701"/>
            <a:chOff x="0" y="0"/>
            <a:chExt cx="1712295" cy="1028699"/>
          </a:xfrm>
        </p:grpSpPr>
        <p:grpSp>
          <p:nvGrpSpPr>
            <p:cNvPr id="3035" name="Group"/>
            <p:cNvGrpSpPr/>
            <p:nvPr/>
          </p:nvGrpSpPr>
          <p:grpSpPr>
            <a:xfrm>
              <a:off x="0" y="0"/>
              <a:ext cx="533210" cy="609601"/>
              <a:chOff x="0" y="0"/>
              <a:chExt cx="533209" cy="609600"/>
            </a:xfrm>
          </p:grpSpPr>
          <p:grpSp>
            <p:nvGrpSpPr>
              <p:cNvPr id="3033" name="Group"/>
              <p:cNvGrpSpPr/>
              <p:nvPr/>
            </p:nvGrpSpPr>
            <p:grpSpPr>
              <a:xfrm>
                <a:off x="0" y="118381"/>
                <a:ext cx="533210" cy="372838"/>
                <a:chOff x="0" y="0"/>
                <a:chExt cx="533209" cy="372836"/>
              </a:xfrm>
            </p:grpSpPr>
            <p:grpSp>
              <p:nvGrpSpPr>
                <p:cNvPr id="3031" name="Group"/>
                <p:cNvGrpSpPr/>
                <p:nvPr/>
              </p:nvGrpSpPr>
              <p:grpSpPr>
                <a:xfrm>
                  <a:off x="34234" y="42068"/>
                  <a:ext cx="464742" cy="330769"/>
                  <a:chOff x="0" y="0"/>
                  <a:chExt cx="464740" cy="330768"/>
                </a:xfrm>
              </p:grpSpPr>
              <p:sp>
                <p:nvSpPr>
                  <p:cNvPr id="3020" name="Rectangle"/>
                  <p:cNvSpPr/>
                  <p:nvPr/>
                </p:nvSpPr>
                <p:spPr>
                  <a:xfrm>
                    <a:off x="0" y="0"/>
                    <a:ext cx="464741" cy="330769"/>
                  </a:xfrm>
                  <a:prstGeom prst="rect">
                    <a:avLst/>
                  </a:prstGeom>
                  <a:solidFill>
                    <a:srgbClr val="C4C4C4"/>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nvGrpSpPr>
                  <p:cNvPr id="3028" name="Group"/>
                  <p:cNvGrpSpPr/>
                  <p:nvPr/>
                </p:nvGrpSpPr>
                <p:grpSpPr>
                  <a:xfrm>
                    <a:off x="24488" y="187531"/>
                    <a:ext cx="113148" cy="105313"/>
                    <a:chOff x="0" y="0"/>
                    <a:chExt cx="113146" cy="105311"/>
                  </a:xfrm>
                </p:grpSpPr>
                <p:sp>
                  <p:nvSpPr>
                    <p:cNvPr id="3021" name="Line"/>
                    <p:cNvSpPr/>
                    <p:nvPr/>
                  </p:nvSpPr>
                  <p:spPr>
                    <a:xfrm>
                      <a:off x="0" y="37214"/>
                      <a:ext cx="84270" cy="680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EBB20"/>
                    </a:solidFill>
                    <a:ln w="25400" cap="flat">
                      <a:solidFill>
                        <a:srgbClr val="0A5C0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022" name="Line"/>
                    <p:cNvSpPr/>
                    <p:nvPr/>
                  </p:nvSpPr>
                  <p:spPr>
                    <a:xfrm flipV="1">
                      <a:off x="4054" y="47722"/>
                      <a:ext cx="55175" cy="55175"/>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023" name="Line"/>
                    <p:cNvSpPr/>
                    <p:nvPr/>
                  </p:nvSpPr>
                  <p:spPr>
                    <a:xfrm flipV="1">
                      <a:off x="41454" y="53356"/>
                      <a:ext cx="25099" cy="25099"/>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024" name="Line"/>
                    <p:cNvSpPr/>
                    <p:nvPr/>
                  </p:nvSpPr>
                  <p:spPr>
                    <a:xfrm flipV="1">
                      <a:off x="3647" y="46257"/>
                      <a:ext cx="54117" cy="54117"/>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025" name="Line"/>
                    <p:cNvSpPr/>
                    <p:nvPr/>
                  </p:nvSpPr>
                  <p:spPr>
                    <a:xfrm flipV="1">
                      <a:off x="39124" y="53581"/>
                      <a:ext cx="24500" cy="24499"/>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026" name="Circle"/>
                    <p:cNvSpPr/>
                    <p:nvPr/>
                  </p:nvSpPr>
                  <p:spPr>
                    <a:xfrm>
                      <a:off x="51039" y="0"/>
                      <a:ext cx="62108" cy="62107"/>
                    </a:xfrm>
                    <a:prstGeom prst="ellipse">
                      <a:avLst/>
                    </a:prstGeom>
                    <a:solidFill>
                      <a:srgbClr val="06BC00"/>
                    </a:solidFill>
                    <a:ln w="38100" cap="flat">
                      <a:solidFill>
                        <a:srgbClr val="015400"/>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027" name="Circle"/>
                    <p:cNvSpPr/>
                    <p:nvPr/>
                  </p:nvSpPr>
                  <p:spPr>
                    <a:xfrm>
                      <a:off x="83255" y="9142"/>
                      <a:ext cx="20075" cy="20074"/>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pic>
                <p:nvPicPr>
                  <p:cNvPr id="3029" name="250px-VRSNlogoAug2012.png" descr="250px-VRSNlogoAug2012.png"/>
                  <p:cNvPicPr>
                    <a:picLocks noChangeAspect="1"/>
                  </p:cNvPicPr>
                  <p:nvPr/>
                </p:nvPicPr>
                <p:blipFill>
                  <a:blip r:embed="rId4">
                    <a:extLst/>
                  </a:blip>
                  <a:srcRect l="0" t="0" r="12951" b="33387"/>
                  <a:stretch>
                    <a:fillRect/>
                  </a:stretch>
                </p:blipFill>
                <p:spPr>
                  <a:xfrm>
                    <a:off x="270465" y="154464"/>
                    <a:ext cx="180835" cy="138382"/>
                  </a:xfrm>
                  <a:prstGeom prst="rect">
                    <a:avLst/>
                  </a:prstGeom>
                  <a:ln w="12700" cap="flat">
                    <a:noFill/>
                    <a:miter lim="400000"/>
                  </a:ln>
                  <a:effectLst/>
                </p:spPr>
              </p:pic>
              <p:pic>
                <p:nvPicPr>
                  <p:cNvPr id="3030" name="strategic_bofa500_1.png" descr="strategic_bofa500_1.png"/>
                  <p:cNvPicPr>
                    <a:picLocks noChangeAspect="1"/>
                  </p:cNvPicPr>
                  <p:nvPr/>
                </p:nvPicPr>
                <p:blipFill>
                  <a:blip r:embed="rId5">
                    <a:extLst/>
                  </a:blip>
                  <a:srcRect l="35082" t="39675" r="28418" b="0"/>
                  <a:stretch>
                    <a:fillRect/>
                  </a:stretch>
                </p:blipFill>
                <p:spPr>
                  <a:xfrm>
                    <a:off x="137930" y="187531"/>
                    <a:ext cx="188860" cy="105349"/>
                  </a:xfrm>
                  <a:prstGeom prst="rect">
                    <a:avLst/>
                  </a:prstGeom>
                  <a:ln w="12700" cap="flat">
                    <a:noFill/>
                    <a:miter lim="400000"/>
                  </a:ln>
                  <a:effectLst/>
                </p:spPr>
              </p:pic>
            </p:grpSp>
            <p:sp>
              <p:nvSpPr>
                <p:cNvPr id="3032" name="Certificate"/>
                <p:cNvSpPr txBox="1"/>
                <p:nvPr/>
              </p:nvSpPr>
              <p:spPr>
                <a:xfrm>
                  <a:off x="0" y="0"/>
                  <a:ext cx="533210" cy="241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900">
                      <a:solidFill>
                        <a:srgbClr val="000000"/>
                      </a:solidFill>
                      <a:latin typeface="Snell Roundhand"/>
                      <a:ea typeface="Snell Roundhand"/>
                      <a:cs typeface="Snell Roundhand"/>
                      <a:sym typeface="Snell Roundhand"/>
                    </a:defRPr>
                  </a:lvl1pPr>
                </a:lstStyle>
                <a:p>
                  <a:pPr/>
                  <a:r>
                    <a:t>Certificate</a:t>
                  </a:r>
                </a:p>
              </p:txBody>
            </p:sp>
          </p:grpSp>
          <p:sp>
            <p:nvSpPr>
              <p:cNvPr id="3034" name="✗"/>
              <p:cNvSpPr txBox="1"/>
              <p:nvPr/>
            </p:nvSpPr>
            <p:spPr>
              <a:xfrm>
                <a:off x="64471" y="0"/>
                <a:ext cx="404268" cy="609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4000">
                    <a:solidFill>
                      <a:srgbClr val="C82506"/>
                    </a:solidFill>
                    <a:latin typeface="Gill Sans"/>
                    <a:ea typeface="Gill Sans"/>
                    <a:cs typeface="Gill Sans"/>
                    <a:sym typeface="Gill Sans"/>
                  </a:defRPr>
                </a:lvl1pPr>
              </a:lstStyle>
              <a:p>
                <a:pPr/>
                <a:r>
                  <a:t>✗</a:t>
                </a:r>
              </a:p>
            </p:txBody>
          </p:sp>
        </p:grpSp>
        <p:grpSp>
          <p:nvGrpSpPr>
            <p:cNvPr id="3051" name="Group"/>
            <p:cNvGrpSpPr/>
            <p:nvPr/>
          </p:nvGrpSpPr>
          <p:grpSpPr>
            <a:xfrm>
              <a:off x="589542" y="0"/>
              <a:ext cx="533211" cy="609601"/>
              <a:chOff x="0" y="0"/>
              <a:chExt cx="533209" cy="609600"/>
            </a:xfrm>
          </p:grpSpPr>
          <p:grpSp>
            <p:nvGrpSpPr>
              <p:cNvPr id="3049" name="Group"/>
              <p:cNvGrpSpPr/>
              <p:nvPr/>
            </p:nvGrpSpPr>
            <p:grpSpPr>
              <a:xfrm>
                <a:off x="-1" y="118381"/>
                <a:ext cx="533211" cy="372838"/>
                <a:chOff x="0" y="0"/>
                <a:chExt cx="533209" cy="372836"/>
              </a:xfrm>
            </p:grpSpPr>
            <p:grpSp>
              <p:nvGrpSpPr>
                <p:cNvPr id="3047" name="Group"/>
                <p:cNvGrpSpPr/>
                <p:nvPr/>
              </p:nvGrpSpPr>
              <p:grpSpPr>
                <a:xfrm>
                  <a:off x="34234" y="42068"/>
                  <a:ext cx="464742" cy="330769"/>
                  <a:chOff x="0" y="0"/>
                  <a:chExt cx="464740" cy="330768"/>
                </a:xfrm>
              </p:grpSpPr>
              <p:sp>
                <p:nvSpPr>
                  <p:cNvPr id="3036" name="Rectangle"/>
                  <p:cNvSpPr/>
                  <p:nvPr/>
                </p:nvSpPr>
                <p:spPr>
                  <a:xfrm>
                    <a:off x="0" y="0"/>
                    <a:ext cx="464741" cy="330769"/>
                  </a:xfrm>
                  <a:prstGeom prst="rect">
                    <a:avLst/>
                  </a:prstGeom>
                  <a:solidFill>
                    <a:srgbClr val="C4C4C4"/>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nvGrpSpPr>
                  <p:cNvPr id="3044" name="Group"/>
                  <p:cNvGrpSpPr/>
                  <p:nvPr/>
                </p:nvGrpSpPr>
                <p:grpSpPr>
                  <a:xfrm>
                    <a:off x="24488" y="187531"/>
                    <a:ext cx="113148" cy="105313"/>
                    <a:chOff x="0" y="0"/>
                    <a:chExt cx="113146" cy="105311"/>
                  </a:xfrm>
                </p:grpSpPr>
                <p:sp>
                  <p:nvSpPr>
                    <p:cNvPr id="3037" name="Line"/>
                    <p:cNvSpPr/>
                    <p:nvPr/>
                  </p:nvSpPr>
                  <p:spPr>
                    <a:xfrm>
                      <a:off x="0" y="37214"/>
                      <a:ext cx="84270" cy="680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EBB20"/>
                    </a:solidFill>
                    <a:ln w="25400" cap="flat">
                      <a:solidFill>
                        <a:srgbClr val="0A5C0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038" name="Line"/>
                    <p:cNvSpPr/>
                    <p:nvPr/>
                  </p:nvSpPr>
                  <p:spPr>
                    <a:xfrm flipV="1">
                      <a:off x="4054" y="47722"/>
                      <a:ext cx="55175" cy="55175"/>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039" name="Line"/>
                    <p:cNvSpPr/>
                    <p:nvPr/>
                  </p:nvSpPr>
                  <p:spPr>
                    <a:xfrm flipV="1">
                      <a:off x="41454" y="53356"/>
                      <a:ext cx="25099" cy="25099"/>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040" name="Line"/>
                    <p:cNvSpPr/>
                    <p:nvPr/>
                  </p:nvSpPr>
                  <p:spPr>
                    <a:xfrm flipV="1">
                      <a:off x="3647" y="46257"/>
                      <a:ext cx="54117" cy="54117"/>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041" name="Line"/>
                    <p:cNvSpPr/>
                    <p:nvPr/>
                  </p:nvSpPr>
                  <p:spPr>
                    <a:xfrm flipV="1">
                      <a:off x="39124" y="53581"/>
                      <a:ext cx="24500" cy="24499"/>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042" name="Circle"/>
                    <p:cNvSpPr/>
                    <p:nvPr/>
                  </p:nvSpPr>
                  <p:spPr>
                    <a:xfrm>
                      <a:off x="51039" y="0"/>
                      <a:ext cx="62108" cy="62107"/>
                    </a:xfrm>
                    <a:prstGeom prst="ellipse">
                      <a:avLst/>
                    </a:prstGeom>
                    <a:solidFill>
                      <a:srgbClr val="06BC00"/>
                    </a:solidFill>
                    <a:ln w="38100" cap="flat">
                      <a:solidFill>
                        <a:srgbClr val="015400"/>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043" name="Circle"/>
                    <p:cNvSpPr/>
                    <p:nvPr/>
                  </p:nvSpPr>
                  <p:spPr>
                    <a:xfrm>
                      <a:off x="83255" y="9142"/>
                      <a:ext cx="20075" cy="20074"/>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pic>
                <p:nvPicPr>
                  <p:cNvPr id="3045" name="250px-VRSNlogoAug2012.png" descr="250px-VRSNlogoAug2012.png"/>
                  <p:cNvPicPr>
                    <a:picLocks noChangeAspect="1"/>
                  </p:cNvPicPr>
                  <p:nvPr/>
                </p:nvPicPr>
                <p:blipFill>
                  <a:blip r:embed="rId4">
                    <a:extLst/>
                  </a:blip>
                  <a:srcRect l="0" t="0" r="12951" b="33387"/>
                  <a:stretch>
                    <a:fillRect/>
                  </a:stretch>
                </p:blipFill>
                <p:spPr>
                  <a:xfrm>
                    <a:off x="270465" y="154464"/>
                    <a:ext cx="180835" cy="138382"/>
                  </a:xfrm>
                  <a:prstGeom prst="rect">
                    <a:avLst/>
                  </a:prstGeom>
                  <a:ln w="12700" cap="flat">
                    <a:noFill/>
                    <a:miter lim="400000"/>
                  </a:ln>
                  <a:effectLst/>
                </p:spPr>
              </p:pic>
              <p:pic>
                <p:nvPicPr>
                  <p:cNvPr id="3046" name="strategic_bofa500_1.png" descr="strategic_bofa500_1.png"/>
                  <p:cNvPicPr>
                    <a:picLocks noChangeAspect="1"/>
                  </p:cNvPicPr>
                  <p:nvPr/>
                </p:nvPicPr>
                <p:blipFill>
                  <a:blip r:embed="rId5">
                    <a:extLst/>
                  </a:blip>
                  <a:srcRect l="35082" t="39675" r="28418" b="0"/>
                  <a:stretch>
                    <a:fillRect/>
                  </a:stretch>
                </p:blipFill>
                <p:spPr>
                  <a:xfrm>
                    <a:off x="137930" y="187531"/>
                    <a:ext cx="188860" cy="105349"/>
                  </a:xfrm>
                  <a:prstGeom prst="rect">
                    <a:avLst/>
                  </a:prstGeom>
                  <a:ln w="12700" cap="flat">
                    <a:noFill/>
                    <a:miter lim="400000"/>
                  </a:ln>
                  <a:effectLst/>
                </p:spPr>
              </p:pic>
            </p:grpSp>
            <p:sp>
              <p:nvSpPr>
                <p:cNvPr id="3048" name="Certificate"/>
                <p:cNvSpPr txBox="1"/>
                <p:nvPr/>
              </p:nvSpPr>
              <p:spPr>
                <a:xfrm>
                  <a:off x="0" y="0"/>
                  <a:ext cx="533210" cy="241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900">
                      <a:solidFill>
                        <a:srgbClr val="000000"/>
                      </a:solidFill>
                      <a:latin typeface="Snell Roundhand"/>
                      <a:ea typeface="Snell Roundhand"/>
                      <a:cs typeface="Snell Roundhand"/>
                      <a:sym typeface="Snell Roundhand"/>
                    </a:defRPr>
                  </a:lvl1pPr>
                </a:lstStyle>
                <a:p>
                  <a:pPr/>
                  <a:r>
                    <a:t>Certificate</a:t>
                  </a:r>
                </a:p>
              </p:txBody>
            </p:sp>
          </p:grpSp>
          <p:sp>
            <p:nvSpPr>
              <p:cNvPr id="3050" name="✗"/>
              <p:cNvSpPr txBox="1"/>
              <p:nvPr/>
            </p:nvSpPr>
            <p:spPr>
              <a:xfrm>
                <a:off x="64471" y="0"/>
                <a:ext cx="404268" cy="609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4000">
                    <a:solidFill>
                      <a:srgbClr val="C82506"/>
                    </a:solidFill>
                    <a:latin typeface="Gill Sans"/>
                    <a:ea typeface="Gill Sans"/>
                    <a:cs typeface="Gill Sans"/>
                    <a:sym typeface="Gill Sans"/>
                  </a:defRPr>
                </a:lvl1pPr>
              </a:lstStyle>
              <a:p>
                <a:pPr/>
                <a:r>
                  <a:t>✗</a:t>
                </a:r>
              </a:p>
            </p:txBody>
          </p:sp>
        </p:grpSp>
        <p:grpSp>
          <p:nvGrpSpPr>
            <p:cNvPr id="3067" name="Group"/>
            <p:cNvGrpSpPr/>
            <p:nvPr/>
          </p:nvGrpSpPr>
          <p:grpSpPr>
            <a:xfrm>
              <a:off x="-1" y="419099"/>
              <a:ext cx="533211" cy="609601"/>
              <a:chOff x="0" y="0"/>
              <a:chExt cx="533209" cy="609600"/>
            </a:xfrm>
          </p:grpSpPr>
          <p:grpSp>
            <p:nvGrpSpPr>
              <p:cNvPr id="3065" name="Group"/>
              <p:cNvGrpSpPr/>
              <p:nvPr/>
            </p:nvGrpSpPr>
            <p:grpSpPr>
              <a:xfrm>
                <a:off x="-1" y="118381"/>
                <a:ext cx="533211" cy="372838"/>
                <a:chOff x="0" y="0"/>
                <a:chExt cx="533209" cy="372836"/>
              </a:xfrm>
            </p:grpSpPr>
            <p:grpSp>
              <p:nvGrpSpPr>
                <p:cNvPr id="3063" name="Group"/>
                <p:cNvGrpSpPr/>
                <p:nvPr/>
              </p:nvGrpSpPr>
              <p:grpSpPr>
                <a:xfrm>
                  <a:off x="34234" y="42068"/>
                  <a:ext cx="464742" cy="330769"/>
                  <a:chOff x="0" y="0"/>
                  <a:chExt cx="464740" cy="330768"/>
                </a:xfrm>
              </p:grpSpPr>
              <p:sp>
                <p:nvSpPr>
                  <p:cNvPr id="3052" name="Rectangle"/>
                  <p:cNvSpPr/>
                  <p:nvPr/>
                </p:nvSpPr>
                <p:spPr>
                  <a:xfrm>
                    <a:off x="0" y="0"/>
                    <a:ext cx="464741" cy="330769"/>
                  </a:xfrm>
                  <a:prstGeom prst="rect">
                    <a:avLst/>
                  </a:prstGeom>
                  <a:solidFill>
                    <a:srgbClr val="C4C4C4"/>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nvGrpSpPr>
                  <p:cNvPr id="3060" name="Group"/>
                  <p:cNvGrpSpPr/>
                  <p:nvPr/>
                </p:nvGrpSpPr>
                <p:grpSpPr>
                  <a:xfrm>
                    <a:off x="24488" y="187531"/>
                    <a:ext cx="113148" cy="105313"/>
                    <a:chOff x="0" y="0"/>
                    <a:chExt cx="113146" cy="105311"/>
                  </a:xfrm>
                </p:grpSpPr>
                <p:sp>
                  <p:nvSpPr>
                    <p:cNvPr id="3053" name="Line"/>
                    <p:cNvSpPr/>
                    <p:nvPr/>
                  </p:nvSpPr>
                  <p:spPr>
                    <a:xfrm>
                      <a:off x="0" y="37214"/>
                      <a:ext cx="84270" cy="680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EBB20"/>
                    </a:solidFill>
                    <a:ln w="25400" cap="flat">
                      <a:solidFill>
                        <a:srgbClr val="0A5C0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054" name="Line"/>
                    <p:cNvSpPr/>
                    <p:nvPr/>
                  </p:nvSpPr>
                  <p:spPr>
                    <a:xfrm flipV="1">
                      <a:off x="4054" y="47722"/>
                      <a:ext cx="55175" cy="55175"/>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055" name="Line"/>
                    <p:cNvSpPr/>
                    <p:nvPr/>
                  </p:nvSpPr>
                  <p:spPr>
                    <a:xfrm flipV="1">
                      <a:off x="41454" y="53356"/>
                      <a:ext cx="25099" cy="25099"/>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056" name="Line"/>
                    <p:cNvSpPr/>
                    <p:nvPr/>
                  </p:nvSpPr>
                  <p:spPr>
                    <a:xfrm flipV="1">
                      <a:off x="3647" y="46257"/>
                      <a:ext cx="54117" cy="54117"/>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057" name="Line"/>
                    <p:cNvSpPr/>
                    <p:nvPr/>
                  </p:nvSpPr>
                  <p:spPr>
                    <a:xfrm flipV="1">
                      <a:off x="39124" y="53581"/>
                      <a:ext cx="24500" cy="24499"/>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058" name="Circle"/>
                    <p:cNvSpPr/>
                    <p:nvPr/>
                  </p:nvSpPr>
                  <p:spPr>
                    <a:xfrm>
                      <a:off x="51039" y="0"/>
                      <a:ext cx="62108" cy="62107"/>
                    </a:xfrm>
                    <a:prstGeom prst="ellipse">
                      <a:avLst/>
                    </a:prstGeom>
                    <a:solidFill>
                      <a:srgbClr val="06BC00"/>
                    </a:solidFill>
                    <a:ln w="38100" cap="flat">
                      <a:solidFill>
                        <a:srgbClr val="015400"/>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059" name="Circle"/>
                    <p:cNvSpPr/>
                    <p:nvPr/>
                  </p:nvSpPr>
                  <p:spPr>
                    <a:xfrm>
                      <a:off x="83255" y="9142"/>
                      <a:ext cx="20075" cy="20074"/>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pic>
                <p:nvPicPr>
                  <p:cNvPr id="3061" name="250px-VRSNlogoAug2012.png" descr="250px-VRSNlogoAug2012.png"/>
                  <p:cNvPicPr>
                    <a:picLocks noChangeAspect="1"/>
                  </p:cNvPicPr>
                  <p:nvPr/>
                </p:nvPicPr>
                <p:blipFill>
                  <a:blip r:embed="rId4">
                    <a:extLst/>
                  </a:blip>
                  <a:srcRect l="0" t="0" r="12951" b="33387"/>
                  <a:stretch>
                    <a:fillRect/>
                  </a:stretch>
                </p:blipFill>
                <p:spPr>
                  <a:xfrm>
                    <a:off x="270465" y="154464"/>
                    <a:ext cx="180835" cy="138382"/>
                  </a:xfrm>
                  <a:prstGeom prst="rect">
                    <a:avLst/>
                  </a:prstGeom>
                  <a:ln w="12700" cap="flat">
                    <a:noFill/>
                    <a:miter lim="400000"/>
                  </a:ln>
                  <a:effectLst/>
                </p:spPr>
              </p:pic>
              <p:pic>
                <p:nvPicPr>
                  <p:cNvPr id="3062" name="strategic_bofa500_1.png" descr="strategic_bofa500_1.png"/>
                  <p:cNvPicPr>
                    <a:picLocks noChangeAspect="1"/>
                  </p:cNvPicPr>
                  <p:nvPr/>
                </p:nvPicPr>
                <p:blipFill>
                  <a:blip r:embed="rId5">
                    <a:extLst/>
                  </a:blip>
                  <a:srcRect l="35082" t="39675" r="28418" b="0"/>
                  <a:stretch>
                    <a:fillRect/>
                  </a:stretch>
                </p:blipFill>
                <p:spPr>
                  <a:xfrm>
                    <a:off x="137930" y="187531"/>
                    <a:ext cx="188860" cy="105349"/>
                  </a:xfrm>
                  <a:prstGeom prst="rect">
                    <a:avLst/>
                  </a:prstGeom>
                  <a:ln w="12700" cap="flat">
                    <a:noFill/>
                    <a:miter lim="400000"/>
                  </a:ln>
                  <a:effectLst/>
                </p:spPr>
              </p:pic>
            </p:grpSp>
            <p:sp>
              <p:nvSpPr>
                <p:cNvPr id="3064" name="Certificate"/>
                <p:cNvSpPr txBox="1"/>
                <p:nvPr/>
              </p:nvSpPr>
              <p:spPr>
                <a:xfrm>
                  <a:off x="0" y="0"/>
                  <a:ext cx="533210" cy="241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900">
                      <a:solidFill>
                        <a:srgbClr val="000000"/>
                      </a:solidFill>
                      <a:latin typeface="Snell Roundhand"/>
                      <a:ea typeface="Snell Roundhand"/>
                      <a:cs typeface="Snell Roundhand"/>
                      <a:sym typeface="Snell Roundhand"/>
                    </a:defRPr>
                  </a:lvl1pPr>
                </a:lstStyle>
                <a:p>
                  <a:pPr/>
                  <a:r>
                    <a:t>Certificate</a:t>
                  </a:r>
                </a:p>
              </p:txBody>
            </p:sp>
          </p:grpSp>
          <p:sp>
            <p:nvSpPr>
              <p:cNvPr id="3066" name="✗"/>
              <p:cNvSpPr txBox="1"/>
              <p:nvPr/>
            </p:nvSpPr>
            <p:spPr>
              <a:xfrm>
                <a:off x="64471" y="0"/>
                <a:ext cx="404268" cy="609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4000">
                    <a:solidFill>
                      <a:srgbClr val="C82506"/>
                    </a:solidFill>
                    <a:latin typeface="Gill Sans"/>
                    <a:ea typeface="Gill Sans"/>
                    <a:cs typeface="Gill Sans"/>
                    <a:sym typeface="Gill Sans"/>
                  </a:defRPr>
                </a:lvl1pPr>
              </a:lstStyle>
              <a:p>
                <a:pPr/>
                <a:r>
                  <a:t>✗</a:t>
                </a:r>
              </a:p>
            </p:txBody>
          </p:sp>
        </p:grpSp>
        <p:grpSp>
          <p:nvGrpSpPr>
            <p:cNvPr id="3083" name="Group"/>
            <p:cNvGrpSpPr/>
            <p:nvPr/>
          </p:nvGrpSpPr>
          <p:grpSpPr>
            <a:xfrm>
              <a:off x="589542" y="419099"/>
              <a:ext cx="533211" cy="609601"/>
              <a:chOff x="0" y="0"/>
              <a:chExt cx="533209" cy="609600"/>
            </a:xfrm>
          </p:grpSpPr>
          <p:grpSp>
            <p:nvGrpSpPr>
              <p:cNvPr id="3081" name="Group"/>
              <p:cNvGrpSpPr/>
              <p:nvPr/>
            </p:nvGrpSpPr>
            <p:grpSpPr>
              <a:xfrm>
                <a:off x="-1" y="118381"/>
                <a:ext cx="533211" cy="372838"/>
                <a:chOff x="0" y="0"/>
                <a:chExt cx="533209" cy="372836"/>
              </a:xfrm>
            </p:grpSpPr>
            <p:grpSp>
              <p:nvGrpSpPr>
                <p:cNvPr id="3079" name="Group"/>
                <p:cNvGrpSpPr/>
                <p:nvPr/>
              </p:nvGrpSpPr>
              <p:grpSpPr>
                <a:xfrm>
                  <a:off x="34234" y="42068"/>
                  <a:ext cx="464742" cy="330769"/>
                  <a:chOff x="0" y="0"/>
                  <a:chExt cx="464740" cy="330768"/>
                </a:xfrm>
              </p:grpSpPr>
              <p:sp>
                <p:nvSpPr>
                  <p:cNvPr id="3068" name="Rectangle"/>
                  <p:cNvSpPr/>
                  <p:nvPr/>
                </p:nvSpPr>
                <p:spPr>
                  <a:xfrm>
                    <a:off x="0" y="0"/>
                    <a:ext cx="464741" cy="330769"/>
                  </a:xfrm>
                  <a:prstGeom prst="rect">
                    <a:avLst/>
                  </a:prstGeom>
                  <a:solidFill>
                    <a:srgbClr val="C4C4C4"/>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nvGrpSpPr>
                  <p:cNvPr id="3076" name="Group"/>
                  <p:cNvGrpSpPr/>
                  <p:nvPr/>
                </p:nvGrpSpPr>
                <p:grpSpPr>
                  <a:xfrm>
                    <a:off x="24488" y="187531"/>
                    <a:ext cx="113148" cy="105313"/>
                    <a:chOff x="0" y="0"/>
                    <a:chExt cx="113146" cy="105311"/>
                  </a:xfrm>
                </p:grpSpPr>
                <p:sp>
                  <p:nvSpPr>
                    <p:cNvPr id="3069" name="Line"/>
                    <p:cNvSpPr/>
                    <p:nvPr/>
                  </p:nvSpPr>
                  <p:spPr>
                    <a:xfrm>
                      <a:off x="0" y="37214"/>
                      <a:ext cx="84270" cy="680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EBB20"/>
                    </a:solidFill>
                    <a:ln w="25400" cap="flat">
                      <a:solidFill>
                        <a:srgbClr val="0A5C0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070" name="Line"/>
                    <p:cNvSpPr/>
                    <p:nvPr/>
                  </p:nvSpPr>
                  <p:spPr>
                    <a:xfrm flipV="1">
                      <a:off x="4054" y="47722"/>
                      <a:ext cx="55175" cy="55175"/>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071" name="Line"/>
                    <p:cNvSpPr/>
                    <p:nvPr/>
                  </p:nvSpPr>
                  <p:spPr>
                    <a:xfrm flipV="1">
                      <a:off x="41454" y="53356"/>
                      <a:ext cx="25099" cy="25099"/>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072" name="Line"/>
                    <p:cNvSpPr/>
                    <p:nvPr/>
                  </p:nvSpPr>
                  <p:spPr>
                    <a:xfrm flipV="1">
                      <a:off x="3647" y="46257"/>
                      <a:ext cx="54117" cy="54117"/>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073" name="Line"/>
                    <p:cNvSpPr/>
                    <p:nvPr/>
                  </p:nvSpPr>
                  <p:spPr>
                    <a:xfrm flipV="1">
                      <a:off x="39124" y="53581"/>
                      <a:ext cx="24500" cy="24499"/>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074" name="Circle"/>
                    <p:cNvSpPr/>
                    <p:nvPr/>
                  </p:nvSpPr>
                  <p:spPr>
                    <a:xfrm>
                      <a:off x="51039" y="0"/>
                      <a:ext cx="62108" cy="62107"/>
                    </a:xfrm>
                    <a:prstGeom prst="ellipse">
                      <a:avLst/>
                    </a:prstGeom>
                    <a:solidFill>
                      <a:srgbClr val="06BC00"/>
                    </a:solidFill>
                    <a:ln w="38100" cap="flat">
                      <a:solidFill>
                        <a:srgbClr val="015400"/>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075" name="Circle"/>
                    <p:cNvSpPr/>
                    <p:nvPr/>
                  </p:nvSpPr>
                  <p:spPr>
                    <a:xfrm>
                      <a:off x="83255" y="9142"/>
                      <a:ext cx="20075" cy="20074"/>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pic>
                <p:nvPicPr>
                  <p:cNvPr id="3077" name="250px-VRSNlogoAug2012.png" descr="250px-VRSNlogoAug2012.png"/>
                  <p:cNvPicPr>
                    <a:picLocks noChangeAspect="1"/>
                  </p:cNvPicPr>
                  <p:nvPr/>
                </p:nvPicPr>
                <p:blipFill>
                  <a:blip r:embed="rId4">
                    <a:extLst/>
                  </a:blip>
                  <a:srcRect l="0" t="0" r="12951" b="33387"/>
                  <a:stretch>
                    <a:fillRect/>
                  </a:stretch>
                </p:blipFill>
                <p:spPr>
                  <a:xfrm>
                    <a:off x="270465" y="154464"/>
                    <a:ext cx="180835" cy="138382"/>
                  </a:xfrm>
                  <a:prstGeom prst="rect">
                    <a:avLst/>
                  </a:prstGeom>
                  <a:ln w="12700" cap="flat">
                    <a:noFill/>
                    <a:miter lim="400000"/>
                  </a:ln>
                  <a:effectLst/>
                </p:spPr>
              </p:pic>
              <p:pic>
                <p:nvPicPr>
                  <p:cNvPr id="3078" name="strategic_bofa500_1.png" descr="strategic_bofa500_1.png"/>
                  <p:cNvPicPr>
                    <a:picLocks noChangeAspect="1"/>
                  </p:cNvPicPr>
                  <p:nvPr/>
                </p:nvPicPr>
                <p:blipFill>
                  <a:blip r:embed="rId5">
                    <a:extLst/>
                  </a:blip>
                  <a:srcRect l="35082" t="39675" r="28418" b="0"/>
                  <a:stretch>
                    <a:fillRect/>
                  </a:stretch>
                </p:blipFill>
                <p:spPr>
                  <a:xfrm>
                    <a:off x="137930" y="187531"/>
                    <a:ext cx="188860" cy="105349"/>
                  </a:xfrm>
                  <a:prstGeom prst="rect">
                    <a:avLst/>
                  </a:prstGeom>
                  <a:ln w="12700" cap="flat">
                    <a:noFill/>
                    <a:miter lim="400000"/>
                  </a:ln>
                  <a:effectLst/>
                </p:spPr>
              </p:pic>
            </p:grpSp>
            <p:sp>
              <p:nvSpPr>
                <p:cNvPr id="3080" name="Certificate"/>
                <p:cNvSpPr txBox="1"/>
                <p:nvPr/>
              </p:nvSpPr>
              <p:spPr>
                <a:xfrm>
                  <a:off x="0" y="0"/>
                  <a:ext cx="533210" cy="241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900">
                      <a:solidFill>
                        <a:srgbClr val="000000"/>
                      </a:solidFill>
                      <a:latin typeface="Snell Roundhand"/>
                      <a:ea typeface="Snell Roundhand"/>
                      <a:cs typeface="Snell Roundhand"/>
                      <a:sym typeface="Snell Roundhand"/>
                    </a:defRPr>
                  </a:lvl1pPr>
                </a:lstStyle>
                <a:p>
                  <a:pPr/>
                  <a:r>
                    <a:t>Certificate</a:t>
                  </a:r>
                </a:p>
              </p:txBody>
            </p:sp>
          </p:grpSp>
          <p:sp>
            <p:nvSpPr>
              <p:cNvPr id="3082" name="✗"/>
              <p:cNvSpPr txBox="1"/>
              <p:nvPr/>
            </p:nvSpPr>
            <p:spPr>
              <a:xfrm>
                <a:off x="64471" y="0"/>
                <a:ext cx="404268" cy="609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4000">
                    <a:solidFill>
                      <a:srgbClr val="C82506"/>
                    </a:solidFill>
                    <a:latin typeface="Gill Sans"/>
                    <a:ea typeface="Gill Sans"/>
                    <a:cs typeface="Gill Sans"/>
                    <a:sym typeface="Gill Sans"/>
                  </a:defRPr>
                </a:lvl1pPr>
              </a:lstStyle>
              <a:p>
                <a:pPr/>
                <a:r>
                  <a:t>✗</a:t>
                </a:r>
              </a:p>
            </p:txBody>
          </p:sp>
        </p:grpSp>
        <p:grpSp>
          <p:nvGrpSpPr>
            <p:cNvPr id="3099" name="Group"/>
            <p:cNvGrpSpPr/>
            <p:nvPr/>
          </p:nvGrpSpPr>
          <p:grpSpPr>
            <a:xfrm>
              <a:off x="1179085" y="0"/>
              <a:ext cx="533211" cy="609601"/>
              <a:chOff x="0" y="0"/>
              <a:chExt cx="533209" cy="609600"/>
            </a:xfrm>
          </p:grpSpPr>
          <p:grpSp>
            <p:nvGrpSpPr>
              <p:cNvPr id="3097" name="Group"/>
              <p:cNvGrpSpPr/>
              <p:nvPr/>
            </p:nvGrpSpPr>
            <p:grpSpPr>
              <a:xfrm>
                <a:off x="-1" y="118381"/>
                <a:ext cx="533211" cy="372838"/>
                <a:chOff x="0" y="0"/>
                <a:chExt cx="533209" cy="372836"/>
              </a:xfrm>
            </p:grpSpPr>
            <p:grpSp>
              <p:nvGrpSpPr>
                <p:cNvPr id="3095" name="Group"/>
                <p:cNvGrpSpPr/>
                <p:nvPr/>
              </p:nvGrpSpPr>
              <p:grpSpPr>
                <a:xfrm>
                  <a:off x="34234" y="42068"/>
                  <a:ext cx="464742" cy="330769"/>
                  <a:chOff x="0" y="0"/>
                  <a:chExt cx="464740" cy="330768"/>
                </a:xfrm>
              </p:grpSpPr>
              <p:sp>
                <p:nvSpPr>
                  <p:cNvPr id="3084" name="Rectangle"/>
                  <p:cNvSpPr/>
                  <p:nvPr/>
                </p:nvSpPr>
                <p:spPr>
                  <a:xfrm>
                    <a:off x="0" y="0"/>
                    <a:ext cx="464741" cy="330769"/>
                  </a:xfrm>
                  <a:prstGeom prst="rect">
                    <a:avLst/>
                  </a:prstGeom>
                  <a:solidFill>
                    <a:srgbClr val="C4C4C4"/>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nvGrpSpPr>
                  <p:cNvPr id="3092" name="Group"/>
                  <p:cNvGrpSpPr/>
                  <p:nvPr/>
                </p:nvGrpSpPr>
                <p:grpSpPr>
                  <a:xfrm>
                    <a:off x="24488" y="187531"/>
                    <a:ext cx="113148" cy="105313"/>
                    <a:chOff x="0" y="0"/>
                    <a:chExt cx="113146" cy="105311"/>
                  </a:xfrm>
                </p:grpSpPr>
                <p:sp>
                  <p:nvSpPr>
                    <p:cNvPr id="3085" name="Line"/>
                    <p:cNvSpPr/>
                    <p:nvPr/>
                  </p:nvSpPr>
                  <p:spPr>
                    <a:xfrm>
                      <a:off x="0" y="37214"/>
                      <a:ext cx="84270" cy="680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EBB20"/>
                    </a:solidFill>
                    <a:ln w="25400" cap="flat">
                      <a:solidFill>
                        <a:srgbClr val="0A5C0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086" name="Line"/>
                    <p:cNvSpPr/>
                    <p:nvPr/>
                  </p:nvSpPr>
                  <p:spPr>
                    <a:xfrm flipV="1">
                      <a:off x="4054" y="47722"/>
                      <a:ext cx="55175" cy="55175"/>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087" name="Line"/>
                    <p:cNvSpPr/>
                    <p:nvPr/>
                  </p:nvSpPr>
                  <p:spPr>
                    <a:xfrm flipV="1">
                      <a:off x="41454" y="53356"/>
                      <a:ext cx="25099" cy="25099"/>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088" name="Line"/>
                    <p:cNvSpPr/>
                    <p:nvPr/>
                  </p:nvSpPr>
                  <p:spPr>
                    <a:xfrm flipV="1">
                      <a:off x="3647" y="46257"/>
                      <a:ext cx="54117" cy="54117"/>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089" name="Line"/>
                    <p:cNvSpPr/>
                    <p:nvPr/>
                  </p:nvSpPr>
                  <p:spPr>
                    <a:xfrm flipV="1">
                      <a:off x="39124" y="53581"/>
                      <a:ext cx="24500" cy="24499"/>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090" name="Circle"/>
                    <p:cNvSpPr/>
                    <p:nvPr/>
                  </p:nvSpPr>
                  <p:spPr>
                    <a:xfrm>
                      <a:off x="51039" y="0"/>
                      <a:ext cx="62108" cy="62107"/>
                    </a:xfrm>
                    <a:prstGeom prst="ellipse">
                      <a:avLst/>
                    </a:prstGeom>
                    <a:solidFill>
                      <a:srgbClr val="06BC00"/>
                    </a:solidFill>
                    <a:ln w="38100" cap="flat">
                      <a:solidFill>
                        <a:srgbClr val="015400"/>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091" name="Circle"/>
                    <p:cNvSpPr/>
                    <p:nvPr/>
                  </p:nvSpPr>
                  <p:spPr>
                    <a:xfrm>
                      <a:off x="83255" y="9142"/>
                      <a:ext cx="20075" cy="20074"/>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pic>
                <p:nvPicPr>
                  <p:cNvPr id="3093" name="250px-VRSNlogoAug2012.png" descr="250px-VRSNlogoAug2012.png"/>
                  <p:cNvPicPr>
                    <a:picLocks noChangeAspect="1"/>
                  </p:cNvPicPr>
                  <p:nvPr/>
                </p:nvPicPr>
                <p:blipFill>
                  <a:blip r:embed="rId4">
                    <a:extLst/>
                  </a:blip>
                  <a:srcRect l="0" t="0" r="12951" b="33387"/>
                  <a:stretch>
                    <a:fillRect/>
                  </a:stretch>
                </p:blipFill>
                <p:spPr>
                  <a:xfrm>
                    <a:off x="270465" y="154464"/>
                    <a:ext cx="180835" cy="138382"/>
                  </a:xfrm>
                  <a:prstGeom prst="rect">
                    <a:avLst/>
                  </a:prstGeom>
                  <a:ln w="12700" cap="flat">
                    <a:noFill/>
                    <a:miter lim="400000"/>
                  </a:ln>
                  <a:effectLst/>
                </p:spPr>
              </p:pic>
              <p:pic>
                <p:nvPicPr>
                  <p:cNvPr id="3094" name="strategic_bofa500_1.png" descr="strategic_bofa500_1.png"/>
                  <p:cNvPicPr>
                    <a:picLocks noChangeAspect="1"/>
                  </p:cNvPicPr>
                  <p:nvPr/>
                </p:nvPicPr>
                <p:blipFill>
                  <a:blip r:embed="rId5">
                    <a:extLst/>
                  </a:blip>
                  <a:srcRect l="35082" t="39675" r="28418" b="0"/>
                  <a:stretch>
                    <a:fillRect/>
                  </a:stretch>
                </p:blipFill>
                <p:spPr>
                  <a:xfrm>
                    <a:off x="137930" y="187531"/>
                    <a:ext cx="188860" cy="105349"/>
                  </a:xfrm>
                  <a:prstGeom prst="rect">
                    <a:avLst/>
                  </a:prstGeom>
                  <a:ln w="12700" cap="flat">
                    <a:noFill/>
                    <a:miter lim="400000"/>
                  </a:ln>
                  <a:effectLst/>
                </p:spPr>
              </p:pic>
            </p:grpSp>
            <p:sp>
              <p:nvSpPr>
                <p:cNvPr id="3096" name="Certificate"/>
                <p:cNvSpPr txBox="1"/>
                <p:nvPr/>
              </p:nvSpPr>
              <p:spPr>
                <a:xfrm>
                  <a:off x="0" y="0"/>
                  <a:ext cx="533210" cy="241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900">
                      <a:solidFill>
                        <a:srgbClr val="000000"/>
                      </a:solidFill>
                      <a:latin typeface="Snell Roundhand"/>
                      <a:ea typeface="Snell Roundhand"/>
                      <a:cs typeface="Snell Roundhand"/>
                      <a:sym typeface="Snell Roundhand"/>
                    </a:defRPr>
                  </a:lvl1pPr>
                </a:lstStyle>
                <a:p>
                  <a:pPr/>
                  <a:r>
                    <a:t>Certificate</a:t>
                  </a:r>
                </a:p>
              </p:txBody>
            </p:sp>
          </p:grpSp>
          <p:sp>
            <p:nvSpPr>
              <p:cNvPr id="3098" name="✗"/>
              <p:cNvSpPr txBox="1"/>
              <p:nvPr/>
            </p:nvSpPr>
            <p:spPr>
              <a:xfrm>
                <a:off x="64471" y="0"/>
                <a:ext cx="404268" cy="609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4000">
                    <a:solidFill>
                      <a:srgbClr val="C82506"/>
                    </a:solidFill>
                    <a:latin typeface="Gill Sans"/>
                    <a:ea typeface="Gill Sans"/>
                    <a:cs typeface="Gill Sans"/>
                    <a:sym typeface="Gill Sans"/>
                  </a:defRPr>
                </a:lvl1pPr>
              </a:lstStyle>
              <a:p>
                <a:pPr/>
                <a:r>
                  <a:t>✗</a:t>
                </a:r>
              </a:p>
            </p:txBody>
          </p:sp>
        </p:grpSp>
        <p:grpSp>
          <p:nvGrpSpPr>
            <p:cNvPr id="3115" name="Group"/>
            <p:cNvGrpSpPr/>
            <p:nvPr/>
          </p:nvGrpSpPr>
          <p:grpSpPr>
            <a:xfrm>
              <a:off x="1179085" y="419099"/>
              <a:ext cx="533211" cy="609601"/>
              <a:chOff x="0" y="0"/>
              <a:chExt cx="533209" cy="609600"/>
            </a:xfrm>
          </p:grpSpPr>
          <p:grpSp>
            <p:nvGrpSpPr>
              <p:cNvPr id="3113" name="Group"/>
              <p:cNvGrpSpPr/>
              <p:nvPr/>
            </p:nvGrpSpPr>
            <p:grpSpPr>
              <a:xfrm>
                <a:off x="-1" y="118381"/>
                <a:ext cx="533211" cy="372838"/>
                <a:chOff x="0" y="0"/>
                <a:chExt cx="533209" cy="372836"/>
              </a:xfrm>
            </p:grpSpPr>
            <p:grpSp>
              <p:nvGrpSpPr>
                <p:cNvPr id="3111" name="Group"/>
                <p:cNvGrpSpPr/>
                <p:nvPr/>
              </p:nvGrpSpPr>
              <p:grpSpPr>
                <a:xfrm>
                  <a:off x="34234" y="42068"/>
                  <a:ext cx="464742" cy="330769"/>
                  <a:chOff x="0" y="0"/>
                  <a:chExt cx="464740" cy="330768"/>
                </a:xfrm>
              </p:grpSpPr>
              <p:sp>
                <p:nvSpPr>
                  <p:cNvPr id="3100" name="Rectangle"/>
                  <p:cNvSpPr/>
                  <p:nvPr/>
                </p:nvSpPr>
                <p:spPr>
                  <a:xfrm>
                    <a:off x="0" y="0"/>
                    <a:ext cx="464741" cy="330769"/>
                  </a:xfrm>
                  <a:prstGeom prst="rect">
                    <a:avLst/>
                  </a:prstGeom>
                  <a:solidFill>
                    <a:srgbClr val="C4C4C4"/>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nvGrpSpPr>
                  <p:cNvPr id="3108" name="Group"/>
                  <p:cNvGrpSpPr/>
                  <p:nvPr/>
                </p:nvGrpSpPr>
                <p:grpSpPr>
                  <a:xfrm>
                    <a:off x="24488" y="187531"/>
                    <a:ext cx="113148" cy="105313"/>
                    <a:chOff x="0" y="0"/>
                    <a:chExt cx="113146" cy="105311"/>
                  </a:xfrm>
                </p:grpSpPr>
                <p:sp>
                  <p:nvSpPr>
                    <p:cNvPr id="3101" name="Line"/>
                    <p:cNvSpPr/>
                    <p:nvPr/>
                  </p:nvSpPr>
                  <p:spPr>
                    <a:xfrm>
                      <a:off x="0" y="37214"/>
                      <a:ext cx="84270" cy="680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EBB20"/>
                    </a:solidFill>
                    <a:ln w="25400" cap="flat">
                      <a:solidFill>
                        <a:srgbClr val="0A5C0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102" name="Line"/>
                    <p:cNvSpPr/>
                    <p:nvPr/>
                  </p:nvSpPr>
                  <p:spPr>
                    <a:xfrm flipV="1">
                      <a:off x="4054" y="47722"/>
                      <a:ext cx="55175" cy="55175"/>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103" name="Line"/>
                    <p:cNvSpPr/>
                    <p:nvPr/>
                  </p:nvSpPr>
                  <p:spPr>
                    <a:xfrm flipV="1">
                      <a:off x="41454" y="53356"/>
                      <a:ext cx="25099" cy="25099"/>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104" name="Line"/>
                    <p:cNvSpPr/>
                    <p:nvPr/>
                  </p:nvSpPr>
                  <p:spPr>
                    <a:xfrm flipV="1">
                      <a:off x="3647" y="46257"/>
                      <a:ext cx="54117" cy="54117"/>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105" name="Line"/>
                    <p:cNvSpPr/>
                    <p:nvPr/>
                  </p:nvSpPr>
                  <p:spPr>
                    <a:xfrm flipV="1">
                      <a:off x="39124" y="53581"/>
                      <a:ext cx="24500" cy="24499"/>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106" name="Circle"/>
                    <p:cNvSpPr/>
                    <p:nvPr/>
                  </p:nvSpPr>
                  <p:spPr>
                    <a:xfrm>
                      <a:off x="51039" y="0"/>
                      <a:ext cx="62108" cy="62107"/>
                    </a:xfrm>
                    <a:prstGeom prst="ellipse">
                      <a:avLst/>
                    </a:prstGeom>
                    <a:solidFill>
                      <a:srgbClr val="06BC00"/>
                    </a:solidFill>
                    <a:ln w="38100" cap="flat">
                      <a:solidFill>
                        <a:srgbClr val="015400"/>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107" name="Circle"/>
                    <p:cNvSpPr/>
                    <p:nvPr/>
                  </p:nvSpPr>
                  <p:spPr>
                    <a:xfrm>
                      <a:off x="83255" y="9142"/>
                      <a:ext cx="20075" cy="20074"/>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pic>
                <p:nvPicPr>
                  <p:cNvPr id="3109" name="250px-VRSNlogoAug2012.png" descr="250px-VRSNlogoAug2012.png"/>
                  <p:cNvPicPr>
                    <a:picLocks noChangeAspect="1"/>
                  </p:cNvPicPr>
                  <p:nvPr/>
                </p:nvPicPr>
                <p:blipFill>
                  <a:blip r:embed="rId4">
                    <a:extLst/>
                  </a:blip>
                  <a:srcRect l="0" t="0" r="12951" b="33387"/>
                  <a:stretch>
                    <a:fillRect/>
                  </a:stretch>
                </p:blipFill>
                <p:spPr>
                  <a:xfrm>
                    <a:off x="270465" y="154464"/>
                    <a:ext cx="180835" cy="138382"/>
                  </a:xfrm>
                  <a:prstGeom prst="rect">
                    <a:avLst/>
                  </a:prstGeom>
                  <a:ln w="12700" cap="flat">
                    <a:noFill/>
                    <a:miter lim="400000"/>
                  </a:ln>
                  <a:effectLst/>
                </p:spPr>
              </p:pic>
              <p:pic>
                <p:nvPicPr>
                  <p:cNvPr id="3110" name="strategic_bofa500_1.png" descr="strategic_bofa500_1.png"/>
                  <p:cNvPicPr>
                    <a:picLocks noChangeAspect="1"/>
                  </p:cNvPicPr>
                  <p:nvPr/>
                </p:nvPicPr>
                <p:blipFill>
                  <a:blip r:embed="rId5">
                    <a:extLst/>
                  </a:blip>
                  <a:srcRect l="35082" t="39675" r="28418" b="0"/>
                  <a:stretch>
                    <a:fillRect/>
                  </a:stretch>
                </p:blipFill>
                <p:spPr>
                  <a:xfrm>
                    <a:off x="137930" y="187531"/>
                    <a:ext cx="188860" cy="105349"/>
                  </a:xfrm>
                  <a:prstGeom prst="rect">
                    <a:avLst/>
                  </a:prstGeom>
                  <a:ln w="12700" cap="flat">
                    <a:noFill/>
                    <a:miter lim="400000"/>
                  </a:ln>
                  <a:effectLst/>
                </p:spPr>
              </p:pic>
            </p:grpSp>
            <p:sp>
              <p:nvSpPr>
                <p:cNvPr id="3112" name="Certificate"/>
                <p:cNvSpPr txBox="1"/>
                <p:nvPr/>
              </p:nvSpPr>
              <p:spPr>
                <a:xfrm>
                  <a:off x="0" y="0"/>
                  <a:ext cx="533210" cy="241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900">
                      <a:solidFill>
                        <a:srgbClr val="000000"/>
                      </a:solidFill>
                      <a:latin typeface="Snell Roundhand"/>
                      <a:ea typeface="Snell Roundhand"/>
                      <a:cs typeface="Snell Roundhand"/>
                      <a:sym typeface="Snell Roundhand"/>
                    </a:defRPr>
                  </a:lvl1pPr>
                </a:lstStyle>
                <a:p>
                  <a:pPr/>
                  <a:r>
                    <a:t>Certificate</a:t>
                  </a:r>
                </a:p>
              </p:txBody>
            </p:sp>
          </p:grpSp>
          <p:sp>
            <p:nvSpPr>
              <p:cNvPr id="3114" name="✗"/>
              <p:cNvSpPr txBox="1"/>
              <p:nvPr/>
            </p:nvSpPr>
            <p:spPr>
              <a:xfrm>
                <a:off x="64471" y="0"/>
                <a:ext cx="404268" cy="609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4000">
                    <a:solidFill>
                      <a:srgbClr val="C82506"/>
                    </a:solidFill>
                    <a:latin typeface="Gill Sans"/>
                    <a:ea typeface="Gill Sans"/>
                    <a:cs typeface="Gill Sans"/>
                    <a:sym typeface="Gill Sans"/>
                  </a:defRPr>
                </a:lvl1pPr>
              </a:lstStyle>
              <a:p>
                <a:pPr/>
                <a:r>
                  <a:t>✗</a:t>
                </a:r>
              </a:p>
            </p:txBody>
          </p:sp>
        </p:grpSp>
      </p:grpSp>
      <p:sp>
        <p:nvSpPr>
          <p:cNvPr id="3117" name="Rectangle"/>
          <p:cNvSpPr/>
          <p:nvPr/>
        </p:nvSpPr>
        <p:spPr>
          <a:xfrm>
            <a:off x="4953608" y="7360537"/>
            <a:ext cx="1790917" cy="991134"/>
          </a:xfrm>
          <a:prstGeom prst="rect">
            <a:avLst/>
          </a:prstGeom>
          <a:ln w="25400">
            <a:solidFill>
              <a:srgbClr val="FFFFFF"/>
            </a:solidFill>
            <a:prstDash val="sysDot"/>
            <a:miter lim="400000"/>
          </a:ln>
        </p:spPr>
        <p:txBody>
          <a:bodyPr lIns="50800" tIns="50800" rIns="50800" bIns="50800" anchor="ctr"/>
          <a:lstStyle/>
          <a:p>
            <a:pPr>
              <a:defRPr b="0" sz="2200">
                <a:latin typeface="+mn-lt"/>
                <a:ea typeface="+mn-ea"/>
                <a:cs typeface="+mn-cs"/>
                <a:sym typeface="Helvetica Neue Medium"/>
              </a:defRPr>
            </a:pPr>
          </a:p>
        </p:txBody>
      </p:sp>
      <p:sp>
        <p:nvSpPr>
          <p:cNvPr id="3118" name="Website"/>
          <p:cNvSpPr/>
          <p:nvPr/>
        </p:nvSpPr>
        <p:spPr>
          <a:xfrm>
            <a:off x="8327897" y="3244506"/>
            <a:ext cx="2674129" cy="1736798"/>
          </a:xfrm>
          <a:prstGeom prst="roundRect">
            <a:avLst>
              <a:gd name="adj" fmla="val 10968"/>
            </a:avLst>
          </a:prstGeom>
          <a:ln w="76200">
            <a:solidFill>
              <a:srgbClr val="0365C0"/>
            </a:solid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lstStyle>
            <a:lvl1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Website</a:t>
            </a:r>
          </a:p>
        </p:txBody>
      </p:sp>
      <p:pic>
        <p:nvPicPr>
          <p:cNvPr id="3119" name="strategic_bofa500_1.png" descr="strategic_bofa500_1.png"/>
          <p:cNvPicPr>
            <a:picLocks noChangeAspect="1"/>
          </p:cNvPicPr>
          <p:nvPr/>
        </p:nvPicPr>
        <p:blipFill>
          <a:blip r:embed="rId5">
            <a:extLst/>
          </a:blip>
          <a:srcRect l="28418" t="39675" r="28418" b="0"/>
          <a:stretch>
            <a:fillRect/>
          </a:stretch>
        </p:blipFill>
        <p:spPr>
          <a:xfrm>
            <a:off x="7501744" y="2989452"/>
            <a:ext cx="1466958" cy="691941"/>
          </a:xfrm>
          <a:prstGeom prst="rect">
            <a:avLst/>
          </a:prstGeom>
          <a:ln w="12700">
            <a:miter lim="400000"/>
          </a:ln>
        </p:spPr>
      </p:pic>
      <p:grpSp>
        <p:nvGrpSpPr>
          <p:cNvPr id="3127" name="Group"/>
          <p:cNvGrpSpPr/>
          <p:nvPr/>
        </p:nvGrpSpPr>
        <p:grpSpPr>
          <a:xfrm>
            <a:off x="8939527" y="3996502"/>
            <a:ext cx="627663" cy="584201"/>
            <a:chOff x="0" y="0"/>
            <a:chExt cx="627662" cy="584200"/>
          </a:xfrm>
        </p:grpSpPr>
        <p:sp>
          <p:nvSpPr>
            <p:cNvPr id="3120" name="Line"/>
            <p:cNvSpPr/>
            <p:nvPr/>
          </p:nvSpPr>
          <p:spPr>
            <a:xfrm>
              <a:off x="0" y="206440"/>
              <a:ext cx="467470" cy="37776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C82506"/>
            </a:solidFill>
            <a:ln w="25400" cap="flat">
              <a:solidFill>
                <a:srgbClr val="5C0C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121" name="Line"/>
            <p:cNvSpPr/>
            <p:nvPr/>
          </p:nvSpPr>
          <p:spPr>
            <a:xfrm flipV="1">
              <a:off x="22490" y="264730"/>
              <a:ext cx="306071" cy="306071"/>
            </a:xfrm>
            <a:prstGeom prst="line">
              <a:avLst/>
            </a:prstGeom>
            <a:noFill/>
            <a:ln w="25400" cap="flat">
              <a:solidFill>
                <a:srgbClr val="5C0C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122" name="Line"/>
            <p:cNvSpPr/>
            <p:nvPr/>
          </p:nvSpPr>
          <p:spPr>
            <a:xfrm flipV="1">
              <a:off x="229964" y="295987"/>
              <a:ext cx="139227" cy="139227"/>
            </a:xfrm>
            <a:prstGeom prst="line">
              <a:avLst/>
            </a:prstGeom>
            <a:noFill/>
            <a:ln w="25400" cap="flat">
              <a:solidFill>
                <a:srgbClr val="5109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123" name="Line"/>
            <p:cNvSpPr/>
            <p:nvPr/>
          </p:nvSpPr>
          <p:spPr>
            <a:xfrm flipV="1">
              <a:off x="20232" y="256604"/>
              <a:ext cx="300203" cy="300203"/>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124" name="Line"/>
            <p:cNvSpPr/>
            <p:nvPr/>
          </p:nvSpPr>
          <p:spPr>
            <a:xfrm flipV="1">
              <a:off x="217039" y="297235"/>
              <a:ext cx="135901" cy="135901"/>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125" name="Circle"/>
            <p:cNvSpPr/>
            <p:nvPr/>
          </p:nvSpPr>
          <p:spPr>
            <a:xfrm>
              <a:off x="283136" y="0"/>
              <a:ext cx="344527" cy="344527"/>
            </a:xfrm>
            <a:prstGeom prst="ellipse">
              <a:avLst/>
            </a:prstGeom>
            <a:solidFill>
              <a:srgbClr val="C82506"/>
            </a:solidFill>
            <a:ln w="38100" cap="flat">
              <a:solidFill>
                <a:srgbClr val="580B01"/>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126" name="Circle"/>
            <p:cNvSpPr/>
            <p:nvPr/>
          </p:nvSpPr>
          <p:spPr>
            <a:xfrm>
              <a:off x="461847" y="50715"/>
              <a:ext cx="111356" cy="111356"/>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3140" name="Group"/>
          <p:cNvGrpSpPr/>
          <p:nvPr/>
        </p:nvGrpSpPr>
        <p:grpSpPr>
          <a:xfrm>
            <a:off x="9674781" y="3840488"/>
            <a:ext cx="1194275" cy="896229"/>
            <a:chOff x="0" y="0"/>
            <a:chExt cx="1194273" cy="896228"/>
          </a:xfrm>
        </p:grpSpPr>
        <p:sp>
          <p:nvSpPr>
            <p:cNvPr id="3128" name="Rectangle"/>
            <p:cNvSpPr/>
            <p:nvPr/>
          </p:nvSpPr>
          <p:spPr>
            <a:xfrm>
              <a:off x="0" y="46231"/>
              <a:ext cx="1194274" cy="849998"/>
            </a:xfrm>
            <a:prstGeom prst="rect">
              <a:avLst/>
            </a:prstGeom>
            <a:solidFill>
              <a:srgbClr val="C4C4C4"/>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129" name="Certificate"/>
            <p:cNvSpPr txBox="1"/>
            <p:nvPr/>
          </p:nvSpPr>
          <p:spPr>
            <a:xfrm>
              <a:off x="27986" y="-1"/>
              <a:ext cx="1138302" cy="45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2200">
                  <a:solidFill>
                    <a:srgbClr val="000000"/>
                  </a:solidFill>
                  <a:latin typeface="Snell Roundhand"/>
                  <a:ea typeface="Snell Roundhand"/>
                  <a:cs typeface="Snell Roundhand"/>
                  <a:sym typeface="Snell Roundhand"/>
                </a:defRPr>
              </a:lvl1pPr>
            </a:lstStyle>
            <a:p>
              <a:pPr/>
              <a:r>
                <a:t>Certificate</a:t>
              </a:r>
            </a:p>
          </p:txBody>
        </p:sp>
        <p:grpSp>
          <p:nvGrpSpPr>
            <p:cNvPr id="3137" name="Group"/>
            <p:cNvGrpSpPr/>
            <p:nvPr/>
          </p:nvGrpSpPr>
          <p:grpSpPr>
            <a:xfrm>
              <a:off x="62930" y="528144"/>
              <a:ext cx="290761" cy="270627"/>
              <a:chOff x="0" y="0"/>
              <a:chExt cx="290759" cy="270626"/>
            </a:xfrm>
          </p:grpSpPr>
          <p:sp>
            <p:nvSpPr>
              <p:cNvPr id="3130" name="Line"/>
              <p:cNvSpPr/>
              <p:nvPr/>
            </p:nvSpPr>
            <p:spPr>
              <a:xfrm>
                <a:off x="0" y="95631"/>
                <a:ext cx="216552" cy="17499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EBB20"/>
              </a:solidFill>
              <a:ln w="25400" cap="flat">
                <a:solidFill>
                  <a:srgbClr val="0A5C0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131" name="Line"/>
              <p:cNvSpPr/>
              <p:nvPr/>
            </p:nvSpPr>
            <p:spPr>
              <a:xfrm flipV="1">
                <a:off x="10418" y="122634"/>
                <a:ext cx="141786" cy="141785"/>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132" name="Line"/>
              <p:cNvSpPr/>
              <p:nvPr/>
            </p:nvSpPr>
            <p:spPr>
              <a:xfrm flipV="1">
                <a:off x="106529" y="137114"/>
                <a:ext cx="64496" cy="64496"/>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133" name="Line"/>
              <p:cNvSpPr/>
              <p:nvPr/>
            </p:nvSpPr>
            <p:spPr>
              <a:xfrm flipV="1">
                <a:off x="9372" y="118869"/>
                <a:ext cx="139067" cy="139068"/>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134" name="Line"/>
              <p:cNvSpPr/>
              <p:nvPr/>
            </p:nvSpPr>
            <p:spPr>
              <a:xfrm flipV="1">
                <a:off x="100541" y="137692"/>
                <a:ext cx="62956" cy="62955"/>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135" name="Circle"/>
              <p:cNvSpPr/>
              <p:nvPr/>
            </p:nvSpPr>
            <p:spPr>
              <a:xfrm>
                <a:off x="131160" y="0"/>
                <a:ext cx="159600" cy="159600"/>
              </a:xfrm>
              <a:prstGeom prst="ellipse">
                <a:avLst/>
              </a:prstGeom>
              <a:solidFill>
                <a:srgbClr val="06BC00"/>
              </a:solidFill>
              <a:ln w="38100" cap="flat">
                <a:solidFill>
                  <a:srgbClr val="015400"/>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136" name="Circle"/>
              <p:cNvSpPr/>
              <p:nvPr/>
            </p:nvSpPr>
            <p:spPr>
              <a:xfrm>
                <a:off x="213947" y="23493"/>
                <a:ext cx="51585" cy="51585"/>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pic>
          <p:nvPicPr>
            <p:cNvPr id="3138" name="250px-VRSNlogoAug2012.png" descr="250px-VRSNlogoAug2012.png"/>
            <p:cNvPicPr>
              <a:picLocks noChangeAspect="1"/>
            </p:cNvPicPr>
            <p:nvPr/>
          </p:nvPicPr>
          <p:blipFill>
            <a:blip r:embed="rId4">
              <a:extLst/>
            </a:blip>
            <a:srcRect l="0" t="0" r="12951" b="33387"/>
            <a:stretch>
              <a:fillRect/>
            </a:stretch>
          </p:blipFill>
          <p:spPr>
            <a:xfrm>
              <a:off x="695032" y="443170"/>
              <a:ext cx="464702" cy="355605"/>
            </a:xfrm>
            <a:prstGeom prst="rect">
              <a:avLst/>
            </a:prstGeom>
            <a:ln w="12700" cap="flat">
              <a:noFill/>
              <a:miter lim="400000"/>
            </a:ln>
            <a:effectLst/>
          </p:spPr>
        </p:pic>
        <p:pic>
          <p:nvPicPr>
            <p:cNvPr id="3139" name="strategic_bofa500_1.png" descr="strategic_bofa500_1.png"/>
            <p:cNvPicPr>
              <a:picLocks noChangeAspect="1"/>
            </p:cNvPicPr>
            <p:nvPr/>
          </p:nvPicPr>
          <p:blipFill>
            <a:blip r:embed="rId5">
              <a:extLst/>
            </a:blip>
            <a:srcRect l="35082" t="39675" r="28418" b="0"/>
            <a:stretch>
              <a:fillRect/>
            </a:stretch>
          </p:blipFill>
          <p:spPr>
            <a:xfrm>
              <a:off x="354447" y="528144"/>
              <a:ext cx="485326" cy="270720"/>
            </a:xfrm>
            <a:prstGeom prst="rect">
              <a:avLst/>
            </a:prstGeom>
            <a:ln w="12700" cap="flat">
              <a:noFill/>
              <a:miter lim="400000"/>
            </a:ln>
            <a:effectLst/>
          </p:spPr>
        </p:pic>
      </p:grpSp>
      <p:grpSp>
        <p:nvGrpSpPr>
          <p:cNvPr id="3148" name="Group"/>
          <p:cNvGrpSpPr/>
          <p:nvPr/>
        </p:nvGrpSpPr>
        <p:grpSpPr>
          <a:xfrm>
            <a:off x="8461774" y="3999792"/>
            <a:ext cx="620593" cy="577621"/>
            <a:chOff x="0" y="0"/>
            <a:chExt cx="620592" cy="577619"/>
          </a:xfrm>
        </p:grpSpPr>
        <p:sp>
          <p:nvSpPr>
            <p:cNvPr id="3141" name="Line"/>
            <p:cNvSpPr/>
            <p:nvPr/>
          </p:nvSpPr>
          <p:spPr>
            <a:xfrm>
              <a:off x="0" y="204114"/>
              <a:ext cx="462204" cy="37350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EBB20"/>
            </a:solidFill>
            <a:ln w="25400" cap="flat">
              <a:solidFill>
                <a:srgbClr val="0A5C0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142" name="Line"/>
            <p:cNvSpPr/>
            <p:nvPr/>
          </p:nvSpPr>
          <p:spPr>
            <a:xfrm flipV="1">
              <a:off x="22237" y="261748"/>
              <a:ext cx="302623" cy="302623"/>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143" name="Line"/>
            <p:cNvSpPr/>
            <p:nvPr/>
          </p:nvSpPr>
          <p:spPr>
            <a:xfrm flipV="1">
              <a:off x="227374" y="292653"/>
              <a:ext cx="137658" cy="137658"/>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144" name="Line"/>
            <p:cNvSpPr/>
            <p:nvPr/>
          </p:nvSpPr>
          <p:spPr>
            <a:xfrm flipV="1">
              <a:off x="20004" y="253713"/>
              <a:ext cx="296822" cy="296822"/>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145" name="Line"/>
            <p:cNvSpPr/>
            <p:nvPr/>
          </p:nvSpPr>
          <p:spPr>
            <a:xfrm flipV="1">
              <a:off x="214594" y="293887"/>
              <a:ext cx="134370" cy="134370"/>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146" name="Circle"/>
            <p:cNvSpPr/>
            <p:nvPr/>
          </p:nvSpPr>
          <p:spPr>
            <a:xfrm>
              <a:off x="279946" y="0"/>
              <a:ext cx="340647" cy="340646"/>
            </a:xfrm>
            <a:prstGeom prst="ellipse">
              <a:avLst/>
            </a:prstGeom>
            <a:solidFill>
              <a:srgbClr val="06BC00"/>
            </a:solidFill>
            <a:ln w="38100" cap="flat">
              <a:solidFill>
                <a:srgbClr val="015400"/>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147" name="Circle"/>
            <p:cNvSpPr/>
            <p:nvPr/>
          </p:nvSpPr>
          <p:spPr>
            <a:xfrm>
              <a:off x="456644" y="50144"/>
              <a:ext cx="110102" cy="110102"/>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3151" name="Group"/>
          <p:cNvGrpSpPr/>
          <p:nvPr/>
        </p:nvGrpSpPr>
        <p:grpSpPr>
          <a:xfrm>
            <a:off x="10624212" y="3550387"/>
            <a:ext cx="575891" cy="869981"/>
            <a:chOff x="0" y="0"/>
            <a:chExt cx="575889" cy="869980"/>
          </a:xfrm>
        </p:grpSpPr>
        <p:sp>
          <p:nvSpPr>
            <p:cNvPr id="3149" name="Ribbon"/>
            <p:cNvSpPr/>
            <p:nvPr/>
          </p:nvSpPr>
          <p:spPr>
            <a:xfrm>
              <a:off x="-1" y="0"/>
              <a:ext cx="575891" cy="869981"/>
            </a:xfrm>
            <a:custGeom>
              <a:avLst/>
              <a:gdLst/>
              <a:ahLst/>
              <a:cxnLst>
                <a:cxn ang="0">
                  <a:pos x="wd2" y="hd2"/>
                </a:cxn>
                <a:cxn ang="5400000">
                  <a:pos x="wd2" y="hd2"/>
                </a:cxn>
                <a:cxn ang="10800000">
                  <a:pos x="wd2" y="hd2"/>
                </a:cxn>
                <a:cxn ang="16200000">
                  <a:pos x="wd2" y="hd2"/>
                </a:cxn>
              </a:cxnLst>
              <a:rect l="0" t="0" r="r" b="b"/>
              <a:pathLst>
                <a:path w="21483" h="21600" fill="norm" stroke="1" extrusionOk="0">
                  <a:moveTo>
                    <a:pt x="10250" y="0"/>
                  </a:moveTo>
                  <a:cubicBezTo>
                    <a:pt x="9814" y="0"/>
                    <a:pt x="9433" y="155"/>
                    <a:pt x="9220" y="385"/>
                  </a:cubicBezTo>
                  <a:cubicBezTo>
                    <a:pt x="9223" y="388"/>
                    <a:pt x="9226" y="391"/>
                    <a:pt x="9230" y="394"/>
                  </a:cubicBezTo>
                  <a:cubicBezTo>
                    <a:pt x="9058" y="411"/>
                    <a:pt x="8887" y="431"/>
                    <a:pt x="8717" y="453"/>
                  </a:cubicBezTo>
                  <a:cubicBezTo>
                    <a:pt x="8396" y="278"/>
                    <a:pt x="7949" y="215"/>
                    <a:pt x="7531" y="316"/>
                  </a:cubicBezTo>
                  <a:lnTo>
                    <a:pt x="6587" y="545"/>
                  </a:lnTo>
                  <a:cubicBezTo>
                    <a:pt x="6177" y="644"/>
                    <a:pt x="5899" y="876"/>
                    <a:pt x="5817" y="1141"/>
                  </a:cubicBezTo>
                  <a:cubicBezTo>
                    <a:pt x="5823" y="1143"/>
                    <a:pt x="5828" y="1147"/>
                    <a:pt x="5835" y="1149"/>
                  </a:cubicBezTo>
                  <a:cubicBezTo>
                    <a:pt x="5683" y="1204"/>
                    <a:pt x="5533" y="1261"/>
                    <a:pt x="5386" y="1321"/>
                  </a:cubicBezTo>
                  <a:cubicBezTo>
                    <a:pt x="4992" y="1227"/>
                    <a:pt x="4537" y="1270"/>
                    <a:pt x="4194" y="1462"/>
                  </a:cubicBezTo>
                  <a:lnTo>
                    <a:pt x="3426" y="1891"/>
                  </a:lnTo>
                  <a:cubicBezTo>
                    <a:pt x="3092" y="2078"/>
                    <a:pt x="2949" y="2358"/>
                    <a:pt x="3008" y="2627"/>
                  </a:cubicBezTo>
                  <a:cubicBezTo>
                    <a:pt x="3018" y="2628"/>
                    <a:pt x="3026" y="2630"/>
                    <a:pt x="3036" y="2632"/>
                  </a:cubicBezTo>
                  <a:cubicBezTo>
                    <a:pt x="2922" y="2717"/>
                    <a:pt x="2810" y="2805"/>
                    <a:pt x="2702" y="2895"/>
                  </a:cubicBezTo>
                  <a:cubicBezTo>
                    <a:pt x="2281" y="2894"/>
                    <a:pt x="1873" y="3038"/>
                    <a:pt x="1648" y="3297"/>
                  </a:cubicBezTo>
                  <a:lnTo>
                    <a:pt x="1146" y="3876"/>
                  </a:lnTo>
                  <a:cubicBezTo>
                    <a:pt x="928" y="4128"/>
                    <a:pt x="937" y="4424"/>
                    <a:pt x="1130" y="4662"/>
                  </a:cubicBezTo>
                  <a:cubicBezTo>
                    <a:pt x="1140" y="4661"/>
                    <a:pt x="1149" y="4662"/>
                    <a:pt x="1159" y="4661"/>
                  </a:cubicBezTo>
                  <a:cubicBezTo>
                    <a:pt x="1095" y="4767"/>
                    <a:pt x="1035" y="4874"/>
                    <a:pt x="980" y="4983"/>
                  </a:cubicBezTo>
                  <a:cubicBezTo>
                    <a:pt x="585" y="5078"/>
                    <a:pt x="275" y="5307"/>
                    <a:pt x="197" y="5601"/>
                  </a:cubicBezTo>
                  <a:lnTo>
                    <a:pt x="23" y="6260"/>
                  </a:lnTo>
                  <a:cubicBezTo>
                    <a:pt x="-52" y="6546"/>
                    <a:pt x="109" y="6822"/>
                    <a:pt x="414" y="7002"/>
                  </a:cubicBezTo>
                  <a:cubicBezTo>
                    <a:pt x="423" y="6998"/>
                    <a:pt x="432" y="6997"/>
                    <a:pt x="442" y="6993"/>
                  </a:cubicBezTo>
                  <a:cubicBezTo>
                    <a:pt x="439" y="7058"/>
                    <a:pt x="437" y="7123"/>
                    <a:pt x="437" y="7189"/>
                  </a:cubicBezTo>
                  <a:cubicBezTo>
                    <a:pt x="437" y="7238"/>
                    <a:pt x="440" y="7287"/>
                    <a:pt x="442" y="7336"/>
                  </a:cubicBezTo>
                  <a:cubicBezTo>
                    <a:pt x="118" y="7516"/>
                    <a:pt x="-60" y="7802"/>
                    <a:pt x="18" y="8097"/>
                  </a:cubicBezTo>
                  <a:lnTo>
                    <a:pt x="194" y="8756"/>
                  </a:lnTo>
                  <a:cubicBezTo>
                    <a:pt x="270" y="9042"/>
                    <a:pt x="563" y="9265"/>
                    <a:pt x="942" y="9365"/>
                  </a:cubicBezTo>
                  <a:cubicBezTo>
                    <a:pt x="947" y="9361"/>
                    <a:pt x="954" y="9356"/>
                    <a:pt x="960" y="9352"/>
                  </a:cubicBezTo>
                  <a:cubicBezTo>
                    <a:pt x="1014" y="9461"/>
                    <a:pt x="1073" y="9569"/>
                    <a:pt x="1136" y="9676"/>
                  </a:cubicBezTo>
                  <a:cubicBezTo>
                    <a:pt x="927" y="9918"/>
                    <a:pt x="912" y="10224"/>
                    <a:pt x="1136" y="10483"/>
                  </a:cubicBezTo>
                  <a:lnTo>
                    <a:pt x="1636" y="11061"/>
                  </a:lnTo>
                  <a:cubicBezTo>
                    <a:pt x="1854" y="11313"/>
                    <a:pt x="2246" y="11456"/>
                    <a:pt x="2653" y="11464"/>
                  </a:cubicBezTo>
                  <a:cubicBezTo>
                    <a:pt x="2656" y="11459"/>
                    <a:pt x="2661" y="11454"/>
                    <a:pt x="2664" y="11449"/>
                  </a:cubicBezTo>
                  <a:cubicBezTo>
                    <a:pt x="2771" y="11539"/>
                    <a:pt x="2881" y="11629"/>
                    <a:pt x="2995" y="11715"/>
                  </a:cubicBezTo>
                  <a:cubicBezTo>
                    <a:pt x="2924" y="11989"/>
                    <a:pt x="3066" y="12279"/>
                    <a:pt x="3409" y="12471"/>
                  </a:cubicBezTo>
                  <a:lnTo>
                    <a:pt x="4176" y="12900"/>
                  </a:lnTo>
                  <a:cubicBezTo>
                    <a:pt x="4511" y="13087"/>
                    <a:pt x="4953" y="13131"/>
                    <a:pt x="5340" y="13046"/>
                  </a:cubicBezTo>
                  <a:cubicBezTo>
                    <a:pt x="5340" y="13043"/>
                    <a:pt x="5340" y="13040"/>
                    <a:pt x="5340" y="13036"/>
                  </a:cubicBezTo>
                  <a:cubicBezTo>
                    <a:pt x="5487" y="13097"/>
                    <a:pt x="5639" y="13155"/>
                    <a:pt x="5791" y="13211"/>
                  </a:cubicBezTo>
                  <a:cubicBezTo>
                    <a:pt x="5868" y="13482"/>
                    <a:pt x="6150" y="13721"/>
                    <a:pt x="6567" y="13822"/>
                  </a:cubicBezTo>
                  <a:lnTo>
                    <a:pt x="7511" y="14050"/>
                  </a:lnTo>
                  <a:cubicBezTo>
                    <a:pt x="7920" y="14149"/>
                    <a:pt x="8357" y="14090"/>
                    <a:pt x="8676" y="13922"/>
                  </a:cubicBezTo>
                  <a:cubicBezTo>
                    <a:pt x="8676" y="13921"/>
                    <a:pt x="8675" y="13921"/>
                    <a:pt x="8674" y="13919"/>
                  </a:cubicBezTo>
                  <a:cubicBezTo>
                    <a:pt x="8844" y="13942"/>
                    <a:pt x="9016" y="13962"/>
                    <a:pt x="9189" y="13980"/>
                  </a:cubicBezTo>
                  <a:cubicBezTo>
                    <a:pt x="9402" y="14215"/>
                    <a:pt x="9789" y="14372"/>
                    <a:pt x="10230" y="14372"/>
                  </a:cubicBezTo>
                  <a:lnTo>
                    <a:pt x="11233" y="14372"/>
                  </a:lnTo>
                  <a:cubicBezTo>
                    <a:pt x="11669" y="14372"/>
                    <a:pt x="12049" y="14217"/>
                    <a:pt x="12263" y="13987"/>
                  </a:cubicBezTo>
                  <a:cubicBezTo>
                    <a:pt x="12263" y="13987"/>
                    <a:pt x="12263" y="13985"/>
                    <a:pt x="12263" y="13985"/>
                  </a:cubicBezTo>
                  <a:cubicBezTo>
                    <a:pt x="12437" y="13968"/>
                    <a:pt x="12610" y="13948"/>
                    <a:pt x="12781" y="13926"/>
                  </a:cubicBezTo>
                  <a:cubicBezTo>
                    <a:pt x="13101" y="14095"/>
                    <a:pt x="13541" y="14154"/>
                    <a:pt x="13952" y="14055"/>
                  </a:cubicBezTo>
                  <a:lnTo>
                    <a:pt x="14896" y="13827"/>
                  </a:lnTo>
                  <a:cubicBezTo>
                    <a:pt x="15303" y="13729"/>
                    <a:pt x="15582" y="13498"/>
                    <a:pt x="15666" y="13235"/>
                  </a:cubicBezTo>
                  <a:cubicBezTo>
                    <a:pt x="15823" y="13178"/>
                    <a:pt x="15979" y="13118"/>
                    <a:pt x="16131" y="13056"/>
                  </a:cubicBezTo>
                  <a:cubicBezTo>
                    <a:pt x="16516" y="13141"/>
                    <a:pt x="16955" y="13097"/>
                    <a:pt x="17289" y="12910"/>
                  </a:cubicBezTo>
                  <a:lnTo>
                    <a:pt x="18059" y="12481"/>
                  </a:lnTo>
                  <a:cubicBezTo>
                    <a:pt x="18391" y="12296"/>
                    <a:pt x="18533" y="12017"/>
                    <a:pt x="18477" y="11751"/>
                  </a:cubicBezTo>
                  <a:cubicBezTo>
                    <a:pt x="18597" y="11662"/>
                    <a:pt x="18712" y="11569"/>
                    <a:pt x="18824" y="11476"/>
                  </a:cubicBezTo>
                  <a:cubicBezTo>
                    <a:pt x="19229" y="11467"/>
                    <a:pt x="19620" y="11325"/>
                    <a:pt x="19837" y="11075"/>
                  </a:cubicBezTo>
                  <a:lnTo>
                    <a:pt x="20337" y="10496"/>
                  </a:lnTo>
                  <a:cubicBezTo>
                    <a:pt x="20552" y="10248"/>
                    <a:pt x="20546" y="9955"/>
                    <a:pt x="20360" y="9718"/>
                  </a:cubicBezTo>
                  <a:cubicBezTo>
                    <a:pt x="20427" y="9606"/>
                    <a:pt x="20491" y="9493"/>
                    <a:pt x="20549" y="9377"/>
                  </a:cubicBezTo>
                  <a:cubicBezTo>
                    <a:pt x="20922" y="9276"/>
                    <a:pt x="21211" y="9052"/>
                    <a:pt x="21286" y="8769"/>
                  </a:cubicBezTo>
                  <a:lnTo>
                    <a:pt x="21460" y="8112"/>
                  </a:lnTo>
                  <a:cubicBezTo>
                    <a:pt x="21534" y="7829"/>
                    <a:pt x="21377" y="7554"/>
                    <a:pt x="21080" y="7374"/>
                  </a:cubicBezTo>
                  <a:cubicBezTo>
                    <a:pt x="21082" y="7312"/>
                    <a:pt x="21082" y="7251"/>
                    <a:pt x="21082" y="7189"/>
                  </a:cubicBezTo>
                  <a:cubicBezTo>
                    <a:pt x="21082" y="7130"/>
                    <a:pt x="21082" y="7072"/>
                    <a:pt x="21080" y="7014"/>
                  </a:cubicBezTo>
                  <a:cubicBezTo>
                    <a:pt x="21380" y="6834"/>
                    <a:pt x="21540" y="6557"/>
                    <a:pt x="21465" y="6274"/>
                  </a:cubicBezTo>
                  <a:lnTo>
                    <a:pt x="21289" y="5616"/>
                  </a:lnTo>
                  <a:cubicBezTo>
                    <a:pt x="21214" y="5334"/>
                    <a:pt x="20924" y="5112"/>
                    <a:pt x="20551" y="5010"/>
                  </a:cubicBezTo>
                  <a:cubicBezTo>
                    <a:pt x="20494" y="4896"/>
                    <a:pt x="20434" y="4783"/>
                    <a:pt x="20368" y="4671"/>
                  </a:cubicBezTo>
                  <a:cubicBezTo>
                    <a:pt x="20557" y="4433"/>
                    <a:pt x="20567" y="4138"/>
                    <a:pt x="20350" y="3888"/>
                  </a:cubicBezTo>
                  <a:lnTo>
                    <a:pt x="19847" y="3309"/>
                  </a:lnTo>
                  <a:cubicBezTo>
                    <a:pt x="19630" y="3059"/>
                    <a:pt x="19240" y="2917"/>
                    <a:pt x="18835" y="2908"/>
                  </a:cubicBezTo>
                  <a:cubicBezTo>
                    <a:pt x="18725" y="2816"/>
                    <a:pt x="18610" y="2726"/>
                    <a:pt x="18493" y="2638"/>
                  </a:cubicBezTo>
                  <a:cubicBezTo>
                    <a:pt x="18553" y="2370"/>
                    <a:pt x="18409" y="2087"/>
                    <a:pt x="18074" y="1900"/>
                  </a:cubicBezTo>
                  <a:lnTo>
                    <a:pt x="17307" y="1470"/>
                  </a:lnTo>
                  <a:cubicBezTo>
                    <a:pt x="16972" y="1284"/>
                    <a:pt x="16530" y="1239"/>
                    <a:pt x="16143" y="1324"/>
                  </a:cubicBezTo>
                  <a:cubicBezTo>
                    <a:pt x="16143" y="1325"/>
                    <a:pt x="16143" y="1326"/>
                    <a:pt x="16143" y="1326"/>
                  </a:cubicBezTo>
                  <a:cubicBezTo>
                    <a:pt x="15994" y="1265"/>
                    <a:pt x="15843" y="1207"/>
                    <a:pt x="15689" y="1151"/>
                  </a:cubicBezTo>
                  <a:cubicBezTo>
                    <a:pt x="15609" y="884"/>
                    <a:pt x="15328" y="650"/>
                    <a:pt x="14916" y="550"/>
                  </a:cubicBezTo>
                  <a:lnTo>
                    <a:pt x="13972" y="321"/>
                  </a:lnTo>
                  <a:cubicBezTo>
                    <a:pt x="13562" y="222"/>
                    <a:pt x="13126" y="280"/>
                    <a:pt x="12807" y="448"/>
                  </a:cubicBezTo>
                  <a:cubicBezTo>
                    <a:pt x="12808" y="450"/>
                    <a:pt x="12808" y="452"/>
                    <a:pt x="12809" y="453"/>
                  </a:cubicBezTo>
                  <a:cubicBezTo>
                    <a:pt x="12639" y="431"/>
                    <a:pt x="12466" y="411"/>
                    <a:pt x="12294" y="394"/>
                  </a:cubicBezTo>
                  <a:cubicBezTo>
                    <a:pt x="12082" y="158"/>
                    <a:pt x="11697" y="0"/>
                    <a:pt x="11256" y="0"/>
                  </a:cubicBezTo>
                  <a:lnTo>
                    <a:pt x="10250" y="0"/>
                  </a:lnTo>
                  <a:close/>
                  <a:moveTo>
                    <a:pt x="10761" y="2494"/>
                  </a:moveTo>
                  <a:cubicBezTo>
                    <a:pt x="14153" y="2494"/>
                    <a:pt x="16984" y="4085"/>
                    <a:pt x="17666" y="6207"/>
                  </a:cubicBezTo>
                  <a:cubicBezTo>
                    <a:pt x="17678" y="6243"/>
                    <a:pt x="17689" y="6280"/>
                    <a:pt x="17699" y="6316"/>
                  </a:cubicBezTo>
                  <a:cubicBezTo>
                    <a:pt x="17710" y="6352"/>
                    <a:pt x="17718" y="6388"/>
                    <a:pt x="17727" y="6425"/>
                  </a:cubicBezTo>
                  <a:cubicBezTo>
                    <a:pt x="17735" y="6454"/>
                    <a:pt x="17744" y="6482"/>
                    <a:pt x="17750" y="6511"/>
                  </a:cubicBezTo>
                  <a:cubicBezTo>
                    <a:pt x="17762" y="6564"/>
                    <a:pt x="17770" y="6616"/>
                    <a:pt x="17778" y="6669"/>
                  </a:cubicBezTo>
                  <a:cubicBezTo>
                    <a:pt x="17785" y="6707"/>
                    <a:pt x="17791" y="6744"/>
                    <a:pt x="17796" y="6781"/>
                  </a:cubicBezTo>
                  <a:cubicBezTo>
                    <a:pt x="17800" y="6805"/>
                    <a:pt x="17801" y="6830"/>
                    <a:pt x="17804" y="6854"/>
                  </a:cubicBezTo>
                  <a:cubicBezTo>
                    <a:pt x="17812" y="6927"/>
                    <a:pt x="17817" y="6999"/>
                    <a:pt x="17819" y="7072"/>
                  </a:cubicBezTo>
                  <a:cubicBezTo>
                    <a:pt x="17820" y="7082"/>
                    <a:pt x="17822" y="7093"/>
                    <a:pt x="17822" y="7104"/>
                  </a:cubicBezTo>
                  <a:cubicBezTo>
                    <a:pt x="17826" y="7244"/>
                    <a:pt x="17819" y="7385"/>
                    <a:pt x="17804" y="7523"/>
                  </a:cubicBezTo>
                  <a:lnTo>
                    <a:pt x="17807" y="7523"/>
                  </a:lnTo>
                  <a:cubicBezTo>
                    <a:pt x="17796" y="7624"/>
                    <a:pt x="17780" y="7723"/>
                    <a:pt x="17761" y="7822"/>
                  </a:cubicBezTo>
                  <a:lnTo>
                    <a:pt x="17756" y="7822"/>
                  </a:lnTo>
                  <a:cubicBezTo>
                    <a:pt x="17743" y="7882"/>
                    <a:pt x="17731" y="7943"/>
                    <a:pt x="17715" y="8004"/>
                  </a:cubicBezTo>
                  <a:cubicBezTo>
                    <a:pt x="17611" y="8394"/>
                    <a:pt x="17437" y="8765"/>
                    <a:pt x="17205" y="9111"/>
                  </a:cubicBezTo>
                  <a:lnTo>
                    <a:pt x="17212" y="9111"/>
                  </a:lnTo>
                  <a:cubicBezTo>
                    <a:pt x="17151" y="9202"/>
                    <a:pt x="17086" y="9294"/>
                    <a:pt x="17016" y="9382"/>
                  </a:cubicBezTo>
                  <a:lnTo>
                    <a:pt x="17006" y="9381"/>
                  </a:lnTo>
                  <a:cubicBezTo>
                    <a:pt x="16963" y="9435"/>
                    <a:pt x="16919" y="9489"/>
                    <a:pt x="16873" y="9542"/>
                  </a:cubicBezTo>
                  <a:cubicBezTo>
                    <a:pt x="16575" y="9885"/>
                    <a:pt x="16224" y="10193"/>
                    <a:pt x="15827" y="10466"/>
                  </a:cubicBezTo>
                  <a:lnTo>
                    <a:pt x="15832" y="10467"/>
                  </a:lnTo>
                  <a:cubicBezTo>
                    <a:pt x="15727" y="10539"/>
                    <a:pt x="15620" y="10610"/>
                    <a:pt x="15508" y="10678"/>
                  </a:cubicBezTo>
                  <a:lnTo>
                    <a:pt x="15500" y="10674"/>
                  </a:lnTo>
                  <a:cubicBezTo>
                    <a:pt x="15433" y="10715"/>
                    <a:pt x="15365" y="10755"/>
                    <a:pt x="15294" y="10795"/>
                  </a:cubicBezTo>
                  <a:cubicBezTo>
                    <a:pt x="14838" y="11049"/>
                    <a:pt x="14347" y="11259"/>
                    <a:pt x="13835" y="11425"/>
                  </a:cubicBezTo>
                  <a:lnTo>
                    <a:pt x="13840" y="11430"/>
                  </a:lnTo>
                  <a:cubicBezTo>
                    <a:pt x="13704" y="11474"/>
                    <a:pt x="13564" y="11512"/>
                    <a:pt x="13424" y="11550"/>
                  </a:cubicBezTo>
                  <a:lnTo>
                    <a:pt x="13421" y="11547"/>
                  </a:lnTo>
                  <a:cubicBezTo>
                    <a:pt x="13337" y="11570"/>
                    <a:pt x="13251" y="11592"/>
                    <a:pt x="13164" y="11613"/>
                  </a:cubicBezTo>
                  <a:cubicBezTo>
                    <a:pt x="12604" y="11749"/>
                    <a:pt x="12037" y="11834"/>
                    <a:pt x="11470" y="11873"/>
                  </a:cubicBezTo>
                  <a:lnTo>
                    <a:pt x="11470" y="11875"/>
                  </a:lnTo>
                  <a:cubicBezTo>
                    <a:pt x="11269" y="11888"/>
                    <a:pt x="11066" y="11895"/>
                    <a:pt x="10860" y="11897"/>
                  </a:cubicBezTo>
                  <a:cubicBezTo>
                    <a:pt x="10824" y="11897"/>
                    <a:pt x="10786" y="11898"/>
                    <a:pt x="10750" y="11899"/>
                  </a:cubicBezTo>
                  <a:cubicBezTo>
                    <a:pt x="6853" y="11895"/>
                    <a:pt x="3697" y="9792"/>
                    <a:pt x="3697" y="7197"/>
                  </a:cubicBezTo>
                  <a:cubicBezTo>
                    <a:pt x="3697" y="4600"/>
                    <a:pt x="6859" y="2494"/>
                    <a:pt x="10761" y="2494"/>
                  </a:cubicBezTo>
                  <a:close/>
                  <a:moveTo>
                    <a:pt x="10740" y="2745"/>
                  </a:moveTo>
                  <a:cubicBezTo>
                    <a:pt x="7061" y="2745"/>
                    <a:pt x="4069" y="4737"/>
                    <a:pt x="4069" y="7185"/>
                  </a:cubicBezTo>
                  <a:cubicBezTo>
                    <a:pt x="4069" y="9634"/>
                    <a:pt x="7061" y="11625"/>
                    <a:pt x="10740" y="11625"/>
                  </a:cubicBezTo>
                  <a:cubicBezTo>
                    <a:pt x="14419" y="11625"/>
                    <a:pt x="17414" y="9634"/>
                    <a:pt x="17414" y="7185"/>
                  </a:cubicBezTo>
                  <a:cubicBezTo>
                    <a:pt x="17414" y="4737"/>
                    <a:pt x="14419" y="2745"/>
                    <a:pt x="10740" y="2745"/>
                  </a:cubicBezTo>
                  <a:close/>
                  <a:moveTo>
                    <a:pt x="16115" y="13233"/>
                  </a:moveTo>
                  <a:lnTo>
                    <a:pt x="16100" y="13289"/>
                  </a:lnTo>
                  <a:cubicBezTo>
                    <a:pt x="15983" y="13667"/>
                    <a:pt x="15588" y="13971"/>
                    <a:pt x="15046" y="14102"/>
                  </a:cubicBezTo>
                  <a:lnTo>
                    <a:pt x="14102" y="14332"/>
                  </a:lnTo>
                  <a:cubicBezTo>
                    <a:pt x="13920" y="14376"/>
                    <a:pt x="13731" y="14398"/>
                    <a:pt x="13539" y="14398"/>
                  </a:cubicBezTo>
                  <a:cubicBezTo>
                    <a:pt x="13190" y="14398"/>
                    <a:pt x="12858" y="14324"/>
                    <a:pt x="12585" y="14196"/>
                  </a:cubicBezTo>
                  <a:cubicBezTo>
                    <a:pt x="12381" y="14389"/>
                    <a:pt x="12098" y="14530"/>
                    <a:pt x="11773" y="14605"/>
                  </a:cubicBezTo>
                  <a:lnTo>
                    <a:pt x="10965" y="16610"/>
                  </a:lnTo>
                  <a:lnTo>
                    <a:pt x="12975" y="21600"/>
                  </a:lnTo>
                  <a:lnTo>
                    <a:pt x="15587" y="20004"/>
                  </a:lnTo>
                  <a:lnTo>
                    <a:pt x="19049" y="20517"/>
                  </a:lnTo>
                  <a:lnTo>
                    <a:pt x="16115" y="13233"/>
                  </a:lnTo>
                  <a:close/>
                  <a:moveTo>
                    <a:pt x="5365" y="13294"/>
                  </a:moveTo>
                  <a:lnTo>
                    <a:pt x="2457" y="20517"/>
                  </a:lnTo>
                  <a:lnTo>
                    <a:pt x="5921" y="20004"/>
                  </a:lnTo>
                  <a:lnTo>
                    <a:pt x="8534" y="21600"/>
                  </a:lnTo>
                  <a:lnTo>
                    <a:pt x="11327" y="14663"/>
                  </a:lnTo>
                  <a:cubicBezTo>
                    <a:pt x="11296" y="14664"/>
                    <a:pt x="11264" y="14664"/>
                    <a:pt x="11233" y="14664"/>
                  </a:cubicBezTo>
                  <a:lnTo>
                    <a:pt x="10227" y="14664"/>
                  </a:lnTo>
                  <a:cubicBezTo>
                    <a:pt x="9666" y="14664"/>
                    <a:pt x="9169" y="14476"/>
                    <a:pt x="8870" y="14191"/>
                  </a:cubicBezTo>
                  <a:cubicBezTo>
                    <a:pt x="8592" y="14320"/>
                    <a:pt x="8260" y="14393"/>
                    <a:pt x="7921" y="14393"/>
                  </a:cubicBezTo>
                  <a:cubicBezTo>
                    <a:pt x="7729" y="14393"/>
                    <a:pt x="7541" y="14370"/>
                    <a:pt x="7360" y="14326"/>
                  </a:cubicBezTo>
                  <a:lnTo>
                    <a:pt x="6416" y="14097"/>
                  </a:lnTo>
                  <a:cubicBezTo>
                    <a:pt x="6002" y="13997"/>
                    <a:pt x="5669" y="13795"/>
                    <a:pt x="5483" y="13528"/>
                  </a:cubicBezTo>
                  <a:cubicBezTo>
                    <a:pt x="5429" y="13452"/>
                    <a:pt x="5391" y="13374"/>
                    <a:pt x="5365" y="13294"/>
                  </a:cubicBezTo>
                  <a:close/>
                </a:path>
              </a:pathLst>
            </a:custGeom>
            <a:solidFill>
              <a:srgbClr val="FFFFFF"/>
            </a:solidFill>
            <a:ln w="12700" cap="flat">
              <a:solidFill>
                <a:schemeClr val="accent3">
                  <a:hueOff val="-365725"/>
                  <a:satOff val="-32500"/>
                  <a:lumOff val="18235"/>
                </a:schemeClr>
              </a:solidFill>
              <a:prstDash val="solid"/>
              <a:miter lim="400000"/>
            </a:ln>
            <a:effectLst/>
          </p:spPr>
          <p:txBody>
            <a:bodyPr wrap="square" lIns="50800" tIns="50800" rIns="50800" bIns="50800" numCol="1" anchor="ctr">
              <a:noAutofit/>
            </a:bodyPr>
            <a:lstStyle/>
            <a:p>
              <a:pPr>
                <a:defRPr b="0" sz="2200">
                  <a:solidFill>
                    <a:srgbClr val="000000"/>
                  </a:solidFill>
                  <a:latin typeface="+mn-lt"/>
                  <a:ea typeface="+mn-ea"/>
                  <a:cs typeface="+mn-cs"/>
                  <a:sym typeface="Helvetica Neue Medium"/>
                </a:defRPr>
              </a:pPr>
            </a:p>
          </p:txBody>
        </p:sp>
        <p:sp>
          <p:nvSpPr>
            <p:cNvPr id="3150" name="Dingbat Check"/>
            <p:cNvSpPr/>
            <p:nvPr/>
          </p:nvSpPr>
          <p:spPr>
            <a:xfrm>
              <a:off x="158714" y="175322"/>
              <a:ext cx="258462" cy="245607"/>
            </a:xfrm>
            <a:custGeom>
              <a:avLst/>
              <a:gdLst/>
              <a:ahLst/>
              <a:cxnLst>
                <a:cxn ang="0">
                  <a:pos x="wd2" y="hd2"/>
                </a:cxn>
                <a:cxn ang="5400000">
                  <a:pos x="wd2" y="hd2"/>
                </a:cxn>
                <a:cxn ang="10800000">
                  <a:pos x="wd2" y="hd2"/>
                </a:cxn>
                <a:cxn ang="16200000">
                  <a:pos x="wd2" y="hd2"/>
                </a:cxn>
              </a:cxnLst>
              <a:rect l="0" t="0" r="r" b="b"/>
              <a:pathLst>
                <a:path w="21452" h="20404" fill="norm" stroke="1"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chemeClr val="accent3"/>
            </a:solidFill>
            <a:ln w="12700" cap="flat">
              <a:noFill/>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grpSp>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00000"/>
        </a:solidFill>
      </p:bgPr>
    </p:bg>
    <p:spTree>
      <p:nvGrpSpPr>
        <p:cNvPr id="1" name=""/>
        <p:cNvGrpSpPr/>
        <p:nvPr/>
      </p:nvGrpSpPr>
      <p:grpSpPr>
        <a:xfrm>
          <a:off x="0" y="0"/>
          <a:ext cx="0" cy="0"/>
          <a:chOff x="0" y="0"/>
          <a:chExt cx="0" cy="0"/>
        </a:xfrm>
      </p:grpSpPr>
      <p:sp>
        <p:nvSpPr>
          <p:cNvPr id="3155" name="Is the Web Ready for…"/>
          <p:cNvSpPr txBox="1"/>
          <p:nvPr/>
        </p:nvSpPr>
        <p:spPr>
          <a:xfrm>
            <a:off x="1270000" y="398961"/>
            <a:ext cx="10464800" cy="3302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normAutofit fontScale="100000" lnSpcReduction="0"/>
          </a:bodyPr>
          <a:lstStyle/>
          <a:p>
            <a:pPr>
              <a:defRPr sz="6000">
                <a:solidFill>
                  <a:srgbClr val="FFFB00"/>
                </a:solidFill>
                <a:latin typeface="Helvetica"/>
                <a:ea typeface="Helvetica"/>
                <a:cs typeface="Helvetica"/>
                <a:sym typeface="Helvetica"/>
              </a:defRPr>
            </a:pPr>
          </a:p>
          <a:p>
            <a:pPr>
              <a:spcBef>
                <a:spcPts val="1000"/>
              </a:spcBef>
              <a:defRPr sz="6000">
                <a:latin typeface="Helvetica"/>
                <a:ea typeface="Helvetica"/>
                <a:cs typeface="Helvetica"/>
                <a:sym typeface="Helvetica"/>
              </a:defRPr>
            </a:pPr>
            <a:r>
              <a:t>Is the Web Ready for</a:t>
            </a:r>
          </a:p>
          <a:p>
            <a:pPr>
              <a:spcBef>
                <a:spcPts val="1000"/>
              </a:spcBef>
              <a:defRPr sz="6000">
                <a:solidFill>
                  <a:schemeClr val="accent4">
                    <a:hueOff val="468000"/>
                    <a:satOff val="-4761"/>
                    <a:lumOff val="10196"/>
                  </a:schemeClr>
                </a:solidFill>
                <a:latin typeface="Helvetica"/>
                <a:ea typeface="Helvetica"/>
                <a:cs typeface="Helvetica"/>
                <a:sym typeface="Helvetica"/>
              </a:defRPr>
            </a:pPr>
            <a:r>
              <a:t> OCSP Must-Staple? </a:t>
            </a:r>
            <a:endParaRPr sz="1200"/>
          </a:p>
        </p:txBody>
      </p:sp>
      <p:pic>
        <p:nvPicPr>
          <p:cNvPr id="3156" name="Chrome-logo.png" descr="Chrome-logo.png"/>
          <p:cNvPicPr>
            <a:picLocks noChangeAspect="1"/>
          </p:cNvPicPr>
          <p:nvPr/>
        </p:nvPicPr>
        <p:blipFill>
          <a:blip r:embed="rId3">
            <a:extLst/>
          </a:blip>
          <a:stretch>
            <a:fillRect/>
          </a:stretch>
        </p:blipFill>
        <p:spPr>
          <a:xfrm>
            <a:off x="10152196" y="4785611"/>
            <a:ext cx="1140620" cy="1140620"/>
          </a:xfrm>
          <a:prstGeom prst="rect">
            <a:avLst/>
          </a:prstGeom>
          <a:ln w="12700">
            <a:miter lim="400000"/>
          </a:ln>
        </p:spPr>
      </p:pic>
      <p:pic>
        <p:nvPicPr>
          <p:cNvPr id="3157" name="250px-VRSNlogoAug2012.png" descr="250px-VRSNlogoAug2012.png"/>
          <p:cNvPicPr>
            <a:picLocks noChangeAspect="1"/>
          </p:cNvPicPr>
          <p:nvPr/>
        </p:nvPicPr>
        <p:blipFill>
          <a:blip r:embed="rId4">
            <a:extLst/>
          </a:blip>
          <a:srcRect l="18183" t="9604" r="18183" b="29836"/>
          <a:stretch>
            <a:fillRect/>
          </a:stretch>
        </p:blipFill>
        <p:spPr>
          <a:xfrm>
            <a:off x="2085600" y="4875244"/>
            <a:ext cx="1198500" cy="1140596"/>
          </a:xfrm>
          <a:prstGeom prst="rect">
            <a:avLst/>
          </a:prstGeom>
          <a:ln w="12700">
            <a:miter lim="400000"/>
          </a:ln>
        </p:spPr>
      </p:pic>
      <p:pic>
        <p:nvPicPr>
          <p:cNvPr id="3158" name="strategic_bofa500_1.png" descr="strategic_bofa500_1.png"/>
          <p:cNvPicPr>
            <a:picLocks noChangeAspect="1"/>
          </p:cNvPicPr>
          <p:nvPr/>
        </p:nvPicPr>
        <p:blipFill>
          <a:blip r:embed="rId5">
            <a:extLst/>
          </a:blip>
          <a:srcRect l="28418" t="39675" r="28418" b="0"/>
          <a:stretch>
            <a:fillRect/>
          </a:stretch>
        </p:blipFill>
        <p:spPr>
          <a:xfrm>
            <a:off x="5690059" y="4875244"/>
            <a:ext cx="1932473" cy="911516"/>
          </a:xfrm>
          <a:prstGeom prst="rect">
            <a:avLst/>
          </a:prstGeom>
          <a:ln w="12700">
            <a:miter lim="400000"/>
          </a:ln>
        </p:spPr>
      </p:pic>
      <p:sp>
        <p:nvSpPr>
          <p:cNvPr id="3159" name="Website"/>
          <p:cNvSpPr txBox="1"/>
          <p:nvPr/>
        </p:nvSpPr>
        <p:spPr>
          <a:xfrm>
            <a:off x="6117042" y="5972020"/>
            <a:ext cx="1304554" cy="508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Website</a:t>
            </a:r>
          </a:p>
        </p:txBody>
      </p:sp>
      <p:sp>
        <p:nvSpPr>
          <p:cNvPr id="3160" name="Certificate Authority…"/>
          <p:cNvSpPr txBox="1"/>
          <p:nvPr/>
        </p:nvSpPr>
        <p:spPr>
          <a:xfrm>
            <a:off x="1393937" y="5845020"/>
            <a:ext cx="2581889" cy="762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0" sz="2300">
                <a:effectLst>
                  <a:outerShdw sx="100000" sy="100000" kx="0" ky="0" algn="b" rotWithShape="0" blurRad="38100" dist="12700" dir="5400000">
                    <a:srgbClr val="000000">
                      <a:alpha val="50000"/>
                    </a:srgbClr>
                  </a:outerShdw>
                </a:effectLst>
                <a:latin typeface="Gill Sans"/>
                <a:ea typeface="Gill Sans"/>
                <a:cs typeface="Gill Sans"/>
                <a:sym typeface="Gill Sans"/>
              </a:defRPr>
            </a:pPr>
            <a:r>
              <a:t>Certificate Authority</a:t>
            </a:r>
          </a:p>
          <a:p>
            <a:pPr>
              <a:defRPr b="0" sz="2300">
                <a:effectLst>
                  <a:outerShdw sx="100000" sy="100000" kx="0" ky="0" algn="b" rotWithShape="0" blurRad="38100" dist="12700" dir="5400000">
                    <a:srgbClr val="000000">
                      <a:alpha val="50000"/>
                    </a:srgbClr>
                  </a:outerShdw>
                </a:effectLst>
                <a:latin typeface="Gill Sans"/>
                <a:ea typeface="Gill Sans"/>
                <a:cs typeface="Gill Sans"/>
                <a:sym typeface="Gill Sans"/>
              </a:defRPr>
            </a:pPr>
            <a:r>
              <a:t>(OCSP Responder)</a:t>
            </a:r>
          </a:p>
        </p:txBody>
      </p:sp>
      <p:sp>
        <p:nvSpPr>
          <p:cNvPr id="3161" name="Browser"/>
          <p:cNvSpPr txBox="1"/>
          <p:nvPr/>
        </p:nvSpPr>
        <p:spPr>
          <a:xfrm>
            <a:off x="10051043" y="5882388"/>
            <a:ext cx="1342926" cy="508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Browser</a:t>
            </a:r>
          </a:p>
        </p:txBody>
      </p:sp>
      <p:sp>
        <p:nvSpPr>
          <p:cNvPr id="3162" name="Rounded Rectangle"/>
          <p:cNvSpPr/>
          <p:nvPr/>
        </p:nvSpPr>
        <p:spPr>
          <a:xfrm>
            <a:off x="953160" y="4594352"/>
            <a:ext cx="3463443" cy="1987296"/>
          </a:xfrm>
          <a:prstGeom prst="roundRect">
            <a:avLst>
              <a:gd name="adj" fmla="val 14269"/>
            </a:avLst>
          </a:prstGeom>
          <a:ln w="63500">
            <a:solidFill>
              <a:schemeClr val="accent4">
                <a:hueOff val="468000"/>
                <a:satOff val="-4761"/>
                <a:lumOff val="10196"/>
              </a:schemeClr>
            </a:solidFill>
            <a:miter lim="400000"/>
          </a:ln>
        </p:spPr>
        <p:txBody>
          <a:bodyPr lIns="50800" tIns="50800" rIns="50800" bIns="50800" anchor="ctr"/>
          <a:lstStyle/>
          <a:p>
            <a:pPr>
              <a:defRPr b="0" sz="2200">
                <a:latin typeface="+mn-lt"/>
                <a:ea typeface="+mn-ea"/>
                <a:cs typeface="+mn-cs"/>
                <a:sym typeface="Helvetica Neue Medium"/>
              </a:defRPr>
            </a:pPr>
          </a:p>
        </p:txBody>
      </p:sp>
      <p:grpSp>
        <p:nvGrpSpPr>
          <p:cNvPr id="3169" name="Group"/>
          <p:cNvGrpSpPr/>
          <p:nvPr/>
        </p:nvGrpSpPr>
        <p:grpSpPr>
          <a:xfrm>
            <a:off x="918970" y="6696654"/>
            <a:ext cx="3325649" cy="1368587"/>
            <a:chOff x="0" y="0"/>
            <a:chExt cx="3325648" cy="1368585"/>
          </a:xfrm>
        </p:grpSpPr>
        <p:sp>
          <p:nvSpPr>
            <p:cNvPr id="3163" name="Availability"/>
            <p:cNvSpPr txBox="1"/>
            <p:nvPr/>
          </p:nvSpPr>
          <p:spPr>
            <a:xfrm>
              <a:off x="448056" y="-1"/>
              <a:ext cx="1425179" cy="45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a:solidFill>
                    <a:schemeClr val="accent4">
                      <a:hueOff val="468000"/>
                      <a:satOff val="-4761"/>
                      <a:lumOff val="10196"/>
                    </a:schemeClr>
                  </a:solidFill>
                  <a:latin typeface="Gill Sans"/>
                  <a:ea typeface="Gill Sans"/>
                  <a:cs typeface="Gill Sans"/>
                  <a:sym typeface="Gill Sans"/>
                </a:defRPr>
              </a:lvl1pPr>
            </a:lstStyle>
            <a:p>
              <a:pPr/>
              <a:r>
                <a:t>Availability</a:t>
              </a:r>
            </a:p>
          </p:txBody>
        </p:sp>
        <p:sp>
          <p:nvSpPr>
            <p:cNvPr id="3164" name="Validity"/>
            <p:cNvSpPr txBox="1"/>
            <p:nvPr/>
          </p:nvSpPr>
          <p:spPr>
            <a:xfrm>
              <a:off x="448056" y="463638"/>
              <a:ext cx="1001019" cy="45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a:solidFill>
                    <a:schemeClr val="accent4">
                      <a:hueOff val="468000"/>
                      <a:satOff val="-4761"/>
                      <a:lumOff val="10196"/>
                    </a:schemeClr>
                  </a:solidFill>
                  <a:latin typeface="Gill Sans"/>
                  <a:ea typeface="Gill Sans"/>
                  <a:cs typeface="Gill Sans"/>
                  <a:sym typeface="Gill Sans"/>
                </a:defRPr>
              </a:lvl1pPr>
            </a:lstStyle>
            <a:p>
              <a:pPr/>
              <a:r>
                <a:t>Validity</a:t>
              </a:r>
            </a:p>
          </p:txBody>
        </p:sp>
        <p:sp>
          <p:nvSpPr>
            <p:cNvPr id="3165" name="Consistency with CRL"/>
            <p:cNvSpPr txBox="1"/>
            <p:nvPr/>
          </p:nvSpPr>
          <p:spPr>
            <a:xfrm>
              <a:off x="448056" y="911385"/>
              <a:ext cx="2877593" cy="45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a:solidFill>
                    <a:schemeClr val="accent4">
                      <a:hueOff val="468000"/>
                      <a:satOff val="-4761"/>
                      <a:lumOff val="10196"/>
                    </a:schemeClr>
                  </a:solidFill>
                  <a:latin typeface="Gill Sans"/>
                  <a:ea typeface="Gill Sans"/>
                  <a:cs typeface="Gill Sans"/>
                  <a:sym typeface="Gill Sans"/>
                </a:defRPr>
              </a:lvl1pPr>
            </a:lstStyle>
            <a:p>
              <a:pPr/>
              <a:r>
                <a:t>Consistency with CRL</a:t>
              </a:r>
            </a:p>
          </p:txBody>
        </p:sp>
        <p:sp>
          <p:nvSpPr>
            <p:cNvPr id="3166" name="Dingbat Check"/>
            <p:cNvSpPr/>
            <p:nvPr/>
          </p:nvSpPr>
          <p:spPr>
            <a:xfrm>
              <a:off x="0" y="55901"/>
              <a:ext cx="378750" cy="359913"/>
            </a:xfrm>
            <a:custGeom>
              <a:avLst/>
              <a:gdLst/>
              <a:ahLst/>
              <a:cxnLst>
                <a:cxn ang="0">
                  <a:pos x="wd2" y="hd2"/>
                </a:cxn>
                <a:cxn ang="5400000">
                  <a:pos x="wd2" y="hd2"/>
                </a:cxn>
                <a:cxn ang="10800000">
                  <a:pos x="wd2" y="hd2"/>
                </a:cxn>
                <a:cxn ang="16200000">
                  <a:pos x="wd2" y="hd2"/>
                </a:cxn>
              </a:cxnLst>
              <a:rect l="0" t="0" r="r" b="b"/>
              <a:pathLst>
                <a:path w="21452" h="20404" fill="norm" stroke="1"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chemeClr val="accent3"/>
            </a:solidFill>
            <a:ln w="12700" cap="flat">
              <a:noFill/>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sp>
          <p:nvSpPr>
            <p:cNvPr id="3167" name="Dingbat Check"/>
            <p:cNvSpPr/>
            <p:nvPr/>
          </p:nvSpPr>
          <p:spPr>
            <a:xfrm>
              <a:off x="0" y="522702"/>
              <a:ext cx="378750" cy="359913"/>
            </a:xfrm>
            <a:custGeom>
              <a:avLst/>
              <a:gdLst/>
              <a:ahLst/>
              <a:cxnLst>
                <a:cxn ang="0">
                  <a:pos x="wd2" y="hd2"/>
                </a:cxn>
                <a:cxn ang="5400000">
                  <a:pos x="wd2" y="hd2"/>
                </a:cxn>
                <a:cxn ang="10800000">
                  <a:pos x="wd2" y="hd2"/>
                </a:cxn>
                <a:cxn ang="16200000">
                  <a:pos x="wd2" y="hd2"/>
                </a:cxn>
              </a:cxnLst>
              <a:rect l="0" t="0" r="r" b="b"/>
              <a:pathLst>
                <a:path w="21452" h="20404" fill="norm" stroke="1"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chemeClr val="accent3"/>
            </a:solidFill>
            <a:ln w="12700" cap="flat">
              <a:noFill/>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sp>
          <p:nvSpPr>
            <p:cNvPr id="3168" name="Dingbat Check"/>
            <p:cNvSpPr/>
            <p:nvPr/>
          </p:nvSpPr>
          <p:spPr>
            <a:xfrm>
              <a:off x="0" y="989504"/>
              <a:ext cx="378750" cy="359913"/>
            </a:xfrm>
            <a:custGeom>
              <a:avLst/>
              <a:gdLst/>
              <a:ahLst/>
              <a:cxnLst>
                <a:cxn ang="0">
                  <a:pos x="wd2" y="hd2"/>
                </a:cxn>
                <a:cxn ang="5400000">
                  <a:pos x="wd2" y="hd2"/>
                </a:cxn>
                <a:cxn ang="10800000">
                  <a:pos x="wd2" y="hd2"/>
                </a:cxn>
                <a:cxn ang="16200000">
                  <a:pos x="wd2" y="hd2"/>
                </a:cxn>
              </a:cxnLst>
              <a:rect l="0" t="0" r="r" b="b"/>
              <a:pathLst>
                <a:path w="21452" h="20404" fill="norm" stroke="1"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chemeClr val="accent3"/>
            </a:solidFill>
            <a:ln w="12700" cap="flat">
              <a:noFill/>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gr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1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316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162" grpId="1"/>
      <p:bldP build="whole" bldLvl="1" animBg="1" rev="0" advAuto="0" spid="3169" grpId="2"/>
    </p:bldLst>
  </p:timing>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73" name="Measuring OCSP Responders"/>
          <p:cNvSpPr txBox="1"/>
          <p:nvPr>
            <p:ph type="title"/>
          </p:nvPr>
        </p:nvSpPr>
        <p:spPr>
          <a:xfrm>
            <a:off x="793750" y="-254000"/>
            <a:ext cx="11417300" cy="1955800"/>
          </a:xfrm>
          <a:prstGeom prst="rect">
            <a:avLst/>
          </a:prstGeom>
        </p:spPr>
        <p:txBody>
          <a:bodyPr/>
          <a:lstStyle/>
          <a:p>
            <a:pPr/>
            <a:r>
              <a:t>Measuring OCSP Responders</a:t>
            </a:r>
          </a:p>
        </p:txBody>
      </p:sp>
      <p:sp>
        <p:nvSpPr>
          <p:cNvPr id="3174"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3178" name="Group"/>
          <p:cNvGrpSpPr/>
          <p:nvPr/>
        </p:nvGrpSpPr>
        <p:grpSpPr>
          <a:xfrm>
            <a:off x="8203785" y="3628870"/>
            <a:ext cx="1726034" cy="3484958"/>
            <a:chOff x="1624775" y="201103"/>
            <a:chExt cx="1726033" cy="3484957"/>
          </a:xfrm>
        </p:grpSpPr>
        <p:sp>
          <p:nvSpPr>
            <p:cNvPr id="3175" name="ocsp.digicert.com"/>
            <p:cNvSpPr/>
            <p:nvPr/>
          </p:nvSpPr>
          <p:spPr>
            <a:xfrm>
              <a:off x="2080808" y="201103"/>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1900">
                  <a:latin typeface="Symbol"/>
                  <a:ea typeface="Symbol"/>
                  <a:cs typeface="Symbol"/>
                  <a:sym typeface="Symbol"/>
                </a:defRPr>
              </a:lvl1pPr>
            </a:lstStyle>
            <a:p>
              <a:pPr/>
              <a:r>
                <a:t>ocsp.digicert.com</a:t>
              </a:r>
            </a:p>
          </p:txBody>
        </p:sp>
        <p:sp>
          <p:nvSpPr>
            <p:cNvPr id="3176" name="ocsp.int-x3.letsencrypt.org"/>
            <p:cNvSpPr/>
            <p:nvPr/>
          </p:nvSpPr>
          <p:spPr>
            <a:xfrm>
              <a:off x="1624775" y="2416061"/>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1900">
                  <a:latin typeface="Symbol"/>
                  <a:ea typeface="Symbol"/>
                  <a:cs typeface="Symbol"/>
                  <a:sym typeface="Symbol"/>
                </a:defRPr>
              </a:lvl1pPr>
            </a:lstStyle>
            <a:p>
              <a:pPr/>
              <a:r>
                <a:t>ocsp.int-x3.letsencrypt.org</a:t>
              </a:r>
            </a:p>
          </p:txBody>
        </p:sp>
        <p:sp>
          <p:nvSpPr>
            <p:cNvPr id="3177" name="…"/>
            <p:cNvSpPr/>
            <p:nvPr/>
          </p:nvSpPr>
          <p:spPr>
            <a:xfrm>
              <a:off x="2080808" y="1308582"/>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800"/>
              </a:lvl1pPr>
            </a:lstStyle>
            <a:p>
              <a:pPr/>
              <a:r>
                <a:t>…</a:t>
              </a:r>
            </a:p>
          </p:txBody>
        </p:sp>
      </p:grpSp>
      <p:sp>
        <p:nvSpPr>
          <p:cNvPr id="3179" name="Arrow"/>
          <p:cNvSpPr/>
          <p:nvPr/>
        </p:nvSpPr>
        <p:spPr>
          <a:xfrm>
            <a:off x="2184744" y="4375431"/>
            <a:ext cx="1270001" cy="1270001"/>
          </a:xfrm>
          <a:prstGeom prst="rightArrow">
            <a:avLst>
              <a:gd name="adj1" fmla="val 32000"/>
              <a:gd name="adj2" fmla="val 64000"/>
            </a:avLst>
          </a:prstGeom>
          <a:ln w="76200">
            <a:solidFill>
              <a:schemeClr val="accent4">
                <a:hueOff val="468000"/>
                <a:satOff val="-4761"/>
                <a:lumOff val="10196"/>
              </a:schemeClr>
            </a:solidFill>
            <a:miter lim="400000"/>
          </a:ln>
        </p:spPr>
        <p:txBody>
          <a:bodyPr lIns="50800" tIns="50800" rIns="50800" bIns="50800" anchor="ctr"/>
          <a:lstStyle/>
          <a:p>
            <a:pPr>
              <a:defRPr b="0" sz="2200">
                <a:latin typeface="+mn-lt"/>
                <a:ea typeface="+mn-ea"/>
                <a:cs typeface="+mn-cs"/>
                <a:sym typeface="Helvetica Neue Medium"/>
              </a:defRPr>
            </a:pPr>
          </a:p>
        </p:txBody>
      </p:sp>
      <p:sp>
        <p:nvSpPr>
          <p:cNvPr id="3180" name="Arrow"/>
          <p:cNvSpPr/>
          <p:nvPr/>
        </p:nvSpPr>
        <p:spPr>
          <a:xfrm>
            <a:off x="5234432" y="4361786"/>
            <a:ext cx="1270001" cy="1270001"/>
          </a:xfrm>
          <a:prstGeom prst="rightArrow">
            <a:avLst>
              <a:gd name="adj1" fmla="val 32000"/>
              <a:gd name="adj2" fmla="val 64000"/>
            </a:avLst>
          </a:prstGeom>
          <a:ln w="76200">
            <a:solidFill>
              <a:schemeClr val="accent4">
                <a:hueOff val="468000"/>
                <a:satOff val="-4761"/>
                <a:lumOff val="10196"/>
              </a:schemeClr>
            </a:solidFill>
            <a:miter lim="400000"/>
          </a:ln>
        </p:spPr>
        <p:txBody>
          <a:bodyPr lIns="50800" tIns="50800" rIns="50800" bIns="50800" anchor="ctr"/>
          <a:lstStyle/>
          <a:p>
            <a:pPr>
              <a:defRPr b="0" sz="2200">
                <a:latin typeface="+mn-lt"/>
                <a:ea typeface="+mn-ea"/>
                <a:cs typeface="+mn-cs"/>
                <a:sym typeface="Helvetica Neue Medium"/>
              </a:defRPr>
            </a:pPr>
          </a:p>
        </p:txBody>
      </p:sp>
      <p:grpSp>
        <p:nvGrpSpPr>
          <p:cNvPr id="3188" name="Group"/>
          <p:cNvGrpSpPr/>
          <p:nvPr/>
        </p:nvGrpSpPr>
        <p:grpSpPr>
          <a:xfrm>
            <a:off x="9840053" y="2696094"/>
            <a:ext cx="2934791" cy="1577341"/>
            <a:chOff x="0" y="0"/>
            <a:chExt cx="2934789" cy="1577340"/>
          </a:xfrm>
        </p:grpSpPr>
        <p:sp>
          <p:nvSpPr>
            <p:cNvPr id="3181" name="Rectangle"/>
            <p:cNvSpPr/>
            <p:nvPr/>
          </p:nvSpPr>
          <p:spPr>
            <a:xfrm>
              <a:off x="519633" y="679248"/>
              <a:ext cx="962203" cy="218844"/>
            </a:xfrm>
            <a:prstGeom prst="rect">
              <a:avLst/>
            </a:prstGeom>
            <a:solidFill>
              <a:schemeClr val="accent3"/>
            </a:solidFill>
            <a:ln w="12700" cap="flat">
              <a:noFill/>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sp>
          <p:nvSpPr>
            <p:cNvPr id="3182" name="Rectangle"/>
            <p:cNvSpPr/>
            <p:nvPr/>
          </p:nvSpPr>
          <p:spPr>
            <a:xfrm>
              <a:off x="519633" y="1271357"/>
              <a:ext cx="962203" cy="218844"/>
            </a:xfrm>
            <a:prstGeom prst="rect">
              <a:avLst/>
            </a:prstGeom>
            <a:solidFill>
              <a:schemeClr val="accent3"/>
            </a:solidFill>
            <a:ln w="12700" cap="flat">
              <a:noFill/>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sp>
          <p:nvSpPr>
            <p:cNvPr id="3183" name="{"/>
            <p:cNvSpPr txBox="1"/>
            <p:nvPr/>
          </p:nvSpPr>
          <p:spPr>
            <a:xfrm>
              <a:off x="-1" y="0"/>
              <a:ext cx="537211" cy="15773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10000"/>
              </a:lvl1pPr>
            </a:lstStyle>
            <a:p>
              <a:pPr/>
              <a:r>
                <a:t>{</a:t>
              </a:r>
            </a:p>
          </p:txBody>
        </p:sp>
        <p:sp>
          <p:nvSpPr>
            <p:cNvPr id="3184" name="Rectangle"/>
            <p:cNvSpPr/>
            <p:nvPr/>
          </p:nvSpPr>
          <p:spPr>
            <a:xfrm>
              <a:off x="519633" y="376844"/>
              <a:ext cx="962203" cy="218844"/>
            </a:xfrm>
            <a:prstGeom prst="rect">
              <a:avLst/>
            </a:prstGeom>
            <a:solidFill>
              <a:schemeClr val="accent3"/>
            </a:solidFill>
            <a:ln w="12700" cap="flat">
              <a:noFill/>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sp>
          <p:nvSpPr>
            <p:cNvPr id="3185" name="…"/>
            <p:cNvSpPr txBox="1"/>
            <p:nvPr/>
          </p:nvSpPr>
          <p:spPr>
            <a:xfrm>
              <a:off x="664183" y="672623"/>
              <a:ext cx="596901" cy="67180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800"/>
              </a:lvl1pPr>
            </a:lstStyle>
            <a:p>
              <a:pPr/>
              <a:r>
                <a:t>…</a:t>
              </a:r>
            </a:p>
          </p:txBody>
        </p:sp>
        <p:sp>
          <p:nvSpPr>
            <p:cNvPr id="3186" name="50 certs"/>
            <p:cNvSpPr txBox="1"/>
            <p:nvPr/>
          </p:nvSpPr>
          <p:spPr>
            <a:xfrm>
              <a:off x="2017295" y="739098"/>
              <a:ext cx="917495" cy="368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1900">
                  <a:latin typeface="Gill Sans"/>
                  <a:ea typeface="Gill Sans"/>
                  <a:cs typeface="Gill Sans"/>
                  <a:sym typeface="Gill Sans"/>
                </a:defRPr>
              </a:lvl1pPr>
            </a:lstStyle>
            <a:p>
              <a:pPr/>
              <a:r>
                <a:t>50 certs</a:t>
              </a:r>
            </a:p>
          </p:txBody>
        </p:sp>
        <p:sp>
          <p:nvSpPr>
            <p:cNvPr id="3187" name="}"/>
            <p:cNvSpPr txBox="1"/>
            <p:nvPr/>
          </p:nvSpPr>
          <p:spPr>
            <a:xfrm>
              <a:off x="1513861" y="0"/>
              <a:ext cx="537211" cy="15773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10000"/>
              </a:lvl1pPr>
            </a:lstStyle>
            <a:p>
              <a:pPr/>
              <a:r>
                <a:t>}</a:t>
              </a:r>
            </a:p>
          </p:txBody>
        </p:sp>
      </p:grpSp>
      <p:grpSp>
        <p:nvGrpSpPr>
          <p:cNvPr id="3196" name="Group"/>
          <p:cNvGrpSpPr/>
          <p:nvPr/>
        </p:nvGrpSpPr>
        <p:grpSpPr>
          <a:xfrm>
            <a:off x="9841251" y="5029791"/>
            <a:ext cx="2934791" cy="1593180"/>
            <a:chOff x="0" y="0"/>
            <a:chExt cx="2934790" cy="1593179"/>
          </a:xfrm>
        </p:grpSpPr>
        <p:sp>
          <p:nvSpPr>
            <p:cNvPr id="3189" name="Rectangle"/>
            <p:cNvSpPr/>
            <p:nvPr/>
          </p:nvSpPr>
          <p:spPr>
            <a:xfrm>
              <a:off x="519633" y="679248"/>
              <a:ext cx="962203" cy="218844"/>
            </a:xfrm>
            <a:prstGeom prst="rect">
              <a:avLst/>
            </a:prstGeom>
            <a:solidFill>
              <a:schemeClr val="accent3"/>
            </a:solidFill>
            <a:ln w="12700" cap="flat">
              <a:noFill/>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sp>
          <p:nvSpPr>
            <p:cNvPr id="3190" name="Rectangle"/>
            <p:cNvSpPr/>
            <p:nvPr/>
          </p:nvSpPr>
          <p:spPr>
            <a:xfrm>
              <a:off x="519633" y="1271357"/>
              <a:ext cx="962203" cy="218844"/>
            </a:xfrm>
            <a:prstGeom prst="rect">
              <a:avLst/>
            </a:prstGeom>
            <a:solidFill>
              <a:schemeClr val="accent3"/>
            </a:solidFill>
            <a:ln w="12700" cap="flat">
              <a:noFill/>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sp>
          <p:nvSpPr>
            <p:cNvPr id="3191" name="{"/>
            <p:cNvSpPr txBox="1"/>
            <p:nvPr/>
          </p:nvSpPr>
          <p:spPr>
            <a:xfrm>
              <a:off x="-1" y="0"/>
              <a:ext cx="537211" cy="15773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10000"/>
              </a:lvl1pPr>
            </a:lstStyle>
            <a:p>
              <a:pPr/>
              <a:r>
                <a:t>{</a:t>
              </a:r>
            </a:p>
          </p:txBody>
        </p:sp>
        <p:sp>
          <p:nvSpPr>
            <p:cNvPr id="3192" name="Rectangle"/>
            <p:cNvSpPr/>
            <p:nvPr/>
          </p:nvSpPr>
          <p:spPr>
            <a:xfrm>
              <a:off x="519633" y="376844"/>
              <a:ext cx="962203" cy="218844"/>
            </a:xfrm>
            <a:prstGeom prst="rect">
              <a:avLst/>
            </a:prstGeom>
            <a:solidFill>
              <a:schemeClr val="accent3"/>
            </a:solidFill>
            <a:ln w="12700" cap="flat">
              <a:noFill/>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sp>
          <p:nvSpPr>
            <p:cNvPr id="3193" name="…"/>
            <p:cNvSpPr txBox="1"/>
            <p:nvPr/>
          </p:nvSpPr>
          <p:spPr>
            <a:xfrm>
              <a:off x="664183" y="672624"/>
              <a:ext cx="596901" cy="67180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800"/>
              </a:lvl1pPr>
            </a:lstStyle>
            <a:p>
              <a:pPr/>
              <a:r>
                <a:t>…</a:t>
              </a:r>
            </a:p>
          </p:txBody>
        </p:sp>
        <p:sp>
          <p:nvSpPr>
            <p:cNvPr id="3194" name="50 certs"/>
            <p:cNvSpPr txBox="1"/>
            <p:nvPr/>
          </p:nvSpPr>
          <p:spPr>
            <a:xfrm>
              <a:off x="2017295" y="754937"/>
              <a:ext cx="917496" cy="368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1900">
                  <a:latin typeface="Gill Sans"/>
                  <a:ea typeface="Gill Sans"/>
                  <a:cs typeface="Gill Sans"/>
                  <a:sym typeface="Gill Sans"/>
                </a:defRPr>
              </a:lvl1pPr>
            </a:lstStyle>
            <a:p>
              <a:pPr/>
              <a:r>
                <a:t>50 certs</a:t>
              </a:r>
            </a:p>
          </p:txBody>
        </p:sp>
        <p:sp>
          <p:nvSpPr>
            <p:cNvPr id="3195" name="}"/>
            <p:cNvSpPr txBox="1"/>
            <p:nvPr/>
          </p:nvSpPr>
          <p:spPr>
            <a:xfrm>
              <a:off x="1513860" y="15838"/>
              <a:ext cx="537211" cy="15773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10000"/>
              </a:lvl1pPr>
            </a:lstStyle>
            <a:p>
              <a:pPr/>
              <a:r>
                <a:t>}</a:t>
              </a:r>
            </a:p>
          </p:txBody>
        </p:sp>
      </p:grpSp>
      <p:grpSp>
        <p:nvGrpSpPr>
          <p:cNvPr id="3207" name="Group"/>
          <p:cNvGrpSpPr/>
          <p:nvPr/>
        </p:nvGrpSpPr>
        <p:grpSpPr>
          <a:xfrm>
            <a:off x="3933074" y="2880004"/>
            <a:ext cx="2181399" cy="5796402"/>
            <a:chOff x="741992" y="488949"/>
            <a:chExt cx="2181397" cy="5796401"/>
          </a:xfrm>
        </p:grpSpPr>
        <p:sp>
          <p:nvSpPr>
            <p:cNvPr id="3197" name="Certificates that…"/>
            <p:cNvSpPr/>
            <p:nvPr/>
          </p:nvSpPr>
          <p:spPr>
            <a:xfrm>
              <a:off x="1279710" y="488949"/>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defRPr b="0" sz="2000">
                  <a:latin typeface="Gill Sans"/>
                  <a:ea typeface="Gill Sans"/>
                  <a:cs typeface="Gill Sans"/>
                  <a:sym typeface="Gill Sans"/>
                </a:defRPr>
              </a:pPr>
              <a:r>
                <a:t>Certificates that</a:t>
              </a:r>
            </a:p>
            <a:p>
              <a:pPr>
                <a:defRPr b="0" sz="2000">
                  <a:latin typeface="Gill Sans"/>
                  <a:ea typeface="Gill Sans"/>
                  <a:cs typeface="Gill Sans"/>
                  <a:sym typeface="Gill Sans"/>
                </a:defRPr>
              </a:pPr>
              <a:r>
                <a:t>(1) Valid at least 30 days</a:t>
              </a:r>
            </a:p>
            <a:p>
              <a:pPr>
                <a:defRPr b="0" sz="2000">
                  <a:latin typeface="Gill Sans"/>
                  <a:ea typeface="Gill Sans"/>
                  <a:cs typeface="Gill Sans"/>
                  <a:sym typeface="Gill Sans"/>
                </a:defRPr>
              </a:pPr>
              <a:r>
                <a:t>(2) support OCSP</a:t>
              </a:r>
            </a:p>
          </p:txBody>
        </p:sp>
        <p:grpSp>
          <p:nvGrpSpPr>
            <p:cNvPr id="3205" name="Group"/>
            <p:cNvGrpSpPr/>
            <p:nvPr/>
          </p:nvGrpSpPr>
          <p:grpSpPr>
            <a:xfrm>
              <a:off x="741992" y="1147418"/>
              <a:ext cx="1075438" cy="2956297"/>
              <a:chOff x="0" y="0"/>
              <a:chExt cx="1075436" cy="2956295"/>
            </a:xfrm>
          </p:grpSpPr>
          <p:sp>
            <p:nvSpPr>
              <p:cNvPr id="3198" name="Rectangle"/>
              <p:cNvSpPr/>
              <p:nvPr/>
            </p:nvSpPr>
            <p:spPr>
              <a:xfrm>
                <a:off x="0" y="0"/>
                <a:ext cx="1075437" cy="2956296"/>
              </a:xfrm>
              <a:prstGeom prst="rect">
                <a:avLst/>
              </a:prstGeom>
              <a:noFill/>
              <a:ln w="25400" cap="flat">
                <a:solidFill>
                  <a:srgbClr val="FFFFFF">
                    <a:alpha val="68332"/>
                  </a:srgbClr>
                </a:solidFill>
                <a:prstDash val="solid"/>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sp>
            <p:nvSpPr>
              <p:cNvPr id="3199" name="Rectangle"/>
              <p:cNvSpPr/>
              <p:nvPr/>
            </p:nvSpPr>
            <p:spPr>
              <a:xfrm>
                <a:off x="56617" y="127000"/>
                <a:ext cx="962202" cy="233428"/>
              </a:xfrm>
              <a:prstGeom prst="rect">
                <a:avLst/>
              </a:prstGeom>
              <a:solidFill>
                <a:schemeClr val="accent3"/>
              </a:solidFill>
              <a:ln w="12700" cap="flat">
                <a:noFill/>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sp>
            <p:nvSpPr>
              <p:cNvPr id="3200" name="Rectangle"/>
              <p:cNvSpPr/>
              <p:nvPr/>
            </p:nvSpPr>
            <p:spPr>
              <a:xfrm>
                <a:off x="56617" y="749494"/>
                <a:ext cx="962202" cy="233429"/>
              </a:xfrm>
              <a:prstGeom prst="rect">
                <a:avLst/>
              </a:prstGeom>
              <a:solidFill>
                <a:schemeClr val="accent3"/>
              </a:solidFill>
              <a:ln w="12700" cap="flat">
                <a:noFill/>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sp>
            <p:nvSpPr>
              <p:cNvPr id="3201" name="Rectangle"/>
              <p:cNvSpPr/>
              <p:nvPr/>
            </p:nvSpPr>
            <p:spPr>
              <a:xfrm>
                <a:off x="56617" y="1050186"/>
                <a:ext cx="962202" cy="233429"/>
              </a:xfrm>
              <a:prstGeom prst="rect">
                <a:avLst/>
              </a:prstGeom>
              <a:solidFill>
                <a:schemeClr val="accent3"/>
              </a:solidFill>
              <a:ln w="12700" cap="flat">
                <a:noFill/>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sp>
            <p:nvSpPr>
              <p:cNvPr id="3202" name="Rectangle"/>
              <p:cNvSpPr/>
              <p:nvPr/>
            </p:nvSpPr>
            <p:spPr>
              <a:xfrm>
                <a:off x="56617" y="1672681"/>
                <a:ext cx="962202" cy="233429"/>
              </a:xfrm>
              <a:prstGeom prst="rect">
                <a:avLst/>
              </a:prstGeom>
              <a:solidFill>
                <a:schemeClr val="accent3"/>
              </a:solidFill>
              <a:ln w="12700" cap="flat">
                <a:noFill/>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sp>
            <p:nvSpPr>
              <p:cNvPr id="3203" name="Rectangle"/>
              <p:cNvSpPr/>
              <p:nvPr/>
            </p:nvSpPr>
            <p:spPr>
              <a:xfrm>
                <a:off x="56617" y="1983928"/>
                <a:ext cx="962202" cy="233429"/>
              </a:xfrm>
              <a:prstGeom prst="rect">
                <a:avLst/>
              </a:prstGeom>
              <a:solidFill>
                <a:schemeClr val="accent3"/>
              </a:solidFill>
              <a:ln w="12700" cap="flat">
                <a:noFill/>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sp>
            <p:nvSpPr>
              <p:cNvPr id="3204" name="Rectangle"/>
              <p:cNvSpPr/>
              <p:nvPr/>
            </p:nvSpPr>
            <p:spPr>
              <a:xfrm>
                <a:off x="56617" y="2606423"/>
                <a:ext cx="962202" cy="233429"/>
              </a:xfrm>
              <a:prstGeom prst="rect">
                <a:avLst/>
              </a:prstGeom>
              <a:solidFill>
                <a:schemeClr val="accent3"/>
              </a:solidFill>
              <a:ln w="12700" cap="flat">
                <a:noFill/>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grpSp>
        <p:sp>
          <p:nvSpPr>
            <p:cNvPr id="3206" name="77 M certificates"/>
            <p:cNvSpPr/>
            <p:nvPr/>
          </p:nvSpPr>
          <p:spPr>
            <a:xfrm>
              <a:off x="1653390" y="5015351"/>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a:solidFill>
                    <a:schemeClr val="accent4">
                      <a:hueOff val="468000"/>
                      <a:satOff val="-4761"/>
                      <a:lumOff val="10196"/>
                    </a:schemeClr>
                  </a:solidFill>
                  <a:latin typeface="Gill Sans"/>
                  <a:ea typeface="Gill Sans"/>
                  <a:cs typeface="Gill Sans"/>
                  <a:sym typeface="Gill Sans"/>
                </a:defRPr>
              </a:lvl1pPr>
            </a:lstStyle>
            <a:p>
              <a:pPr/>
              <a:r>
                <a:t>77 M certificates</a:t>
              </a:r>
            </a:p>
          </p:txBody>
        </p:sp>
      </p:grpSp>
      <p:sp>
        <p:nvSpPr>
          <p:cNvPr id="3208" name="536 OCSP responders…"/>
          <p:cNvSpPr txBox="1"/>
          <p:nvPr/>
        </p:nvSpPr>
        <p:spPr>
          <a:xfrm>
            <a:off x="8091819" y="7141178"/>
            <a:ext cx="3007817" cy="812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0">
                <a:solidFill>
                  <a:schemeClr val="accent4">
                    <a:hueOff val="468000"/>
                    <a:satOff val="-4761"/>
                    <a:lumOff val="10196"/>
                  </a:schemeClr>
                </a:solidFill>
                <a:latin typeface="Gill Sans"/>
                <a:ea typeface="Gill Sans"/>
                <a:cs typeface="Gill Sans"/>
                <a:sym typeface="Gill Sans"/>
              </a:defRPr>
            </a:pPr>
            <a:r>
              <a:t>536 OCSP responders </a:t>
            </a:r>
          </a:p>
          <a:p>
            <a:pPr>
              <a:defRPr b="0">
                <a:solidFill>
                  <a:schemeClr val="accent4">
                    <a:hueOff val="468000"/>
                    <a:satOff val="-4761"/>
                    <a:lumOff val="10196"/>
                  </a:schemeClr>
                </a:solidFill>
                <a:latin typeface="Gill Sans"/>
                <a:ea typeface="Gill Sans"/>
                <a:cs typeface="Gill Sans"/>
                <a:sym typeface="Gill Sans"/>
              </a:defRPr>
            </a:pPr>
            <a:r>
              <a:t>with 14,634 certificates</a:t>
            </a:r>
          </a:p>
        </p:txBody>
      </p:sp>
      <p:grpSp>
        <p:nvGrpSpPr>
          <p:cNvPr id="3223" name="Group"/>
          <p:cNvGrpSpPr/>
          <p:nvPr/>
        </p:nvGrpSpPr>
        <p:grpSpPr>
          <a:xfrm>
            <a:off x="654763" y="3206085"/>
            <a:ext cx="1807720" cy="5451267"/>
            <a:chOff x="629391" y="196850"/>
            <a:chExt cx="1807718" cy="5451265"/>
          </a:xfrm>
        </p:grpSpPr>
        <p:grpSp>
          <p:nvGrpSpPr>
            <p:cNvPr id="3221" name="Group"/>
            <p:cNvGrpSpPr/>
            <p:nvPr/>
          </p:nvGrpSpPr>
          <p:grpSpPr>
            <a:xfrm>
              <a:off x="629391" y="196850"/>
              <a:ext cx="1807720" cy="3282494"/>
              <a:chOff x="118464" y="196850"/>
              <a:chExt cx="1807718" cy="3282493"/>
            </a:xfrm>
          </p:grpSpPr>
          <p:grpSp>
            <p:nvGrpSpPr>
              <p:cNvPr id="3219" name="Group"/>
              <p:cNvGrpSpPr/>
              <p:nvPr/>
            </p:nvGrpSpPr>
            <p:grpSpPr>
              <a:xfrm>
                <a:off x="118464" y="523047"/>
                <a:ext cx="1075438" cy="2956297"/>
                <a:chOff x="0" y="0"/>
                <a:chExt cx="1075436" cy="2956295"/>
              </a:xfrm>
            </p:grpSpPr>
            <p:sp>
              <p:nvSpPr>
                <p:cNvPr id="3209" name="Rectangle"/>
                <p:cNvSpPr/>
                <p:nvPr/>
              </p:nvSpPr>
              <p:spPr>
                <a:xfrm>
                  <a:off x="0" y="0"/>
                  <a:ext cx="1075437" cy="2956296"/>
                </a:xfrm>
                <a:prstGeom prst="rect">
                  <a:avLst/>
                </a:prstGeom>
                <a:noFill/>
                <a:ln w="25400" cap="flat">
                  <a:solidFill>
                    <a:srgbClr val="FFFFFF">
                      <a:alpha val="68332"/>
                    </a:srgbClr>
                  </a:solidFill>
                  <a:prstDash val="solid"/>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sp>
              <p:nvSpPr>
                <p:cNvPr id="3210" name="Rectangle"/>
                <p:cNvSpPr/>
                <p:nvPr/>
              </p:nvSpPr>
              <p:spPr>
                <a:xfrm>
                  <a:off x="56617" y="127000"/>
                  <a:ext cx="962202" cy="233428"/>
                </a:xfrm>
                <a:prstGeom prst="rect">
                  <a:avLst/>
                </a:prstGeom>
                <a:solidFill>
                  <a:schemeClr val="accent3"/>
                </a:solidFill>
                <a:ln w="12700" cap="flat">
                  <a:noFill/>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sp>
              <p:nvSpPr>
                <p:cNvPr id="3211" name="Rectangle"/>
                <p:cNvSpPr/>
                <p:nvPr/>
              </p:nvSpPr>
              <p:spPr>
                <a:xfrm>
                  <a:off x="56617" y="438247"/>
                  <a:ext cx="962202" cy="233429"/>
                </a:xfrm>
                <a:prstGeom prst="rect">
                  <a:avLst/>
                </a:prstGeom>
                <a:solidFill>
                  <a:schemeClr val="accent5"/>
                </a:solidFill>
                <a:ln w="12700" cap="flat">
                  <a:noFill/>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sp>
              <p:nvSpPr>
                <p:cNvPr id="3212" name="Rectangle"/>
                <p:cNvSpPr/>
                <p:nvPr/>
              </p:nvSpPr>
              <p:spPr>
                <a:xfrm>
                  <a:off x="56617" y="749494"/>
                  <a:ext cx="962202" cy="233429"/>
                </a:xfrm>
                <a:prstGeom prst="rect">
                  <a:avLst/>
                </a:prstGeom>
                <a:solidFill>
                  <a:schemeClr val="accent3"/>
                </a:solidFill>
                <a:ln w="12700" cap="flat">
                  <a:noFill/>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sp>
              <p:nvSpPr>
                <p:cNvPr id="3213" name="Rectangle"/>
                <p:cNvSpPr/>
                <p:nvPr/>
              </p:nvSpPr>
              <p:spPr>
                <a:xfrm>
                  <a:off x="56617" y="1050186"/>
                  <a:ext cx="962202" cy="233429"/>
                </a:xfrm>
                <a:prstGeom prst="rect">
                  <a:avLst/>
                </a:prstGeom>
                <a:solidFill>
                  <a:schemeClr val="accent3"/>
                </a:solidFill>
                <a:ln w="12700" cap="flat">
                  <a:noFill/>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sp>
              <p:nvSpPr>
                <p:cNvPr id="3214" name="Rectangle"/>
                <p:cNvSpPr/>
                <p:nvPr/>
              </p:nvSpPr>
              <p:spPr>
                <a:xfrm>
                  <a:off x="56617" y="1361434"/>
                  <a:ext cx="962202" cy="233429"/>
                </a:xfrm>
                <a:prstGeom prst="rect">
                  <a:avLst/>
                </a:prstGeom>
                <a:solidFill>
                  <a:schemeClr val="accent5"/>
                </a:solidFill>
                <a:ln w="12700" cap="flat">
                  <a:noFill/>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sp>
              <p:nvSpPr>
                <p:cNvPr id="3215" name="Rectangle"/>
                <p:cNvSpPr/>
                <p:nvPr/>
              </p:nvSpPr>
              <p:spPr>
                <a:xfrm>
                  <a:off x="56617" y="1672681"/>
                  <a:ext cx="962202" cy="233429"/>
                </a:xfrm>
                <a:prstGeom prst="rect">
                  <a:avLst/>
                </a:prstGeom>
                <a:solidFill>
                  <a:schemeClr val="accent3"/>
                </a:solidFill>
                <a:ln w="12700" cap="flat">
                  <a:noFill/>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sp>
              <p:nvSpPr>
                <p:cNvPr id="3216" name="Rectangle"/>
                <p:cNvSpPr/>
                <p:nvPr/>
              </p:nvSpPr>
              <p:spPr>
                <a:xfrm>
                  <a:off x="56617" y="1983928"/>
                  <a:ext cx="962202" cy="233429"/>
                </a:xfrm>
                <a:prstGeom prst="rect">
                  <a:avLst/>
                </a:prstGeom>
                <a:solidFill>
                  <a:schemeClr val="accent3"/>
                </a:solidFill>
                <a:ln w="12700" cap="flat">
                  <a:noFill/>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sp>
              <p:nvSpPr>
                <p:cNvPr id="3217" name="Rectangle"/>
                <p:cNvSpPr/>
                <p:nvPr/>
              </p:nvSpPr>
              <p:spPr>
                <a:xfrm>
                  <a:off x="56617" y="2295176"/>
                  <a:ext cx="962202" cy="233429"/>
                </a:xfrm>
                <a:prstGeom prst="rect">
                  <a:avLst/>
                </a:prstGeom>
                <a:solidFill>
                  <a:schemeClr val="accent5"/>
                </a:solidFill>
                <a:ln w="12700" cap="flat">
                  <a:noFill/>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sp>
              <p:nvSpPr>
                <p:cNvPr id="3218" name="Rectangle"/>
                <p:cNvSpPr/>
                <p:nvPr/>
              </p:nvSpPr>
              <p:spPr>
                <a:xfrm>
                  <a:off x="56617" y="2606423"/>
                  <a:ext cx="962202" cy="233429"/>
                </a:xfrm>
                <a:prstGeom prst="rect">
                  <a:avLst/>
                </a:prstGeom>
                <a:solidFill>
                  <a:schemeClr val="accent3"/>
                </a:solidFill>
                <a:ln w="12700" cap="flat">
                  <a:noFill/>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grpSp>
          <p:sp>
            <p:nvSpPr>
              <p:cNvPr id="3220" name="Certificates"/>
              <p:cNvSpPr/>
              <p:nvPr/>
            </p:nvSpPr>
            <p:spPr>
              <a:xfrm>
                <a:off x="656183" y="196850"/>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2000">
                    <a:latin typeface="Gill Sans"/>
                    <a:ea typeface="Gill Sans"/>
                    <a:cs typeface="Gill Sans"/>
                    <a:sym typeface="Gill Sans"/>
                  </a:defRPr>
                </a:lvl1pPr>
              </a:lstStyle>
              <a:p>
                <a:pPr/>
                <a:r>
                  <a:t>Certificates</a:t>
                </a:r>
              </a:p>
            </p:txBody>
          </p:sp>
        </p:grpSp>
        <p:sp>
          <p:nvSpPr>
            <p:cNvPr id="3222" name="112 M certificates"/>
            <p:cNvSpPr/>
            <p:nvPr/>
          </p:nvSpPr>
          <p:spPr>
            <a:xfrm>
              <a:off x="1167110" y="4378115"/>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a:solidFill>
                    <a:schemeClr val="accent4">
                      <a:hueOff val="468000"/>
                      <a:satOff val="-4761"/>
                      <a:lumOff val="10196"/>
                    </a:schemeClr>
                  </a:solidFill>
                  <a:latin typeface="Gill Sans"/>
                  <a:ea typeface="Gill Sans"/>
                  <a:cs typeface="Gill Sans"/>
                  <a:sym typeface="Gill Sans"/>
                </a:defRPr>
              </a:lvl1pPr>
            </a:lstStyle>
            <a:p>
              <a:pPr/>
              <a:r>
                <a:t>112 M certificates</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2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8" presetID="22" grpId="2" fill="hold">
                                  <p:stCondLst>
                                    <p:cond delay="0"/>
                                  </p:stCondLst>
                                  <p:iterate type="el" backwards="0">
                                    <p:tmAbs val="0"/>
                                  </p:iterate>
                                  <p:childTnLst>
                                    <p:set>
                                      <p:cBhvr>
                                        <p:cTn id="10" fill="hold"/>
                                        <p:tgtEl>
                                          <p:spTgt spid="3179"/>
                                        </p:tgtEl>
                                        <p:attrNameLst>
                                          <p:attrName>style.visibility</p:attrName>
                                        </p:attrNameLst>
                                      </p:cBhvr>
                                      <p:to>
                                        <p:strVal val="visible"/>
                                      </p:to>
                                    </p:set>
                                    <p:animEffect filter="wipe(left)" transition="in">
                                      <p:cBhvr>
                                        <p:cTn id="11" dur="300"/>
                                        <p:tgtEl>
                                          <p:spTgt spid="3179"/>
                                        </p:tgtEl>
                                      </p:cBhvr>
                                    </p:animEffect>
                                  </p:childTnLst>
                                </p:cTn>
                              </p:par>
                            </p:childTnLst>
                          </p:cTn>
                        </p:par>
                        <p:par>
                          <p:cTn id="12" fill="hold">
                            <p:stCondLst>
                              <p:cond delay="300"/>
                            </p:stCondLst>
                            <p:childTnLst>
                              <p:par>
                                <p:cTn id="13" presetClass="entr" nodeType="afterEffect" presetSubtype="0" presetID="1" grpId="3" fill="hold">
                                  <p:stCondLst>
                                    <p:cond delay="0"/>
                                  </p:stCondLst>
                                  <p:iterate type="el" backwards="0">
                                    <p:tmAbs val="0"/>
                                  </p:iterate>
                                  <p:childTnLst>
                                    <p:set>
                                      <p:cBhvr>
                                        <p:cTn id="14" fill="hold"/>
                                        <p:tgtEl>
                                          <p:spTgt spid="320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8" presetID="22" grpId="4" fill="hold">
                                  <p:stCondLst>
                                    <p:cond delay="0"/>
                                  </p:stCondLst>
                                  <p:iterate type="el" backwards="0">
                                    <p:tmAbs val="0"/>
                                  </p:iterate>
                                  <p:childTnLst>
                                    <p:set>
                                      <p:cBhvr>
                                        <p:cTn id="18" fill="hold"/>
                                        <p:tgtEl>
                                          <p:spTgt spid="3180"/>
                                        </p:tgtEl>
                                        <p:attrNameLst>
                                          <p:attrName>style.visibility</p:attrName>
                                        </p:attrNameLst>
                                      </p:cBhvr>
                                      <p:to>
                                        <p:strVal val="visible"/>
                                      </p:to>
                                    </p:set>
                                    <p:animEffect filter="wipe(left)" transition="in">
                                      <p:cBhvr>
                                        <p:cTn id="19" dur="300"/>
                                        <p:tgtEl>
                                          <p:spTgt spid="3180"/>
                                        </p:tgtEl>
                                      </p:cBhvr>
                                    </p:animEffect>
                                  </p:childTnLst>
                                </p:cTn>
                              </p:par>
                            </p:childTnLst>
                          </p:cTn>
                        </p:par>
                        <p:par>
                          <p:cTn id="20" fill="hold">
                            <p:stCondLst>
                              <p:cond delay="300"/>
                            </p:stCondLst>
                            <p:childTnLst>
                              <p:par>
                                <p:cTn id="21" presetClass="entr" nodeType="afterEffect" presetSubtype="0" presetID="1" grpId="5" fill="hold">
                                  <p:stCondLst>
                                    <p:cond delay="0"/>
                                  </p:stCondLst>
                                  <p:iterate type="el" backwards="0">
                                    <p:tmAbs val="0"/>
                                  </p:iterate>
                                  <p:childTnLst>
                                    <p:set>
                                      <p:cBhvr>
                                        <p:cTn id="22" fill="hold"/>
                                        <p:tgtEl>
                                          <p:spTgt spid="3178"/>
                                        </p:tgtEl>
                                        <p:attrNameLst>
                                          <p:attrName>style.visibility</p:attrName>
                                        </p:attrNameLst>
                                      </p:cBhvr>
                                      <p:to>
                                        <p:strVal val="visible"/>
                                      </p:to>
                                    </p:set>
                                  </p:childTnLst>
                                </p:cTn>
                              </p:par>
                            </p:childTnLst>
                          </p:cTn>
                        </p:par>
                        <p:par>
                          <p:cTn id="23" fill="hold">
                            <p:stCondLst>
                              <p:cond delay="300"/>
                            </p:stCondLst>
                            <p:childTnLst>
                              <p:par>
                                <p:cTn id="24" presetClass="entr" nodeType="afterEffect" presetSubtype="0" presetID="1" grpId="6" fill="hold">
                                  <p:stCondLst>
                                    <p:cond delay="0"/>
                                  </p:stCondLst>
                                  <p:iterate type="el" backwards="0">
                                    <p:tmAbs val="0"/>
                                  </p:iterate>
                                  <p:childTnLst>
                                    <p:set>
                                      <p:cBhvr>
                                        <p:cTn id="25" fill="hold"/>
                                        <p:tgtEl>
                                          <p:spTgt spid="3188"/>
                                        </p:tgtEl>
                                        <p:attrNameLst>
                                          <p:attrName>style.visibility</p:attrName>
                                        </p:attrNameLst>
                                      </p:cBhvr>
                                      <p:to>
                                        <p:strVal val="visible"/>
                                      </p:to>
                                    </p:set>
                                  </p:childTnLst>
                                </p:cTn>
                              </p:par>
                            </p:childTnLst>
                          </p:cTn>
                        </p:par>
                        <p:par>
                          <p:cTn id="26" fill="hold">
                            <p:stCondLst>
                              <p:cond delay="300"/>
                            </p:stCondLst>
                            <p:childTnLst>
                              <p:par>
                                <p:cTn id="27" presetClass="entr" nodeType="afterEffect" presetSubtype="0" presetID="1" grpId="7" fill="hold">
                                  <p:stCondLst>
                                    <p:cond delay="0"/>
                                  </p:stCondLst>
                                  <p:iterate type="el" backwards="0">
                                    <p:tmAbs val="0"/>
                                  </p:iterate>
                                  <p:childTnLst>
                                    <p:set>
                                      <p:cBhvr>
                                        <p:cTn id="28" fill="hold"/>
                                        <p:tgtEl>
                                          <p:spTgt spid="319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0" presetID="1" grpId="8" fill="hold">
                                  <p:stCondLst>
                                    <p:cond delay="0"/>
                                  </p:stCondLst>
                                  <p:iterate type="el" backwards="0">
                                    <p:tmAbs val="0"/>
                                  </p:iterate>
                                  <p:childTnLst>
                                    <p:set>
                                      <p:cBhvr>
                                        <p:cTn id="32" fill="hold"/>
                                        <p:tgtEl>
                                          <p:spTgt spid="320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208" grpId="8"/>
      <p:bldP build="whole" bldLvl="1" animBg="1" rev="0" advAuto="0" spid="3188" grpId="6"/>
      <p:bldP build="whole" bldLvl="1" animBg="1" rev="0" advAuto="0" spid="3180" grpId="4"/>
      <p:bldP build="whole" bldLvl="1" animBg="1" rev="0" advAuto="0" spid="3207" grpId="3"/>
      <p:bldP build="whole" bldLvl="1" animBg="1" rev="0" advAuto="0" spid="3178" grpId="5"/>
      <p:bldP build="whole" bldLvl="1" animBg="1" rev="0" advAuto="0" spid="3196" grpId="7"/>
      <p:bldP build="whole" bldLvl="1" animBg="1" rev="0" advAuto="0" spid="3223" grpId="1"/>
      <p:bldP build="whole" bldLvl="1" animBg="1" rev="0" advAuto="0" spid="3179" grpId="2"/>
    </p:bldLst>
  </p:timing>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27" name="Measuring OCSP Responders"/>
          <p:cNvSpPr txBox="1"/>
          <p:nvPr>
            <p:ph type="title"/>
          </p:nvPr>
        </p:nvSpPr>
        <p:spPr>
          <a:xfrm>
            <a:off x="793750" y="-254000"/>
            <a:ext cx="11417300" cy="1955800"/>
          </a:xfrm>
          <a:prstGeom prst="rect">
            <a:avLst/>
          </a:prstGeom>
        </p:spPr>
        <p:txBody>
          <a:bodyPr/>
          <a:lstStyle/>
          <a:p>
            <a:pPr/>
            <a:r>
              <a:t>Measuring OCSP Responders</a:t>
            </a:r>
          </a:p>
        </p:txBody>
      </p:sp>
      <p:sp>
        <p:nvSpPr>
          <p:cNvPr id="3228"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229" name="Send OCSP queries"/>
          <p:cNvSpPr txBox="1"/>
          <p:nvPr/>
        </p:nvSpPr>
        <p:spPr>
          <a:xfrm>
            <a:off x="9721525" y="7565177"/>
            <a:ext cx="2540349"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a:solidFill>
                  <a:schemeClr val="accent4">
                    <a:hueOff val="468000"/>
                    <a:satOff val="-4761"/>
                    <a:lumOff val="10196"/>
                  </a:schemeClr>
                </a:solidFill>
                <a:latin typeface="Gill Sans"/>
                <a:ea typeface="Gill Sans"/>
                <a:cs typeface="Gill Sans"/>
                <a:sym typeface="Gill Sans"/>
              </a:defRPr>
            </a:lvl1pPr>
          </a:lstStyle>
          <a:p>
            <a:pPr/>
            <a:r>
              <a:t>Send OCSP queries</a:t>
            </a:r>
          </a:p>
        </p:txBody>
      </p:sp>
      <p:sp>
        <p:nvSpPr>
          <p:cNvPr id="3230" name="Robot"/>
          <p:cNvSpPr/>
          <p:nvPr/>
        </p:nvSpPr>
        <p:spPr>
          <a:xfrm>
            <a:off x="8332475" y="4740481"/>
            <a:ext cx="979818" cy="1464189"/>
          </a:xfrm>
          <a:custGeom>
            <a:avLst/>
            <a:gdLst/>
            <a:ahLst/>
            <a:cxnLst>
              <a:cxn ang="0">
                <a:pos x="wd2" y="hd2"/>
              </a:cxn>
              <a:cxn ang="5400000">
                <a:pos x="wd2" y="hd2"/>
              </a:cxn>
              <a:cxn ang="10800000">
                <a:pos x="wd2" y="hd2"/>
              </a:cxn>
              <a:cxn ang="16200000">
                <a:pos x="wd2" y="hd2"/>
              </a:cxn>
            </a:cxnLst>
            <a:rect l="0" t="0" r="r" b="b"/>
            <a:pathLst>
              <a:path w="21547" h="21600" fill="norm" stroke="1" extrusionOk="0">
                <a:moveTo>
                  <a:pt x="7636" y="0"/>
                </a:moveTo>
                <a:cubicBezTo>
                  <a:pt x="7308" y="0"/>
                  <a:pt x="7042" y="178"/>
                  <a:pt x="7042" y="398"/>
                </a:cubicBezTo>
                <a:lnTo>
                  <a:pt x="7042" y="1269"/>
                </a:lnTo>
                <a:cubicBezTo>
                  <a:pt x="7042" y="1360"/>
                  <a:pt x="6932" y="1434"/>
                  <a:pt x="6796" y="1434"/>
                </a:cubicBezTo>
                <a:lnTo>
                  <a:pt x="6444" y="1434"/>
                </a:lnTo>
                <a:cubicBezTo>
                  <a:pt x="6308" y="1434"/>
                  <a:pt x="6197" y="1509"/>
                  <a:pt x="6197" y="1600"/>
                </a:cubicBezTo>
                <a:lnTo>
                  <a:pt x="6197" y="2450"/>
                </a:lnTo>
                <a:cubicBezTo>
                  <a:pt x="6197" y="2541"/>
                  <a:pt x="6308" y="2614"/>
                  <a:pt x="6444" y="2614"/>
                </a:cubicBezTo>
                <a:lnTo>
                  <a:pt x="6796" y="2614"/>
                </a:lnTo>
                <a:cubicBezTo>
                  <a:pt x="6932" y="2614"/>
                  <a:pt x="7042" y="2688"/>
                  <a:pt x="7042" y="2779"/>
                </a:cubicBezTo>
                <a:lnTo>
                  <a:pt x="7042" y="4048"/>
                </a:lnTo>
                <a:lnTo>
                  <a:pt x="4708" y="4048"/>
                </a:lnTo>
                <a:cubicBezTo>
                  <a:pt x="4373" y="4048"/>
                  <a:pt x="4102" y="4230"/>
                  <a:pt x="4102" y="4455"/>
                </a:cubicBezTo>
                <a:lnTo>
                  <a:pt x="4102" y="5592"/>
                </a:lnTo>
                <a:lnTo>
                  <a:pt x="3470" y="5592"/>
                </a:lnTo>
                <a:lnTo>
                  <a:pt x="3470" y="5197"/>
                </a:lnTo>
                <a:cubicBezTo>
                  <a:pt x="3470" y="5006"/>
                  <a:pt x="3238" y="4850"/>
                  <a:pt x="2952" y="4850"/>
                </a:cubicBezTo>
                <a:lnTo>
                  <a:pt x="575" y="4850"/>
                </a:lnTo>
                <a:cubicBezTo>
                  <a:pt x="289" y="4850"/>
                  <a:pt x="57" y="5006"/>
                  <a:pt x="57" y="5197"/>
                </a:cubicBezTo>
                <a:lnTo>
                  <a:pt x="57" y="9364"/>
                </a:lnTo>
                <a:cubicBezTo>
                  <a:pt x="57" y="9530"/>
                  <a:pt x="233" y="9669"/>
                  <a:pt x="464" y="9703"/>
                </a:cubicBezTo>
                <a:lnTo>
                  <a:pt x="464" y="10395"/>
                </a:lnTo>
                <a:cubicBezTo>
                  <a:pt x="233" y="10429"/>
                  <a:pt x="57" y="10568"/>
                  <a:pt x="57" y="10734"/>
                </a:cubicBezTo>
                <a:lnTo>
                  <a:pt x="57" y="13326"/>
                </a:lnTo>
                <a:cubicBezTo>
                  <a:pt x="57" y="13518"/>
                  <a:pt x="290" y="13672"/>
                  <a:pt x="575" y="13672"/>
                </a:cubicBezTo>
                <a:lnTo>
                  <a:pt x="771" y="13672"/>
                </a:lnTo>
                <a:lnTo>
                  <a:pt x="117" y="14205"/>
                </a:lnTo>
                <a:cubicBezTo>
                  <a:pt x="10" y="14293"/>
                  <a:pt x="-27" y="14412"/>
                  <a:pt x="19" y="14521"/>
                </a:cubicBezTo>
                <a:lnTo>
                  <a:pt x="480" y="15614"/>
                </a:lnTo>
                <a:cubicBezTo>
                  <a:pt x="506" y="15676"/>
                  <a:pt x="590" y="15719"/>
                  <a:pt x="686" y="15719"/>
                </a:cubicBezTo>
                <a:lnTo>
                  <a:pt x="1020" y="15719"/>
                </a:lnTo>
                <a:cubicBezTo>
                  <a:pt x="1138" y="15719"/>
                  <a:pt x="1234" y="15655"/>
                  <a:pt x="1234" y="15576"/>
                </a:cubicBezTo>
                <a:lnTo>
                  <a:pt x="1234" y="14788"/>
                </a:lnTo>
                <a:cubicBezTo>
                  <a:pt x="1234" y="14591"/>
                  <a:pt x="1472" y="14431"/>
                  <a:pt x="1765" y="14431"/>
                </a:cubicBezTo>
                <a:cubicBezTo>
                  <a:pt x="2058" y="14431"/>
                  <a:pt x="2293" y="14591"/>
                  <a:pt x="2293" y="14788"/>
                </a:cubicBezTo>
                <a:lnTo>
                  <a:pt x="2293" y="15576"/>
                </a:lnTo>
                <a:cubicBezTo>
                  <a:pt x="2293" y="15655"/>
                  <a:pt x="2389" y="15719"/>
                  <a:pt x="2507" y="15719"/>
                </a:cubicBezTo>
                <a:lnTo>
                  <a:pt x="2842" y="15719"/>
                </a:lnTo>
                <a:cubicBezTo>
                  <a:pt x="2937" y="15719"/>
                  <a:pt x="3022" y="15676"/>
                  <a:pt x="3048" y="15614"/>
                </a:cubicBezTo>
                <a:lnTo>
                  <a:pt x="3508" y="14521"/>
                </a:lnTo>
                <a:cubicBezTo>
                  <a:pt x="3554" y="14412"/>
                  <a:pt x="3518" y="14293"/>
                  <a:pt x="3410" y="14205"/>
                </a:cubicBezTo>
                <a:lnTo>
                  <a:pt x="2756" y="13672"/>
                </a:lnTo>
                <a:lnTo>
                  <a:pt x="2952" y="13672"/>
                </a:lnTo>
                <a:cubicBezTo>
                  <a:pt x="3238" y="13672"/>
                  <a:pt x="3470" y="13518"/>
                  <a:pt x="3470" y="13326"/>
                </a:cubicBezTo>
                <a:lnTo>
                  <a:pt x="3470" y="10734"/>
                </a:lnTo>
                <a:cubicBezTo>
                  <a:pt x="3470" y="10568"/>
                  <a:pt x="3297" y="10429"/>
                  <a:pt x="3065" y="10395"/>
                </a:cubicBezTo>
                <a:lnTo>
                  <a:pt x="3065" y="9703"/>
                </a:lnTo>
                <a:cubicBezTo>
                  <a:pt x="3297" y="9669"/>
                  <a:pt x="3470" y="9530"/>
                  <a:pt x="3470" y="9364"/>
                </a:cubicBezTo>
                <a:lnTo>
                  <a:pt x="3470" y="7843"/>
                </a:lnTo>
                <a:lnTo>
                  <a:pt x="4102" y="7843"/>
                </a:lnTo>
                <a:lnTo>
                  <a:pt x="4102" y="13265"/>
                </a:lnTo>
                <a:cubicBezTo>
                  <a:pt x="4102" y="13490"/>
                  <a:pt x="4373" y="13672"/>
                  <a:pt x="4708" y="13672"/>
                </a:cubicBezTo>
                <a:lnTo>
                  <a:pt x="5367" y="13672"/>
                </a:lnTo>
                <a:lnTo>
                  <a:pt x="5367" y="19636"/>
                </a:lnTo>
                <a:cubicBezTo>
                  <a:pt x="5367" y="19764"/>
                  <a:pt x="5302" y="19890"/>
                  <a:pt x="5186" y="19992"/>
                </a:cubicBezTo>
                <a:lnTo>
                  <a:pt x="4326" y="20751"/>
                </a:lnTo>
                <a:cubicBezTo>
                  <a:pt x="4210" y="20853"/>
                  <a:pt x="4145" y="20979"/>
                  <a:pt x="4145" y="21107"/>
                </a:cubicBezTo>
                <a:lnTo>
                  <a:pt x="4145" y="21327"/>
                </a:lnTo>
                <a:cubicBezTo>
                  <a:pt x="4145" y="21477"/>
                  <a:pt x="4328" y="21600"/>
                  <a:pt x="4552" y="21600"/>
                </a:cubicBezTo>
                <a:lnTo>
                  <a:pt x="9040" y="21600"/>
                </a:lnTo>
                <a:cubicBezTo>
                  <a:pt x="9264" y="21600"/>
                  <a:pt x="9447" y="21477"/>
                  <a:pt x="9447" y="21327"/>
                </a:cubicBezTo>
                <a:lnTo>
                  <a:pt x="9447" y="13672"/>
                </a:lnTo>
                <a:lnTo>
                  <a:pt x="12099" y="13672"/>
                </a:lnTo>
                <a:lnTo>
                  <a:pt x="12099" y="21327"/>
                </a:lnTo>
                <a:cubicBezTo>
                  <a:pt x="12099" y="21477"/>
                  <a:pt x="12282" y="21600"/>
                  <a:pt x="12506" y="21600"/>
                </a:cubicBezTo>
                <a:lnTo>
                  <a:pt x="16994" y="21600"/>
                </a:lnTo>
                <a:cubicBezTo>
                  <a:pt x="17218" y="21600"/>
                  <a:pt x="17399" y="21477"/>
                  <a:pt x="17399" y="21327"/>
                </a:cubicBezTo>
                <a:lnTo>
                  <a:pt x="17399" y="21107"/>
                </a:lnTo>
                <a:cubicBezTo>
                  <a:pt x="17399" y="20979"/>
                  <a:pt x="17336" y="20853"/>
                  <a:pt x="17220" y="20751"/>
                </a:cubicBezTo>
                <a:lnTo>
                  <a:pt x="16357" y="19992"/>
                </a:lnTo>
                <a:cubicBezTo>
                  <a:pt x="16241" y="19890"/>
                  <a:pt x="16179" y="19764"/>
                  <a:pt x="16179" y="19636"/>
                </a:cubicBezTo>
                <a:lnTo>
                  <a:pt x="16179" y="13672"/>
                </a:lnTo>
                <a:lnTo>
                  <a:pt x="16838" y="13672"/>
                </a:lnTo>
                <a:cubicBezTo>
                  <a:pt x="17173" y="13672"/>
                  <a:pt x="17444" y="13490"/>
                  <a:pt x="17444" y="13265"/>
                </a:cubicBezTo>
                <a:lnTo>
                  <a:pt x="17444" y="7843"/>
                </a:lnTo>
                <a:lnTo>
                  <a:pt x="18075" y="7843"/>
                </a:lnTo>
                <a:lnTo>
                  <a:pt x="18075" y="9364"/>
                </a:lnTo>
                <a:cubicBezTo>
                  <a:pt x="18075" y="9530"/>
                  <a:pt x="18249" y="9669"/>
                  <a:pt x="18480" y="9703"/>
                </a:cubicBezTo>
                <a:lnTo>
                  <a:pt x="18480" y="10395"/>
                </a:lnTo>
                <a:cubicBezTo>
                  <a:pt x="18249" y="10429"/>
                  <a:pt x="18075" y="10568"/>
                  <a:pt x="18075" y="10734"/>
                </a:cubicBezTo>
                <a:lnTo>
                  <a:pt x="18075" y="13326"/>
                </a:lnTo>
                <a:cubicBezTo>
                  <a:pt x="18075" y="13518"/>
                  <a:pt x="18308" y="13672"/>
                  <a:pt x="18594" y="13672"/>
                </a:cubicBezTo>
                <a:lnTo>
                  <a:pt x="18790" y="13672"/>
                </a:lnTo>
                <a:lnTo>
                  <a:pt x="18136" y="14205"/>
                </a:lnTo>
                <a:cubicBezTo>
                  <a:pt x="18028" y="14293"/>
                  <a:pt x="17991" y="14412"/>
                  <a:pt x="18038" y="14521"/>
                </a:cubicBezTo>
                <a:lnTo>
                  <a:pt x="18498" y="15614"/>
                </a:lnTo>
                <a:cubicBezTo>
                  <a:pt x="18524" y="15676"/>
                  <a:pt x="18609" y="15719"/>
                  <a:pt x="18704" y="15719"/>
                </a:cubicBezTo>
                <a:lnTo>
                  <a:pt x="19039" y="15719"/>
                </a:lnTo>
                <a:cubicBezTo>
                  <a:pt x="19157" y="15719"/>
                  <a:pt x="19250" y="15655"/>
                  <a:pt x="19250" y="15576"/>
                </a:cubicBezTo>
                <a:lnTo>
                  <a:pt x="19250" y="14788"/>
                </a:lnTo>
                <a:cubicBezTo>
                  <a:pt x="19250" y="14591"/>
                  <a:pt x="19488" y="14431"/>
                  <a:pt x="19781" y="14431"/>
                </a:cubicBezTo>
                <a:cubicBezTo>
                  <a:pt x="20074" y="14431"/>
                  <a:pt x="20312" y="14591"/>
                  <a:pt x="20312" y="14788"/>
                </a:cubicBezTo>
                <a:lnTo>
                  <a:pt x="20312" y="15576"/>
                </a:lnTo>
                <a:cubicBezTo>
                  <a:pt x="20312" y="15655"/>
                  <a:pt x="20408" y="15719"/>
                  <a:pt x="20525" y="15719"/>
                </a:cubicBezTo>
                <a:lnTo>
                  <a:pt x="20860" y="15719"/>
                </a:lnTo>
                <a:cubicBezTo>
                  <a:pt x="20955" y="15719"/>
                  <a:pt x="21038" y="15676"/>
                  <a:pt x="21064" y="15614"/>
                </a:cubicBezTo>
                <a:lnTo>
                  <a:pt x="21527" y="14521"/>
                </a:lnTo>
                <a:cubicBezTo>
                  <a:pt x="21573" y="14412"/>
                  <a:pt x="21536" y="14293"/>
                  <a:pt x="21429" y="14205"/>
                </a:cubicBezTo>
                <a:lnTo>
                  <a:pt x="20775" y="13672"/>
                </a:lnTo>
                <a:lnTo>
                  <a:pt x="20971" y="13672"/>
                </a:lnTo>
                <a:cubicBezTo>
                  <a:pt x="21256" y="13672"/>
                  <a:pt x="21489" y="13518"/>
                  <a:pt x="21489" y="13326"/>
                </a:cubicBezTo>
                <a:lnTo>
                  <a:pt x="21489" y="10734"/>
                </a:lnTo>
                <a:cubicBezTo>
                  <a:pt x="21489" y="10568"/>
                  <a:pt x="21313" y="10429"/>
                  <a:pt x="21081" y="10395"/>
                </a:cubicBezTo>
                <a:lnTo>
                  <a:pt x="21081" y="9703"/>
                </a:lnTo>
                <a:cubicBezTo>
                  <a:pt x="21313" y="9669"/>
                  <a:pt x="21489" y="9530"/>
                  <a:pt x="21489" y="9364"/>
                </a:cubicBezTo>
                <a:lnTo>
                  <a:pt x="21489" y="5197"/>
                </a:lnTo>
                <a:cubicBezTo>
                  <a:pt x="21489" y="5006"/>
                  <a:pt x="21256" y="4850"/>
                  <a:pt x="20971" y="4850"/>
                </a:cubicBezTo>
                <a:lnTo>
                  <a:pt x="18594" y="4850"/>
                </a:lnTo>
                <a:cubicBezTo>
                  <a:pt x="18308" y="4850"/>
                  <a:pt x="18075" y="5006"/>
                  <a:pt x="18075" y="5197"/>
                </a:cubicBezTo>
                <a:lnTo>
                  <a:pt x="18075" y="5592"/>
                </a:lnTo>
                <a:lnTo>
                  <a:pt x="17444" y="5592"/>
                </a:lnTo>
                <a:lnTo>
                  <a:pt x="17444" y="4455"/>
                </a:lnTo>
                <a:cubicBezTo>
                  <a:pt x="17444" y="4230"/>
                  <a:pt x="17173" y="4048"/>
                  <a:pt x="16838" y="4048"/>
                </a:cubicBezTo>
                <a:lnTo>
                  <a:pt x="14503" y="4048"/>
                </a:lnTo>
                <a:lnTo>
                  <a:pt x="14503" y="2779"/>
                </a:lnTo>
                <a:cubicBezTo>
                  <a:pt x="14503" y="2688"/>
                  <a:pt x="14614" y="2614"/>
                  <a:pt x="14750" y="2614"/>
                </a:cubicBezTo>
                <a:lnTo>
                  <a:pt x="15102" y="2614"/>
                </a:lnTo>
                <a:cubicBezTo>
                  <a:pt x="15238" y="2614"/>
                  <a:pt x="15349" y="2541"/>
                  <a:pt x="15349" y="2450"/>
                </a:cubicBezTo>
                <a:lnTo>
                  <a:pt x="15349" y="1600"/>
                </a:lnTo>
                <a:cubicBezTo>
                  <a:pt x="15349" y="1509"/>
                  <a:pt x="15238" y="1434"/>
                  <a:pt x="15102" y="1434"/>
                </a:cubicBezTo>
                <a:lnTo>
                  <a:pt x="14750" y="1434"/>
                </a:lnTo>
                <a:cubicBezTo>
                  <a:pt x="14614" y="1434"/>
                  <a:pt x="14503" y="1360"/>
                  <a:pt x="14503" y="1269"/>
                </a:cubicBezTo>
                <a:lnTo>
                  <a:pt x="14503" y="398"/>
                </a:lnTo>
                <a:cubicBezTo>
                  <a:pt x="14503" y="178"/>
                  <a:pt x="14238" y="0"/>
                  <a:pt x="13910" y="0"/>
                </a:cubicBezTo>
                <a:lnTo>
                  <a:pt x="7636" y="0"/>
                </a:lnTo>
                <a:close/>
                <a:moveTo>
                  <a:pt x="9228" y="1434"/>
                </a:moveTo>
                <a:cubicBezTo>
                  <a:pt x="9713" y="1434"/>
                  <a:pt x="10106" y="1700"/>
                  <a:pt x="10106" y="2025"/>
                </a:cubicBezTo>
                <a:cubicBezTo>
                  <a:pt x="10106" y="2350"/>
                  <a:pt x="9713" y="2614"/>
                  <a:pt x="9228" y="2614"/>
                </a:cubicBezTo>
                <a:cubicBezTo>
                  <a:pt x="8743" y="2614"/>
                  <a:pt x="8351" y="2350"/>
                  <a:pt x="8351" y="2025"/>
                </a:cubicBezTo>
                <a:cubicBezTo>
                  <a:pt x="8351" y="1700"/>
                  <a:pt x="8743" y="1434"/>
                  <a:pt x="9228" y="1434"/>
                </a:cubicBezTo>
                <a:close/>
                <a:moveTo>
                  <a:pt x="12317" y="1434"/>
                </a:moveTo>
                <a:cubicBezTo>
                  <a:pt x="12802" y="1434"/>
                  <a:pt x="13195" y="1700"/>
                  <a:pt x="13195" y="2025"/>
                </a:cubicBezTo>
                <a:cubicBezTo>
                  <a:pt x="13195" y="2350"/>
                  <a:pt x="12802" y="2614"/>
                  <a:pt x="12317" y="2614"/>
                </a:cubicBezTo>
                <a:cubicBezTo>
                  <a:pt x="11832" y="2614"/>
                  <a:pt x="11440" y="2350"/>
                  <a:pt x="11440" y="2025"/>
                </a:cubicBezTo>
                <a:cubicBezTo>
                  <a:pt x="11440" y="1700"/>
                  <a:pt x="11832" y="1434"/>
                  <a:pt x="12317" y="1434"/>
                </a:cubicBezTo>
                <a:close/>
                <a:moveTo>
                  <a:pt x="8091" y="5474"/>
                </a:moveTo>
                <a:lnTo>
                  <a:pt x="13454" y="5474"/>
                </a:lnTo>
                <a:lnTo>
                  <a:pt x="13454" y="7795"/>
                </a:lnTo>
                <a:lnTo>
                  <a:pt x="8091" y="7795"/>
                </a:lnTo>
                <a:lnTo>
                  <a:pt x="8091" y="5474"/>
                </a:lnTo>
                <a:close/>
                <a:moveTo>
                  <a:pt x="8688" y="8716"/>
                </a:moveTo>
                <a:cubicBezTo>
                  <a:pt x="9016" y="8716"/>
                  <a:pt x="9281" y="8895"/>
                  <a:pt x="9281" y="9116"/>
                </a:cubicBezTo>
                <a:cubicBezTo>
                  <a:pt x="9281" y="9336"/>
                  <a:pt x="9016" y="9514"/>
                  <a:pt x="8688" y="9514"/>
                </a:cubicBezTo>
                <a:cubicBezTo>
                  <a:pt x="8359" y="9514"/>
                  <a:pt x="8091" y="9336"/>
                  <a:pt x="8091" y="9116"/>
                </a:cubicBezTo>
                <a:cubicBezTo>
                  <a:pt x="8091" y="8895"/>
                  <a:pt x="8359" y="8716"/>
                  <a:pt x="8688" y="8716"/>
                </a:cubicBezTo>
                <a:close/>
                <a:moveTo>
                  <a:pt x="10773" y="8716"/>
                </a:moveTo>
                <a:cubicBezTo>
                  <a:pt x="11102" y="8716"/>
                  <a:pt x="11369" y="8895"/>
                  <a:pt x="11369" y="9116"/>
                </a:cubicBezTo>
                <a:cubicBezTo>
                  <a:pt x="11369" y="9336"/>
                  <a:pt x="11102" y="9514"/>
                  <a:pt x="10773" y="9514"/>
                </a:cubicBezTo>
                <a:cubicBezTo>
                  <a:pt x="10444" y="9514"/>
                  <a:pt x="10177" y="9336"/>
                  <a:pt x="10177" y="9116"/>
                </a:cubicBezTo>
                <a:cubicBezTo>
                  <a:pt x="10177" y="8895"/>
                  <a:pt x="10444" y="8716"/>
                  <a:pt x="10773" y="8716"/>
                </a:cubicBezTo>
                <a:close/>
                <a:moveTo>
                  <a:pt x="12858" y="8716"/>
                </a:moveTo>
                <a:cubicBezTo>
                  <a:pt x="13187" y="8716"/>
                  <a:pt x="13454" y="8895"/>
                  <a:pt x="13454" y="9116"/>
                </a:cubicBezTo>
                <a:cubicBezTo>
                  <a:pt x="13454" y="9336"/>
                  <a:pt x="13187" y="9514"/>
                  <a:pt x="12858" y="9514"/>
                </a:cubicBezTo>
                <a:cubicBezTo>
                  <a:pt x="12530" y="9514"/>
                  <a:pt x="12265" y="9336"/>
                  <a:pt x="12265" y="9116"/>
                </a:cubicBezTo>
                <a:cubicBezTo>
                  <a:pt x="12265" y="8895"/>
                  <a:pt x="12530" y="8716"/>
                  <a:pt x="12858" y="8716"/>
                </a:cubicBezTo>
                <a:close/>
                <a:moveTo>
                  <a:pt x="10773" y="10277"/>
                </a:moveTo>
                <a:cubicBezTo>
                  <a:pt x="11801" y="10277"/>
                  <a:pt x="12768" y="10545"/>
                  <a:pt x="13495" y="11033"/>
                </a:cubicBezTo>
                <a:lnTo>
                  <a:pt x="11917" y="12093"/>
                </a:lnTo>
                <a:cubicBezTo>
                  <a:pt x="11612" y="11888"/>
                  <a:pt x="11205" y="11774"/>
                  <a:pt x="10773" y="11774"/>
                </a:cubicBezTo>
                <a:cubicBezTo>
                  <a:pt x="10341" y="11774"/>
                  <a:pt x="9934" y="11888"/>
                  <a:pt x="9628" y="12093"/>
                </a:cubicBezTo>
                <a:lnTo>
                  <a:pt x="8051" y="11033"/>
                </a:lnTo>
                <a:cubicBezTo>
                  <a:pt x="8778" y="10545"/>
                  <a:pt x="9745" y="10277"/>
                  <a:pt x="10773" y="10277"/>
                </a:cubicBezTo>
                <a:close/>
              </a:path>
            </a:pathLst>
          </a:custGeom>
          <a:solidFill>
            <a:schemeClr val="accent1">
              <a:lumOff val="13529"/>
            </a:schemeClr>
          </a:solidFill>
          <a:ln w="12700">
            <a:miter lim="400000"/>
          </a:ln>
        </p:spPr>
        <p:txBody>
          <a:bodyPr lIns="50800" tIns="50800" rIns="50800" bIns="50800" anchor="ctr"/>
          <a:lstStyle/>
          <a:p>
            <a:pPr>
              <a:defRPr b="0" sz="2200">
                <a:latin typeface="+mn-lt"/>
                <a:ea typeface="+mn-ea"/>
                <a:cs typeface="+mn-cs"/>
                <a:sym typeface="Helvetica Neue Medium"/>
              </a:defRPr>
            </a:pPr>
          </a:p>
        </p:txBody>
      </p:sp>
      <p:sp>
        <p:nvSpPr>
          <p:cNvPr id="3231" name="Measurement…"/>
          <p:cNvSpPr txBox="1"/>
          <p:nvPr/>
        </p:nvSpPr>
        <p:spPr>
          <a:xfrm>
            <a:off x="7925620" y="6220853"/>
            <a:ext cx="1793528" cy="812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0">
                <a:latin typeface="Gill Sans"/>
                <a:ea typeface="Gill Sans"/>
                <a:cs typeface="Gill Sans"/>
                <a:sym typeface="Gill Sans"/>
              </a:defRPr>
            </a:pPr>
            <a:r>
              <a:t>Measurement</a:t>
            </a:r>
          </a:p>
          <a:p>
            <a:pPr>
              <a:defRPr b="0">
                <a:latin typeface="Gill Sans"/>
                <a:ea typeface="Gill Sans"/>
                <a:cs typeface="Gill Sans"/>
                <a:sym typeface="Gill Sans"/>
              </a:defRPr>
            </a:pPr>
            <a:r>
              <a:t>Client</a:t>
            </a:r>
          </a:p>
        </p:txBody>
      </p:sp>
      <p:sp>
        <p:nvSpPr>
          <p:cNvPr id="3232" name="Callout"/>
          <p:cNvSpPr/>
          <p:nvPr/>
        </p:nvSpPr>
        <p:spPr>
          <a:xfrm>
            <a:off x="532097" y="3584397"/>
            <a:ext cx="7660085" cy="421163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94" y="0"/>
                </a:moveTo>
                <a:cubicBezTo>
                  <a:pt x="266" y="0"/>
                  <a:pt x="0" y="484"/>
                  <a:pt x="0" y="1081"/>
                </a:cubicBezTo>
                <a:lnTo>
                  <a:pt x="0" y="20519"/>
                </a:lnTo>
                <a:cubicBezTo>
                  <a:pt x="0" y="21116"/>
                  <a:pt x="266" y="21600"/>
                  <a:pt x="594" y="21600"/>
                </a:cubicBezTo>
                <a:lnTo>
                  <a:pt x="17953" y="21600"/>
                </a:lnTo>
                <a:cubicBezTo>
                  <a:pt x="18281" y="21600"/>
                  <a:pt x="18546" y="21116"/>
                  <a:pt x="18546" y="20519"/>
                </a:cubicBezTo>
                <a:lnTo>
                  <a:pt x="18546" y="11409"/>
                </a:lnTo>
                <a:lnTo>
                  <a:pt x="21600" y="10232"/>
                </a:lnTo>
                <a:lnTo>
                  <a:pt x="18546" y="9054"/>
                </a:lnTo>
                <a:lnTo>
                  <a:pt x="18546" y="1081"/>
                </a:lnTo>
                <a:cubicBezTo>
                  <a:pt x="18546" y="484"/>
                  <a:pt x="18281" y="0"/>
                  <a:pt x="17953" y="0"/>
                </a:cubicBezTo>
                <a:lnTo>
                  <a:pt x="594" y="0"/>
                </a:lnTo>
                <a:close/>
              </a:path>
            </a:pathLst>
          </a:custGeom>
          <a:ln w="63500">
            <a:solidFill>
              <a:schemeClr val="accent1">
                <a:lumOff val="13529"/>
              </a:schemeClr>
            </a:solidFill>
            <a:miter lim="400000"/>
          </a:ln>
        </p:spPr>
        <p:txBody>
          <a:bodyPr lIns="50800" tIns="50800" rIns="50800" bIns="50800" anchor="ctr"/>
          <a:lstStyle/>
          <a:p>
            <a:pPr>
              <a:defRPr b="0" sz="2200">
                <a:latin typeface="+mn-lt"/>
                <a:ea typeface="+mn-ea"/>
                <a:cs typeface="+mn-cs"/>
                <a:sym typeface="Helvetica Neue Medium"/>
              </a:defRPr>
            </a:pPr>
          </a:p>
        </p:txBody>
      </p:sp>
      <p:grpSp>
        <p:nvGrpSpPr>
          <p:cNvPr id="3236" name="Group"/>
          <p:cNvGrpSpPr/>
          <p:nvPr/>
        </p:nvGrpSpPr>
        <p:grpSpPr>
          <a:xfrm>
            <a:off x="2315897" y="4659486"/>
            <a:ext cx="1726035" cy="3484958"/>
            <a:chOff x="1624775" y="201103"/>
            <a:chExt cx="1726033" cy="3484957"/>
          </a:xfrm>
        </p:grpSpPr>
        <p:sp>
          <p:nvSpPr>
            <p:cNvPr id="3233" name="ocsp.digicert.com"/>
            <p:cNvSpPr/>
            <p:nvPr/>
          </p:nvSpPr>
          <p:spPr>
            <a:xfrm>
              <a:off x="2080808" y="201103"/>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1900">
                  <a:latin typeface="Symbol"/>
                  <a:ea typeface="Symbol"/>
                  <a:cs typeface="Symbol"/>
                  <a:sym typeface="Symbol"/>
                </a:defRPr>
              </a:lvl1pPr>
            </a:lstStyle>
            <a:p>
              <a:pPr/>
              <a:r>
                <a:t>ocsp.digicert.com</a:t>
              </a:r>
            </a:p>
          </p:txBody>
        </p:sp>
        <p:sp>
          <p:nvSpPr>
            <p:cNvPr id="3234" name="ocsp.int-x3.letsencrypt.org"/>
            <p:cNvSpPr/>
            <p:nvPr/>
          </p:nvSpPr>
          <p:spPr>
            <a:xfrm>
              <a:off x="1624775" y="2416061"/>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1900">
                  <a:latin typeface="Symbol"/>
                  <a:ea typeface="Symbol"/>
                  <a:cs typeface="Symbol"/>
                  <a:sym typeface="Symbol"/>
                </a:defRPr>
              </a:lvl1pPr>
            </a:lstStyle>
            <a:p>
              <a:pPr/>
              <a:r>
                <a:t>ocsp.int-x3.letsencrypt.org</a:t>
              </a:r>
            </a:p>
          </p:txBody>
        </p:sp>
        <p:sp>
          <p:nvSpPr>
            <p:cNvPr id="3235" name="…"/>
            <p:cNvSpPr/>
            <p:nvPr/>
          </p:nvSpPr>
          <p:spPr>
            <a:xfrm>
              <a:off x="2080808" y="1308582"/>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800"/>
              </a:lvl1pPr>
            </a:lstStyle>
            <a:p>
              <a:pPr/>
              <a:r>
                <a:t>…</a:t>
              </a:r>
            </a:p>
          </p:txBody>
        </p:sp>
      </p:grpSp>
      <p:grpSp>
        <p:nvGrpSpPr>
          <p:cNvPr id="3244" name="Group"/>
          <p:cNvGrpSpPr/>
          <p:nvPr/>
        </p:nvGrpSpPr>
        <p:grpSpPr>
          <a:xfrm>
            <a:off x="3952166" y="3726710"/>
            <a:ext cx="2934790" cy="1577341"/>
            <a:chOff x="0" y="0"/>
            <a:chExt cx="2934789" cy="1577340"/>
          </a:xfrm>
        </p:grpSpPr>
        <p:sp>
          <p:nvSpPr>
            <p:cNvPr id="3237" name="Rectangle"/>
            <p:cNvSpPr/>
            <p:nvPr/>
          </p:nvSpPr>
          <p:spPr>
            <a:xfrm>
              <a:off x="519633" y="679248"/>
              <a:ext cx="962203" cy="218844"/>
            </a:xfrm>
            <a:prstGeom prst="rect">
              <a:avLst/>
            </a:prstGeom>
            <a:solidFill>
              <a:schemeClr val="accent3"/>
            </a:solidFill>
            <a:ln w="12700" cap="flat">
              <a:noFill/>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sp>
          <p:nvSpPr>
            <p:cNvPr id="3238" name="Rectangle"/>
            <p:cNvSpPr/>
            <p:nvPr/>
          </p:nvSpPr>
          <p:spPr>
            <a:xfrm>
              <a:off x="519633" y="1271357"/>
              <a:ext cx="962203" cy="218844"/>
            </a:xfrm>
            <a:prstGeom prst="rect">
              <a:avLst/>
            </a:prstGeom>
            <a:solidFill>
              <a:schemeClr val="accent3"/>
            </a:solidFill>
            <a:ln w="12700" cap="flat">
              <a:noFill/>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sp>
          <p:nvSpPr>
            <p:cNvPr id="3239" name="{"/>
            <p:cNvSpPr txBox="1"/>
            <p:nvPr/>
          </p:nvSpPr>
          <p:spPr>
            <a:xfrm>
              <a:off x="-1" y="0"/>
              <a:ext cx="537211" cy="15773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10000"/>
              </a:lvl1pPr>
            </a:lstStyle>
            <a:p>
              <a:pPr/>
              <a:r>
                <a:t>{</a:t>
              </a:r>
            </a:p>
          </p:txBody>
        </p:sp>
        <p:sp>
          <p:nvSpPr>
            <p:cNvPr id="3240" name="Rectangle"/>
            <p:cNvSpPr/>
            <p:nvPr/>
          </p:nvSpPr>
          <p:spPr>
            <a:xfrm>
              <a:off x="519633" y="376844"/>
              <a:ext cx="962203" cy="218844"/>
            </a:xfrm>
            <a:prstGeom prst="rect">
              <a:avLst/>
            </a:prstGeom>
            <a:solidFill>
              <a:schemeClr val="accent3"/>
            </a:solidFill>
            <a:ln w="12700" cap="flat">
              <a:noFill/>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sp>
          <p:nvSpPr>
            <p:cNvPr id="3241" name="…"/>
            <p:cNvSpPr txBox="1"/>
            <p:nvPr/>
          </p:nvSpPr>
          <p:spPr>
            <a:xfrm>
              <a:off x="664183" y="672623"/>
              <a:ext cx="596901" cy="67180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800"/>
              </a:lvl1pPr>
            </a:lstStyle>
            <a:p>
              <a:pPr/>
              <a:r>
                <a:t>…</a:t>
              </a:r>
            </a:p>
          </p:txBody>
        </p:sp>
        <p:sp>
          <p:nvSpPr>
            <p:cNvPr id="3242" name="50 certs"/>
            <p:cNvSpPr txBox="1"/>
            <p:nvPr/>
          </p:nvSpPr>
          <p:spPr>
            <a:xfrm>
              <a:off x="2017295" y="739098"/>
              <a:ext cx="917495" cy="368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1900">
                  <a:latin typeface="Gill Sans"/>
                  <a:ea typeface="Gill Sans"/>
                  <a:cs typeface="Gill Sans"/>
                  <a:sym typeface="Gill Sans"/>
                </a:defRPr>
              </a:lvl1pPr>
            </a:lstStyle>
            <a:p>
              <a:pPr/>
              <a:r>
                <a:t>50 certs</a:t>
              </a:r>
            </a:p>
          </p:txBody>
        </p:sp>
        <p:sp>
          <p:nvSpPr>
            <p:cNvPr id="3243" name="}"/>
            <p:cNvSpPr txBox="1"/>
            <p:nvPr/>
          </p:nvSpPr>
          <p:spPr>
            <a:xfrm>
              <a:off x="1513861" y="0"/>
              <a:ext cx="537211" cy="15773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10000"/>
              </a:lvl1pPr>
            </a:lstStyle>
            <a:p>
              <a:pPr/>
              <a:r>
                <a:t>}</a:t>
              </a:r>
            </a:p>
          </p:txBody>
        </p:sp>
      </p:grpSp>
      <p:grpSp>
        <p:nvGrpSpPr>
          <p:cNvPr id="3252" name="Group"/>
          <p:cNvGrpSpPr/>
          <p:nvPr/>
        </p:nvGrpSpPr>
        <p:grpSpPr>
          <a:xfrm>
            <a:off x="3953363" y="6060407"/>
            <a:ext cx="2934791" cy="1593180"/>
            <a:chOff x="0" y="0"/>
            <a:chExt cx="2934790" cy="1593179"/>
          </a:xfrm>
        </p:grpSpPr>
        <p:sp>
          <p:nvSpPr>
            <p:cNvPr id="3245" name="Rectangle"/>
            <p:cNvSpPr/>
            <p:nvPr/>
          </p:nvSpPr>
          <p:spPr>
            <a:xfrm>
              <a:off x="519633" y="679248"/>
              <a:ext cx="962203" cy="218844"/>
            </a:xfrm>
            <a:prstGeom prst="rect">
              <a:avLst/>
            </a:prstGeom>
            <a:solidFill>
              <a:schemeClr val="accent3"/>
            </a:solidFill>
            <a:ln w="12700" cap="flat">
              <a:noFill/>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sp>
          <p:nvSpPr>
            <p:cNvPr id="3246" name="Rectangle"/>
            <p:cNvSpPr/>
            <p:nvPr/>
          </p:nvSpPr>
          <p:spPr>
            <a:xfrm>
              <a:off x="519633" y="1271357"/>
              <a:ext cx="962203" cy="218844"/>
            </a:xfrm>
            <a:prstGeom prst="rect">
              <a:avLst/>
            </a:prstGeom>
            <a:solidFill>
              <a:schemeClr val="accent3"/>
            </a:solidFill>
            <a:ln w="12700" cap="flat">
              <a:noFill/>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sp>
          <p:nvSpPr>
            <p:cNvPr id="3247" name="{"/>
            <p:cNvSpPr txBox="1"/>
            <p:nvPr/>
          </p:nvSpPr>
          <p:spPr>
            <a:xfrm>
              <a:off x="-1" y="0"/>
              <a:ext cx="537211" cy="15773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10000"/>
              </a:lvl1pPr>
            </a:lstStyle>
            <a:p>
              <a:pPr/>
              <a:r>
                <a:t>{</a:t>
              </a:r>
            </a:p>
          </p:txBody>
        </p:sp>
        <p:sp>
          <p:nvSpPr>
            <p:cNvPr id="3248" name="Rectangle"/>
            <p:cNvSpPr/>
            <p:nvPr/>
          </p:nvSpPr>
          <p:spPr>
            <a:xfrm>
              <a:off x="519633" y="376844"/>
              <a:ext cx="962203" cy="218844"/>
            </a:xfrm>
            <a:prstGeom prst="rect">
              <a:avLst/>
            </a:prstGeom>
            <a:solidFill>
              <a:schemeClr val="accent3"/>
            </a:solidFill>
            <a:ln w="12700" cap="flat">
              <a:noFill/>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sp>
          <p:nvSpPr>
            <p:cNvPr id="3249" name="…"/>
            <p:cNvSpPr txBox="1"/>
            <p:nvPr/>
          </p:nvSpPr>
          <p:spPr>
            <a:xfrm>
              <a:off x="664183" y="672624"/>
              <a:ext cx="596901" cy="67180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800"/>
              </a:lvl1pPr>
            </a:lstStyle>
            <a:p>
              <a:pPr/>
              <a:r>
                <a:t>…</a:t>
              </a:r>
            </a:p>
          </p:txBody>
        </p:sp>
        <p:sp>
          <p:nvSpPr>
            <p:cNvPr id="3250" name="50 certs"/>
            <p:cNvSpPr txBox="1"/>
            <p:nvPr/>
          </p:nvSpPr>
          <p:spPr>
            <a:xfrm>
              <a:off x="2017295" y="754937"/>
              <a:ext cx="917496" cy="368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1900">
                  <a:latin typeface="Gill Sans"/>
                  <a:ea typeface="Gill Sans"/>
                  <a:cs typeface="Gill Sans"/>
                  <a:sym typeface="Gill Sans"/>
                </a:defRPr>
              </a:lvl1pPr>
            </a:lstStyle>
            <a:p>
              <a:pPr/>
              <a:r>
                <a:t>50 certs</a:t>
              </a:r>
            </a:p>
          </p:txBody>
        </p:sp>
        <p:sp>
          <p:nvSpPr>
            <p:cNvPr id="3251" name="}"/>
            <p:cNvSpPr txBox="1"/>
            <p:nvPr/>
          </p:nvSpPr>
          <p:spPr>
            <a:xfrm>
              <a:off x="1513860" y="15838"/>
              <a:ext cx="537211" cy="15773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10000"/>
              </a:lvl1pPr>
            </a:lstStyle>
            <a:p>
              <a:pPr/>
              <a:r>
                <a:t>}</a:t>
              </a:r>
            </a:p>
          </p:txBody>
        </p:sp>
      </p:grpSp>
      <p:grpSp>
        <p:nvGrpSpPr>
          <p:cNvPr id="3278" name="Group"/>
          <p:cNvGrpSpPr/>
          <p:nvPr/>
        </p:nvGrpSpPr>
        <p:grpSpPr>
          <a:xfrm>
            <a:off x="9586933" y="2666460"/>
            <a:ext cx="3817917" cy="6103030"/>
            <a:chOff x="0" y="159655"/>
            <a:chExt cx="3817916" cy="6103029"/>
          </a:xfrm>
        </p:grpSpPr>
        <p:grpSp>
          <p:nvGrpSpPr>
            <p:cNvPr id="3275" name="Group"/>
            <p:cNvGrpSpPr/>
            <p:nvPr/>
          </p:nvGrpSpPr>
          <p:grpSpPr>
            <a:xfrm>
              <a:off x="-1" y="354431"/>
              <a:ext cx="3017991" cy="4522325"/>
              <a:chOff x="0" y="0"/>
              <a:chExt cx="3017989" cy="4522324"/>
            </a:xfrm>
          </p:grpSpPr>
          <p:grpSp>
            <p:nvGrpSpPr>
              <p:cNvPr id="3259" name="Group"/>
              <p:cNvGrpSpPr/>
              <p:nvPr/>
            </p:nvGrpSpPr>
            <p:grpSpPr>
              <a:xfrm>
                <a:off x="-1" y="724829"/>
                <a:ext cx="2187381" cy="3271718"/>
                <a:chOff x="0" y="0"/>
                <a:chExt cx="2187379" cy="3271716"/>
              </a:xfrm>
            </p:grpSpPr>
            <p:sp>
              <p:nvSpPr>
                <p:cNvPr id="3253" name="Line"/>
                <p:cNvSpPr/>
                <p:nvPr/>
              </p:nvSpPr>
              <p:spPr>
                <a:xfrm flipV="1">
                  <a:off x="0" y="-1"/>
                  <a:ext cx="2187379" cy="1669460"/>
                </a:xfrm>
                <a:prstGeom prst="line">
                  <a:avLst/>
                </a:prstGeom>
                <a:noFill/>
                <a:ln w="63500" cap="flat">
                  <a:solidFill>
                    <a:schemeClr val="accent4">
                      <a:hueOff val="468000"/>
                      <a:satOff val="-4761"/>
                      <a:lumOff val="10196"/>
                    </a:schemeClr>
                  </a:solidFill>
                  <a:prstDash val="sysDot"/>
                  <a:miter lim="400000"/>
                  <a:tailEnd type="triangle" w="med" len="med"/>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sp>
              <p:nvSpPr>
                <p:cNvPr id="3254" name="Line"/>
                <p:cNvSpPr/>
                <p:nvPr/>
              </p:nvSpPr>
              <p:spPr>
                <a:xfrm flipV="1">
                  <a:off x="54700" y="555206"/>
                  <a:ext cx="2132679" cy="1144567"/>
                </a:xfrm>
                <a:prstGeom prst="line">
                  <a:avLst/>
                </a:prstGeom>
                <a:noFill/>
                <a:ln w="63500" cap="flat">
                  <a:solidFill>
                    <a:schemeClr val="accent4">
                      <a:hueOff val="468000"/>
                      <a:satOff val="-4761"/>
                      <a:lumOff val="10196"/>
                    </a:schemeClr>
                  </a:solidFill>
                  <a:prstDash val="sysDot"/>
                  <a:miter lim="400000"/>
                  <a:tailEnd type="triangle" w="med" len="med"/>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sp>
              <p:nvSpPr>
                <p:cNvPr id="3255" name="Line"/>
                <p:cNvSpPr/>
                <p:nvPr/>
              </p:nvSpPr>
              <p:spPr>
                <a:xfrm flipV="1">
                  <a:off x="74204" y="1168461"/>
                  <a:ext cx="2113175" cy="639577"/>
                </a:xfrm>
                <a:prstGeom prst="line">
                  <a:avLst/>
                </a:prstGeom>
                <a:noFill/>
                <a:ln w="63500" cap="flat">
                  <a:solidFill>
                    <a:schemeClr val="accent4">
                      <a:hueOff val="468000"/>
                      <a:satOff val="-4761"/>
                      <a:lumOff val="10196"/>
                    </a:schemeClr>
                  </a:solidFill>
                  <a:prstDash val="sysDot"/>
                  <a:miter lim="400000"/>
                  <a:tailEnd type="triangle" w="med" len="med"/>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sp>
              <p:nvSpPr>
                <p:cNvPr id="3256" name="Line"/>
                <p:cNvSpPr/>
                <p:nvPr/>
              </p:nvSpPr>
              <p:spPr>
                <a:xfrm flipV="1">
                  <a:off x="90573" y="1662026"/>
                  <a:ext cx="2096806" cy="280936"/>
                </a:xfrm>
                <a:prstGeom prst="line">
                  <a:avLst/>
                </a:prstGeom>
                <a:noFill/>
                <a:ln w="63500" cap="flat">
                  <a:solidFill>
                    <a:schemeClr val="accent4">
                      <a:hueOff val="468000"/>
                      <a:satOff val="-4761"/>
                      <a:lumOff val="10196"/>
                    </a:schemeClr>
                  </a:solidFill>
                  <a:prstDash val="sysDot"/>
                  <a:miter lim="400000"/>
                  <a:tailEnd type="triangle" w="med" len="med"/>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sp>
              <p:nvSpPr>
                <p:cNvPr id="3257" name="Line"/>
                <p:cNvSpPr/>
                <p:nvPr/>
              </p:nvSpPr>
              <p:spPr>
                <a:xfrm>
                  <a:off x="127399" y="2149570"/>
                  <a:ext cx="2059980" cy="1122147"/>
                </a:xfrm>
                <a:prstGeom prst="line">
                  <a:avLst/>
                </a:prstGeom>
                <a:noFill/>
                <a:ln w="63500" cap="flat">
                  <a:solidFill>
                    <a:schemeClr val="accent4">
                      <a:hueOff val="468000"/>
                      <a:satOff val="-4761"/>
                      <a:lumOff val="10196"/>
                    </a:schemeClr>
                  </a:solidFill>
                  <a:prstDash val="sysDot"/>
                  <a:miter lim="400000"/>
                  <a:tailEnd type="triangle" w="med" len="med"/>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sp>
              <p:nvSpPr>
                <p:cNvPr id="3258" name="Line"/>
                <p:cNvSpPr/>
                <p:nvPr/>
              </p:nvSpPr>
              <p:spPr>
                <a:xfrm>
                  <a:off x="166502" y="2024966"/>
                  <a:ext cx="2020878" cy="564821"/>
                </a:xfrm>
                <a:prstGeom prst="line">
                  <a:avLst/>
                </a:prstGeom>
                <a:noFill/>
                <a:ln w="63500" cap="flat">
                  <a:solidFill>
                    <a:schemeClr val="accent4">
                      <a:hueOff val="468000"/>
                      <a:satOff val="-4761"/>
                      <a:lumOff val="10196"/>
                    </a:schemeClr>
                  </a:solidFill>
                  <a:prstDash val="sysDot"/>
                  <a:miter lim="400000"/>
                  <a:tailEnd type="triangle" w="med" len="med"/>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grpSp>
          <p:grpSp>
            <p:nvGrpSpPr>
              <p:cNvPr id="3262" name="Group"/>
              <p:cNvGrpSpPr/>
              <p:nvPr/>
            </p:nvGrpSpPr>
            <p:grpSpPr>
              <a:xfrm>
                <a:off x="2077843" y="0"/>
                <a:ext cx="940147" cy="880165"/>
                <a:chOff x="0" y="0"/>
                <a:chExt cx="940145" cy="880164"/>
              </a:xfrm>
            </p:grpSpPr>
            <p:pic>
              <p:nvPicPr>
                <p:cNvPr id="3260" name="Image" descr="Image"/>
                <p:cNvPicPr>
                  <a:picLocks noChangeAspect="1"/>
                </p:cNvPicPr>
                <p:nvPr/>
              </p:nvPicPr>
              <p:blipFill>
                <a:blip r:embed="rId3">
                  <a:extLst/>
                </a:blip>
                <a:stretch>
                  <a:fillRect/>
                </a:stretch>
              </p:blipFill>
              <p:spPr>
                <a:xfrm>
                  <a:off x="0" y="0"/>
                  <a:ext cx="834061" cy="834061"/>
                </a:xfrm>
                <a:prstGeom prst="rect">
                  <a:avLst/>
                </a:prstGeom>
                <a:ln w="12700" cap="flat">
                  <a:noFill/>
                  <a:miter lim="400000"/>
                </a:ln>
                <a:effectLst/>
              </p:spPr>
            </p:pic>
            <p:sp>
              <p:nvSpPr>
                <p:cNvPr id="3261" name="Coins"/>
                <p:cNvSpPr/>
                <p:nvPr/>
              </p:nvSpPr>
              <p:spPr>
                <a:xfrm>
                  <a:off x="570894" y="509803"/>
                  <a:ext cx="369252" cy="37036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1" y="0"/>
                      </a:moveTo>
                      <a:cubicBezTo>
                        <a:pt x="7949" y="0"/>
                        <a:pt x="5266" y="392"/>
                        <a:pt x="3255" y="1111"/>
                      </a:cubicBezTo>
                      <a:cubicBezTo>
                        <a:pt x="1360" y="1787"/>
                        <a:pt x="273" y="2685"/>
                        <a:pt x="273" y="3572"/>
                      </a:cubicBezTo>
                      <a:cubicBezTo>
                        <a:pt x="273" y="4460"/>
                        <a:pt x="1360" y="5360"/>
                        <a:pt x="3255" y="6035"/>
                      </a:cubicBezTo>
                      <a:cubicBezTo>
                        <a:pt x="5266" y="6749"/>
                        <a:pt x="7949" y="7147"/>
                        <a:pt x="10801" y="7147"/>
                      </a:cubicBezTo>
                      <a:cubicBezTo>
                        <a:pt x="13652" y="7147"/>
                        <a:pt x="16334" y="6754"/>
                        <a:pt x="18345" y="6035"/>
                      </a:cubicBezTo>
                      <a:cubicBezTo>
                        <a:pt x="20240" y="5360"/>
                        <a:pt x="21327" y="4460"/>
                        <a:pt x="21327" y="3572"/>
                      </a:cubicBezTo>
                      <a:cubicBezTo>
                        <a:pt x="21327" y="2685"/>
                        <a:pt x="20240" y="1787"/>
                        <a:pt x="18345" y="1111"/>
                      </a:cubicBezTo>
                      <a:cubicBezTo>
                        <a:pt x="16334" y="398"/>
                        <a:pt x="13652" y="0"/>
                        <a:pt x="10801" y="0"/>
                      </a:cubicBezTo>
                      <a:close/>
                      <a:moveTo>
                        <a:pt x="12" y="4505"/>
                      </a:moveTo>
                      <a:lnTo>
                        <a:pt x="12" y="5914"/>
                      </a:lnTo>
                      <a:cubicBezTo>
                        <a:pt x="12" y="8033"/>
                        <a:pt x="4846" y="9754"/>
                        <a:pt x="10811" y="9754"/>
                      </a:cubicBezTo>
                      <a:cubicBezTo>
                        <a:pt x="16776" y="9754"/>
                        <a:pt x="21600" y="8039"/>
                        <a:pt x="21600" y="5914"/>
                      </a:cubicBezTo>
                      <a:lnTo>
                        <a:pt x="21600" y="4505"/>
                      </a:lnTo>
                      <a:cubicBezTo>
                        <a:pt x="21136" y="5284"/>
                        <a:pt x="20088" y="5991"/>
                        <a:pt x="18531" y="6541"/>
                      </a:cubicBezTo>
                      <a:cubicBezTo>
                        <a:pt x="16460" y="7276"/>
                        <a:pt x="13718" y="7679"/>
                        <a:pt x="10806" y="7679"/>
                      </a:cubicBezTo>
                      <a:cubicBezTo>
                        <a:pt x="7894" y="7679"/>
                        <a:pt x="5146" y="7276"/>
                        <a:pt x="3081" y="6541"/>
                      </a:cubicBezTo>
                      <a:cubicBezTo>
                        <a:pt x="1524" y="5985"/>
                        <a:pt x="476" y="5284"/>
                        <a:pt x="12" y="4505"/>
                      </a:cubicBezTo>
                      <a:close/>
                      <a:moveTo>
                        <a:pt x="0" y="7320"/>
                      </a:moveTo>
                      <a:lnTo>
                        <a:pt x="0" y="8284"/>
                      </a:lnTo>
                      <a:cubicBezTo>
                        <a:pt x="0" y="10402"/>
                        <a:pt x="4836" y="12123"/>
                        <a:pt x="10801" y="12123"/>
                      </a:cubicBezTo>
                      <a:cubicBezTo>
                        <a:pt x="16766" y="12123"/>
                        <a:pt x="21600" y="10408"/>
                        <a:pt x="21600" y="8284"/>
                      </a:cubicBezTo>
                      <a:lnTo>
                        <a:pt x="21600" y="7320"/>
                      </a:lnTo>
                      <a:cubicBezTo>
                        <a:pt x="21458" y="7495"/>
                        <a:pt x="21295" y="7664"/>
                        <a:pt x="21098" y="7827"/>
                      </a:cubicBezTo>
                      <a:cubicBezTo>
                        <a:pt x="20508" y="8329"/>
                        <a:pt x="19672" y="8769"/>
                        <a:pt x="18618" y="9145"/>
                      </a:cubicBezTo>
                      <a:cubicBezTo>
                        <a:pt x="16520" y="9891"/>
                        <a:pt x="13745" y="10299"/>
                        <a:pt x="10801" y="10299"/>
                      </a:cubicBezTo>
                      <a:cubicBezTo>
                        <a:pt x="7856" y="10299"/>
                        <a:pt x="5080" y="9891"/>
                        <a:pt x="2982" y="9145"/>
                      </a:cubicBezTo>
                      <a:cubicBezTo>
                        <a:pt x="1928" y="8769"/>
                        <a:pt x="1099" y="8329"/>
                        <a:pt x="504" y="7827"/>
                      </a:cubicBezTo>
                      <a:cubicBezTo>
                        <a:pt x="307" y="7664"/>
                        <a:pt x="142" y="7495"/>
                        <a:pt x="0" y="7320"/>
                      </a:cubicBezTo>
                      <a:close/>
                      <a:moveTo>
                        <a:pt x="0" y="9689"/>
                      </a:moveTo>
                      <a:lnTo>
                        <a:pt x="0" y="10653"/>
                      </a:lnTo>
                      <a:cubicBezTo>
                        <a:pt x="0" y="12771"/>
                        <a:pt x="4836" y="14492"/>
                        <a:pt x="10801" y="14492"/>
                      </a:cubicBezTo>
                      <a:cubicBezTo>
                        <a:pt x="16766" y="14492"/>
                        <a:pt x="21600" y="12777"/>
                        <a:pt x="21600" y="10653"/>
                      </a:cubicBezTo>
                      <a:lnTo>
                        <a:pt x="21600" y="9689"/>
                      </a:lnTo>
                      <a:cubicBezTo>
                        <a:pt x="21458" y="9864"/>
                        <a:pt x="21295" y="10033"/>
                        <a:pt x="21098" y="10197"/>
                      </a:cubicBezTo>
                      <a:cubicBezTo>
                        <a:pt x="20508" y="10698"/>
                        <a:pt x="19672" y="11138"/>
                        <a:pt x="18618" y="11514"/>
                      </a:cubicBezTo>
                      <a:cubicBezTo>
                        <a:pt x="16520" y="12260"/>
                        <a:pt x="13745" y="12668"/>
                        <a:pt x="10801" y="12668"/>
                      </a:cubicBezTo>
                      <a:cubicBezTo>
                        <a:pt x="7856" y="12668"/>
                        <a:pt x="5080" y="12260"/>
                        <a:pt x="2982" y="11514"/>
                      </a:cubicBezTo>
                      <a:cubicBezTo>
                        <a:pt x="1928" y="11138"/>
                        <a:pt x="1099" y="10698"/>
                        <a:pt x="504" y="10197"/>
                      </a:cubicBezTo>
                      <a:cubicBezTo>
                        <a:pt x="307" y="10033"/>
                        <a:pt x="142" y="9864"/>
                        <a:pt x="0" y="9689"/>
                      </a:cubicBezTo>
                      <a:close/>
                      <a:moveTo>
                        <a:pt x="0" y="12059"/>
                      </a:moveTo>
                      <a:lnTo>
                        <a:pt x="0" y="13022"/>
                      </a:lnTo>
                      <a:cubicBezTo>
                        <a:pt x="0" y="15141"/>
                        <a:pt x="4836" y="16862"/>
                        <a:pt x="10801" y="16862"/>
                      </a:cubicBezTo>
                      <a:cubicBezTo>
                        <a:pt x="16766" y="16862"/>
                        <a:pt x="21600" y="15146"/>
                        <a:pt x="21600" y="13022"/>
                      </a:cubicBezTo>
                      <a:lnTo>
                        <a:pt x="21600" y="12059"/>
                      </a:lnTo>
                      <a:cubicBezTo>
                        <a:pt x="21458" y="12233"/>
                        <a:pt x="21295" y="12402"/>
                        <a:pt x="21098" y="12566"/>
                      </a:cubicBezTo>
                      <a:cubicBezTo>
                        <a:pt x="20508" y="13067"/>
                        <a:pt x="19672" y="13507"/>
                        <a:pt x="18618" y="13883"/>
                      </a:cubicBezTo>
                      <a:cubicBezTo>
                        <a:pt x="16520" y="14629"/>
                        <a:pt x="13745" y="15037"/>
                        <a:pt x="10801" y="15037"/>
                      </a:cubicBezTo>
                      <a:cubicBezTo>
                        <a:pt x="7856" y="15037"/>
                        <a:pt x="5080" y="14629"/>
                        <a:pt x="2982" y="13883"/>
                      </a:cubicBezTo>
                      <a:cubicBezTo>
                        <a:pt x="1928" y="13507"/>
                        <a:pt x="1099" y="13067"/>
                        <a:pt x="504" y="12566"/>
                      </a:cubicBezTo>
                      <a:cubicBezTo>
                        <a:pt x="307" y="12402"/>
                        <a:pt x="142" y="12233"/>
                        <a:pt x="0" y="12059"/>
                      </a:cubicBezTo>
                      <a:close/>
                      <a:moveTo>
                        <a:pt x="0" y="14428"/>
                      </a:moveTo>
                      <a:lnTo>
                        <a:pt x="0" y="15391"/>
                      </a:lnTo>
                      <a:cubicBezTo>
                        <a:pt x="0" y="17510"/>
                        <a:pt x="4836" y="19231"/>
                        <a:pt x="10801" y="19231"/>
                      </a:cubicBezTo>
                      <a:cubicBezTo>
                        <a:pt x="16766" y="19231"/>
                        <a:pt x="21600" y="17515"/>
                        <a:pt x="21600" y="15391"/>
                      </a:cubicBezTo>
                      <a:lnTo>
                        <a:pt x="21600" y="14428"/>
                      </a:lnTo>
                      <a:cubicBezTo>
                        <a:pt x="21458" y="14602"/>
                        <a:pt x="21295" y="14772"/>
                        <a:pt x="21098" y="14935"/>
                      </a:cubicBezTo>
                      <a:cubicBezTo>
                        <a:pt x="20508" y="15436"/>
                        <a:pt x="19672" y="15877"/>
                        <a:pt x="18618" y="16252"/>
                      </a:cubicBezTo>
                      <a:cubicBezTo>
                        <a:pt x="16520" y="16998"/>
                        <a:pt x="13745" y="17406"/>
                        <a:pt x="10801" y="17406"/>
                      </a:cubicBezTo>
                      <a:cubicBezTo>
                        <a:pt x="7856" y="17406"/>
                        <a:pt x="5080" y="16998"/>
                        <a:pt x="2982" y="16252"/>
                      </a:cubicBezTo>
                      <a:cubicBezTo>
                        <a:pt x="1928" y="15877"/>
                        <a:pt x="1099" y="15436"/>
                        <a:pt x="504" y="14935"/>
                      </a:cubicBezTo>
                      <a:cubicBezTo>
                        <a:pt x="307" y="14772"/>
                        <a:pt x="142" y="14602"/>
                        <a:pt x="0" y="14428"/>
                      </a:cubicBezTo>
                      <a:close/>
                      <a:moveTo>
                        <a:pt x="0" y="16797"/>
                      </a:moveTo>
                      <a:lnTo>
                        <a:pt x="0" y="17760"/>
                      </a:lnTo>
                      <a:cubicBezTo>
                        <a:pt x="0" y="19879"/>
                        <a:pt x="4836" y="21600"/>
                        <a:pt x="10801" y="21600"/>
                      </a:cubicBezTo>
                      <a:cubicBezTo>
                        <a:pt x="16766" y="21600"/>
                        <a:pt x="21600" y="19879"/>
                        <a:pt x="21600" y="17760"/>
                      </a:cubicBezTo>
                      <a:lnTo>
                        <a:pt x="21600" y="16797"/>
                      </a:lnTo>
                      <a:cubicBezTo>
                        <a:pt x="21458" y="16971"/>
                        <a:pt x="21295" y="17141"/>
                        <a:pt x="21098" y="17304"/>
                      </a:cubicBezTo>
                      <a:cubicBezTo>
                        <a:pt x="20508" y="17805"/>
                        <a:pt x="19672" y="18246"/>
                        <a:pt x="18618" y="18622"/>
                      </a:cubicBezTo>
                      <a:cubicBezTo>
                        <a:pt x="16520" y="19368"/>
                        <a:pt x="13745" y="19775"/>
                        <a:pt x="10801" y="19775"/>
                      </a:cubicBezTo>
                      <a:cubicBezTo>
                        <a:pt x="7856" y="19775"/>
                        <a:pt x="5080" y="19368"/>
                        <a:pt x="2982" y="18622"/>
                      </a:cubicBezTo>
                      <a:cubicBezTo>
                        <a:pt x="1928" y="18246"/>
                        <a:pt x="1099" y="17805"/>
                        <a:pt x="504" y="17304"/>
                      </a:cubicBezTo>
                      <a:cubicBezTo>
                        <a:pt x="307" y="17141"/>
                        <a:pt x="142" y="16971"/>
                        <a:pt x="0" y="16797"/>
                      </a:cubicBezTo>
                      <a:close/>
                    </a:path>
                  </a:pathLst>
                </a:custGeom>
                <a:solidFill>
                  <a:srgbClr val="7BDB45"/>
                </a:solidFill>
                <a:ln w="12700" cap="flat">
                  <a:noFill/>
                  <a:miter lim="400000"/>
                </a:ln>
                <a:effectLst/>
              </p:spPr>
              <p:txBody>
                <a:bodyPr wrap="square" lIns="50800" tIns="50800" rIns="50800" bIns="50800" numCol="1" anchor="ctr">
                  <a:noAutofit/>
                </a:bodyPr>
                <a:lstStyle/>
                <a:p>
                  <a:pPr>
                    <a:defRPr b="0" sz="2600">
                      <a:latin typeface="Helvetica Light"/>
                      <a:ea typeface="Helvetica Light"/>
                      <a:cs typeface="Helvetica Light"/>
                      <a:sym typeface="Helvetica Light"/>
                    </a:defRPr>
                  </a:pPr>
                </a:p>
              </p:txBody>
            </p:sp>
          </p:grpSp>
          <p:grpSp>
            <p:nvGrpSpPr>
              <p:cNvPr id="3265" name="Group"/>
              <p:cNvGrpSpPr/>
              <p:nvPr/>
            </p:nvGrpSpPr>
            <p:grpSpPr>
              <a:xfrm>
                <a:off x="2077843" y="870131"/>
                <a:ext cx="940147" cy="880165"/>
                <a:chOff x="0" y="0"/>
                <a:chExt cx="940145" cy="880164"/>
              </a:xfrm>
            </p:grpSpPr>
            <p:pic>
              <p:nvPicPr>
                <p:cNvPr id="3263" name="Image" descr="Image"/>
                <p:cNvPicPr>
                  <a:picLocks noChangeAspect="1"/>
                </p:cNvPicPr>
                <p:nvPr/>
              </p:nvPicPr>
              <p:blipFill>
                <a:blip r:embed="rId3">
                  <a:extLst/>
                </a:blip>
                <a:stretch>
                  <a:fillRect/>
                </a:stretch>
              </p:blipFill>
              <p:spPr>
                <a:xfrm>
                  <a:off x="0" y="0"/>
                  <a:ext cx="834061" cy="834061"/>
                </a:xfrm>
                <a:prstGeom prst="rect">
                  <a:avLst/>
                </a:prstGeom>
                <a:ln w="12700" cap="flat">
                  <a:noFill/>
                  <a:miter lim="400000"/>
                </a:ln>
                <a:effectLst/>
              </p:spPr>
            </p:pic>
            <p:sp>
              <p:nvSpPr>
                <p:cNvPr id="3264" name="Coins"/>
                <p:cNvSpPr/>
                <p:nvPr/>
              </p:nvSpPr>
              <p:spPr>
                <a:xfrm>
                  <a:off x="570894" y="509803"/>
                  <a:ext cx="369252" cy="37036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1" y="0"/>
                      </a:moveTo>
                      <a:cubicBezTo>
                        <a:pt x="7949" y="0"/>
                        <a:pt x="5266" y="392"/>
                        <a:pt x="3255" y="1111"/>
                      </a:cubicBezTo>
                      <a:cubicBezTo>
                        <a:pt x="1360" y="1787"/>
                        <a:pt x="273" y="2685"/>
                        <a:pt x="273" y="3572"/>
                      </a:cubicBezTo>
                      <a:cubicBezTo>
                        <a:pt x="273" y="4460"/>
                        <a:pt x="1360" y="5360"/>
                        <a:pt x="3255" y="6035"/>
                      </a:cubicBezTo>
                      <a:cubicBezTo>
                        <a:pt x="5266" y="6749"/>
                        <a:pt x="7949" y="7147"/>
                        <a:pt x="10801" y="7147"/>
                      </a:cubicBezTo>
                      <a:cubicBezTo>
                        <a:pt x="13652" y="7147"/>
                        <a:pt x="16334" y="6754"/>
                        <a:pt x="18345" y="6035"/>
                      </a:cubicBezTo>
                      <a:cubicBezTo>
                        <a:pt x="20240" y="5360"/>
                        <a:pt x="21327" y="4460"/>
                        <a:pt x="21327" y="3572"/>
                      </a:cubicBezTo>
                      <a:cubicBezTo>
                        <a:pt x="21327" y="2685"/>
                        <a:pt x="20240" y="1787"/>
                        <a:pt x="18345" y="1111"/>
                      </a:cubicBezTo>
                      <a:cubicBezTo>
                        <a:pt x="16334" y="398"/>
                        <a:pt x="13652" y="0"/>
                        <a:pt x="10801" y="0"/>
                      </a:cubicBezTo>
                      <a:close/>
                      <a:moveTo>
                        <a:pt x="12" y="4505"/>
                      </a:moveTo>
                      <a:lnTo>
                        <a:pt x="12" y="5914"/>
                      </a:lnTo>
                      <a:cubicBezTo>
                        <a:pt x="12" y="8033"/>
                        <a:pt x="4846" y="9754"/>
                        <a:pt x="10811" y="9754"/>
                      </a:cubicBezTo>
                      <a:cubicBezTo>
                        <a:pt x="16776" y="9754"/>
                        <a:pt x="21600" y="8039"/>
                        <a:pt x="21600" y="5914"/>
                      </a:cubicBezTo>
                      <a:lnTo>
                        <a:pt x="21600" y="4505"/>
                      </a:lnTo>
                      <a:cubicBezTo>
                        <a:pt x="21136" y="5284"/>
                        <a:pt x="20088" y="5991"/>
                        <a:pt x="18531" y="6541"/>
                      </a:cubicBezTo>
                      <a:cubicBezTo>
                        <a:pt x="16460" y="7276"/>
                        <a:pt x="13718" y="7679"/>
                        <a:pt x="10806" y="7679"/>
                      </a:cubicBezTo>
                      <a:cubicBezTo>
                        <a:pt x="7894" y="7679"/>
                        <a:pt x="5146" y="7276"/>
                        <a:pt x="3081" y="6541"/>
                      </a:cubicBezTo>
                      <a:cubicBezTo>
                        <a:pt x="1524" y="5985"/>
                        <a:pt x="476" y="5284"/>
                        <a:pt x="12" y="4505"/>
                      </a:cubicBezTo>
                      <a:close/>
                      <a:moveTo>
                        <a:pt x="0" y="7320"/>
                      </a:moveTo>
                      <a:lnTo>
                        <a:pt x="0" y="8284"/>
                      </a:lnTo>
                      <a:cubicBezTo>
                        <a:pt x="0" y="10402"/>
                        <a:pt x="4836" y="12123"/>
                        <a:pt x="10801" y="12123"/>
                      </a:cubicBezTo>
                      <a:cubicBezTo>
                        <a:pt x="16766" y="12123"/>
                        <a:pt x="21600" y="10408"/>
                        <a:pt x="21600" y="8284"/>
                      </a:cubicBezTo>
                      <a:lnTo>
                        <a:pt x="21600" y="7320"/>
                      </a:lnTo>
                      <a:cubicBezTo>
                        <a:pt x="21458" y="7495"/>
                        <a:pt x="21295" y="7664"/>
                        <a:pt x="21098" y="7827"/>
                      </a:cubicBezTo>
                      <a:cubicBezTo>
                        <a:pt x="20508" y="8329"/>
                        <a:pt x="19672" y="8769"/>
                        <a:pt x="18618" y="9145"/>
                      </a:cubicBezTo>
                      <a:cubicBezTo>
                        <a:pt x="16520" y="9891"/>
                        <a:pt x="13745" y="10299"/>
                        <a:pt x="10801" y="10299"/>
                      </a:cubicBezTo>
                      <a:cubicBezTo>
                        <a:pt x="7856" y="10299"/>
                        <a:pt x="5080" y="9891"/>
                        <a:pt x="2982" y="9145"/>
                      </a:cubicBezTo>
                      <a:cubicBezTo>
                        <a:pt x="1928" y="8769"/>
                        <a:pt x="1099" y="8329"/>
                        <a:pt x="504" y="7827"/>
                      </a:cubicBezTo>
                      <a:cubicBezTo>
                        <a:pt x="307" y="7664"/>
                        <a:pt x="142" y="7495"/>
                        <a:pt x="0" y="7320"/>
                      </a:cubicBezTo>
                      <a:close/>
                      <a:moveTo>
                        <a:pt x="0" y="9689"/>
                      </a:moveTo>
                      <a:lnTo>
                        <a:pt x="0" y="10653"/>
                      </a:lnTo>
                      <a:cubicBezTo>
                        <a:pt x="0" y="12771"/>
                        <a:pt x="4836" y="14492"/>
                        <a:pt x="10801" y="14492"/>
                      </a:cubicBezTo>
                      <a:cubicBezTo>
                        <a:pt x="16766" y="14492"/>
                        <a:pt x="21600" y="12777"/>
                        <a:pt x="21600" y="10653"/>
                      </a:cubicBezTo>
                      <a:lnTo>
                        <a:pt x="21600" y="9689"/>
                      </a:lnTo>
                      <a:cubicBezTo>
                        <a:pt x="21458" y="9864"/>
                        <a:pt x="21295" y="10033"/>
                        <a:pt x="21098" y="10197"/>
                      </a:cubicBezTo>
                      <a:cubicBezTo>
                        <a:pt x="20508" y="10698"/>
                        <a:pt x="19672" y="11138"/>
                        <a:pt x="18618" y="11514"/>
                      </a:cubicBezTo>
                      <a:cubicBezTo>
                        <a:pt x="16520" y="12260"/>
                        <a:pt x="13745" y="12668"/>
                        <a:pt x="10801" y="12668"/>
                      </a:cubicBezTo>
                      <a:cubicBezTo>
                        <a:pt x="7856" y="12668"/>
                        <a:pt x="5080" y="12260"/>
                        <a:pt x="2982" y="11514"/>
                      </a:cubicBezTo>
                      <a:cubicBezTo>
                        <a:pt x="1928" y="11138"/>
                        <a:pt x="1099" y="10698"/>
                        <a:pt x="504" y="10197"/>
                      </a:cubicBezTo>
                      <a:cubicBezTo>
                        <a:pt x="307" y="10033"/>
                        <a:pt x="142" y="9864"/>
                        <a:pt x="0" y="9689"/>
                      </a:cubicBezTo>
                      <a:close/>
                      <a:moveTo>
                        <a:pt x="0" y="12059"/>
                      </a:moveTo>
                      <a:lnTo>
                        <a:pt x="0" y="13022"/>
                      </a:lnTo>
                      <a:cubicBezTo>
                        <a:pt x="0" y="15141"/>
                        <a:pt x="4836" y="16862"/>
                        <a:pt x="10801" y="16862"/>
                      </a:cubicBezTo>
                      <a:cubicBezTo>
                        <a:pt x="16766" y="16862"/>
                        <a:pt x="21600" y="15146"/>
                        <a:pt x="21600" y="13022"/>
                      </a:cubicBezTo>
                      <a:lnTo>
                        <a:pt x="21600" y="12059"/>
                      </a:lnTo>
                      <a:cubicBezTo>
                        <a:pt x="21458" y="12233"/>
                        <a:pt x="21295" y="12402"/>
                        <a:pt x="21098" y="12566"/>
                      </a:cubicBezTo>
                      <a:cubicBezTo>
                        <a:pt x="20508" y="13067"/>
                        <a:pt x="19672" y="13507"/>
                        <a:pt x="18618" y="13883"/>
                      </a:cubicBezTo>
                      <a:cubicBezTo>
                        <a:pt x="16520" y="14629"/>
                        <a:pt x="13745" y="15037"/>
                        <a:pt x="10801" y="15037"/>
                      </a:cubicBezTo>
                      <a:cubicBezTo>
                        <a:pt x="7856" y="15037"/>
                        <a:pt x="5080" y="14629"/>
                        <a:pt x="2982" y="13883"/>
                      </a:cubicBezTo>
                      <a:cubicBezTo>
                        <a:pt x="1928" y="13507"/>
                        <a:pt x="1099" y="13067"/>
                        <a:pt x="504" y="12566"/>
                      </a:cubicBezTo>
                      <a:cubicBezTo>
                        <a:pt x="307" y="12402"/>
                        <a:pt x="142" y="12233"/>
                        <a:pt x="0" y="12059"/>
                      </a:cubicBezTo>
                      <a:close/>
                      <a:moveTo>
                        <a:pt x="0" y="14428"/>
                      </a:moveTo>
                      <a:lnTo>
                        <a:pt x="0" y="15391"/>
                      </a:lnTo>
                      <a:cubicBezTo>
                        <a:pt x="0" y="17510"/>
                        <a:pt x="4836" y="19231"/>
                        <a:pt x="10801" y="19231"/>
                      </a:cubicBezTo>
                      <a:cubicBezTo>
                        <a:pt x="16766" y="19231"/>
                        <a:pt x="21600" y="17515"/>
                        <a:pt x="21600" y="15391"/>
                      </a:cubicBezTo>
                      <a:lnTo>
                        <a:pt x="21600" y="14428"/>
                      </a:lnTo>
                      <a:cubicBezTo>
                        <a:pt x="21458" y="14602"/>
                        <a:pt x="21295" y="14772"/>
                        <a:pt x="21098" y="14935"/>
                      </a:cubicBezTo>
                      <a:cubicBezTo>
                        <a:pt x="20508" y="15436"/>
                        <a:pt x="19672" y="15877"/>
                        <a:pt x="18618" y="16252"/>
                      </a:cubicBezTo>
                      <a:cubicBezTo>
                        <a:pt x="16520" y="16998"/>
                        <a:pt x="13745" y="17406"/>
                        <a:pt x="10801" y="17406"/>
                      </a:cubicBezTo>
                      <a:cubicBezTo>
                        <a:pt x="7856" y="17406"/>
                        <a:pt x="5080" y="16998"/>
                        <a:pt x="2982" y="16252"/>
                      </a:cubicBezTo>
                      <a:cubicBezTo>
                        <a:pt x="1928" y="15877"/>
                        <a:pt x="1099" y="15436"/>
                        <a:pt x="504" y="14935"/>
                      </a:cubicBezTo>
                      <a:cubicBezTo>
                        <a:pt x="307" y="14772"/>
                        <a:pt x="142" y="14602"/>
                        <a:pt x="0" y="14428"/>
                      </a:cubicBezTo>
                      <a:close/>
                      <a:moveTo>
                        <a:pt x="0" y="16797"/>
                      </a:moveTo>
                      <a:lnTo>
                        <a:pt x="0" y="17760"/>
                      </a:lnTo>
                      <a:cubicBezTo>
                        <a:pt x="0" y="19879"/>
                        <a:pt x="4836" y="21600"/>
                        <a:pt x="10801" y="21600"/>
                      </a:cubicBezTo>
                      <a:cubicBezTo>
                        <a:pt x="16766" y="21600"/>
                        <a:pt x="21600" y="19879"/>
                        <a:pt x="21600" y="17760"/>
                      </a:cubicBezTo>
                      <a:lnTo>
                        <a:pt x="21600" y="16797"/>
                      </a:lnTo>
                      <a:cubicBezTo>
                        <a:pt x="21458" y="16971"/>
                        <a:pt x="21295" y="17141"/>
                        <a:pt x="21098" y="17304"/>
                      </a:cubicBezTo>
                      <a:cubicBezTo>
                        <a:pt x="20508" y="17805"/>
                        <a:pt x="19672" y="18246"/>
                        <a:pt x="18618" y="18622"/>
                      </a:cubicBezTo>
                      <a:cubicBezTo>
                        <a:pt x="16520" y="19368"/>
                        <a:pt x="13745" y="19775"/>
                        <a:pt x="10801" y="19775"/>
                      </a:cubicBezTo>
                      <a:cubicBezTo>
                        <a:pt x="7856" y="19775"/>
                        <a:pt x="5080" y="19368"/>
                        <a:pt x="2982" y="18622"/>
                      </a:cubicBezTo>
                      <a:cubicBezTo>
                        <a:pt x="1928" y="18246"/>
                        <a:pt x="1099" y="17805"/>
                        <a:pt x="504" y="17304"/>
                      </a:cubicBezTo>
                      <a:cubicBezTo>
                        <a:pt x="307" y="17141"/>
                        <a:pt x="142" y="16971"/>
                        <a:pt x="0" y="16797"/>
                      </a:cubicBezTo>
                      <a:close/>
                    </a:path>
                  </a:pathLst>
                </a:custGeom>
                <a:solidFill>
                  <a:schemeClr val="accent3"/>
                </a:solidFill>
                <a:ln w="12700" cap="flat">
                  <a:noFill/>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grpSp>
          <p:grpSp>
            <p:nvGrpSpPr>
              <p:cNvPr id="3268" name="Group"/>
              <p:cNvGrpSpPr/>
              <p:nvPr/>
            </p:nvGrpSpPr>
            <p:grpSpPr>
              <a:xfrm>
                <a:off x="2077843" y="1749459"/>
                <a:ext cx="940147" cy="880165"/>
                <a:chOff x="0" y="0"/>
                <a:chExt cx="940145" cy="880164"/>
              </a:xfrm>
            </p:grpSpPr>
            <p:pic>
              <p:nvPicPr>
                <p:cNvPr id="3266" name="Image" descr="Image"/>
                <p:cNvPicPr>
                  <a:picLocks noChangeAspect="1"/>
                </p:cNvPicPr>
                <p:nvPr/>
              </p:nvPicPr>
              <p:blipFill>
                <a:blip r:embed="rId3">
                  <a:extLst/>
                </a:blip>
                <a:stretch>
                  <a:fillRect/>
                </a:stretch>
              </p:blipFill>
              <p:spPr>
                <a:xfrm>
                  <a:off x="0" y="0"/>
                  <a:ext cx="834061" cy="834061"/>
                </a:xfrm>
                <a:prstGeom prst="rect">
                  <a:avLst/>
                </a:prstGeom>
                <a:ln w="12700" cap="flat">
                  <a:noFill/>
                  <a:miter lim="400000"/>
                </a:ln>
                <a:effectLst/>
              </p:spPr>
            </p:pic>
            <p:sp>
              <p:nvSpPr>
                <p:cNvPr id="3267" name="Coins"/>
                <p:cNvSpPr/>
                <p:nvPr/>
              </p:nvSpPr>
              <p:spPr>
                <a:xfrm>
                  <a:off x="570894" y="509803"/>
                  <a:ext cx="369252" cy="37036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1" y="0"/>
                      </a:moveTo>
                      <a:cubicBezTo>
                        <a:pt x="7949" y="0"/>
                        <a:pt x="5266" y="392"/>
                        <a:pt x="3255" y="1111"/>
                      </a:cubicBezTo>
                      <a:cubicBezTo>
                        <a:pt x="1360" y="1787"/>
                        <a:pt x="273" y="2685"/>
                        <a:pt x="273" y="3572"/>
                      </a:cubicBezTo>
                      <a:cubicBezTo>
                        <a:pt x="273" y="4460"/>
                        <a:pt x="1360" y="5360"/>
                        <a:pt x="3255" y="6035"/>
                      </a:cubicBezTo>
                      <a:cubicBezTo>
                        <a:pt x="5266" y="6749"/>
                        <a:pt x="7949" y="7147"/>
                        <a:pt x="10801" y="7147"/>
                      </a:cubicBezTo>
                      <a:cubicBezTo>
                        <a:pt x="13652" y="7147"/>
                        <a:pt x="16334" y="6754"/>
                        <a:pt x="18345" y="6035"/>
                      </a:cubicBezTo>
                      <a:cubicBezTo>
                        <a:pt x="20240" y="5360"/>
                        <a:pt x="21327" y="4460"/>
                        <a:pt x="21327" y="3572"/>
                      </a:cubicBezTo>
                      <a:cubicBezTo>
                        <a:pt x="21327" y="2685"/>
                        <a:pt x="20240" y="1787"/>
                        <a:pt x="18345" y="1111"/>
                      </a:cubicBezTo>
                      <a:cubicBezTo>
                        <a:pt x="16334" y="398"/>
                        <a:pt x="13652" y="0"/>
                        <a:pt x="10801" y="0"/>
                      </a:cubicBezTo>
                      <a:close/>
                      <a:moveTo>
                        <a:pt x="12" y="4505"/>
                      </a:moveTo>
                      <a:lnTo>
                        <a:pt x="12" y="5914"/>
                      </a:lnTo>
                      <a:cubicBezTo>
                        <a:pt x="12" y="8033"/>
                        <a:pt x="4846" y="9754"/>
                        <a:pt x="10811" y="9754"/>
                      </a:cubicBezTo>
                      <a:cubicBezTo>
                        <a:pt x="16776" y="9754"/>
                        <a:pt x="21600" y="8039"/>
                        <a:pt x="21600" y="5914"/>
                      </a:cubicBezTo>
                      <a:lnTo>
                        <a:pt x="21600" y="4505"/>
                      </a:lnTo>
                      <a:cubicBezTo>
                        <a:pt x="21136" y="5284"/>
                        <a:pt x="20088" y="5991"/>
                        <a:pt x="18531" y="6541"/>
                      </a:cubicBezTo>
                      <a:cubicBezTo>
                        <a:pt x="16460" y="7276"/>
                        <a:pt x="13718" y="7679"/>
                        <a:pt x="10806" y="7679"/>
                      </a:cubicBezTo>
                      <a:cubicBezTo>
                        <a:pt x="7894" y="7679"/>
                        <a:pt x="5146" y="7276"/>
                        <a:pt x="3081" y="6541"/>
                      </a:cubicBezTo>
                      <a:cubicBezTo>
                        <a:pt x="1524" y="5985"/>
                        <a:pt x="476" y="5284"/>
                        <a:pt x="12" y="4505"/>
                      </a:cubicBezTo>
                      <a:close/>
                      <a:moveTo>
                        <a:pt x="0" y="7320"/>
                      </a:moveTo>
                      <a:lnTo>
                        <a:pt x="0" y="8284"/>
                      </a:lnTo>
                      <a:cubicBezTo>
                        <a:pt x="0" y="10402"/>
                        <a:pt x="4836" y="12123"/>
                        <a:pt x="10801" y="12123"/>
                      </a:cubicBezTo>
                      <a:cubicBezTo>
                        <a:pt x="16766" y="12123"/>
                        <a:pt x="21600" y="10408"/>
                        <a:pt x="21600" y="8284"/>
                      </a:cubicBezTo>
                      <a:lnTo>
                        <a:pt x="21600" y="7320"/>
                      </a:lnTo>
                      <a:cubicBezTo>
                        <a:pt x="21458" y="7495"/>
                        <a:pt x="21295" y="7664"/>
                        <a:pt x="21098" y="7827"/>
                      </a:cubicBezTo>
                      <a:cubicBezTo>
                        <a:pt x="20508" y="8329"/>
                        <a:pt x="19672" y="8769"/>
                        <a:pt x="18618" y="9145"/>
                      </a:cubicBezTo>
                      <a:cubicBezTo>
                        <a:pt x="16520" y="9891"/>
                        <a:pt x="13745" y="10299"/>
                        <a:pt x="10801" y="10299"/>
                      </a:cubicBezTo>
                      <a:cubicBezTo>
                        <a:pt x="7856" y="10299"/>
                        <a:pt x="5080" y="9891"/>
                        <a:pt x="2982" y="9145"/>
                      </a:cubicBezTo>
                      <a:cubicBezTo>
                        <a:pt x="1928" y="8769"/>
                        <a:pt x="1099" y="8329"/>
                        <a:pt x="504" y="7827"/>
                      </a:cubicBezTo>
                      <a:cubicBezTo>
                        <a:pt x="307" y="7664"/>
                        <a:pt x="142" y="7495"/>
                        <a:pt x="0" y="7320"/>
                      </a:cubicBezTo>
                      <a:close/>
                      <a:moveTo>
                        <a:pt x="0" y="9689"/>
                      </a:moveTo>
                      <a:lnTo>
                        <a:pt x="0" y="10653"/>
                      </a:lnTo>
                      <a:cubicBezTo>
                        <a:pt x="0" y="12771"/>
                        <a:pt x="4836" y="14492"/>
                        <a:pt x="10801" y="14492"/>
                      </a:cubicBezTo>
                      <a:cubicBezTo>
                        <a:pt x="16766" y="14492"/>
                        <a:pt x="21600" y="12777"/>
                        <a:pt x="21600" y="10653"/>
                      </a:cubicBezTo>
                      <a:lnTo>
                        <a:pt x="21600" y="9689"/>
                      </a:lnTo>
                      <a:cubicBezTo>
                        <a:pt x="21458" y="9864"/>
                        <a:pt x="21295" y="10033"/>
                        <a:pt x="21098" y="10197"/>
                      </a:cubicBezTo>
                      <a:cubicBezTo>
                        <a:pt x="20508" y="10698"/>
                        <a:pt x="19672" y="11138"/>
                        <a:pt x="18618" y="11514"/>
                      </a:cubicBezTo>
                      <a:cubicBezTo>
                        <a:pt x="16520" y="12260"/>
                        <a:pt x="13745" y="12668"/>
                        <a:pt x="10801" y="12668"/>
                      </a:cubicBezTo>
                      <a:cubicBezTo>
                        <a:pt x="7856" y="12668"/>
                        <a:pt x="5080" y="12260"/>
                        <a:pt x="2982" y="11514"/>
                      </a:cubicBezTo>
                      <a:cubicBezTo>
                        <a:pt x="1928" y="11138"/>
                        <a:pt x="1099" y="10698"/>
                        <a:pt x="504" y="10197"/>
                      </a:cubicBezTo>
                      <a:cubicBezTo>
                        <a:pt x="307" y="10033"/>
                        <a:pt x="142" y="9864"/>
                        <a:pt x="0" y="9689"/>
                      </a:cubicBezTo>
                      <a:close/>
                      <a:moveTo>
                        <a:pt x="0" y="12059"/>
                      </a:moveTo>
                      <a:lnTo>
                        <a:pt x="0" y="13022"/>
                      </a:lnTo>
                      <a:cubicBezTo>
                        <a:pt x="0" y="15141"/>
                        <a:pt x="4836" y="16862"/>
                        <a:pt x="10801" y="16862"/>
                      </a:cubicBezTo>
                      <a:cubicBezTo>
                        <a:pt x="16766" y="16862"/>
                        <a:pt x="21600" y="15146"/>
                        <a:pt x="21600" y="13022"/>
                      </a:cubicBezTo>
                      <a:lnTo>
                        <a:pt x="21600" y="12059"/>
                      </a:lnTo>
                      <a:cubicBezTo>
                        <a:pt x="21458" y="12233"/>
                        <a:pt x="21295" y="12402"/>
                        <a:pt x="21098" y="12566"/>
                      </a:cubicBezTo>
                      <a:cubicBezTo>
                        <a:pt x="20508" y="13067"/>
                        <a:pt x="19672" y="13507"/>
                        <a:pt x="18618" y="13883"/>
                      </a:cubicBezTo>
                      <a:cubicBezTo>
                        <a:pt x="16520" y="14629"/>
                        <a:pt x="13745" y="15037"/>
                        <a:pt x="10801" y="15037"/>
                      </a:cubicBezTo>
                      <a:cubicBezTo>
                        <a:pt x="7856" y="15037"/>
                        <a:pt x="5080" y="14629"/>
                        <a:pt x="2982" y="13883"/>
                      </a:cubicBezTo>
                      <a:cubicBezTo>
                        <a:pt x="1928" y="13507"/>
                        <a:pt x="1099" y="13067"/>
                        <a:pt x="504" y="12566"/>
                      </a:cubicBezTo>
                      <a:cubicBezTo>
                        <a:pt x="307" y="12402"/>
                        <a:pt x="142" y="12233"/>
                        <a:pt x="0" y="12059"/>
                      </a:cubicBezTo>
                      <a:close/>
                      <a:moveTo>
                        <a:pt x="0" y="14428"/>
                      </a:moveTo>
                      <a:lnTo>
                        <a:pt x="0" y="15391"/>
                      </a:lnTo>
                      <a:cubicBezTo>
                        <a:pt x="0" y="17510"/>
                        <a:pt x="4836" y="19231"/>
                        <a:pt x="10801" y="19231"/>
                      </a:cubicBezTo>
                      <a:cubicBezTo>
                        <a:pt x="16766" y="19231"/>
                        <a:pt x="21600" y="17515"/>
                        <a:pt x="21600" y="15391"/>
                      </a:cubicBezTo>
                      <a:lnTo>
                        <a:pt x="21600" y="14428"/>
                      </a:lnTo>
                      <a:cubicBezTo>
                        <a:pt x="21458" y="14602"/>
                        <a:pt x="21295" y="14772"/>
                        <a:pt x="21098" y="14935"/>
                      </a:cubicBezTo>
                      <a:cubicBezTo>
                        <a:pt x="20508" y="15436"/>
                        <a:pt x="19672" y="15877"/>
                        <a:pt x="18618" y="16252"/>
                      </a:cubicBezTo>
                      <a:cubicBezTo>
                        <a:pt x="16520" y="16998"/>
                        <a:pt x="13745" y="17406"/>
                        <a:pt x="10801" y="17406"/>
                      </a:cubicBezTo>
                      <a:cubicBezTo>
                        <a:pt x="7856" y="17406"/>
                        <a:pt x="5080" y="16998"/>
                        <a:pt x="2982" y="16252"/>
                      </a:cubicBezTo>
                      <a:cubicBezTo>
                        <a:pt x="1928" y="15877"/>
                        <a:pt x="1099" y="15436"/>
                        <a:pt x="504" y="14935"/>
                      </a:cubicBezTo>
                      <a:cubicBezTo>
                        <a:pt x="307" y="14772"/>
                        <a:pt x="142" y="14602"/>
                        <a:pt x="0" y="14428"/>
                      </a:cubicBezTo>
                      <a:close/>
                      <a:moveTo>
                        <a:pt x="0" y="16797"/>
                      </a:moveTo>
                      <a:lnTo>
                        <a:pt x="0" y="17760"/>
                      </a:lnTo>
                      <a:cubicBezTo>
                        <a:pt x="0" y="19879"/>
                        <a:pt x="4836" y="21600"/>
                        <a:pt x="10801" y="21600"/>
                      </a:cubicBezTo>
                      <a:cubicBezTo>
                        <a:pt x="16766" y="21600"/>
                        <a:pt x="21600" y="19879"/>
                        <a:pt x="21600" y="17760"/>
                      </a:cubicBezTo>
                      <a:lnTo>
                        <a:pt x="21600" y="16797"/>
                      </a:lnTo>
                      <a:cubicBezTo>
                        <a:pt x="21458" y="16971"/>
                        <a:pt x="21295" y="17141"/>
                        <a:pt x="21098" y="17304"/>
                      </a:cubicBezTo>
                      <a:cubicBezTo>
                        <a:pt x="20508" y="17805"/>
                        <a:pt x="19672" y="18246"/>
                        <a:pt x="18618" y="18622"/>
                      </a:cubicBezTo>
                      <a:cubicBezTo>
                        <a:pt x="16520" y="19368"/>
                        <a:pt x="13745" y="19775"/>
                        <a:pt x="10801" y="19775"/>
                      </a:cubicBezTo>
                      <a:cubicBezTo>
                        <a:pt x="7856" y="19775"/>
                        <a:pt x="5080" y="19368"/>
                        <a:pt x="2982" y="18622"/>
                      </a:cubicBezTo>
                      <a:cubicBezTo>
                        <a:pt x="1928" y="18246"/>
                        <a:pt x="1099" y="17805"/>
                        <a:pt x="504" y="17304"/>
                      </a:cubicBezTo>
                      <a:cubicBezTo>
                        <a:pt x="307" y="17141"/>
                        <a:pt x="142" y="16971"/>
                        <a:pt x="0" y="16797"/>
                      </a:cubicBezTo>
                      <a:close/>
                    </a:path>
                  </a:pathLst>
                </a:custGeom>
                <a:solidFill>
                  <a:schemeClr val="accent4"/>
                </a:solidFill>
                <a:ln w="12700" cap="flat">
                  <a:noFill/>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grpSp>
          <p:grpSp>
            <p:nvGrpSpPr>
              <p:cNvPr id="3271" name="Group"/>
              <p:cNvGrpSpPr/>
              <p:nvPr/>
            </p:nvGrpSpPr>
            <p:grpSpPr>
              <a:xfrm>
                <a:off x="2077843" y="2695809"/>
                <a:ext cx="940147" cy="880165"/>
                <a:chOff x="0" y="0"/>
                <a:chExt cx="940145" cy="880164"/>
              </a:xfrm>
            </p:grpSpPr>
            <p:pic>
              <p:nvPicPr>
                <p:cNvPr id="3269" name="Image" descr="Image"/>
                <p:cNvPicPr>
                  <a:picLocks noChangeAspect="1"/>
                </p:cNvPicPr>
                <p:nvPr/>
              </p:nvPicPr>
              <p:blipFill>
                <a:blip r:embed="rId3">
                  <a:extLst/>
                </a:blip>
                <a:stretch>
                  <a:fillRect/>
                </a:stretch>
              </p:blipFill>
              <p:spPr>
                <a:xfrm>
                  <a:off x="0" y="0"/>
                  <a:ext cx="834061" cy="834061"/>
                </a:xfrm>
                <a:prstGeom prst="rect">
                  <a:avLst/>
                </a:prstGeom>
                <a:ln w="12700" cap="flat">
                  <a:noFill/>
                  <a:miter lim="400000"/>
                </a:ln>
                <a:effectLst/>
              </p:spPr>
            </p:pic>
            <p:sp>
              <p:nvSpPr>
                <p:cNvPr id="3270" name="Coins"/>
                <p:cNvSpPr/>
                <p:nvPr/>
              </p:nvSpPr>
              <p:spPr>
                <a:xfrm>
                  <a:off x="570894" y="509803"/>
                  <a:ext cx="369252" cy="37036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1" y="0"/>
                      </a:moveTo>
                      <a:cubicBezTo>
                        <a:pt x="7949" y="0"/>
                        <a:pt x="5266" y="392"/>
                        <a:pt x="3255" y="1111"/>
                      </a:cubicBezTo>
                      <a:cubicBezTo>
                        <a:pt x="1360" y="1787"/>
                        <a:pt x="273" y="2685"/>
                        <a:pt x="273" y="3572"/>
                      </a:cubicBezTo>
                      <a:cubicBezTo>
                        <a:pt x="273" y="4460"/>
                        <a:pt x="1360" y="5360"/>
                        <a:pt x="3255" y="6035"/>
                      </a:cubicBezTo>
                      <a:cubicBezTo>
                        <a:pt x="5266" y="6749"/>
                        <a:pt x="7949" y="7147"/>
                        <a:pt x="10801" y="7147"/>
                      </a:cubicBezTo>
                      <a:cubicBezTo>
                        <a:pt x="13652" y="7147"/>
                        <a:pt x="16334" y="6754"/>
                        <a:pt x="18345" y="6035"/>
                      </a:cubicBezTo>
                      <a:cubicBezTo>
                        <a:pt x="20240" y="5360"/>
                        <a:pt x="21327" y="4460"/>
                        <a:pt x="21327" y="3572"/>
                      </a:cubicBezTo>
                      <a:cubicBezTo>
                        <a:pt x="21327" y="2685"/>
                        <a:pt x="20240" y="1787"/>
                        <a:pt x="18345" y="1111"/>
                      </a:cubicBezTo>
                      <a:cubicBezTo>
                        <a:pt x="16334" y="398"/>
                        <a:pt x="13652" y="0"/>
                        <a:pt x="10801" y="0"/>
                      </a:cubicBezTo>
                      <a:close/>
                      <a:moveTo>
                        <a:pt x="12" y="4505"/>
                      </a:moveTo>
                      <a:lnTo>
                        <a:pt x="12" y="5914"/>
                      </a:lnTo>
                      <a:cubicBezTo>
                        <a:pt x="12" y="8033"/>
                        <a:pt x="4846" y="9754"/>
                        <a:pt x="10811" y="9754"/>
                      </a:cubicBezTo>
                      <a:cubicBezTo>
                        <a:pt x="16776" y="9754"/>
                        <a:pt x="21600" y="8039"/>
                        <a:pt x="21600" y="5914"/>
                      </a:cubicBezTo>
                      <a:lnTo>
                        <a:pt x="21600" y="4505"/>
                      </a:lnTo>
                      <a:cubicBezTo>
                        <a:pt x="21136" y="5284"/>
                        <a:pt x="20088" y="5991"/>
                        <a:pt x="18531" y="6541"/>
                      </a:cubicBezTo>
                      <a:cubicBezTo>
                        <a:pt x="16460" y="7276"/>
                        <a:pt x="13718" y="7679"/>
                        <a:pt x="10806" y="7679"/>
                      </a:cubicBezTo>
                      <a:cubicBezTo>
                        <a:pt x="7894" y="7679"/>
                        <a:pt x="5146" y="7276"/>
                        <a:pt x="3081" y="6541"/>
                      </a:cubicBezTo>
                      <a:cubicBezTo>
                        <a:pt x="1524" y="5985"/>
                        <a:pt x="476" y="5284"/>
                        <a:pt x="12" y="4505"/>
                      </a:cubicBezTo>
                      <a:close/>
                      <a:moveTo>
                        <a:pt x="0" y="7320"/>
                      </a:moveTo>
                      <a:lnTo>
                        <a:pt x="0" y="8284"/>
                      </a:lnTo>
                      <a:cubicBezTo>
                        <a:pt x="0" y="10402"/>
                        <a:pt x="4836" y="12123"/>
                        <a:pt x="10801" y="12123"/>
                      </a:cubicBezTo>
                      <a:cubicBezTo>
                        <a:pt x="16766" y="12123"/>
                        <a:pt x="21600" y="10408"/>
                        <a:pt x="21600" y="8284"/>
                      </a:cubicBezTo>
                      <a:lnTo>
                        <a:pt x="21600" y="7320"/>
                      </a:lnTo>
                      <a:cubicBezTo>
                        <a:pt x="21458" y="7495"/>
                        <a:pt x="21295" y="7664"/>
                        <a:pt x="21098" y="7827"/>
                      </a:cubicBezTo>
                      <a:cubicBezTo>
                        <a:pt x="20508" y="8329"/>
                        <a:pt x="19672" y="8769"/>
                        <a:pt x="18618" y="9145"/>
                      </a:cubicBezTo>
                      <a:cubicBezTo>
                        <a:pt x="16520" y="9891"/>
                        <a:pt x="13745" y="10299"/>
                        <a:pt x="10801" y="10299"/>
                      </a:cubicBezTo>
                      <a:cubicBezTo>
                        <a:pt x="7856" y="10299"/>
                        <a:pt x="5080" y="9891"/>
                        <a:pt x="2982" y="9145"/>
                      </a:cubicBezTo>
                      <a:cubicBezTo>
                        <a:pt x="1928" y="8769"/>
                        <a:pt x="1099" y="8329"/>
                        <a:pt x="504" y="7827"/>
                      </a:cubicBezTo>
                      <a:cubicBezTo>
                        <a:pt x="307" y="7664"/>
                        <a:pt x="142" y="7495"/>
                        <a:pt x="0" y="7320"/>
                      </a:cubicBezTo>
                      <a:close/>
                      <a:moveTo>
                        <a:pt x="0" y="9689"/>
                      </a:moveTo>
                      <a:lnTo>
                        <a:pt x="0" y="10653"/>
                      </a:lnTo>
                      <a:cubicBezTo>
                        <a:pt x="0" y="12771"/>
                        <a:pt x="4836" y="14492"/>
                        <a:pt x="10801" y="14492"/>
                      </a:cubicBezTo>
                      <a:cubicBezTo>
                        <a:pt x="16766" y="14492"/>
                        <a:pt x="21600" y="12777"/>
                        <a:pt x="21600" y="10653"/>
                      </a:cubicBezTo>
                      <a:lnTo>
                        <a:pt x="21600" y="9689"/>
                      </a:lnTo>
                      <a:cubicBezTo>
                        <a:pt x="21458" y="9864"/>
                        <a:pt x="21295" y="10033"/>
                        <a:pt x="21098" y="10197"/>
                      </a:cubicBezTo>
                      <a:cubicBezTo>
                        <a:pt x="20508" y="10698"/>
                        <a:pt x="19672" y="11138"/>
                        <a:pt x="18618" y="11514"/>
                      </a:cubicBezTo>
                      <a:cubicBezTo>
                        <a:pt x="16520" y="12260"/>
                        <a:pt x="13745" y="12668"/>
                        <a:pt x="10801" y="12668"/>
                      </a:cubicBezTo>
                      <a:cubicBezTo>
                        <a:pt x="7856" y="12668"/>
                        <a:pt x="5080" y="12260"/>
                        <a:pt x="2982" y="11514"/>
                      </a:cubicBezTo>
                      <a:cubicBezTo>
                        <a:pt x="1928" y="11138"/>
                        <a:pt x="1099" y="10698"/>
                        <a:pt x="504" y="10197"/>
                      </a:cubicBezTo>
                      <a:cubicBezTo>
                        <a:pt x="307" y="10033"/>
                        <a:pt x="142" y="9864"/>
                        <a:pt x="0" y="9689"/>
                      </a:cubicBezTo>
                      <a:close/>
                      <a:moveTo>
                        <a:pt x="0" y="12059"/>
                      </a:moveTo>
                      <a:lnTo>
                        <a:pt x="0" y="13022"/>
                      </a:lnTo>
                      <a:cubicBezTo>
                        <a:pt x="0" y="15141"/>
                        <a:pt x="4836" y="16862"/>
                        <a:pt x="10801" y="16862"/>
                      </a:cubicBezTo>
                      <a:cubicBezTo>
                        <a:pt x="16766" y="16862"/>
                        <a:pt x="21600" y="15146"/>
                        <a:pt x="21600" y="13022"/>
                      </a:cubicBezTo>
                      <a:lnTo>
                        <a:pt x="21600" y="12059"/>
                      </a:lnTo>
                      <a:cubicBezTo>
                        <a:pt x="21458" y="12233"/>
                        <a:pt x="21295" y="12402"/>
                        <a:pt x="21098" y="12566"/>
                      </a:cubicBezTo>
                      <a:cubicBezTo>
                        <a:pt x="20508" y="13067"/>
                        <a:pt x="19672" y="13507"/>
                        <a:pt x="18618" y="13883"/>
                      </a:cubicBezTo>
                      <a:cubicBezTo>
                        <a:pt x="16520" y="14629"/>
                        <a:pt x="13745" y="15037"/>
                        <a:pt x="10801" y="15037"/>
                      </a:cubicBezTo>
                      <a:cubicBezTo>
                        <a:pt x="7856" y="15037"/>
                        <a:pt x="5080" y="14629"/>
                        <a:pt x="2982" y="13883"/>
                      </a:cubicBezTo>
                      <a:cubicBezTo>
                        <a:pt x="1928" y="13507"/>
                        <a:pt x="1099" y="13067"/>
                        <a:pt x="504" y="12566"/>
                      </a:cubicBezTo>
                      <a:cubicBezTo>
                        <a:pt x="307" y="12402"/>
                        <a:pt x="142" y="12233"/>
                        <a:pt x="0" y="12059"/>
                      </a:cubicBezTo>
                      <a:close/>
                      <a:moveTo>
                        <a:pt x="0" y="14428"/>
                      </a:moveTo>
                      <a:lnTo>
                        <a:pt x="0" y="15391"/>
                      </a:lnTo>
                      <a:cubicBezTo>
                        <a:pt x="0" y="17510"/>
                        <a:pt x="4836" y="19231"/>
                        <a:pt x="10801" y="19231"/>
                      </a:cubicBezTo>
                      <a:cubicBezTo>
                        <a:pt x="16766" y="19231"/>
                        <a:pt x="21600" y="17515"/>
                        <a:pt x="21600" y="15391"/>
                      </a:cubicBezTo>
                      <a:lnTo>
                        <a:pt x="21600" y="14428"/>
                      </a:lnTo>
                      <a:cubicBezTo>
                        <a:pt x="21458" y="14602"/>
                        <a:pt x="21295" y="14772"/>
                        <a:pt x="21098" y="14935"/>
                      </a:cubicBezTo>
                      <a:cubicBezTo>
                        <a:pt x="20508" y="15436"/>
                        <a:pt x="19672" y="15877"/>
                        <a:pt x="18618" y="16252"/>
                      </a:cubicBezTo>
                      <a:cubicBezTo>
                        <a:pt x="16520" y="16998"/>
                        <a:pt x="13745" y="17406"/>
                        <a:pt x="10801" y="17406"/>
                      </a:cubicBezTo>
                      <a:cubicBezTo>
                        <a:pt x="7856" y="17406"/>
                        <a:pt x="5080" y="16998"/>
                        <a:pt x="2982" y="16252"/>
                      </a:cubicBezTo>
                      <a:cubicBezTo>
                        <a:pt x="1928" y="15877"/>
                        <a:pt x="1099" y="15436"/>
                        <a:pt x="504" y="14935"/>
                      </a:cubicBezTo>
                      <a:cubicBezTo>
                        <a:pt x="307" y="14772"/>
                        <a:pt x="142" y="14602"/>
                        <a:pt x="0" y="14428"/>
                      </a:cubicBezTo>
                      <a:close/>
                      <a:moveTo>
                        <a:pt x="0" y="16797"/>
                      </a:moveTo>
                      <a:lnTo>
                        <a:pt x="0" y="17760"/>
                      </a:lnTo>
                      <a:cubicBezTo>
                        <a:pt x="0" y="19879"/>
                        <a:pt x="4836" y="21600"/>
                        <a:pt x="10801" y="21600"/>
                      </a:cubicBezTo>
                      <a:cubicBezTo>
                        <a:pt x="16766" y="21600"/>
                        <a:pt x="21600" y="19879"/>
                        <a:pt x="21600" y="17760"/>
                      </a:cubicBezTo>
                      <a:lnTo>
                        <a:pt x="21600" y="16797"/>
                      </a:lnTo>
                      <a:cubicBezTo>
                        <a:pt x="21458" y="16971"/>
                        <a:pt x="21295" y="17141"/>
                        <a:pt x="21098" y="17304"/>
                      </a:cubicBezTo>
                      <a:cubicBezTo>
                        <a:pt x="20508" y="17805"/>
                        <a:pt x="19672" y="18246"/>
                        <a:pt x="18618" y="18622"/>
                      </a:cubicBezTo>
                      <a:cubicBezTo>
                        <a:pt x="16520" y="19368"/>
                        <a:pt x="13745" y="19775"/>
                        <a:pt x="10801" y="19775"/>
                      </a:cubicBezTo>
                      <a:cubicBezTo>
                        <a:pt x="7856" y="19775"/>
                        <a:pt x="5080" y="19368"/>
                        <a:pt x="2982" y="18622"/>
                      </a:cubicBezTo>
                      <a:cubicBezTo>
                        <a:pt x="1928" y="18246"/>
                        <a:pt x="1099" y="17805"/>
                        <a:pt x="504" y="17304"/>
                      </a:cubicBezTo>
                      <a:cubicBezTo>
                        <a:pt x="307" y="17141"/>
                        <a:pt x="142" y="16971"/>
                        <a:pt x="0" y="16797"/>
                      </a:cubicBezTo>
                      <a:close/>
                    </a:path>
                  </a:pathLst>
                </a:custGeom>
                <a:solidFill>
                  <a:schemeClr val="accent1">
                    <a:lumOff val="13529"/>
                  </a:schemeClr>
                </a:solidFill>
                <a:ln w="12700" cap="flat">
                  <a:noFill/>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grpSp>
          <p:grpSp>
            <p:nvGrpSpPr>
              <p:cNvPr id="3274" name="Group"/>
              <p:cNvGrpSpPr/>
              <p:nvPr/>
            </p:nvGrpSpPr>
            <p:grpSpPr>
              <a:xfrm>
                <a:off x="2077843" y="3642160"/>
                <a:ext cx="940147" cy="880165"/>
                <a:chOff x="0" y="0"/>
                <a:chExt cx="940145" cy="880164"/>
              </a:xfrm>
            </p:grpSpPr>
            <p:pic>
              <p:nvPicPr>
                <p:cNvPr id="3272" name="Image" descr="Image"/>
                <p:cNvPicPr>
                  <a:picLocks noChangeAspect="1"/>
                </p:cNvPicPr>
                <p:nvPr/>
              </p:nvPicPr>
              <p:blipFill>
                <a:blip r:embed="rId3">
                  <a:extLst/>
                </a:blip>
                <a:stretch>
                  <a:fillRect/>
                </a:stretch>
              </p:blipFill>
              <p:spPr>
                <a:xfrm>
                  <a:off x="0" y="0"/>
                  <a:ext cx="834061" cy="834061"/>
                </a:xfrm>
                <a:prstGeom prst="rect">
                  <a:avLst/>
                </a:prstGeom>
                <a:ln w="12700" cap="flat">
                  <a:noFill/>
                  <a:miter lim="400000"/>
                </a:ln>
                <a:effectLst/>
              </p:spPr>
            </p:pic>
            <p:sp>
              <p:nvSpPr>
                <p:cNvPr id="3273" name="Coins"/>
                <p:cNvSpPr/>
                <p:nvPr/>
              </p:nvSpPr>
              <p:spPr>
                <a:xfrm>
                  <a:off x="570894" y="509803"/>
                  <a:ext cx="369252" cy="37036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1" y="0"/>
                      </a:moveTo>
                      <a:cubicBezTo>
                        <a:pt x="7949" y="0"/>
                        <a:pt x="5266" y="392"/>
                        <a:pt x="3255" y="1111"/>
                      </a:cubicBezTo>
                      <a:cubicBezTo>
                        <a:pt x="1360" y="1787"/>
                        <a:pt x="273" y="2685"/>
                        <a:pt x="273" y="3572"/>
                      </a:cubicBezTo>
                      <a:cubicBezTo>
                        <a:pt x="273" y="4460"/>
                        <a:pt x="1360" y="5360"/>
                        <a:pt x="3255" y="6035"/>
                      </a:cubicBezTo>
                      <a:cubicBezTo>
                        <a:pt x="5266" y="6749"/>
                        <a:pt x="7949" y="7147"/>
                        <a:pt x="10801" y="7147"/>
                      </a:cubicBezTo>
                      <a:cubicBezTo>
                        <a:pt x="13652" y="7147"/>
                        <a:pt x="16334" y="6754"/>
                        <a:pt x="18345" y="6035"/>
                      </a:cubicBezTo>
                      <a:cubicBezTo>
                        <a:pt x="20240" y="5360"/>
                        <a:pt x="21327" y="4460"/>
                        <a:pt x="21327" y="3572"/>
                      </a:cubicBezTo>
                      <a:cubicBezTo>
                        <a:pt x="21327" y="2685"/>
                        <a:pt x="20240" y="1787"/>
                        <a:pt x="18345" y="1111"/>
                      </a:cubicBezTo>
                      <a:cubicBezTo>
                        <a:pt x="16334" y="398"/>
                        <a:pt x="13652" y="0"/>
                        <a:pt x="10801" y="0"/>
                      </a:cubicBezTo>
                      <a:close/>
                      <a:moveTo>
                        <a:pt x="12" y="4505"/>
                      </a:moveTo>
                      <a:lnTo>
                        <a:pt x="12" y="5914"/>
                      </a:lnTo>
                      <a:cubicBezTo>
                        <a:pt x="12" y="8033"/>
                        <a:pt x="4846" y="9754"/>
                        <a:pt x="10811" y="9754"/>
                      </a:cubicBezTo>
                      <a:cubicBezTo>
                        <a:pt x="16776" y="9754"/>
                        <a:pt x="21600" y="8039"/>
                        <a:pt x="21600" y="5914"/>
                      </a:cubicBezTo>
                      <a:lnTo>
                        <a:pt x="21600" y="4505"/>
                      </a:lnTo>
                      <a:cubicBezTo>
                        <a:pt x="21136" y="5284"/>
                        <a:pt x="20088" y="5991"/>
                        <a:pt x="18531" y="6541"/>
                      </a:cubicBezTo>
                      <a:cubicBezTo>
                        <a:pt x="16460" y="7276"/>
                        <a:pt x="13718" y="7679"/>
                        <a:pt x="10806" y="7679"/>
                      </a:cubicBezTo>
                      <a:cubicBezTo>
                        <a:pt x="7894" y="7679"/>
                        <a:pt x="5146" y="7276"/>
                        <a:pt x="3081" y="6541"/>
                      </a:cubicBezTo>
                      <a:cubicBezTo>
                        <a:pt x="1524" y="5985"/>
                        <a:pt x="476" y="5284"/>
                        <a:pt x="12" y="4505"/>
                      </a:cubicBezTo>
                      <a:close/>
                      <a:moveTo>
                        <a:pt x="0" y="7320"/>
                      </a:moveTo>
                      <a:lnTo>
                        <a:pt x="0" y="8284"/>
                      </a:lnTo>
                      <a:cubicBezTo>
                        <a:pt x="0" y="10402"/>
                        <a:pt x="4836" y="12123"/>
                        <a:pt x="10801" y="12123"/>
                      </a:cubicBezTo>
                      <a:cubicBezTo>
                        <a:pt x="16766" y="12123"/>
                        <a:pt x="21600" y="10408"/>
                        <a:pt x="21600" y="8284"/>
                      </a:cubicBezTo>
                      <a:lnTo>
                        <a:pt x="21600" y="7320"/>
                      </a:lnTo>
                      <a:cubicBezTo>
                        <a:pt x="21458" y="7495"/>
                        <a:pt x="21295" y="7664"/>
                        <a:pt x="21098" y="7827"/>
                      </a:cubicBezTo>
                      <a:cubicBezTo>
                        <a:pt x="20508" y="8329"/>
                        <a:pt x="19672" y="8769"/>
                        <a:pt x="18618" y="9145"/>
                      </a:cubicBezTo>
                      <a:cubicBezTo>
                        <a:pt x="16520" y="9891"/>
                        <a:pt x="13745" y="10299"/>
                        <a:pt x="10801" y="10299"/>
                      </a:cubicBezTo>
                      <a:cubicBezTo>
                        <a:pt x="7856" y="10299"/>
                        <a:pt x="5080" y="9891"/>
                        <a:pt x="2982" y="9145"/>
                      </a:cubicBezTo>
                      <a:cubicBezTo>
                        <a:pt x="1928" y="8769"/>
                        <a:pt x="1099" y="8329"/>
                        <a:pt x="504" y="7827"/>
                      </a:cubicBezTo>
                      <a:cubicBezTo>
                        <a:pt x="307" y="7664"/>
                        <a:pt x="142" y="7495"/>
                        <a:pt x="0" y="7320"/>
                      </a:cubicBezTo>
                      <a:close/>
                      <a:moveTo>
                        <a:pt x="0" y="9689"/>
                      </a:moveTo>
                      <a:lnTo>
                        <a:pt x="0" y="10653"/>
                      </a:lnTo>
                      <a:cubicBezTo>
                        <a:pt x="0" y="12771"/>
                        <a:pt x="4836" y="14492"/>
                        <a:pt x="10801" y="14492"/>
                      </a:cubicBezTo>
                      <a:cubicBezTo>
                        <a:pt x="16766" y="14492"/>
                        <a:pt x="21600" y="12777"/>
                        <a:pt x="21600" y="10653"/>
                      </a:cubicBezTo>
                      <a:lnTo>
                        <a:pt x="21600" y="9689"/>
                      </a:lnTo>
                      <a:cubicBezTo>
                        <a:pt x="21458" y="9864"/>
                        <a:pt x="21295" y="10033"/>
                        <a:pt x="21098" y="10197"/>
                      </a:cubicBezTo>
                      <a:cubicBezTo>
                        <a:pt x="20508" y="10698"/>
                        <a:pt x="19672" y="11138"/>
                        <a:pt x="18618" y="11514"/>
                      </a:cubicBezTo>
                      <a:cubicBezTo>
                        <a:pt x="16520" y="12260"/>
                        <a:pt x="13745" y="12668"/>
                        <a:pt x="10801" y="12668"/>
                      </a:cubicBezTo>
                      <a:cubicBezTo>
                        <a:pt x="7856" y="12668"/>
                        <a:pt x="5080" y="12260"/>
                        <a:pt x="2982" y="11514"/>
                      </a:cubicBezTo>
                      <a:cubicBezTo>
                        <a:pt x="1928" y="11138"/>
                        <a:pt x="1099" y="10698"/>
                        <a:pt x="504" y="10197"/>
                      </a:cubicBezTo>
                      <a:cubicBezTo>
                        <a:pt x="307" y="10033"/>
                        <a:pt x="142" y="9864"/>
                        <a:pt x="0" y="9689"/>
                      </a:cubicBezTo>
                      <a:close/>
                      <a:moveTo>
                        <a:pt x="0" y="12059"/>
                      </a:moveTo>
                      <a:lnTo>
                        <a:pt x="0" y="13022"/>
                      </a:lnTo>
                      <a:cubicBezTo>
                        <a:pt x="0" y="15141"/>
                        <a:pt x="4836" y="16862"/>
                        <a:pt x="10801" y="16862"/>
                      </a:cubicBezTo>
                      <a:cubicBezTo>
                        <a:pt x="16766" y="16862"/>
                        <a:pt x="21600" y="15146"/>
                        <a:pt x="21600" y="13022"/>
                      </a:cubicBezTo>
                      <a:lnTo>
                        <a:pt x="21600" y="12059"/>
                      </a:lnTo>
                      <a:cubicBezTo>
                        <a:pt x="21458" y="12233"/>
                        <a:pt x="21295" y="12402"/>
                        <a:pt x="21098" y="12566"/>
                      </a:cubicBezTo>
                      <a:cubicBezTo>
                        <a:pt x="20508" y="13067"/>
                        <a:pt x="19672" y="13507"/>
                        <a:pt x="18618" y="13883"/>
                      </a:cubicBezTo>
                      <a:cubicBezTo>
                        <a:pt x="16520" y="14629"/>
                        <a:pt x="13745" y="15037"/>
                        <a:pt x="10801" y="15037"/>
                      </a:cubicBezTo>
                      <a:cubicBezTo>
                        <a:pt x="7856" y="15037"/>
                        <a:pt x="5080" y="14629"/>
                        <a:pt x="2982" y="13883"/>
                      </a:cubicBezTo>
                      <a:cubicBezTo>
                        <a:pt x="1928" y="13507"/>
                        <a:pt x="1099" y="13067"/>
                        <a:pt x="504" y="12566"/>
                      </a:cubicBezTo>
                      <a:cubicBezTo>
                        <a:pt x="307" y="12402"/>
                        <a:pt x="142" y="12233"/>
                        <a:pt x="0" y="12059"/>
                      </a:cubicBezTo>
                      <a:close/>
                      <a:moveTo>
                        <a:pt x="0" y="14428"/>
                      </a:moveTo>
                      <a:lnTo>
                        <a:pt x="0" y="15391"/>
                      </a:lnTo>
                      <a:cubicBezTo>
                        <a:pt x="0" y="17510"/>
                        <a:pt x="4836" y="19231"/>
                        <a:pt x="10801" y="19231"/>
                      </a:cubicBezTo>
                      <a:cubicBezTo>
                        <a:pt x="16766" y="19231"/>
                        <a:pt x="21600" y="17515"/>
                        <a:pt x="21600" y="15391"/>
                      </a:cubicBezTo>
                      <a:lnTo>
                        <a:pt x="21600" y="14428"/>
                      </a:lnTo>
                      <a:cubicBezTo>
                        <a:pt x="21458" y="14602"/>
                        <a:pt x="21295" y="14772"/>
                        <a:pt x="21098" y="14935"/>
                      </a:cubicBezTo>
                      <a:cubicBezTo>
                        <a:pt x="20508" y="15436"/>
                        <a:pt x="19672" y="15877"/>
                        <a:pt x="18618" y="16252"/>
                      </a:cubicBezTo>
                      <a:cubicBezTo>
                        <a:pt x="16520" y="16998"/>
                        <a:pt x="13745" y="17406"/>
                        <a:pt x="10801" y="17406"/>
                      </a:cubicBezTo>
                      <a:cubicBezTo>
                        <a:pt x="7856" y="17406"/>
                        <a:pt x="5080" y="16998"/>
                        <a:pt x="2982" y="16252"/>
                      </a:cubicBezTo>
                      <a:cubicBezTo>
                        <a:pt x="1928" y="15877"/>
                        <a:pt x="1099" y="15436"/>
                        <a:pt x="504" y="14935"/>
                      </a:cubicBezTo>
                      <a:cubicBezTo>
                        <a:pt x="307" y="14772"/>
                        <a:pt x="142" y="14602"/>
                        <a:pt x="0" y="14428"/>
                      </a:cubicBezTo>
                      <a:close/>
                      <a:moveTo>
                        <a:pt x="0" y="16797"/>
                      </a:moveTo>
                      <a:lnTo>
                        <a:pt x="0" y="17760"/>
                      </a:lnTo>
                      <a:cubicBezTo>
                        <a:pt x="0" y="19879"/>
                        <a:pt x="4836" y="21600"/>
                        <a:pt x="10801" y="21600"/>
                      </a:cubicBezTo>
                      <a:cubicBezTo>
                        <a:pt x="16766" y="21600"/>
                        <a:pt x="21600" y="19879"/>
                        <a:pt x="21600" y="17760"/>
                      </a:cubicBezTo>
                      <a:lnTo>
                        <a:pt x="21600" y="16797"/>
                      </a:lnTo>
                      <a:cubicBezTo>
                        <a:pt x="21458" y="16971"/>
                        <a:pt x="21295" y="17141"/>
                        <a:pt x="21098" y="17304"/>
                      </a:cubicBezTo>
                      <a:cubicBezTo>
                        <a:pt x="20508" y="17805"/>
                        <a:pt x="19672" y="18246"/>
                        <a:pt x="18618" y="18622"/>
                      </a:cubicBezTo>
                      <a:cubicBezTo>
                        <a:pt x="16520" y="19368"/>
                        <a:pt x="13745" y="19775"/>
                        <a:pt x="10801" y="19775"/>
                      </a:cubicBezTo>
                      <a:cubicBezTo>
                        <a:pt x="7856" y="19775"/>
                        <a:pt x="5080" y="19368"/>
                        <a:pt x="2982" y="18622"/>
                      </a:cubicBezTo>
                      <a:cubicBezTo>
                        <a:pt x="1928" y="18246"/>
                        <a:pt x="1099" y="17805"/>
                        <a:pt x="504" y="17304"/>
                      </a:cubicBezTo>
                      <a:cubicBezTo>
                        <a:pt x="307" y="17141"/>
                        <a:pt x="142" y="16971"/>
                        <a:pt x="0" y="16797"/>
                      </a:cubicBezTo>
                      <a:close/>
                    </a:path>
                  </a:pathLst>
                </a:custGeom>
                <a:solidFill>
                  <a:srgbClr val="FFFFFF"/>
                </a:solidFill>
                <a:ln w="12700" cap="flat">
                  <a:noFill/>
                  <a:miter lim="400000"/>
                </a:ln>
                <a:effectLst/>
              </p:spPr>
              <p:txBody>
                <a:bodyPr wrap="square" lIns="50800" tIns="50800" rIns="50800" bIns="50800" numCol="1" anchor="ctr">
                  <a:noAutofit/>
                </a:bodyPr>
                <a:lstStyle/>
                <a:p>
                  <a:pPr>
                    <a:defRPr b="0" sz="2200">
                      <a:solidFill>
                        <a:srgbClr val="000000"/>
                      </a:solidFill>
                      <a:latin typeface="+mn-lt"/>
                      <a:ea typeface="+mn-ea"/>
                      <a:cs typeface="+mn-cs"/>
                      <a:sym typeface="Helvetica Neue Medium"/>
                    </a:defRPr>
                  </a:pPr>
                </a:p>
              </p:txBody>
            </p:sp>
          </p:grpSp>
        </p:grpSp>
        <p:sp>
          <p:nvSpPr>
            <p:cNvPr id="3276" name="ocsp.digicert.com"/>
            <p:cNvSpPr/>
            <p:nvPr/>
          </p:nvSpPr>
          <p:spPr>
            <a:xfrm>
              <a:off x="2547916" y="159655"/>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1300">
                  <a:latin typeface="Symbol"/>
                  <a:ea typeface="Symbol"/>
                  <a:cs typeface="Symbol"/>
                  <a:sym typeface="Symbol"/>
                </a:defRPr>
              </a:lvl1pPr>
            </a:lstStyle>
            <a:p>
              <a:pPr/>
              <a:r>
                <a:t>ocsp.digicert.com</a:t>
              </a:r>
            </a:p>
          </p:txBody>
        </p:sp>
        <p:sp>
          <p:nvSpPr>
            <p:cNvPr id="3277" name="ocsp.int-x3.letsencrypt.org"/>
            <p:cNvSpPr/>
            <p:nvPr/>
          </p:nvSpPr>
          <p:spPr>
            <a:xfrm>
              <a:off x="2300206" y="4992684"/>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1300">
                  <a:latin typeface="Symbol"/>
                  <a:ea typeface="Symbol"/>
                  <a:cs typeface="Symbol"/>
                  <a:sym typeface="Symbol"/>
                </a:defRPr>
              </a:lvl1pPr>
            </a:lstStyle>
            <a:p>
              <a:pPr/>
              <a:r>
                <a:t>ocsp.int-x3.letsencrypt.org</a:t>
              </a:r>
            </a:p>
          </p:txBody>
        </p:sp>
      </p:grpSp>
      <p:sp>
        <p:nvSpPr>
          <p:cNvPr id="3279" name="Certificate Status?"/>
          <p:cNvSpPr txBox="1"/>
          <p:nvPr/>
        </p:nvSpPr>
        <p:spPr>
          <a:xfrm rot="19364421">
            <a:off x="9148416" y="4026121"/>
            <a:ext cx="1988419" cy="393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2000">
                <a:solidFill>
                  <a:schemeClr val="accent3">
                    <a:hueOff val="-365725"/>
                    <a:satOff val="-32500"/>
                    <a:lumOff val="18235"/>
                  </a:schemeClr>
                </a:solidFill>
                <a:latin typeface="Gill Sans"/>
                <a:ea typeface="Gill Sans"/>
                <a:cs typeface="Gill Sans"/>
                <a:sym typeface="Gill Sans"/>
              </a:defRPr>
            </a:lvl1pPr>
          </a:lstStyle>
          <a:p>
            <a:pPr/>
            <a:r>
              <a:t>Certificate Status?</a:t>
            </a:r>
          </a:p>
        </p:txBody>
      </p:sp>
      <p:sp>
        <p:nvSpPr>
          <p:cNvPr id="3280" name="Rectangle"/>
          <p:cNvSpPr/>
          <p:nvPr/>
        </p:nvSpPr>
        <p:spPr>
          <a:xfrm>
            <a:off x="4473388" y="4113549"/>
            <a:ext cx="962202" cy="218844"/>
          </a:xfrm>
          <a:prstGeom prst="rect">
            <a:avLst/>
          </a:prstGeom>
          <a:solidFill>
            <a:schemeClr val="accent3"/>
          </a:solidFill>
          <a:ln w="12700">
            <a:miter lim="400000"/>
          </a:ln>
        </p:spPr>
        <p:txBody>
          <a:bodyPr lIns="50800" tIns="50800" rIns="50800" bIns="50800" anchor="ctr"/>
          <a:lstStyle/>
          <a:p>
            <a:pPr>
              <a:defRPr b="0" sz="2200">
                <a:latin typeface="+mn-lt"/>
                <a:ea typeface="+mn-ea"/>
                <a:cs typeface="+mn-cs"/>
                <a:sym typeface="Helvetica Neue Medium"/>
              </a:defRPr>
            </a:pP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0" presetID="1" grpId="1" fill="hold">
                                  <p:stCondLst>
                                    <p:cond delay="0"/>
                                  </p:stCondLst>
                                  <p:iterate type="el" backwards="0">
                                    <p:tmAbs val="0"/>
                                  </p:iterate>
                                  <p:childTnLst>
                                    <p:set>
                                      <p:cBhvr>
                                        <p:cTn id="6" fill="hold"/>
                                        <p:tgtEl>
                                          <p:spTgt spid="3280"/>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0" presetID="1" grpId="2" fill="hold">
                                  <p:stCondLst>
                                    <p:cond delay="0"/>
                                  </p:stCondLst>
                                  <p:iterate type="el" backwards="0">
                                    <p:tmAbs val="0"/>
                                  </p:iterate>
                                  <p:childTnLst>
                                    <p:set>
                                      <p:cBhvr>
                                        <p:cTn id="9" fill="hold"/>
                                        <p:tgtEl>
                                          <p:spTgt spid="3232"/>
                                        </p:tgtEl>
                                        <p:attrNameLst>
                                          <p:attrName>style.visibility</p:attrName>
                                        </p:attrNameLst>
                                      </p:cBhvr>
                                      <p:to>
                                        <p:strVal val="visible"/>
                                      </p:to>
                                    </p:set>
                                  </p:childTnLst>
                                </p:cTn>
                              </p:par>
                            </p:childTnLst>
                          </p:cTn>
                        </p:par>
                        <p:par>
                          <p:cTn id="10" fill="hold">
                            <p:stCondLst>
                              <p:cond delay="0"/>
                            </p:stCondLst>
                            <p:childTnLst>
                              <p:par>
                                <p:cTn id="11" presetClass="entr" nodeType="afterEffect" presetSubtype="0" presetID="1" grpId="3" fill="hold">
                                  <p:stCondLst>
                                    <p:cond delay="0"/>
                                  </p:stCondLst>
                                  <p:iterate type="el" backwards="0">
                                    <p:tmAbs val="0"/>
                                  </p:iterate>
                                  <p:childTnLst>
                                    <p:set>
                                      <p:cBhvr>
                                        <p:cTn id="12" fill="hold"/>
                                        <p:tgtEl>
                                          <p:spTgt spid="3230"/>
                                        </p:tgtEl>
                                        <p:attrNameLst>
                                          <p:attrName>style.visibility</p:attrName>
                                        </p:attrNameLst>
                                      </p:cBhvr>
                                      <p:to>
                                        <p:strVal val="visible"/>
                                      </p:to>
                                    </p:set>
                                  </p:childTnLst>
                                </p:cTn>
                              </p:par>
                            </p:childTnLst>
                          </p:cTn>
                        </p:par>
                        <p:par>
                          <p:cTn id="13" fill="hold">
                            <p:stCondLst>
                              <p:cond delay="0"/>
                            </p:stCondLst>
                            <p:childTnLst>
                              <p:par>
                                <p:cTn id="14" presetClass="entr" nodeType="afterEffect" presetSubtype="0" presetID="1" grpId="4" fill="hold">
                                  <p:stCondLst>
                                    <p:cond delay="0"/>
                                  </p:stCondLst>
                                  <p:iterate type="el" backwards="0">
                                    <p:tmAbs val="0"/>
                                  </p:iterate>
                                  <p:childTnLst>
                                    <p:set>
                                      <p:cBhvr>
                                        <p:cTn id="15" fill="hold"/>
                                        <p:tgtEl>
                                          <p:spTgt spid="323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Class="path" nodeType="clickEffect" presetSubtype="0" presetID="-1" grpId="5" accel="50000" decel="50000" fill="hold">
                                  <p:stCondLst>
                                    <p:cond delay="0"/>
                                  </p:stCondLst>
                                  <p:childTnLst>
                                    <p:animMotion path="M 0.000000 0.000000 L 0.297421 0.128117" origin="layout" pathEditMode="relative">
                                      <p:cBhvr>
                                        <p:cTn id="19" dur="300" fill="hold"/>
                                        <p:tgtEl>
                                          <p:spTgt spid="3280"/>
                                        </p:tgtEl>
                                        <p:attrNameLst>
                                          <p:attrName>ppt_x</p:attrName>
                                          <p:attrName>ppt_y</p:attrName>
                                        </p:attrNameLst>
                                      </p:cBhvr>
                                    </p:animMotion>
                                  </p:childTnLst>
                                </p:cTn>
                              </p:par>
                            </p:childTnLst>
                          </p:cTn>
                        </p:par>
                        <p:par>
                          <p:cTn id="20" fill="hold">
                            <p:stCondLst>
                              <p:cond delay="300"/>
                            </p:stCondLst>
                            <p:childTnLst>
                              <p:par>
                                <p:cTn id="21" presetClass="entr" nodeType="afterEffect" presetSubtype="8" presetID="22" grpId="6" fill="hold">
                                  <p:stCondLst>
                                    <p:cond delay="0"/>
                                  </p:stCondLst>
                                  <p:iterate type="el" backwards="0">
                                    <p:tmAbs val="0"/>
                                  </p:iterate>
                                  <p:childTnLst>
                                    <p:set>
                                      <p:cBhvr>
                                        <p:cTn id="22" fill="hold"/>
                                        <p:tgtEl>
                                          <p:spTgt spid="3279"/>
                                        </p:tgtEl>
                                        <p:attrNameLst>
                                          <p:attrName>style.visibility</p:attrName>
                                        </p:attrNameLst>
                                      </p:cBhvr>
                                      <p:to>
                                        <p:strVal val="visible"/>
                                      </p:to>
                                    </p:set>
                                    <p:animEffect filter="wipe(left)" transition="in">
                                      <p:cBhvr>
                                        <p:cTn id="23" dur="300"/>
                                        <p:tgtEl>
                                          <p:spTgt spid="3279"/>
                                        </p:tgtEl>
                                      </p:cBhvr>
                                    </p:animEffect>
                                  </p:childTnLst>
                                </p:cTn>
                              </p:par>
                            </p:childTnLst>
                          </p:cTn>
                        </p:par>
                        <p:par>
                          <p:cTn id="24" fill="hold">
                            <p:stCondLst>
                              <p:cond delay="0"/>
                            </p:stCondLst>
                            <p:childTnLst>
                              <p:par>
                                <p:cTn id="25" presetClass="path" nodeType="afterEffect" presetSubtype="0" presetID="-1" grpId="7" accel="50000" decel="50000" fill="hold">
                                  <p:stCondLst>
                                    <p:cond delay="0"/>
                                  </p:stCondLst>
                                  <p:childTnLst>
                                    <p:animMotion path="M 0.297421 0.128117 L 0.478927 -0.080767" origin="layout" pathEditMode="relative">
                                      <p:cBhvr>
                                        <p:cTn id="26" dur="300" fill="hold"/>
                                        <p:tgtEl>
                                          <p:spTgt spid="3280"/>
                                        </p:tgtEl>
                                        <p:attrNameLst>
                                          <p:attrName>ppt_x</p:attrName>
                                          <p:attrName>ppt_y</p:attrName>
                                        </p:attrNameLst>
                                      </p:cBhvr>
                                    </p:animMotion>
                                  </p:childTnLst>
                                </p:cTn>
                              </p:par>
                            </p:childTnLst>
                          </p:cTn>
                        </p:par>
                        <p:par>
                          <p:cTn id="27" fill="hold">
                            <p:stCondLst>
                              <p:cond delay="300"/>
                            </p:stCondLst>
                            <p:childTnLst>
                              <p:par>
                                <p:cTn id="28" presetClass="entr" nodeType="afterEffect" presetSubtype="8" presetID="22" grpId="8" fill="hold">
                                  <p:stCondLst>
                                    <p:cond delay="0"/>
                                  </p:stCondLst>
                                  <p:iterate type="el" backwards="0">
                                    <p:tmAbs val="0"/>
                                  </p:iterate>
                                  <p:childTnLst>
                                    <p:set>
                                      <p:cBhvr>
                                        <p:cTn id="29" fill="hold"/>
                                        <p:tgtEl>
                                          <p:spTgt spid="3278"/>
                                        </p:tgtEl>
                                        <p:attrNameLst>
                                          <p:attrName>style.visibility</p:attrName>
                                        </p:attrNameLst>
                                      </p:cBhvr>
                                      <p:to>
                                        <p:strVal val="visible"/>
                                      </p:to>
                                    </p:set>
                                    <p:animEffect filter="wipe(left)" transition="in">
                                      <p:cBhvr>
                                        <p:cTn id="30" dur="300"/>
                                        <p:tgtEl>
                                          <p:spTgt spid="3278"/>
                                        </p:tgtEl>
                                      </p:cBhvr>
                                    </p:animEffect>
                                  </p:childTnLst>
                                </p:cTn>
                              </p:par>
                            </p:childTnLst>
                          </p:cTn>
                        </p:par>
                        <p:par>
                          <p:cTn id="31" fill="hold">
                            <p:stCondLst>
                              <p:cond delay="600"/>
                            </p:stCondLst>
                            <p:childTnLst>
                              <p:par>
                                <p:cTn id="32" presetClass="entr" nodeType="afterEffect" presetSubtype="0" presetID="1" grpId="9" fill="hold">
                                  <p:stCondLst>
                                    <p:cond delay="0"/>
                                  </p:stCondLst>
                                  <p:iterate type="el" backwards="0">
                                    <p:tmAbs val="0"/>
                                  </p:iterate>
                                  <p:childTnLst>
                                    <p:set>
                                      <p:cBhvr>
                                        <p:cTn id="33" fill="hold"/>
                                        <p:tgtEl>
                                          <p:spTgt spid="322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280" grpId="1"/>
      <p:bldP build="whole" bldLvl="1" animBg="1" rev="0" advAuto="0" spid="3279" grpId="6"/>
      <p:bldP build="whole" bldLvl="1" animBg="1" rev="0" advAuto="0" spid="3278" grpId="8"/>
      <p:bldP build="whole" bldLvl="1" animBg="1" rev="0" advAuto="0" spid="3232" grpId="2"/>
      <p:bldP build="whole" bldLvl="1" animBg="1" rev="0" advAuto="0" spid="3230" grpId="3"/>
      <p:bldP build="whole" bldLvl="1" animBg="1" rev="0" advAuto="0" spid="3229" grpId="9"/>
      <p:bldP build="whole" bldLvl="1" animBg="1" rev="0" advAuto="0" spid="3231" grpId="4"/>
    </p:bldLst>
  </p:timing>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84" name="Measurement"/>
          <p:cNvSpPr txBox="1"/>
          <p:nvPr>
            <p:ph type="title"/>
          </p:nvPr>
        </p:nvSpPr>
        <p:spPr>
          <a:prstGeom prst="rect">
            <a:avLst/>
          </a:prstGeom>
        </p:spPr>
        <p:txBody>
          <a:bodyPr/>
          <a:lstStyle/>
          <a:p>
            <a:pPr/>
            <a:r>
              <a:t>Measurement</a:t>
            </a:r>
          </a:p>
        </p:txBody>
      </p:sp>
      <p:sp>
        <p:nvSpPr>
          <p:cNvPr id="3285"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286" name="Robot"/>
          <p:cNvSpPr/>
          <p:nvPr/>
        </p:nvSpPr>
        <p:spPr>
          <a:xfrm>
            <a:off x="6966991" y="4979954"/>
            <a:ext cx="355800" cy="531688"/>
          </a:xfrm>
          <a:custGeom>
            <a:avLst/>
            <a:gdLst/>
            <a:ahLst/>
            <a:cxnLst>
              <a:cxn ang="0">
                <a:pos x="wd2" y="hd2"/>
              </a:cxn>
              <a:cxn ang="5400000">
                <a:pos x="wd2" y="hd2"/>
              </a:cxn>
              <a:cxn ang="10800000">
                <a:pos x="wd2" y="hd2"/>
              </a:cxn>
              <a:cxn ang="16200000">
                <a:pos x="wd2" y="hd2"/>
              </a:cxn>
            </a:cxnLst>
            <a:rect l="0" t="0" r="r" b="b"/>
            <a:pathLst>
              <a:path w="21547" h="21600" fill="norm" stroke="1" extrusionOk="0">
                <a:moveTo>
                  <a:pt x="7636" y="0"/>
                </a:moveTo>
                <a:cubicBezTo>
                  <a:pt x="7308" y="0"/>
                  <a:pt x="7042" y="178"/>
                  <a:pt x="7042" y="398"/>
                </a:cubicBezTo>
                <a:lnTo>
                  <a:pt x="7042" y="1269"/>
                </a:lnTo>
                <a:cubicBezTo>
                  <a:pt x="7042" y="1360"/>
                  <a:pt x="6932" y="1434"/>
                  <a:pt x="6796" y="1434"/>
                </a:cubicBezTo>
                <a:lnTo>
                  <a:pt x="6444" y="1434"/>
                </a:lnTo>
                <a:cubicBezTo>
                  <a:pt x="6308" y="1434"/>
                  <a:pt x="6197" y="1509"/>
                  <a:pt x="6197" y="1600"/>
                </a:cubicBezTo>
                <a:lnTo>
                  <a:pt x="6197" y="2450"/>
                </a:lnTo>
                <a:cubicBezTo>
                  <a:pt x="6197" y="2541"/>
                  <a:pt x="6308" y="2614"/>
                  <a:pt x="6444" y="2614"/>
                </a:cubicBezTo>
                <a:lnTo>
                  <a:pt x="6796" y="2614"/>
                </a:lnTo>
                <a:cubicBezTo>
                  <a:pt x="6932" y="2614"/>
                  <a:pt x="7042" y="2688"/>
                  <a:pt x="7042" y="2779"/>
                </a:cubicBezTo>
                <a:lnTo>
                  <a:pt x="7042" y="4048"/>
                </a:lnTo>
                <a:lnTo>
                  <a:pt x="4708" y="4048"/>
                </a:lnTo>
                <a:cubicBezTo>
                  <a:pt x="4373" y="4048"/>
                  <a:pt x="4102" y="4230"/>
                  <a:pt x="4102" y="4455"/>
                </a:cubicBezTo>
                <a:lnTo>
                  <a:pt x="4102" y="5592"/>
                </a:lnTo>
                <a:lnTo>
                  <a:pt x="3470" y="5592"/>
                </a:lnTo>
                <a:lnTo>
                  <a:pt x="3470" y="5197"/>
                </a:lnTo>
                <a:cubicBezTo>
                  <a:pt x="3470" y="5006"/>
                  <a:pt x="3238" y="4850"/>
                  <a:pt x="2952" y="4850"/>
                </a:cubicBezTo>
                <a:lnTo>
                  <a:pt x="575" y="4850"/>
                </a:lnTo>
                <a:cubicBezTo>
                  <a:pt x="289" y="4850"/>
                  <a:pt x="57" y="5006"/>
                  <a:pt x="57" y="5197"/>
                </a:cubicBezTo>
                <a:lnTo>
                  <a:pt x="57" y="9364"/>
                </a:lnTo>
                <a:cubicBezTo>
                  <a:pt x="57" y="9530"/>
                  <a:pt x="233" y="9669"/>
                  <a:pt x="464" y="9703"/>
                </a:cubicBezTo>
                <a:lnTo>
                  <a:pt x="464" y="10395"/>
                </a:lnTo>
                <a:cubicBezTo>
                  <a:pt x="233" y="10429"/>
                  <a:pt x="57" y="10568"/>
                  <a:pt x="57" y="10734"/>
                </a:cubicBezTo>
                <a:lnTo>
                  <a:pt x="57" y="13326"/>
                </a:lnTo>
                <a:cubicBezTo>
                  <a:pt x="57" y="13518"/>
                  <a:pt x="290" y="13672"/>
                  <a:pt x="575" y="13672"/>
                </a:cubicBezTo>
                <a:lnTo>
                  <a:pt x="771" y="13672"/>
                </a:lnTo>
                <a:lnTo>
                  <a:pt x="117" y="14205"/>
                </a:lnTo>
                <a:cubicBezTo>
                  <a:pt x="10" y="14293"/>
                  <a:pt x="-27" y="14412"/>
                  <a:pt x="19" y="14521"/>
                </a:cubicBezTo>
                <a:lnTo>
                  <a:pt x="480" y="15614"/>
                </a:lnTo>
                <a:cubicBezTo>
                  <a:pt x="506" y="15676"/>
                  <a:pt x="590" y="15719"/>
                  <a:pt x="686" y="15719"/>
                </a:cubicBezTo>
                <a:lnTo>
                  <a:pt x="1020" y="15719"/>
                </a:lnTo>
                <a:cubicBezTo>
                  <a:pt x="1138" y="15719"/>
                  <a:pt x="1234" y="15655"/>
                  <a:pt x="1234" y="15576"/>
                </a:cubicBezTo>
                <a:lnTo>
                  <a:pt x="1234" y="14788"/>
                </a:lnTo>
                <a:cubicBezTo>
                  <a:pt x="1234" y="14591"/>
                  <a:pt x="1472" y="14431"/>
                  <a:pt x="1765" y="14431"/>
                </a:cubicBezTo>
                <a:cubicBezTo>
                  <a:pt x="2058" y="14431"/>
                  <a:pt x="2293" y="14591"/>
                  <a:pt x="2293" y="14788"/>
                </a:cubicBezTo>
                <a:lnTo>
                  <a:pt x="2293" y="15576"/>
                </a:lnTo>
                <a:cubicBezTo>
                  <a:pt x="2293" y="15655"/>
                  <a:pt x="2389" y="15719"/>
                  <a:pt x="2507" y="15719"/>
                </a:cubicBezTo>
                <a:lnTo>
                  <a:pt x="2842" y="15719"/>
                </a:lnTo>
                <a:cubicBezTo>
                  <a:pt x="2937" y="15719"/>
                  <a:pt x="3022" y="15676"/>
                  <a:pt x="3048" y="15614"/>
                </a:cubicBezTo>
                <a:lnTo>
                  <a:pt x="3508" y="14521"/>
                </a:lnTo>
                <a:cubicBezTo>
                  <a:pt x="3554" y="14412"/>
                  <a:pt x="3518" y="14293"/>
                  <a:pt x="3410" y="14205"/>
                </a:cubicBezTo>
                <a:lnTo>
                  <a:pt x="2756" y="13672"/>
                </a:lnTo>
                <a:lnTo>
                  <a:pt x="2952" y="13672"/>
                </a:lnTo>
                <a:cubicBezTo>
                  <a:pt x="3238" y="13672"/>
                  <a:pt x="3470" y="13518"/>
                  <a:pt x="3470" y="13326"/>
                </a:cubicBezTo>
                <a:lnTo>
                  <a:pt x="3470" y="10734"/>
                </a:lnTo>
                <a:cubicBezTo>
                  <a:pt x="3470" y="10568"/>
                  <a:pt x="3297" y="10429"/>
                  <a:pt x="3065" y="10395"/>
                </a:cubicBezTo>
                <a:lnTo>
                  <a:pt x="3065" y="9703"/>
                </a:lnTo>
                <a:cubicBezTo>
                  <a:pt x="3297" y="9669"/>
                  <a:pt x="3470" y="9530"/>
                  <a:pt x="3470" y="9364"/>
                </a:cubicBezTo>
                <a:lnTo>
                  <a:pt x="3470" y="7843"/>
                </a:lnTo>
                <a:lnTo>
                  <a:pt x="4102" y="7843"/>
                </a:lnTo>
                <a:lnTo>
                  <a:pt x="4102" y="13265"/>
                </a:lnTo>
                <a:cubicBezTo>
                  <a:pt x="4102" y="13490"/>
                  <a:pt x="4373" y="13672"/>
                  <a:pt x="4708" y="13672"/>
                </a:cubicBezTo>
                <a:lnTo>
                  <a:pt x="5367" y="13672"/>
                </a:lnTo>
                <a:lnTo>
                  <a:pt x="5367" y="19636"/>
                </a:lnTo>
                <a:cubicBezTo>
                  <a:pt x="5367" y="19764"/>
                  <a:pt x="5302" y="19890"/>
                  <a:pt x="5186" y="19992"/>
                </a:cubicBezTo>
                <a:lnTo>
                  <a:pt x="4326" y="20751"/>
                </a:lnTo>
                <a:cubicBezTo>
                  <a:pt x="4210" y="20853"/>
                  <a:pt x="4145" y="20979"/>
                  <a:pt x="4145" y="21107"/>
                </a:cubicBezTo>
                <a:lnTo>
                  <a:pt x="4145" y="21327"/>
                </a:lnTo>
                <a:cubicBezTo>
                  <a:pt x="4145" y="21477"/>
                  <a:pt x="4328" y="21600"/>
                  <a:pt x="4552" y="21600"/>
                </a:cubicBezTo>
                <a:lnTo>
                  <a:pt x="9040" y="21600"/>
                </a:lnTo>
                <a:cubicBezTo>
                  <a:pt x="9264" y="21600"/>
                  <a:pt x="9447" y="21477"/>
                  <a:pt x="9447" y="21327"/>
                </a:cubicBezTo>
                <a:lnTo>
                  <a:pt x="9447" y="13672"/>
                </a:lnTo>
                <a:lnTo>
                  <a:pt x="12099" y="13672"/>
                </a:lnTo>
                <a:lnTo>
                  <a:pt x="12099" y="21327"/>
                </a:lnTo>
                <a:cubicBezTo>
                  <a:pt x="12099" y="21477"/>
                  <a:pt x="12282" y="21600"/>
                  <a:pt x="12506" y="21600"/>
                </a:cubicBezTo>
                <a:lnTo>
                  <a:pt x="16994" y="21600"/>
                </a:lnTo>
                <a:cubicBezTo>
                  <a:pt x="17218" y="21600"/>
                  <a:pt x="17399" y="21477"/>
                  <a:pt x="17399" y="21327"/>
                </a:cubicBezTo>
                <a:lnTo>
                  <a:pt x="17399" y="21107"/>
                </a:lnTo>
                <a:cubicBezTo>
                  <a:pt x="17399" y="20979"/>
                  <a:pt x="17336" y="20853"/>
                  <a:pt x="17220" y="20751"/>
                </a:cubicBezTo>
                <a:lnTo>
                  <a:pt x="16357" y="19992"/>
                </a:lnTo>
                <a:cubicBezTo>
                  <a:pt x="16241" y="19890"/>
                  <a:pt x="16179" y="19764"/>
                  <a:pt x="16179" y="19636"/>
                </a:cubicBezTo>
                <a:lnTo>
                  <a:pt x="16179" y="13672"/>
                </a:lnTo>
                <a:lnTo>
                  <a:pt x="16838" y="13672"/>
                </a:lnTo>
                <a:cubicBezTo>
                  <a:pt x="17173" y="13672"/>
                  <a:pt x="17444" y="13490"/>
                  <a:pt x="17444" y="13265"/>
                </a:cubicBezTo>
                <a:lnTo>
                  <a:pt x="17444" y="7843"/>
                </a:lnTo>
                <a:lnTo>
                  <a:pt x="18075" y="7843"/>
                </a:lnTo>
                <a:lnTo>
                  <a:pt x="18075" y="9364"/>
                </a:lnTo>
                <a:cubicBezTo>
                  <a:pt x="18075" y="9530"/>
                  <a:pt x="18249" y="9669"/>
                  <a:pt x="18480" y="9703"/>
                </a:cubicBezTo>
                <a:lnTo>
                  <a:pt x="18480" y="10395"/>
                </a:lnTo>
                <a:cubicBezTo>
                  <a:pt x="18249" y="10429"/>
                  <a:pt x="18075" y="10568"/>
                  <a:pt x="18075" y="10734"/>
                </a:cubicBezTo>
                <a:lnTo>
                  <a:pt x="18075" y="13326"/>
                </a:lnTo>
                <a:cubicBezTo>
                  <a:pt x="18075" y="13518"/>
                  <a:pt x="18308" y="13672"/>
                  <a:pt x="18594" y="13672"/>
                </a:cubicBezTo>
                <a:lnTo>
                  <a:pt x="18790" y="13672"/>
                </a:lnTo>
                <a:lnTo>
                  <a:pt x="18136" y="14205"/>
                </a:lnTo>
                <a:cubicBezTo>
                  <a:pt x="18028" y="14293"/>
                  <a:pt x="17991" y="14412"/>
                  <a:pt x="18038" y="14521"/>
                </a:cubicBezTo>
                <a:lnTo>
                  <a:pt x="18498" y="15614"/>
                </a:lnTo>
                <a:cubicBezTo>
                  <a:pt x="18524" y="15676"/>
                  <a:pt x="18609" y="15719"/>
                  <a:pt x="18704" y="15719"/>
                </a:cubicBezTo>
                <a:lnTo>
                  <a:pt x="19039" y="15719"/>
                </a:lnTo>
                <a:cubicBezTo>
                  <a:pt x="19157" y="15719"/>
                  <a:pt x="19250" y="15655"/>
                  <a:pt x="19250" y="15576"/>
                </a:cubicBezTo>
                <a:lnTo>
                  <a:pt x="19250" y="14788"/>
                </a:lnTo>
                <a:cubicBezTo>
                  <a:pt x="19250" y="14591"/>
                  <a:pt x="19488" y="14431"/>
                  <a:pt x="19781" y="14431"/>
                </a:cubicBezTo>
                <a:cubicBezTo>
                  <a:pt x="20074" y="14431"/>
                  <a:pt x="20312" y="14591"/>
                  <a:pt x="20312" y="14788"/>
                </a:cubicBezTo>
                <a:lnTo>
                  <a:pt x="20312" y="15576"/>
                </a:lnTo>
                <a:cubicBezTo>
                  <a:pt x="20312" y="15655"/>
                  <a:pt x="20408" y="15719"/>
                  <a:pt x="20525" y="15719"/>
                </a:cubicBezTo>
                <a:lnTo>
                  <a:pt x="20860" y="15719"/>
                </a:lnTo>
                <a:cubicBezTo>
                  <a:pt x="20955" y="15719"/>
                  <a:pt x="21038" y="15676"/>
                  <a:pt x="21064" y="15614"/>
                </a:cubicBezTo>
                <a:lnTo>
                  <a:pt x="21527" y="14521"/>
                </a:lnTo>
                <a:cubicBezTo>
                  <a:pt x="21573" y="14412"/>
                  <a:pt x="21536" y="14293"/>
                  <a:pt x="21429" y="14205"/>
                </a:cubicBezTo>
                <a:lnTo>
                  <a:pt x="20775" y="13672"/>
                </a:lnTo>
                <a:lnTo>
                  <a:pt x="20971" y="13672"/>
                </a:lnTo>
                <a:cubicBezTo>
                  <a:pt x="21256" y="13672"/>
                  <a:pt x="21489" y="13518"/>
                  <a:pt x="21489" y="13326"/>
                </a:cubicBezTo>
                <a:lnTo>
                  <a:pt x="21489" y="10734"/>
                </a:lnTo>
                <a:cubicBezTo>
                  <a:pt x="21489" y="10568"/>
                  <a:pt x="21313" y="10429"/>
                  <a:pt x="21081" y="10395"/>
                </a:cubicBezTo>
                <a:lnTo>
                  <a:pt x="21081" y="9703"/>
                </a:lnTo>
                <a:cubicBezTo>
                  <a:pt x="21313" y="9669"/>
                  <a:pt x="21489" y="9530"/>
                  <a:pt x="21489" y="9364"/>
                </a:cubicBezTo>
                <a:lnTo>
                  <a:pt x="21489" y="5197"/>
                </a:lnTo>
                <a:cubicBezTo>
                  <a:pt x="21489" y="5006"/>
                  <a:pt x="21256" y="4850"/>
                  <a:pt x="20971" y="4850"/>
                </a:cubicBezTo>
                <a:lnTo>
                  <a:pt x="18594" y="4850"/>
                </a:lnTo>
                <a:cubicBezTo>
                  <a:pt x="18308" y="4850"/>
                  <a:pt x="18075" y="5006"/>
                  <a:pt x="18075" y="5197"/>
                </a:cubicBezTo>
                <a:lnTo>
                  <a:pt x="18075" y="5592"/>
                </a:lnTo>
                <a:lnTo>
                  <a:pt x="17444" y="5592"/>
                </a:lnTo>
                <a:lnTo>
                  <a:pt x="17444" y="4455"/>
                </a:lnTo>
                <a:cubicBezTo>
                  <a:pt x="17444" y="4230"/>
                  <a:pt x="17173" y="4048"/>
                  <a:pt x="16838" y="4048"/>
                </a:cubicBezTo>
                <a:lnTo>
                  <a:pt x="14503" y="4048"/>
                </a:lnTo>
                <a:lnTo>
                  <a:pt x="14503" y="2779"/>
                </a:lnTo>
                <a:cubicBezTo>
                  <a:pt x="14503" y="2688"/>
                  <a:pt x="14614" y="2614"/>
                  <a:pt x="14750" y="2614"/>
                </a:cubicBezTo>
                <a:lnTo>
                  <a:pt x="15102" y="2614"/>
                </a:lnTo>
                <a:cubicBezTo>
                  <a:pt x="15238" y="2614"/>
                  <a:pt x="15349" y="2541"/>
                  <a:pt x="15349" y="2450"/>
                </a:cubicBezTo>
                <a:lnTo>
                  <a:pt x="15349" y="1600"/>
                </a:lnTo>
                <a:cubicBezTo>
                  <a:pt x="15349" y="1509"/>
                  <a:pt x="15238" y="1434"/>
                  <a:pt x="15102" y="1434"/>
                </a:cubicBezTo>
                <a:lnTo>
                  <a:pt x="14750" y="1434"/>
                </a:lnTo>
                <a:cubicBezTo>
                  <a:pt x="14614" y="1434"/>
                  <a:pt x="14503" y="1360"/>
                  <a:pt x="14503" y="1269"/>
                </a:cubicBezTo>
                <a:lnTo>
                  <a:pt x="14503" y="398"/>
                </a:lnTo>
                <a:cubicBezTo>
                  <a:pt x="14503" y="178"/>
                  <a:pt x="14238" y="0"/>
                  <a:pt x="13910" y="0"/>
                </a:cubicBezTo>
                <a:lnTo>
                  <a:pt x="7636" y="0"/>
                </a:lnTo>
                <a:close/>
                <a:moveTo>
                  <a:pt x="9228" y="1434"/>
                </a:moveTo>
                <a:cubicBezTo>
                  <a:pt x="9713" y="1434"/>
                  <a:pt x="10106" y="1700"/>
                  <a:pt x="10106" y="2025"/>
                </a:cubicBezTo>
                <a:cubicBezTo>
                  <a:pt x="10106" y="2350"/>
                  <a:pt x="9713" y="2614"/>
                  <a:pt x="9228" y="2614"/>
                </a:cubicBezTo>
                <a:cubicBezTo>
                  <a:pt x="8743" y="2614"/>
                  <a:pt x="8351" y="2350"/>
                  <a:pt x="8351" y="2025"/>
                </a:cubicBezTo>
                <a:cubicBezTo>
                  <a:pt x="8351" y="1700"/>
                  <a:pt x="8743" y="1434"/>
                  <a:pt x="9228" y="1434"/>
                </a:cubicBezTo>
                <a:close/>
                <a:moveTo>
                  <a:pt x="12317" y="1434"/>
                </a:moveTo>
                <a:cubicBezTo>
                  <a:pt x="12802" y="1434"/>
                  <a:pt x="13195" y="1700"/>
                  <a:pt x="13195" y="2025"/>
                </a:cubicBezTo>
                <a:cubicBezTo>
                  <a:pt x="13195" y="2350"/>
                  <a:pt x="12802" y="2614"/>
                  <a:pt x="12317" y="2614"/>
                </a:cubicBezTo>
                <a:cubicBezTo>
                  <a:pt x="11832" y="2614"/>
                  <a:pt x="11440" y="2350"/>
                  <a:pt x="11440" y="2025"/>
                </a:cubicBezTo>
                <a:cubicBezTo>
                  <a:pt x="11440" y="1700"/>
                  <a:pt x="11832" y="1434"/>
                  <a:pt x="12317" y="1434"/>
                </a:cubicBezTo>
                <a:close/>
                <a:moveTo>
                  <a:pt x="8091" y="5474"/>
                </a:moveTo>
                <a:lnTo>
                  <a:pt x="13454" y="5474"/>
                </a:lnTo>
                <a:lnTo>
                  <a:pt x="13454" y="7795"/>
                </a:lnTo>
                <a:lnTo>
                  <a:pt x="8091" y="7795"/>
                </a:lnTo>
                <a:lnTo>
                  <a:pt x="8091" y="5474"/>
                </a:lnTo>
                <a:close/>
                <a:moveTo>
                  <a:pt x="8688" y="8716"/>
                </a:moveTo>
                <a:cubicBezTo>
                  <a:pt x="9016" y="8716"/>
                  <a:pt x="9281" y="8895"/>
                  <a:pt x="9281" y="9116"/>
                </a:cubicBezTo>
                <a:cubicBezTo>
                  <a:pt x="9281" y="9336"/>
                  <a:pt x="9016" y="9514"/>
                  <a:pt x="8688" y="9514"/>
                </a:cubicBezTo>
                <a:cubicBezTo>
                  <a:pt x="8359" y="9514"/>
                  <a:pt x="8091" y="9336"/>
                  <a:pt x="8091" y="9116"/>
                </a:cubicBezTo>
                <a:cubicBezTo>
                  <a:pt x="8091" y="8895"/>
                  <a:pt x="8359" y="8716"/>
                  <a:pt x="8688" y="8716"/>
                </a:cubicBezTo>
                <a:close/>
                <a:moveTo>
                  <a:pt x="10773" y="8716"/>
                </a:moveTo>
                <a:cubicBezTo>
                  <a:pt x="11102" y="8716"/>
                  <a:pt x="11369" y="8895"/>
                  <a:pt x="11369" y="9116"/>
                </a:cubicBezTo>
                <a:cubicBezTo>
                  <a:pt x="11369" y="9336"/>
                  <a:pt x="11102" y="9514"/>
                  <a:pt x="10773" y="9514"/>
                </a:cubicBezTo>
                <a:cubicBezTo>
                  <a:pt x="10444" y="9514"/>
                  <a:pt x="10177" y="9336"/>
                  <a:pt x="10177" y="9116"/>
                </a:cubicBezTo>
                <a:cubicBezTo>
                  <a:pt x="10177" y="8895"/>
                  <a:pt x="10444" y="8716"/>
                  <a:pt x="10773" y="8716"/>
                </a:cubicBezTo>
                <a:close/>
                <a:moveTo>
                  <a:pt x="12858" y="8716"/>
                </a:moveTo>
                <a:cubicBezTo>
                  <a:pt x="13187" y="8716"/>
                  <a:pt x="13454" y="8895"/>
                  <a:pt x="13454" y="9116"/>
                </a:cubicBezTo>
                <a:cubicBezTo>
                  <a:pt x="13454" y="9336"/>
                  <a:pt x="13187" y="9514"/>
                  <a:pt x="12858" y="9514"/>
                </a:cubicBezTo>
                <a:cubicBezTo>
                  <a:pt x="12530" y="9514"/>
                  <a:pt x="12265" y="9336"/>
                  <a:pt x="12265" y="9116"/>
                </a:cubicBezTo>
                <a:cubicBezTo>
                  <a:pt x="12265" y="8895"/>
                  <a:pt x="12530" y="8716"/>
                  <a:pt x="12858" y="8716"/>
                </a:cubicBezTo>
                <a:close/>
                <a:moveTo>
                  <a:pt x="10773" y="10277"/>
                </a:moveTo>
                <a:cubicBezTo>
                  <a:pt x="11801" y="10277"/>
                  <a:pt x="12768" y="10545"/>
                  <a:pt x="13495" y="11033"/>
                </a:cubicBezTo>
                <a:lnTo>
                  <a:pt x="11917" y="12093"/>
                </a:lnTo>
                <a:cubicBezTo>
                  <a:pt x="11612" y="11888"/>
                  <a:pt x="11205" y="11774"/>
                  <a:pt x="10773" y="11774"/>
                </a:cubicBezTo>
                <a:cubicBezTo>
                  <a:pt x="10341" y="11774"/>
                  <a:pt x="9934" y="11888"/>
                  <a:pt x="9628" y="12093"/>
                </a:cubicBezTo>
                <a:lnTo>
                  <a:pt x="8051" y="11033"/>
                </a:lnTo>
                <a:cubicBezTo>
                  <a:pt x="8778" y="10545"/>
                  <a:pt x="9745" y="10277"/>
                  <a:pt x="10773" y="10277"/>
                </a:cubicBezTo>
                <a:close/>
              </a:path>
            </a:pathLst>
          </a:custGeom>
          <a:solidFill>
            <a:schemeClr val="accent1">
              <a:lumOff val="13529"/>
            </a:schemeClr>
          </a:solidFill>
          <a:ln w="12700">
            <a:miter lim="400000"/>
          </a:ln>
        </p:spPr>
        <p:txBody>
          <a:bodyPr lIns="50800" tIns="50800" rIns="50800" bIns="50800" anchor="ctr"/>
          <a:lstStyle/>
          <a:p>
            <a:pPr>
              <a:defRPr b="0" sz="2200">
                <a:latin typeface="+mn-lt"/>
                <a:ea typeface="+mn-ea"/>
                <a:cs typeface="+mn-cs"/>
                <a:sym typeface="Helvetica Neue Medium"/>
              </a:defRPr>
            </a:pPr>
          </a:p>
        </p:txBody>
      </p:sp>
      <p:grpSp>
        <p:nvGrpSpPr>
          <p:cNvPr id="3299" name="Group"/>
          <p:cNvGrpSpPr/>
          <p:nvPr/>
        </p:nvGrpSpPr>
        <p:grpSpPr>
          <a:xfrm>
            <a:off x="1801541" y="1873817"/>
            <a:ext cx="7837119" cy="5500468"/>
            <a:chOff x="0" y="0"/>
            <a:chExt cx="7837117" cy="5500466"/>
          </a:xfrm>
        </p:grpSpPr>
        <p:pic>
          <p:nvPicPr>
            <p:cNvPr id="3287" name="Image" descr="Image"/>
            <p:cNvPicPr>
              <a:picLocks noChangeAspect="1"/>
            </p:cNvPicPr>
            <p:nvPr/>
          </p:nvPicPr>
          <p:blipFill>
            <a:blip r:embed="rId3">
              <a:extLst/>
            </a:blip>
            <a:stretch>
              <a:fillRect/>
            </a:stretch>
          </p:blipFill>
          <p:spPr>
            <a:xfrm>
              <a:off x="0" y="0"/>
              <a:ext cx="5500467" cy="5500467"/>
            </a:xfrm>
            <a:prstGeom prst="rect">
              <a:avLst/>
            </a:prstGeom>
            <a:ln w="12700" cap="flat">
              <a:noFill/>
              <a:miter lim="400000"/>
            </a:ln>
            <a:effectLst/>
          </p:spPr>
        </p:pic>
        <p:sp>
          <p:nvSpPr>
            <p:cNvPr id="3288" name="Robot"/>
            <p:cNvSpPr/>
            <p:nvPr/>
          </p:nvSpPr>
          <p:spPr>
            <a:xfrm>
              <a:off x="5165450" y="1216708"/>
              <a:ext cx="355800" cy="531688"/>
            </a:xfrm>
            <a:custGeom>
              <a:avLst/>
              <a:gdLst/>
              <a:ahLst/>
              <a:cxnLst>
                <a:cxn ang="0">
                  <a:pos x="wd2" y="hd2"/>
                </a:cxn>
                <a:cxn ang="5400000">
                  <a:pos x="wd2" y="hd2"/>
                </a:cxn>
                <a:cxn ang="10800000">
                  <a:pos x="wd2" y="hd2"/>
                </a:cxn>
                <a:cxn ang="16200000">
                  <a:pos x="wd2" y="hd2"/>
                </a:cxn>
              </a:cxnLst>
              <a:rect l="0" t="0" r="r" b="b"/>
              <a:pathLst>
                <a:path w="21547" h="21600" fill="norm" stroke="1" extrusionOk="0">
                  <a:moveTo>
                    <a:pt x="7636" y="0"/>
                  </a:moveTo>
                  <a:cubicBezTo>
                    <a:pt x="7308" y="0"/>
                    <a:pt x="7042" y="178"/>
                    <a:pt x="7042" y="398"/>
                  </a:cubicBezTo>
                  <a:lnTo>
                    <a:pt x="7042" y="1269"/>
                  </a:lnTo>
                  <a:cubicBezTo>
                    <a:pt x="7042" y="1360"/>
                    <a:pt x="6932" y="1434"/>
                    <a:pt x="6796" y="1434"/>
                  </a:cubicBezTo>
                  <a:lnTo>
                    <a:pt x="6444" y="1434"/>
                  </a:lnTo>
                  <a:cubicBezTo>
                    <a:pt x="6308" y="1434"/>
                    <a:pt x="6197" y="1509"/>
                    <a:pt x="6197" y="1600"/>
                  </a:cubicBezTo>
                  <a:lnTo>
                    <a:pt x="6197" y="2450"/>
                  </a:lnTo>
                  <a:cubicBezTo>
                    <a:pt x="6197" y="2541"/>
                    <a:pt x="6308" y="2614"/>
                    <a:pt x="6444" y="2614"/>
                  </a:cubicBezTo>
                  <a:lnTo>
                    <a:pt x="6796" y="2614"/>
                  </a:lnTo>
                  <a:cubicBezTo>
                    <a:pt x="6932" y="2614"/>
                    <a:pt x="7042" y="2688"/>
                    <a:pt x="7042" y="2779"/>
                  </a:cubicBezTo>
                  <a:lnTo>
                    <a:pt x="7042" y="4048"/>
                  </a:lnTo>
                  <a:lnTo>
                    <a:pt x="4708" y="4048"/>
                  </a:lnTo>
                  <a:cubicBezTo>
                    <a:pt x="4373" y="4048"/>
                    <a:pt x="4102" y="4230"/>
                    <a:pt x="4102" y="4455"/>
                  </a:cubicBezTo>
                  <a:lnTo>
                    <a:pt x="4102" y="5592"/>
                  </a:lnTo>
                  <a:lnTo>
                    <a:pt x="3470" y="5592"/>
                  </a:lnTo>
                  <a:lnTo>
                    <a:pt x="3470" y="5197"/>
                  </a:lnTo>
                  <a:cubicBezTo>
                    <a:pt x="3470" y="5006"/>
                    <a:pt x="3238" y="4850"/>
                    <a:pt x="2952" y="4850"/>
                  </a:cubicBezTo>
                  <a:lnTo>
                    <a:pt x="575" y="4850"/>
                  </a:lnTo>
                  <a:cubicBezTo>
                    <a:pt x="289" y="4850"/>
                    <a:pt x="57" y="5006"/>
                    <a:pt x="57" y="5197"/>
                  </a:cubicBezTo>
                  <a:lnTo>
                    <a:pt x="57" y="9364"/>
                  </a:lnTo>
                  <a:cubicBezTo>
                    <a:pt x="57" y="9530"/>
                    <a:pt x="233" y="9669"/>
                    <a:pt x="464" y="9703"/>
                  </a:cubicBezTo>
                  <a:lnTo>
                    <a:pt x="464" y="10395"/>
                  </a:lnTo>
                  <a:cubicBezTo>
                    <a:pt x="233" y="10429"/>
                    <a:pt x="57" y="10568"/>
                    <a:pt x="57" y="10734"/>
                  </a:cubicBezTo>
                  <a:lnTo>
                    <a:pt x="57" y="13326"/>
                  </a:lnTo>
                  <a:cubicBezTo>
                    <a:pt x="57" y="13518"/>
                    <a:pt x="290" y="13672"/>
                    <a:pt x="575" y="13672"/>
                  </a:cubicBezTo>
                  <a:lnTo>
                    <a:pt x="771" y="13672"/>
                  </a:lnTo>
                  <a:lnTo>
                    <a:pt x="117" y="14205"/>
                  </a:lnTo>
                  <a:cubicBezTo>
                    <a:pt x="10" y="14293"/>
                    <a:pt x="-27" y="14412"/>
                    <a:pt x="19" y="14521"/>
                  </a:cubicBezTo>
                  <a:lnTo>
                    <a:pt x="480" y="15614"/>
                  </a:lnTo>
                  <a:cubicBezTo>
                    <a:pt x="506" y="15676"/>
                    <a:pt x="590" y="15719"/>
                    <a:pt x="686" y="15719"/>
                  </a:cubicBezTo>
                  <a:lnTo>
                    <a:pt x="1020" y="15719"/>
                  </a:lnTo>
                  <a:cubicBezTo>
                    <a:pt x="1138" y="15719"/>
                    <a:pt x="1234" y="15655"/>
                    <a:pt x="1234" y="15576"/>
                  </a:cubicBezTo>
                  <a:lnTo>
                    <a:pt x="1234" y="14788"/>
                  </a:lnTo>
                  <a:cubicBezTo>
                    <a:pt x="1234" y="14591"/>
                    <a:pt x="1472" y="14431"/>
                    <a:pt x="1765" y="14431"/>
                  </a:cubicBezTo>
                  <a:cubicBezTo>
                    <a:pt x="2058" y="14431"/>
                    <a:pt x="2293" y="14591"/>
                    <a:pt x="2293" y="14788"/>
                  </a:cubicBezTo>
                  <a:lnTo>
                    <a:pt x="2293" y="15576"/>
                  </a:lnTo>
                  <a:cubicBezTo>
                    <a:pt x="2293" y="15655"/>
                    <a:pt x="2389" y="15719"/>
                    <a:pt x="2507" y="15719"/>
                  </a:cubicBezTo>
                  <a:lnTo>
                    <a:pt x="2842" y="15719"/>
                  </a:lnTo>
                  <a:cubicBezTo>
                    <a:pt x="2937" y="15719"/>
                    <a:pt x="3022" y="15676"/>
                    <a:pt x="3048" y="15614"/>
                  </a:cubicBezTo>
                  <a:lnTo>
                    <a:pt x="3508" y="14521"/>
                  </a:lnTo>
                  <a:cubicBezTo>
                    <a:pt x="3554" y="14412"/>
                    <a:pt x="3518" y="14293"/>
                    <a:pt x="3410" y="14205"/>
                  </a:cubicBezTo>
                  <a:lnTo>
                    <a:pt x="2756" y="13672"/>
                  </a:lnTo>
                  <a:lnTo>
                    <a:pt x="2952" y="13672"/>
                  </a:lnTo>
                  <a:cubicBezTo>
                    <a:pt x="3238" y="13672"/>
                    <a:pt x="3470" y="13518"/>
                    <a:pt x="3470" y="13326"/>
                  </a:cubicBezTo>
                  <a:lnTo>
                    <a:pt x="3470" y="10734"/>
                  </a:lnTo>
                  <a:cubicBezTo>
                    <a:pt x="3470" y="10568"/>
                    <a:pt x="3297" y="10429"/>
                    <a:pt x="3065" y="10395"/>
                  </a:cubicBezTo>
                  <a:lnTo>
                    <a:pt x="3065" y="9703"/>
                  </a:lnTo>
                  <a:cubicBezTo>
                    <a:pt x="3297" y="9669"/>
                    <a:pt x="3470" y="9530"/>
                    <a:pt x="3470" y="9364"/>
                  </a:cubicBezTo>
                  <a:lnTo>
                    <a:pt x="3470" y="7843"/>
                  </a:lnTo>
                  <a:lnTo>
                    <a:pt x="4102" y="7843"/>
                  </a:lnTo>
                  <a:lnTo>
                    <a:pt x="4102" y="13265"/>
                  </a:lnTo>
                  <a:cubicBezTo>
                    <a:pt x="4102" y="13490"/>
                    <a:pt x="4373" y="13672"/>
                    <a:pt x="4708" y="13672"/>
                  </a:cubicBezTo>
                  <a:lnTo>
                    <a:pt x="5367" y="13672"/>
                  </a:lnTo>
                  <a:lnTo>
                    <a:pt x="5367" y="19636"/>
                  </a:lnTo>
                  <a:cubicBezTo>
                    <a:pt x="5367" y="19764"/>
                    <a:pt x="5302" y="19890"/>
                    <a:pt x="5186" y="19992"/>
                  </a:cubicBezTo>
                  <a:lnTo>
                    <a:pt x="4326" y="20751"/>
                  </a:lnTo>
                  <a:cubicBezTo>
                    <a:pt x="4210" y="20853"/>
                    <a:pt x="4145" y="20979"/>
                    <a:pt x="4145" y="21107"/>
                  </a:cubicBezTo>
                  <a:lnTo>
                    <a:pt x="4145" y="21327"/>
                  </a:lnTo>
                  <a:cubicBezTo>
                    <a:pt x="4145" y="21477"/>
                    <a:pt x="4328" y="21600"/>
                    <a:pt x="4552" y="21600"/>
                  </a:cubicBezTo>
                  <a:lnTo>
                    <a:pt x="9040" y="21600"/>
                  </a:lnTo>
                  <a:cubicBezTo>
                    <a:pt x="9264" y="21600"/>
                    <a:pt x="9447" y="21477"/>
                    <a:pt x="9447" y="21327"/>
                  </a:cubicBezTo>
                  <a:lnTo>
                    <a:pt x="9447" y="13672"/>
                  </a:lnTo>
                  <a:lnTo>
                    <a:pt x="12099" y="13672"/>
                  </a:lnTo>
                  <a:lnTo>
                    <a:pt x="12099" y="21327"/>
                  </a:lnTo>
                  <a:cubicBezTo>
                    <a:pt x="12099" y="21477"/>
                    <a:pt x="12282" y="21600"/>
                    <a:pt x="12506" y="21600"/>
                  </a:cubicBezTo>
                  <a:lnTo>
                    <a:pt x="16994" y="21600"/>
                  </a:lnTo>
                  <a:cubicBezTo>
                    <a:pt x="17218" y="21600"/>
                    <a:pt x="17399" y="21477"/>
                    <a:pt x="17399" y="21327"/>
                  </a:cubicBezTo>
                  <a:lnTo>
                    <a:pt x="17399" y="21107"/>
                  </a:lnTo>
                  <a:cubicBezTo>
                    <a:pt x="17399" y="20979"/>
                    <a:pt x="17336" y="20853"/>
                    <a:pt x="17220" y="20751"/>
                  </a:cubicBezTo>
                  <a:lnTo>
                    <a:pt x="16357" y="19992"/>
                  </a:lnTo>
                  <a:cubicBezTo>
                    <a:pt x="16241" y="19890"/>
                    <a:pt x="16179" y="19764"/>
                    <a:pt x="16179" y="19636"/>
                  </a:cubicBezTo>
                  <a:lnTo>
                    <a:pt x="16179" y="13672"/>
                  </a:lnTo>
                  <a:lnTo>
                    <a:pt x="16838" y="13672"/>
                  </a:lnTo>
                  <a:cubicBezTo>
                    <a:pt x="17173" y="13672"/>
                    <a:pt x="17444" y="13490"/>
                    <a:pt x="17444" y="13265"/>
                  </a:cubicBezTo>
                  <a:lnTo>
                    <a:pt x="17444" y="7843"/>
                  </a:lnTo>
                  <a:lnTo>
                    <a:pt x="18075" y="7843"/>
                  </a:lnTo>
                  <a:lnTo>
                    <a:pt x="18075" y="9364"/>
                  </a:lnTo>
                  <a:cubicBezTo>
                    <a:pt x="18075" y="9530"/>
                    <a:pt x="18249" y="9669"/>
                    <a:pt x="18480" y="9703"/>
                  </a:cubicBezTo>
                  <a:lnTo>
                    <a:pt x="18480" y="10395"/>
                  </a:lnTo>
                  <a:cubicBezTo>
                    <a:pt x="18249" y="10429"/>
                    <a:pt x="18075" y="10568"/>
                    <a:pt x="18075" y="10734"/>
                  </a:cubicBezTo>
                  <a:lnTo>
                    <a:pt x="18075" y="13326"/>
                  </a:lnTo>
                  <a:cubicBezTo>
                    <a:pt x="18075" y="13518"/>
                    <a:pt x="18308" y="13672"/>
                    <a:pt x="18594" y="13672"/>
                  </a:cubicBezTo>
                  <a:lnTo>
                    <a:pt x="18790" y="13672"/>
                  </a:lnTo>
                  <a:lnTo>
                    <a:pt x="18136" y="14205"/>
                  </a:lnTo>
                  <a:cubicBezTo>
                    <a:pt x="18028" y="14293"/>
                    <a:pt x="17991" y="14412"/>
                    <a:pt x="18038" y="14521"/>
                  </a:cubicBezTo>
                  <a:lnTo>
                    <a:pt x="18498" y="15614"/>
                  </a:lnTo>
                  <a:cubicBezTo>
                    <a:pt x="18524" y="15676"/>
                    <a:pt x="18609" y="15719"/>
                    <a:pt x="18704" y="15719"/>
                  </a:cubicBezTo>
                  <a:lnTo>
                    <a:pt x="19039" y="15719"/>
                  </a:lnTo>
                  <a:cubicBezTo>
                    <a:pt x="19157" y="15719"/>
                    <a:pt x="19250" y="15655"/>
                    <a:pt x="19250" y="15576"/>
                  </a:cubicBezTo>
                  <a:lnTo>
                    <a:pt x="19250" y="14788"/>
                  </a:lnTo>
                  <a:cubicBezTo>
                    <a:pt x="19250" y="14591"/>
                    <a:pt x="19488" y="14431"/>
                    <a:pt x="19781" y="14431"/>
                  </a:cubicBezTo>
                  <a:cubicBezTo>
                    <a:pt x="20074" y="14431"/>
                    <a:pt x="20312" y="14591"/>
                    <a:pt x="20312" y="14788"/>
                  </a:cubicBezTo>
                  <a:lnTo>
                    <a:pt x="20312" y="15576"/>
                  </a:lnTo>
                  <a:cubicBezTo>
                    <a:pt x="20312" y="15655"/>
                    <a:pt x="20408" y="15719"/>
                    <a:pt x="20525" y="15719"/>
                  </a:cubicBezTo>
                  <a:lnTo>
                    <a:pt x="20860" y="15719"/>
                  </a:lnTo>
                  <a:cubicBezTo>
                    <a:pt x="20955" y="15719"/>
                    <a:pt x="21038" y="15676"/>
                    <a:pt x="21064" y="15614"/>
                  </a:cubicBezTo>
                  <a:lnTo>
                    <a:pt x="21527" y="14521"/>
                  </a:lnTo>
                  <a:cubicBezTo>
                    <a:pt x="21573" y="14412"/>
                    <a:pt x="21536" y="14293"/>
                    <a:pt x="21429" y="14205"/>
                  </a:cubicBezTo>
                  <a:lnTo>
                    <a:pt x="20775" y="13672"/>
                  </a:lnTo>
                  <a:lnTo>
                    <a:pt x="20971" y="13672"/>
                  </a:lnTo>
                  <a:cubicBezTo>
                    <a:pt x="21256" y="13672"/>
                    <a:pt x="21489" y="13518"/>
                    <a:pt x="21489" y="13326"/>
                  </a:cubicBezTo>
                  <a:lnTo>
                    <a:pt x="21489" y="10734"/>
                  </a:lnTo>
                  <a:cubicBezTo>
                    <a:pt x="21489" y="10568"/>
                    <a:pt x="21313" y="10429"/>
                    <a:pt x="21081" y="10395"/>
                  </a:cubicBezTo>
                  <a:lnTo>
                    <a:pt x="21081" y="9703"/>
                  </a:lnTo>
                  <a:cubicBezTo>
                    <a:pt x="21313" y="9669"/>
                    <a:pt x="21489" y="9530"/>
                    <a:pt x="21489" y="9364"/>
                  </a:cubicBezTo>
                  <a:lnTo>
                    <a:pt x="21489" y="5197"/>
                  </a:lnTo>
                  <a:cubicBezTo>
                    <a:pt x="21489" y="5006"/>
                    <a:pt x="21256" y="4850"/>
                    <a:pt x="20971" y="4850"/>
                  </a:cubicBezTo>
                  <a:lnTo>
                    <a:pt x="18594" y="4850"/>
                  </a:lnTo>
                  <a:cubicBezTo>
                    <a:pt x="18308" y="4850"/>
                    <a:pt x="18075" y="5006"/>
                    <a:pt x="18075" y="5197"/>
                  </a:cubicBezTo>
                  <a:lnTo>
                    <a:pt x="18075" y="5592"/>
                  </a:lnTo>
                  <a:lnTo>
                    <a:pt x="17444" y="5592"/>
                  </a:lnTo>
                  <a:lnTo>
                    <a:pt x="17444" y="4455"/>
                  </a:lnTo>
                  <a:cubicBezTo>
                    <a:pt x="17444" y="4230"/>
                    <a:pt x="17173" y="4048"/>
                    <a:pt x="16838" y="4048"/>
                  </a:cubicBezTo>
                  <a:lnTo>
                    <a:pt x="14503" y="4048"/>
                  </a:lnTo>
                  <a:lnTo>
                    <a:pt x="14503" y="2779"/>
                  </a:lnTo>
                  <a:cubicBezTo>
                    <a:pt x="14503" y="2688"/>
                    <a:pt x="14614" y="2614"/>
                    <a:pt x="14750" y="2614"/>
                  </a:cubicBezTo>
                  <a:lnTo>
                    <a:pt x="15102" y="2614"/>
                  </a:lnTo>
                  <a:cubicBezTo>
                    <a:pt x="15238" y="2614"/>
                    <a:pt x="15349" y="2541"/>
                    <a:pt x="15349" y="2450"/>
                  </a:cubicBezTo>
                  <a:lnTo>
                    <a:pt x="15349" y="1600"/>
                  </a:lnTo>
                  <a:cubicBezTo>
                    <a:pt x="15349" y="1509"/>
                    <a:pt x="15238" y="1434"/>
                    <a:pt x="15102" y="1434"/>
                  </a:cubicBezTo>
                  <a:lnTo>
                    <a:pt x="14750" y="1434"/>
                  </a:lnTo>
                  <a:cubicBezTo>
                    <a:pt x="14614" y="1434"/>
                    <a:pt x="14503" y="1360"/>
                    <a:pt x="14503" y="1269"/>
                  </a:cubicBezTo>
                  <a:lnTo>
                    <a:pt x="14503" y="398"/>
                  </a:lnTo>
                  <a:cubicBezTo>
                    <a:pt x="14503" y="178"/>
                    <a:pt x="14238" y="0"/>
                    <a:pt x="13910" y="0"/>
                  </a:cubicBezTo>
                  <a:lnTo>
                    <a:pt x="7636" y="0"/>
                  </a:lnTo>
                  <a:close/>
                  <a:moveTo>
                    <a:pt x="9228" y="1434"/>
                  </a:moveTo>
                  <a:cubicBezTo>
                    <a:pt x="9713" y="1434"/>
                    <a:pt x="10106" y="1700"/>
                    <a:pt x="10106" y="2025"/>
                  </a:cubicBezTo>
                  <a:cubicBezTo>
                    <a:pt x="10106" y="2350"/>
                    <a:pt x="9713" y="2614"/>
                    <a:pt x="9228" y="2614"/>
                  </a:cubicBezTo>
                  <a:cubicBezTo>
                    <a:pt x="8743" y="2614"/>
                    <a:pt x="8351" y="2350"/>
                    <a:pt x="8351" y="2025"/>
                  </a:cubicBezTo>
                  <a:cubicBezTo>
                    <a:pt x="8351" y="1700"/>
                    <a:pt x="8743" y="1434"/>
                    <a:pt x="9228" y="1434"/>
                  </a:cubicBezTo>
                  <a:close/>
                  <a:moveTo>
                    <a:pt x="12317" y="1434"/>
                  </a:moveTo>
                  <a:cubicBezTo>
                    <a:pt x="12802" y="1434"/>
                    <a:pt x="13195" y="1700"/>
                    <a:pt x="13195" y="2025"/>
                  </a:cubicBezTo>
                  <a:cubicBezTo>
                    <a:pt x="13195" y="2350"/>
                    <a:pt x="12802" y="2614"/>
                    <a:pt x="12317" y="2614"/>
                  </a:cubicBezTo>
                  <a:cubicBezTo>
                    <a:pt x="11832" y="2614"/>
                    <a:pt x="11440" y="2350"/>
                    <a:pt x="11440" y="2025"/>
                  </a:cubicBezTo>
                  <a:cubicBezTo>
                    <a:pt x="11440" y="1700"/>
                    <a:pt x="11832" y="1434"/>
                    <a:pt x="12317" y="1434"/>
                  </a:cubicBezTo>
                  <a:close/>
                  <a:moveTo>
                    <a:pt x="8091" y="5474"/>
                  </a:moveTo>
                  <a:lnTo>
                    <a:pt x="13454" y="5474"/>
                  </a:lnTo>
                  <a:lnTo>
                    <a:pt x="13454" y="7795"/>
                  </a:lnTo>
                  <a:lnTo>
                    <a:pt x="8091" y="7795"/>
                  </a:lnTo>
                  <a:lnTo>
                    <a:pt x="8091" y="5474"/>
                  </a:lnTo>
                  <a:close/>
                  <a:moveTo>
                    <a:pt x="8688" y="8716"/>
                  </a:moveTo>
                  <a:cubicBezTo>
                    <a:pt x="9016" y="8716"/>
                    <a:pt x="9281" y="8895"/>
                    <a:pt x="9281" y="9116"/>
                  </a:cubicBezTo>
                  <a:cubicBezTo>
                    <a:pt x="9281" y="9336"/>
                    <a:pt x="9016" y="9514"/>
                    <a:pt x="8688" y="9514"/>
                  </a:cubicBezTo>
                  <a:cubicBezTo>
                    <a:pt x="8359" y="9514"/>
                    <a:pt x="8091" y="9336"/>
                    <a:pt x="8091" y="9116"/>
                  </a:cubicBezTo>
                  <a:cubicBezTo>
                    <a:pt x="8091" y="8895"/>
                    <a:pt x="8359" y="8716"/>
                    <a:pt x="8688" y="8716"/>
                  </a:cubicBezTo>
                  <a:close/>
                  <a:moveTo>
                    <a:pt x="10773" y="8716"/>
                  </a:moveTo>
                  <a:cubicBezTo>
                    <a:pt x="11102" y="8716"/>
                    <a:pt x="11369" y="8895"/>
                    <a:pt x="11369" y="9116"/>
                  </a:cubicBezTo>
                  <a:cubicBezTo>
                    <a:pt x="11369" y="9336"/>
                    <a:pt x="11102" y="9514"/>
                    <a:pt x="10773" y="9514"/>
                  </a:cubicBezTo>
                  <a:cubicBezTo>
                    <a:pt x="10444" y="9514"/>
                    <a:pt x="10177" y="9336"/>
                    <a:pt x="10177" y="9116"/>
                  </a:cubicBezTo>
                  <a:cubicBezTo>
                    <a:pt x="10177" y="8895"/>
                    <a:pt x="10444" y="8716"/>
                    <a:pt x="10773" y="8716"/>
                  </a:cubicBezTo>
                  <a:close/>
                  <a:moveTo>
                    <a:pt x="12858" y="8716"/>
                  </a:moveTo>
                  <a:cubicBezTo>
                    <a:pt x="13187" y="8716"/>
                    <a:pt x="13454" y="8895"/>
                    <a:pt x="13454" y="9116"/>
                  </a:cubicBezTo>
                  <a:cubicBezTo>
                    <a:pt x="13454" y="9336"/>
                    <a:pt x="13187" y="9514"/>
                    <a:pt x="12858" y="9514"/>
                  </a:cubicBezTo>
                  <a:cubicBezTo>
                    <a:pt x="12530" y="9514"/>
                    <a:pt x="12265" y="9336"/>
                    <a:pt x="12265" y="9116"/>
                  </a:cubicBezTo>
                  <a:cubicBezTo>
                    <a:pt x="12265" y="8895"/>
                    <a:pt x="12530" y="8716"/>
                    <a:pt x="12858" y="8716"/>
                  </a:cubicBezTo>
                  <a:close/>
                  <a:moveTo>
                    <a:pt x="10773" y="10277"/>
                  </a:moveTo>
                  <a:cubicBezTo>
                    <a:pt x="11801" y="10277"/>
                    <a:pt x="12768" y="10545"/>
                    <a:pt x="13495" y="11033"/>
                  </a:cubicBezTo>
                  <a:lnTo>
                    <a:pt x="11917" y="12093"/>
                  </a:lnTo>
                  <a:cubicBezTo>
                    <a:pt x="11612" y="11888"/>
                    <a:pt x="11205" y="11774"/>
                    <a:pt x="10773" y="11774"/>
                  </a:cubicBezTo>
                  <a:cubicBezTo>
                    <a:pt x="10341" y="11774"/>
                    <a:pt x="9934" y="11888"/>
                    <a:pt x="9628" y="12093"/>
                  </a:cubicBezTo>
                  <a:lnTo>
                    <a:pt x="8051" y="11033"/>
                  </a:lnTo>
                  <a:cubicBezTo>
                    <a:pt x="8778" y="10545"/>
                    <a:pt x="9745" y="10277"/>
                    <a:pt x="10773" y="10277"/>
                  </a:cubicBezTo>
                  <a:close/>
                </a:path>
              </a:pathLst>
            </a:custGeom>
            <a:solidFill>
              <a:schemeClr val="accent1">
                <a:lumOff val="13529"/>
              </a:schemeClr>
            </a:solidFill>
            <a:ln w="12700" cap="flat">
              <a:noFill/>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sp>
          <p:nvSpPr>
            <p:cNvPr id="3289" name="Robot"/>
            <p:cNvSpPr/>
            <p:nvPr/>
          </p:nvSpPr>
          <p:spPr>
            <a:xfrm>
              <a:off x="5165450" y="1862642"/>
              <a:ext cx="355800" cy="531688"/>
            </a:xfrm>
            <a:custGeom>
              <a:avLst/>
              <a:gdLst/>
              <a:ahLst/>
              <a:cxnLst>
                <a:cxn ang="0">
                  <a:pos x="wd2" y="hd2"/>
                </a:cxn>
                <a:cxn ang="5400000">
                  <a:pos x="wd2" y="hd2"/>
                </a:cxn>
                <a:cxn ang="10800000">
                  <a:pos x="wd2" y="hd2"/>
                </a:cxn>
                <a:cxn ang="16200000">
                  <a:pos x="wd2" y="hd2"/>
                </a:cxn>
              </a:cxnLst>
              <a:rect l="0" t="0" r="r" b="b"/>
              <a:pathLst>
                <a:path w="21547" h="21600" fill="norm" stroke="1" extrusionOk="0">
                  <a:moveTo>
                    <a:pt x="7636" y="0"/>
                  </a:moveTo>
                  <a:cubicBezTo>
                    <a:pt x="7308" y="0"/>
                    <a:pt x="7042" y="178"/>
                    <a:pt x="7042" y="398"/>
                  </a:cubicBezTo>
                  <a:lnTo>
                    <a:pt x="7042" y="1269"/>
                  </a:lnTo>
                  <a:cubicBezTo>
                    <a:pt x="7042" y="1360"/>
                    <a:pt x="6932" y="1434"/>
                    <a:pt x="6796" y="1434"/>
                  </a:cubicBezTo>
                  <a:lnTo>
                    <a:pt x="6444" y="1434"/>
                  </a:lnTo>
                  <a:cubicBezTo>
                    <a:pt x="6308" y="1434"/>
                    <a:pt x="6197" y="1509"/>
                    <a:pt x="6197" y="1600"/>
                  </a:cubicBezTo>
                  <a:lnTo>
                    <a:pt x="6197" y="2450"/>
                  </a:lnTo>
                  <a:cubicBezTo>
                    <a:pt x="6197" y="2541"/>
                    <a:pt x="6308" y="2614"/>
                    <a:pt x="6444" y="2614"/>
                  </a:cubicBezTo>
                  <a:lnTo>
                    <a:pt x="6796" y="2614"/>
                  </a:lnTo>
                  <a:cubicBezTo>
                    <a:pt x="6932" y="2614"/>
                    <a:pt x="7042" y="2688"/>
                    <a:pt x="7042" y="2779"/>
                  </a:cubicBezTo>
                  <a:lnTo>
                    <a:pt x="7042" y="4048"/>
                  </a:lnTo>
                  <a:lnTo>
                    <a:pt x="4708" y="4048"/>
                  </a:lnTo>
                  <a:cubicBezTo>
                    <a:pt x="4373" y="4048"/>
                    <a:pt x="4102" y="4230"/>
                    <a:pt x="4102" y="4455"/>
                  </a:cubicBezTo>
                  <a:lnTo>
                    <a:pt x="4102" y="5592"/>
                  </a:lnTo>
                  <a:lnTo>
                    <a:pt x="3470" y="5592"/>
                  </a:lnTo>
                  <a:lnTo>
                    <a:pt x="3470" y="5197"/>
                  </a:lnTo>
                  <a:cubicBezTo>
                    <a:pt x="3470" y="5006"/>
                    <a:pt x="3238" y="4850"/>
                    <a:pt x="2952" y="4850"/>
                  </a:cubicBezTo>
                  <a:lnTo>
                    <a:pt x="575" y="4850"/>
                  </a:lnTo>
                  <a:cubicBezTo>
                    <a:pt x="289" y="4850"/>
                    <a:pt x="57" y="5006"/>
                    <a:pt x="57" y="5197"/>
                  </a:cubicBezTo>
                  <a:lnTo>
                    <a:pt x="57" y="9364"/>
                  </a:lnTo>
                  <a:cubicBezTo>
                    <a:pt x="57" y="9530"/>
                    <a:pt x="233" y="9669"/>
                    <a:pt x="464" y="9703"/>
                  </a:cubicBezTo>
                  <a:lnTo>
                    <a:pt x="464" y="10395"/>
                  </a:lnTo>
                  <a:cubicBezTo>
                    <a:pt x="233" y="10429"/>
                    <a:pt x="57" y="10568"/>
                    <a:pt x="57" y="10734"/>
                  </a:cubicBezTo>
                  <a:lnTo>
                    <a:pt x="57" y="13326"/>
                  </a:lnTo>
                  <a:cubicBezTo>
                    <a:pt x="57" y="13518"/>
                    <a:pt x="290" y="13672"/>
                    <a:pt x="575" y="13672"/>
                  </a:cubicBezTo>
                  <a:lnTo>
                    <a:pt x="771" y="13672"/>
                  </a:lnTo>
                  <a:lnTo>
                    <a:pt x="117" y="14205"/>
                  </a:lnTo>
                  <a:cubicBezTo>
                    <a:pt x="10" y="14293"/>
                    <a:pt x="-27" y="14412"/>
                    <a:pt x="19" y="14521"/>
                  </a:cubicBezTo>
                  <a:lnTo>
                    <a:pt x="480" y="15614"/>
                  </a:lnTo>
                  <a:cubicBezTo>
                    <a:pt x="506" y="15676"/>
                    <a:pt x="590" y="15719"/>
                    <a:pt x="686" y="15719"/>
                  </a:cubicBezTo>
                  <a:lnTo>
                    <a:pt x="1020" y="15719"/>
                  </a:lnTo>
                  <a:cubicBezTo>
                    <a:pt x="1138" y="15719"/>
                    <a:pt x="1234" y="15655"/>
                    <a:pt x="1234" y="15576"/>
                  </a:cubicBezTo>
                  <a:lnTo>
                    <a:pt x="1234" y="14788"/>
                  </a:lnTo>
                  <a:cubicBezTo>
                    <a:pt x="1234" y="14591"/>
                    <a:pt x="1472" y="14431"/>
                    <a:pt x="1765" y="14431"/>
                  </a:cubicBezTo>
                  <a:cubicBezTo>
                    <a:pt x="2058" y="14431"/>
                    <a:pt x="2293" y="14591"/>
                    <a:pt x="2293" y="14788"/>
                  </a:cubicBezTo>
                  <a:lnTo>
                    <a:pt x="2293" y="15576"/>
                  </a:lnTo>
                  <a:cubicBezTo>
                    <a:pt x="2293" y="15655"/>
                    <a:pt x="2389" y="15719"/>
                    <a:pt x="2507" y="15719"/>
                  </a:cubicBezTo>
                  <a:lnTo>
                    <a:pt x="2842" y="15719"/>
                  </a:lnTo>
                  <a:cubicBezTo>
                    <a:pt x="2937" y="15719"/>
                    <a:pt x="3022" y="15676"/>
                    <a:pt x="3048" y="15614"/>
                  </a:cubicBezTo>
                  <a:lnTo>
                    <a:pt x="3508" y="14521"/>
                  </a:lnTo>
                  <a:cubicBezTo>
                    <a:pt x="3554" y="14412"/>
                    <a:pt x="3518" y="14293"/>
                    <a:pt x="3410" y="14205"/>
                  </a:cubicBezTo>
                  <a:lnTo>
                    <a:pt x="2756" y="13672"/>
                  </a:lnTo>
                  <a:lnTo>
                    <a:pt x="2952" y="13672"/>
                  </a:lnTo>
                  <a:cubicBezTo>
                    <a:pt x="3238" y="13672"/>
                    <a:pt x="3470" y="13518"/>
                    <a:pt x="3470" y="13326"/>
                  </a:cubicBezTo>
                  <a:lnTo>
                    <a:pt x="3470" y="10734"/>
                  </a:lnTo>
                  <a:cubicBezTo>
                    <a:pt x="3470" y="10568"/>
                    <a:pt x="3297" y="10429"/>
                    <a:pt x="3065" y="10395"/>
                  </a:cubicBezTo>
                  <a:lnTo>
                    <a:pt x="3065" y="9703"/>
                  </a:lnTo>
                  <a:cubicBezTo>
                    <a:pt x="3297" y="9669"/>
                    <a:pt x="3470" y="9530"/>
                    <a:pt x="3470" y="9364"/>
                  </a:cubicBezTo>
                  <a:lnTo>
                    <a:pt x="3470" y="7843"/>
                  </a:lnTo>
                  <a:lnTo>
                    <a:pt x="4102" y="7843"/>
                  </a:lnTo>
                  <a:lnTo>
                    <a:pt x="4102" y="13265"/>
                  </a:lnTo>
                  <a:cubicBezTo>
                    <a:pt x="4102" y="13490"/>
                    <a:pt x="4373" y="13672"/>
                    <a:pt x="4708" y="13672"/>
                  </a:cubicBezTo>
                  <a:lnTo>
                    <a:pt x="5367" y="13672"/>
                  </a:lnTo>
                  <a:lnTo>
                    <a:pt x="5367" y="19636"/>
                  </a:lnTo>
                  <a:cubicBezTo>
                    <a:pt x="5367" y="19764"/>
                    <a:pt x="5302" y="19890"/>
                    <a:pt x="5186" y="19992"/>
                  </a:cubicBezTo>
                  <a:lnTo>
                    <a:pt x="4326" y="20751"/>
                  </a:lnTo>
                  <a:cubicBezTo>
                    <a:pt x="4210" y="20853"/>
                    <a:pt x="4145" y="20979"/>
                    <a:pt x="4145" y="21107"/>
                  </a:cubicBezTo>
                  <a:lnTo>
                    <a:pt x="4145" y="21327"/>
                  </a:lnTo>
                  <a:cubicBezTo>
                    <a:pt x="4145" y="21477"/>
                    <a:pt x="4328" y="21600"/>
                    <a:pt x="4552" y="21600"/>
                  </a:cubicBezTo>
                  <a:lnTo>
                    <a:pt x="9040" y="21600"/>
                  </a:lnTo>
                  <a:cubicBezTo>
                    <a:pt x="9264" y="21600"/>
                    <a:pt x="9447" y="21477"/>
                    <a:pt x="9447" y="21327"/>
                  </a:cubicBezTo>
                  <a:lnTo>
                    <a:pt x="9447" y="13672"/>
                  </a:lnTo>
                  <a:lnTo>
                    <a:pt x="12099" y="13672"/>
                  </a:lnTo>
                  <a:lnTo>
                    <a:pt x="12099" y="21327"/>
                  </a:lnTo>
                  <a:cubicBezTo>
                    <a:pt x="12099" y="21477"/>
                    <a:pt x="12282" y="21600"/>
                    <a:pt x="12506" y="21600"/>
                  </a:cubicBezTo>
                  <a:lnTo>
                    <a:pt x="16994" y="21600"/>
                  </a:lnTo>
                  <a:cubicBezTo>
                    <a:pt x="17218" y="21600"/>
                    <a:pt x="17399" y="21477"/>
                    <a:pt x="17399" y="21327"/>
                  </a:cubicBezTo>
                  <a:lnTo>
                    <a:pt x="17399" y="21107"/>
                  </a:lnTo>
                  <a:cubicBezTo>
                    <a:pt x="17399" y="20979"/>
                    <a:pt x="17336" y="20853"/>
                    <a:pt x="17220" y="20751"/>
                  </a:cubicBezTo>
                  <a:lnTo>
                    <a:pt x="16357" y="19992"/>
                  </a:lnTo>
                  <a:cubicBezTo>
                    <a:pt x="16241" y="19890"/>
                    <a:pt x="16179" y="19764"/>
                    <a:pt x="16179" y="19636"/>
                  </a:cubicBezTo>
                  <a:lnTo>
                    <a:pt x="16179" y="13672"/>
                  </a:lnTo>
                  <a:lnTo>
                    <a:pt x="16838" y="13672"/>
                  </a:lnTo>
                  <a:cubicBezTo>
                    <a:pt x="17173" y="13672"/>
                    <a:pt x="17444" y="13490"/>
                    <a:pt x="17444" y="13265"/>
                  </a:cubicBezTo>
                  <a:lnTo>
                    <a:pt x="17444" y="7843"/>
                  </a:lnTo>
                  <a:lnTo>
                    <a:pt x="18075" y="7843"/>
                  </a:lnTo>
                  <a:lnTo>
                    <a:pt x="18075" y="9364"/>
                  </a:lnTo>
                  <a:cubicBezTo>
                    <a:pt x="18075" y="9530"/>
                    <a:pt x="18249" y="9669"/>
                    <a:pt x="18480" y="9703"/>
                  </a:cubicBezTo>
                  <a:lnTo>
                    <a:pt x="18480" y="10395"/>
                  </a:lnTo>
                  <a:cubicBezTo>
                    <a:pt x="18249" y="10429"/>
                    <a:pt x="18075" y="10568"/>
                    <a:pt x="18075" y="10734"/>
                  </a:cubicBezTo>
                  <a:lnTo>
                    <a:pt x="18075" y="13326"/>
                  </a:lnTo>
                  <a:cubicBezTo>
                    <a:pt x="18075" y="13518"/>
                    <a:pt x="18308" y="13672"/>
                    <a:pt x="18594" y="13672"/>
                  </a:cubicBezTo>
                  <a:lnTo>
                    <a:pt x="18790" y="13672"/>
                  </a:lnTo>
                  <a:lnTo>
                    <a:pt x="18136" y="14205"/>
                  </a:lnTo>
                  <a:cubicBezTo>
                    <a:pt x="18028" y="14293"/>
                    <a:pt x="17991" y="14412"/>
                    <a:pt x="18038" y="14521"/>
                  </a:cubicBezTo>
                  <a:lnTo>
                    <a:pt x="18498" y="15614"/>
                  </a:lnTo>
                  <a:cubicBezTo>
                    <a:pt x="18524" y="15676"/>
                    <a:pt x="18609" y="15719"/>
                    <a:pt x="18704" y="15719"/>
                  </a:cubicBezTo>
                  <a:lnTo>
                    <a:pt x="19039" y="15719"/>
                  </a:lnTo>
                  <a:cubicBezTo>
                    <a:pt x="19157" y="15719"/>
                    <a:pt x="19250" y="15655"/>
                    <a:pt x="19250" y="15576"/>
                  </a:cubicBezTo>
                  <a:lnTo>
                    <a:pt x="19250" y="14788"/>
                  </a:lnTo>
                  <a:cubicBezTo>
                    <a:pt x="19250" y="14591"/>
                    <a:pt x="19488" y="14431"/>
                    <a:pt x="19781" y="14431"/>
                  </a:cubicBezTo>
                  <a:cubicBezTo>
                    <a:pt x="20074" y="14431"/>
                    <a:pt x="20312" y="14591"/>
                    <a:pt x="20312" y="14788"/>
                  </a:cubicBezTo>
                  <a:lnTo>
                    <a:pt x="20312" y="15576"/>
                  </a:lnTo>
                  <a:cubicBezTo>
                    <a:pt x="20312" y="15655"/>
                    <a:pt x="20408" y="15719"/>
                    <a:pt x="20525" y="15719"/>
                  </a:cubicBezTo>
                  <a:lnTo>
                    <a:pt x="20860" y="15719"/>
                  </a:lnTo>
                  <a:cubicBezTo>
                    <a:pt x="20955" y="15719"/>
                    <a:pt x="21038" y="15676"/>
                    <a:pt x="21064" y="15614"/>
                  </a:cubicBezTo>
                  <a:lnTo>
                    <a:pt x="21527" y="14521"/>
                  </a:lnTo>
                  <a:cubicBezTo>
                    <a:pt x="21573" y="14412"/>
                    <a:pt x="21536" y="14293"/>
                    <a:pt x="21429" y="14205"/>
                  </a:cubicBezTo>
                  <a:lnTo>
                    <a:pt x="20775" y="13672"/>
                  </a:lnTo>
                  <a:lnTo>
                    <a:pt x="20971" y="13672"/>
                  </a:lnTo>
                  <a:cubicBezTo>
                    <a:pt x="21256" y="13672"/>
                    <a:pt x="21489" y="13518"/>
                    <a:pt x="21489" y="13326"/>
                  </a:cubicBezTo>
                  <a:lnTo>
                    <a:pt x="21489" y="10734"/>
                  </a:lnTo>
                  <a:cubicBezTo>
                    <a:pt x="21489" y="10568"/>
                    <a:pt x="21313" y="10429"/>
                    <a:pt x="21081" y="10395"/>
                  </a:cubicBezTo>
                  <a:lnTo>
                    <a:pt x="21081" y="9703"/>
                  </a:lnTo>
                  <a:cubicBezTo>
                    <a:pt x="21313" y="9669"/>
                    <a:pt x="21489" y="9530"/>
                    <a:pt x="21489" y="9364"/>
                  </a:cubicBezTo>
                  <a:lnTo>
                    <a:pt x="21489" y="5197"/>
                  </a:lnTo>
                  <a:cubicBezTo>
                    <a:pt x="21489" y="5006"/>
                    <a:pt x="21256" y="4850"/>
                    <a:pt x="20971" y="4850"/>
                  </a:cubicBezTo>
                  <a:lnTo>
                    <a:pt x="18594" y="4850"/>
                  </a:lnTo>
                  <a:cubicBezTo>
                    <a:pt x="18308" y="4850"/>
                    <a:pt x="18075" y="5006"/>
                    <a:pt x="18075" y="5197"/>
                  </a:cubicBezTo>
                  <a:lnTo>
                    <a:pt x="18075" y="5592"/>
                  </a:lnTo>
                  <a:lnTo>
                    <a:pt x="17444" y="5592"/>
                  </a:lnTo>
                  <a:lnTo>
                    <a:pt x="17444" y="4455"/>
                  </a:lnTo>
                  <a:cubicBezTo>
                    <a:pt x="17444" y="4230"/>
                    <a:pt x="17173" y="4048"/>
                    <a:pt x="16838" y="4048"/>
                  </a:cubicBezTo>
                  <a:lnTo>
                    <a:pt x="14503" y="4048"/>
                  </a:lnTo>
                  <a:lnTo>
                    <a:pt x="14503" y="2779"/>
                  </a:lnTo>
                  <a:cubicBezTo>
                    <a:pt x="14503" y="2688"/>
                    <a:pt x="14614" y="2614"/>
                    <a:pt x="14750" y="2614"/>
                  </a:cubicBezTo>
                  <a:lnTo>
                    <a:pt x="15102" y="2614"/>
                  </a:lnTo>
                  <a:cubicBezTo>
                    <a:pt x="15238" y="2614"/>
                    <a:pt x="15349" y="2541"/>
                    <a:pt x="15349" y="2450"/>
                  </a:cubicBezTo>
                  <a:lnTo>
                    <a:pt x="15349" y="1600"/>
                  </a:lnTo>
                  <a:cubicBezTo>
                    <a:pt x="15349" y="1509"/>
                    <a:pt x="15238" y="1434"/>
                    <a:pt x="15102" y="1434"/>
                  </a:cubicBezTo>
                  <a:lnTo>
                    <a:pt x="14750" y="1434"/>
                  </a:lnTo>
                  <a:cubicBezTo>
                    <a:pt x="14614" y="1434"/>
                    <a:pt x="14503" y="1360"/>
                    <a:pt x="14503" y="1269"/>
                  </a:cubicBezTo>
                  <a:lnTo>
                    <a:pt x="14503" y="398"/>
                  </a:lnTo>
                  <a:cubicBezTo>
                    <a:pt x="14503" y="178"/>
                    <a:pt x="14238" y="0"/>
                    <a:pt x="13910" y="0"/>
                  </a:cubicBezTo>
                  <a:lnTo>
                    <a:pt x="7636" y="0"/>
                  </a:lnTo>
                  <a:close/>
                  <a:moveTo>
                    <a:pt x="9228" y="1434"/>
                  </a:moveTo>
                  <a:cubicBezTo>
                    <a:pt x="9713" y="1434"/>
                    <a:pt x="10106" y="1700"/>
                    <a:pt x="10106" y="2025"/>
                  </a:cubicBezTo>
                  <a:cubicBezTo>
                    <a:pt x="10106" y="2350"/>
                    <a:pt x="9713" y="2614"/>
                    <a:pt x="9228" y="2614"/>
                  </a:cubicBezTo>
                  <a:cubicBezTo>
                    <a:pt x="8743" y="2614"/>
                    <a:pt x="8351" y="2350"/>
                    <a:pt x="8351" y="2025"/>
                  </a:cubicBezTo>
                  <a:cubicBezTo>
                    <a:pt x="8351" y="1700"/>
                    <a:pt x="8743" y="1434"/>
                    <a:pt x="9228" y="1434"/>
                  </a:cubicBezTo>
                  <a:close/>
                  <a:moveTo>
                    <a:pt x="12317" y="1434"/>
                  </a:moveTo>
                  <a:cubicBezTo>
                    <a:pt x="12802" y="1434"/>
                    <a:pt x="13195" y="1700"/>
                    <a:pt x="13195" y="2025"/>
                  </a:cubicBezTo>
                  <a:cubicBezTo>
                    <a:pt x="13195" y="2350"/>
                    <a:pt x="12802" y="2614"/>
                    <a:pt x="12317" y="2614"/>
                  </a:cubicBezTo>
                  <a:cubicBezTo>
                    <a:pt x="11832" y="2614"/>
                    <a:pt x="11440" y="2350"/>
                    <a:pt x="11440" y="2025"/>
                  </a:cubicBezTo>
                  <a:cubicBezTo>
                    <a:pt x="11440" y="1700"/>
                    <a:pt x="11832" y="1434"/>
                    <a:pt x="12317" y="1434"/>
                  </a:cubicBezTo>
                  <a:close/>
                  <a:moveTo>
                    <a:pt x="8091" y="5474"/>
                  </a:moveTo>
                  <a:lnTo>
                    <a:pt x="13454" y="5474"/>
                  </a:lnTo>
                  <a:lnTo>
                    <a:pt x="13454" y="7795"/>
                  </a:lnTo>
                  <a:lnTo>
                    <a:pt x="8091" y="7795"/>
                  </a:lnTo>
                  <a:lnTo>
                    <a:pt x="8091" y="5474"/>
                  </a:lnTo>
                  <a:close/>
                  <a:moveTo>
                    <a:pt x="8688" y="8716"/>
                  </a:moveTo>
                  <a:cubicBezTo>
                    <a:pt x="9016" y="8716"/>
                    <a:pt x="9281" y="8895"/>
                    <a:pt x="9281" y="9116"/>
                  </a:cubicBezTo>
                  <a:cubicBezTo>
                    <a:pt x="9281" y="9336"/>
                    <a:pt x="9016" y="9514"/>
                    <a:pt x="8688" y="9514"/>
                  </a:cubicBezTo>
                  <a:cubicBezTo>
                    <a:pt x="8359" y="9514"/>
                    <a:pt x="8091" y="9336"/>
                    <a:pt x="8091" y="9116"/>
                  </a:cubicBezTo>
                  <a:cubicBezTo>
                    <a:pt x="8091" y="8895"/>
                    <a:pt x="8359" y="8716"/>
                    <a:pt x="8688" y="8716"/>
                  </a:cubicBezTo>
                  <a:close/>
                  <a:moveTo>
                    <a:pt x="10773" y="8716"/>
                  </a:moveTo>
                  <a:cubicBezTo>
                    <a:pt x="11102" y="8716"/>
                    <a:pt x="11369" y="8895"/>
                    <a:pt x="11369" y="9116"/>
                  </a:cubicBezTo>
                  <a:cubicBezTo>
                    <a:pt x="11369" y="9336"/>
                    <a:pt x="11102" y="9514"/>
                    <a:pt x="10773" y="9514"/>
                  </a:cubicBezTo>
                  <a:cubicBezTo>
                    <a:pt x="10444" y="9514"/>
                    <a:pt x="10177" y="9336"/>
                    <a:pt x="10177" y="9116"/>
                  </a:cubicBezTo>
                  <a:cubicBezTo>
                    <a:pt x="10177" y="8895"/>
                    <a:pt x="10444" y="8716"/>
                    <a:pt x="10773" y="8716"/>
                  </a:cubicBezTo>
                  <a:close/>
                  <a:moveTo>
                    <a:pt x="12858" y="8716"/>
                  </a:moveTo>
                  <a:cubicBezTo>
                    <a:pt x="13187" y="8716"/>
                    <a:pt x="13454" y="8895"/>
                    <a:pt x="13454" y="9116"/>
                  </a:cubicBezTo>
                  <a:cubicBezTo>
                    <a:pt x="13454" y="9336"/>
                    <a:pt x="13187" y="9514"/>
                    <a:pt x="12858" y="9514"/>
                  </a:cubicBezTo>
                  <a:cubicBezTo>
                    <a:pt x="12530" y="9514"/>
                    <a:pt x="12265" y="9336"/>
                    <a:pt x="12265" y="9116"/>
                  </a:cubicBezTo>
                  <a:cubicBezTo>
                    <a:pt x="12265" y="8895"/>
                    <a:pt x="12530" y="8716"/>
                    <a:pt x="12858" y="8716"/>
                  </a:cubicBezTo>
                  <a:close/>
                  <a:moveTo>
                    <a:pt x="10773" y="10277"/>
                  </a:moveTo>
                  <a:cubicBezTo>
                    <a:pt x="11801" y="10277"/>
                    <a:pt x="12768" y="10545"/>
                    <a:pt x="13495" y="11033"/>
                  </a:cubicBezTo>
                  <a:lnTo>
                    <a:pt x="11917" y="12093"/>
                  </a:lnTo>
                  <a:cubicBezTo>
                    <a:pt x="11612" y="11888"/>
                    <a:pt x="11205" y="11774"/>
                    <a:pt x="10773" y="11774"/>
                  </a:cubicBezTo>
                  <a:cubicBezTo>
                    <a:pt x="10341" y="11774"/>
                    <a:pt x="9934" y="11888"/>
                    <a:pt x="9628" y="12093"/>
                  </a:cubicBezTo>
                  <a:lnTo>
                    <a:pt x="8051" y="11033"/>
                  </a:lnTo>
                  <a:cubicBezTo>
                    <a:pt x="8778" y="10545"/>
                    <a:pt x="9745" y="10277"/>
                    <a:pt x="10773" y="10277"/>
                  </a:cubicBezTo>
                  <a:close/>
                </a:path>
              </a:pathLst>
            </a:custGeom>
            <a:solidFill>
              <a:schemeClr val="accent1">
                <a:lumOff val="13529"/>
              </a:schemeClr>
            </a:solidFill>
            <a:ln w="12700" cap="flat">
              <a:noFill/>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sp>
          <p:nvSpPr>
            <p:cNvPr id="3290" name="Robot"/>
            <p:cNvSpPr/>
            <p:nvPr/>
          </p:nvSpPr>
          <p:spPr>
            <a:xfrm>
              <a:off x="5165450" y="2484390"/>
              <a:ext cx="355800" cy="531687"/>
            </a:xfrm>
            <a:custGeom>
              <a:avLst/>
              <a:gdLst/>
              <a:ahLst/>
              <a:cxnLst>
                <a:cxn ang="0">
                  <a:pos x="wd2" y="hd2"/>
                </a:cxn>
                <a:cxn ang="5400000">
                  <a:pos x="wd2" y="hd2"/>
                </a:cxn>
                <a:cxn ang="10800000">
                  <a:pos x="wd2" y="hd2"/>
                </a:cxn>
                <a:cxn ang="16200000">
                  <a:pos x="wd2" y="hd2"/>
                </a:cxn>
              </a:cxnLst>
              <a:rect l="0" t="0" r="r" b="b"/>
              <a:pathLst>
                <a:path w="21547" h="21600" fill="norm" stroke="1" extrusionOk="0">
                  <a:moveTo>
                    <a:pt x="7636" y="0"/>
                  </a:moveTo>
                  <a:cubicBezTo>
                    <a:pt x="7308" y="0"/>
                    <a:pt x="7042" y="178"/>
                    <a:pt x="7042" y="398"/>
                  </a:cubicBezTo>
                  <a:lnTo>
                    <a:pt x="7042" y="1269"/>
                  </a:lnTo>
                  <a:cubicBezTo>
                    <a:pt x="7042" y="1360"/>
                    <a:pt x="6932" y="1434"/>
                    <a:pt x="6796" y="1434"/>
                  </a:cubicBezTo>
                  <a:lnTo>
                    <a:pt x="6444" y="1434"/>
                  </a:lnTo>
                  <a:cubicBezTo>
                    <a:pt x="6308" y="1434"/>
                    <a:pt x="6197" y="1509"/>
                    <a:pt x="6197" y="1600"/>
                  </a:cubicBezTo>
                  <a:lnTo>
                    <a:pt x="6197" y="2450"/>
                  </a:lnTo>
                  <a:cubicBezTo>
                    <a:pt x="6197" y="2541"/>
                    <a:pt x="6308" y="2614"/>
                    <a:pt x="6444" y="2614"/>
                  </a:cubicBezTo>
                  <a:lnTo>
                    <a:pt x="6796" y="2614"/>
                  </a:lnTo>
                  <a:cubicBezTo>
                    <a:pt x="6932" y="2614"/>
                    <a:pt x="7042" y="2688"/>
                    <a:pt x="7042" y="2779"/>
                  </a:cubicBezTo>
                  <a:lnTo>
                    <a:pt x="7042" y="4048"/>
                  </a:lnTo>
                  <a:lnTo>
                    <a:pt x="4708" y="4048"/>
                  </a:lnTo>
                  <a:cubicBezTo>
                    <a:pt x="4373" y="4048"/>
                    <a:pt x="4102" y="4230"/>
                    <a:pt x="4102" y="4455"/>
                  </a:cubicBezTo>
                  <a:lnTo>
                    <a:pt x="4102" y="5592"/>
                  </a:lnTo>
                  <a:lnTo>
                    <a:pt x="3470" y="5592"/>
                  </a:lnTo>
                  <a:lnTo>
                    <a:pt x="3470" y="5197"/>
                  </a:lnTo>
                  <a:cubicBezTo>
                    <a:pt x="3470" y="5006"/>
                    <a:pt x="3238" y="4850"/>
                    <a:pt x="2952" y="4850"/>
                  </a:cubicBezTo>
                  <a:lnTo>
                    <a:pt x="575" y="4850"/>
                  </a:lnTo>
                  <a:cubicBezTo>
                    <a:pt x="289" y="4850"/>
                    <a:pt x="57" y="5006"/>
                    <a:pt x="57" y="5197"/>
                  </a:cubicBezTo>
                  <a:lnTo>
                    <a:pt x="57" y="9364"/>
                  </a:lnTo>
                  <a:cubicBezTo>
                    <a:pt x="57" y="9530"/>
                    <a:pt x="233" y="9669"/>
                    <a:pt x="464" y="9703"/>
                  </a:cubicBezTo>
                  <a:lnTo>
                    <a:pt x="464" y="10395"/>
                  </a:lnTo>
                  <a:cubicBezTo>
                    <a:pt x="233" y="10429"/>
                    <a:pt x="57" y="10568"/>
                    <a:pt x="57" y="10734"/>
                  </a:cubicBezTo>
                  <a:lnTo>
                    <a:pt x="57" y="13326"/>
                  </a:lnTo>
                  <a:cubicBezTo>
                    <a:pt x="57" y="13518"/>
                    <a:pt x="290" y="13672"/>
                    <a:pt x="575" y="13672"/>
                  </a:cubicBezTo>
                  <a:lnTo>
                    <a:pt x="771" y="13672"/>
                  </a:lnTo>
                  <a:lnTo>
                    <a:pt x="117" y="14205"/>
                  </a:lnTo>
                  <a:cubicBezTo>
                    <a:pt x="10" y="14293"/>
                    <a:pt x="-27" y="14412"/>
                    <a:pt x="19" y="14521"/>
                  </a:cubicBezTo>
                  <a:lnTo>
                    <a:pt x="480" y="15614"/>
                  </a:lnTo>
                  <a:cubicBezTo>
                    <a:pt x="506" y="15676"/>
                    <a:pt x="590" y="15719"/>
                    <a:pt x="686" y="15719"/>
                  </a:cubicBezTo>
                  <a:lnTo>
                    <a:pt x="1020" y="15719"/>
                  </a:lnTo>
                  <a:cubicBezTo>
                    <a:pt x="1138" y="15719"/>
                    <a:pt x="1234" y="15655"/>
                    <a:pt x="1234" y="15576"/>
                  </a:cubicBezTo>
                  <a:lnTo>
                    <a:pt x="1234" y="14788"/>
                  </a:lnTo>
                  <a:cubicBezTo>
                    <a:pt x="1234" y="14591"/>
                    <a:pt x="1472" y="14431"/>
                    <a:pt x="1765" y="14431"/>
                  </a:cubicBezTo>
                  <a:cubicBezTo>
                    <a:pt x="2058" y="14431"/>
                    <a:pt x="2293" y="14591"/>
                    <a:pt x="2293" y="14788"/>
                  </a:cubicBezTo>
                  <a:lnTo>
                    <a:pt x="2293" y="15576"/>
                  </a:lnTo>
                  <a:cubicBezTo>
                    <a:pt x="2293" y="15655"/>
                    <a:pt x="2389" y="15719"/>
                    <a:pt x="2507" y="15719"/>
                  </a:cubicBezTo>
                  <a:lnTo>
                    <a:pt x="2842" y="15719"/>
                  </a:lnTo>
                  <a:cubicBezTo>
                    <a:pt x="2937" y="15719"/>
                    <a:pt x="3022" y="15676"/>
                    <a:pt x="3048" y="15614"/>
                  </a:cubicBezTo>
                  <a:lnTo>
                    <a:pt x="3508" y="14521"/>
                  </a:lnTo>
                  <a:cubicBezTo>
                    <a:pt x="3554" y="14412"/>
                    <a:pt x="3518" y="14293"/>
                    <a:pt x="3410" y="14205"/>
                  </a:cubicBezTo>
                  <a:lnTo>
                    <a:pt x="2756" y="13672"/>
                  </a:lnTo>
                  <a:lnTo>
                    <a:pt x="2952" y="13672"/>
                  </a:lnTo>
                  <a:cubicBezTo>
                    <a:pt x="3238" y="13672"/>
                    <a:pt x="3470" y="13518"/>
                    <a:pt x="3470" y="13326"/>
                  </a:cubicBezTo>
                  <a:lnTo>
                    <a:pt x="3470" y="10734"/>
                  </a:lnTo>
                  <a:cubicBezTo>
                    <a:pt x="3470" y="10568"/>
                    <a:pt x="3297" y="10429"/>
                    <a:pt x="3065" y="10395"/>
                  </a:cubicBezTo>
                  <a:lnTo>
                    <a:pt x="3065" y="9703"/>
                  </a:lnTo>
                  <a:cubicBezTo>
                    <a:pt x="3297" y="9669"/>
                    <a:pt x="3470" y="9530"/>
                    <a:pt x="3470" y="9364"/>
                  </a:cubicBezTo>
                  <a:lnTo>
                    <a:pt x="3470" y="7843"/>
                  </a:lnTo>
                  <a:lnTo>
                    <a:pt x="4102" y="7843"/>
                  </a:lnTo>
                  <a:lnTo>
                    <a:pt x="4102" y="13265"/>
                  </a:lnTo>
                  <a:cubicBezTo>
                    <a:pt x="4102" y="13490"/>
                    <a:pt x="4373" y="13672"/>
                    <a:pt x="4708" y="13672"/>
                  </a:cubicBezTo>
                  <a:lnTo>
                    <a:pt x="5367" y="13672"/>
                  </a:lnTo>
                  <a:lnTo>
                    <a:pt x="5367" y="19636"/>
                  </a:lnTo>
                  <a:cubicBezTo>
                    <a:pt x="5367" y="19764"/>
                    <a:pt x="5302" y="19890"/>
                    <a:pt x="5186" y="19992"/>
                  </a:cubicBezTo>
                  <a:lnTo>
                    <a:pt x="4326" y="20751"/>
                  </a:lnTo>
                  <a:cubicBezTo>
                    <a:pt x="4210" y="20853"/>
                    <a:pt x="4145" y="20979"/>
                    <a:pt x="4145" y="21107"/>
                  </a:cubicBezTo>
                  <a:lnTo>
                    <a:pt x="4145" y="21327"/>
                  </a:lnTo>
                  <a:cubicBezTo>
                    <a:pt x="4145" y="21477"/>
                    <a:pt x="4328" y="21600"/>
                    <a:pt x="4552" y="21600"/>
                  </a:cubicBezTo>
                  <a:lnTo>
                    <a:pt x="9040" y="21600"/>
                  </a:lnTo>
                  <a:cubicBezTo>
                    <a:pt x="9264" y="21600"/>
                    <a:pt x="9447" y="21477"/>
                    <a:pt x="9447" y="21327"/>
                  </a:cubicBezTo>
                  <a:lnTo>
                    <a:pt x="9447" y="13672"/>
                  </a:lnTo>
                  <a:lnTo>
                    <a:pt x="12099" y="13672"/>
                  </a:lnTo>
                  <a:lnTo>
                    <a:pt x="12099" y="21327"/>
                  </a:lnTo>
                  <a:cubicBezTo>
                    <a:pt x="12099" y="21477"/>
                    <a:pt x="12282" y="21600"/>
                    <a:pt x="12506" y="21600"/>
                  </a:cubicBezTo>
                  <a:lnTo>
                    <a:pt x="16994" y="21600"/>
                  </a:lnTo>
                  <a:cubicBezTo>
                    <a:pt x="17218" y="21600"/>
                    <a:pt x="17399" y="21477"/>
                    <a:pt x="17399" y="21327"/>
                  </a:cubicBezTo>
                  <a:lnTo>
                    <a:pt x="17399" y="21107"/>
                  </a:lnTo>
                  <a:cubicBezTo>
                    <a:pt x="17399" y="20979"/>
                    <a:pt x="17336" y="20853"/>
                    <a:pt x="17220" y="20751"/>
                  </a:cubicBezTo>
                  <a:lnTo>
                    <a:pt x="16357" y="19992"/>
                  </a:lnTo>
                  <a:cubicBezTo>
                    <a:pt x="16241" y="19890"/>
                    <a:pt x="16179" y="19764"/>
                    <a:pt x="16179" y="19636"/>
                  </a:cubicBezTo>
                  <a:lnTo>
                    <a:pt x="16179" y="13672"/>
                  </a:lnTo>
                  <a:lnTo>
                    <a:pt x="16838" y="13672"/>
                  </a:lnTo>
                  <a:cubicBezTo>
                    <a:pt x="17173" y="13672"/>
                    <a:pt x="17444" y="13490"/>
                    <a:pt x="17444" y="13265"/>
                  </a:cubicBezTo>
                  <a:lnTo>
                    <a:pt x="17444" y="7843"/>
                  </a:lnTo>
                  <a:lnTo>
                    <a:pt x="18075" y="7843"/>
                  </a:lnTo>
                  <a:lnTo>
                    <a:pt x="18075" y="9364"/>
                  </a:lnTo>
                  <a:cubicBezTo>
                    <a:pt x="18075" y="9530"/>
                    <a:pt x="18249" y="9669"/>
                    <a:pt x="18480" y="9703"/>
                  </a:cubicBezTo>
                  <a:lnTo>
                    <a:pt x="18480" y="10395"/>
                  </a:lnTo>
                  <a:cubicBezTo>
                    <a:pt x="18249" y="10429"/>
                    <a:pt x="18075" y="10568"/>
                    <a:pt x="18075" y="10734"/>
                  </a:cubicBezTo>
                  <a:lnTo>
                    <a:pt x="18075" y="13326"/>
                  </a:lnTo>
                  <a:cubicBezTo>
                    <a:pt x="18075" y="13518"/>
                    <a:pt x="18308" y="13672"/>
                    <a:pt x="18594" y="13672"/>
                  </a:cubicBezTo>
                  <a:lnTo>
                    <a:pt x="18790" y="13672"/>
                  </a:lnTo>
                  <a:lnTo>
                    <a:pt x="18136" y="14205"/>
                  </a:lnTo>
                  <a:cubicBezTo>
                    <a:pt x="18028" y="14293"/>
                    <a:pt x="17991" y="14412"/>
                    <a:pt x="18038" y="14521"/>
                  </a:cubicBezTo>
                  <a:lnTo>
                    <a:pt x="18498" y="15614"/>
                  </a:lnTo>
                  <a:cubicBezTo>
                    <a:pt x="18524" y="15676"/>
                    <a:pt x="18609" y="15719"/>
                    <a:pt x="18704" y="15719"/>
                  </a:cubicBezTo>
                  <a:lnTo>
                    <a:pt x="19039" y="15719"/>
                  </a:lnTo>
                  <a:cubicBezTo>
                    <a:pt x="19157" y="15719"/>
                    <a:pt x="19250" y="15655"/>
                    <a:pt x="19250" y="15576"/>
                  </a:cubicBezTo>
                  <a:lnTo>
                    <a:pt x="19250" y="14788"/>
                  </a:lnTo>
                  <a:cubicBezTo>
                    <a:pt x="19250" y="14591"/>
                    <a:pt x="19488" y="14431"/>
                    <a:pt x="19781" y="14431"/>
                  </a:cubicBezTo>
                  <a:cubicBezTo>
                    <a:pt x="20074" y="14431"/>
                    <a:pt x="20312" y="14591"/>
                    <a:pt x="20312" y="14788"/>
                  </a:cubicBezTo>
                  <a:lnTo>
                    <a:pt x="20312" y="15576"/>
                  </a:lnTo>
                  <a:cubicBezTo>
                    <a:pt x="20312" y="15655"/>
                    <a:pt x="20408" y="15719"/>
                    <a:pt x="20525" y="15719"/>
                  </a:cubicBezTo>
                  <a:lnTo>
                    <a:pt x="20860" y="15719"/>
                  </a:lnTo>
                  <a:cubicBezTo>
                    <a:pt x="20955" y="15719"/>
                    <a:pt x="21038" y="15676"/>
                    <a:pt x="21064" y="15614"/>
                  </a:cubicBezTo>
                  <a:lnTo>
                    <a:pt x="21527" y="14521"/>
                  </a:lnTo>
                  <a:cubicBezTo>
                    <a:pt x="21573" y="14412"/>
                    <a:pt x="21536" y="14293"/>
                    <a:pt x="21429" y="14205"/>
                  </a:cubicBezTo>
                  <a:lnTo>
                    <a:pt x="20775" y="13672"/>
                  </a:lnTo>
                  <a:lnTo>
                    <a:pt x="20971" y="13672"/>
                  </a:lnTo>
                  <a:cubicBezTo>
                    <a:pt x="21256" y="13672"/>
                    <a:pt x="21489" y="13518"/>
                    <a:pt x="21489" y="13326"/>
                  </a:cubicBezTo>
                  <a:lnTo>
                    <a:pt x="21489" y="10734"/>
                  </a:lnTo>
                  <a:cubicBezTo>
                    <a:pt x="21489" y="10568"/>
                    <a:pt x="21313" y="10429"/>
                    <a:pt x="21081" y="10395"/>
                  </a:cubicBezTo>
                  <a:lnTo>
                    <a:pt x="21081" y="9703"/>
                  </a:lnTo>
                  <a:cubicBezTo>
                    <a:pt x="21313" y="9669"/>
                    <a:pt x="21489" y="9530"/>
                    <a:pt x="21489" y="9364"/>
                  </a:cubicBezTo>
                  <a:lnTo>
                    <a:pt x="21489" y="5197"/>
                  </a:lnTo>
                  <a:cubicBezTo>
                    <a:pt x="21489" y="5006"/>
                    <a:pt x="21256" y="4850"/>
                    <a:pt x="20971" y="4850"/>
                  </a:cubicBezTo>
                  <a:lnTo>
                    <a:pt x="18594" y="4850"/>
                  </a:lnTo>
                  <a:cubicBezTo>
                    <a:pt x="18308" y="4850"/>
                    <a:pt x="18075" y="5006"/>
                    <a:pt x="18075" y="5197"/>
                  </a:cubicBezTo>
                  <a:lnTo>
                    <a:pt x="18075" y="5592"/>
                  </a:lnTo>
                  <a:lnTo>
                    <a:pt x="17444" y="5592"/>
                  </a:lnTo>
                  <a:lnTo>
                    <a:pt x="17444" y="4455"/>
                  </a:lnTo>
                  <a:cubicBezTo>
                    <a:pt x="17444" y="4230"/>
                    <a:pt x="17173" y="4048"/>
                    <a:pt x="16838" y="4048"/>
                  </a:cubicBezTo>
                  <a:lnTo>
                    <a:pt x="14503" y="4048"/>
                  </a:lnTo>
                  <a:lnTo>
                    <a:pt x="14503" y="2779"/>
                  </a:lnTo>
                  <a:cubicBezTo>
                    <a:pt x="14503" y="2688"/>
                    <a:pt x="14614" y="2614"/>
                    <a:pt x="14750" y="2614"/>
                  </a:cubicBezTo>
                  <a:lnTo>
                    <a:pt x="15102" y="2614"/>
                  </a:lnTo>
                  <a:cubicBezTo>
                    <a:pt x="15238" y="2614"/>
                    <a:pt x="15349" y="2541"/>
                    <a:pt x="15349" y="2450"/>
                  </a:cubicBezTo>
                  <a:lnTo>
                    <a:pt x="15349" y="1600"/>
                  </a:lnTo>
                  <a:cubicBezTo>
                    <a:pt x="15349" y="1509"/>
                    <a:pt x="15238" y="1434"/>
                    <a:pt x="15102" y="1434"/>
                  </a:cubicBezTo>
                  <a:lnTo>
                    <a:pt x="14750" y="1434"/>
                  </a:lnTo>
                  <a:cubicBezTo>
                    <a:pt x="14614" y="1434"/>
                    <a:pt x="14503" y="1360"/>
                    <a:pt x="14503" y="1269"/>
                  </a:cubicBezTo>
                  <a:lnTo>
                    <a:pt x="14503" y="398"/>
                  </a:lnTo>
                  <a:cubicBezTo>
                    <a:pt x="14503" y="178"/>
                    <a:pt x="14238" y="0"/>
                    <a:pt x="13910" y="0"/>
                  </a:cubicBezTo>
                  <a:lnTo>
                    <a:pt x="7636" y="0"/>
                  </a:lnTo>
                  <a:close/>
                  <a:moveTo>
                    <a:pt x="9228" y="1434"/>
                  </a:moveTo>
                  <a:cubicBezTo>
                    <a:pt x="9713" y="1434"/>
                    <a:pt x="10106" y="1700"/>
                    <a:pt x="10106" y="2025"/>
                  </a:cubicBezTo>
                  <a:cubicBezTo>
                    <a:pt x="10106" y="2350"/>
                    <a:pt x="9713" y="2614"/>
                    <a:pt x="9228" y="2614"/>
                  </a:cubicBezTo>
                  <a:cubicBezTo>
                    <a:pt x="8743" y="2614"/>
                    <a:pt x="8351" y="2350"/>
                    <a:pt x="8351" y="2025"/>
                  </a:cubicBezTo>
                  <a:cubicBezTo>
                    <a:pt x="8351" y="1700"/>
                    <a:pt x="8743" y="1434"/>
                    <a:pt x="9228" y="1434"/>
                  </a:cubicBezTo>
                  <a:close/>
                  <a:moveTo>
                    <a:pt x="12317" y="1434"/>
                  </a:moveTo>
                  <a:cubicBezTo>
                    <a:pt x="12802" y="1434"/>
                    <a:pt x="13195" y="1700"/>
                    <a:pt x="13195" y="2025"/>
                  </a:cubicBezTo>
                  <a:cubicBezTo>
                    <a:pt x="13195" y="2350"/>
                    <a:pt x="12802" y="2614"/>
                    <a:pt x="12317" y="2614"/>
                  </a:cubicBezTo>
                  <a:cubicBezTo>
                    <a:pt x="11832" y="2614"/>
                    <a:pt x="11440" y="2350"/>
                    <a:pt x="11440" y="2025"/>
                  </a:cubicBezTo>
                  <a:cubicBezTo>
                    <a:pt x="11440" y="1700"/>
                    <a:pt x="11832" y="1434"/>
                    <a:pt x="12317" y="1434"/>
                  </a:cubicBezTo>
                  <a:close/>
                  <a:moveTo>
                    <a:pt x="8091" y="5474"/>
                  </a:moveTo>
                  <a:lnTo>
                    <a:pt x="13454" y="5474"/>
                  </a:lnTo>
                  <a:lnTo>
                    <a:pt x="13454" y="7795"/>
                  </a:lnTo>
                  <a:lnTo>
                    <a:pt x="8091" y="7795"/>
                  </a:lnTo>
                  <a:lnTo>
                    <a:pt x="8091" y="5474"/>
                  </a:lnTo>
                  <a:close/>
                  <a:moveTo>
                    <a:pt x="8688" y="8716"/>
                  </a:moveTo>
                  <a:cubicBezTo>
                    <a:pt x="9016" y="8716"/>
                    <a:pt x="9281" y="8895"/>
                    <a:pt x="9281" y="9116"/>
                  </a:cubicBezTo>
                  <a:cubicBezTo>
                    <a:pt x="9281" y="9336"/>
                    <a:pt x="9016" y="9514"/>
                    <a:pt x="8688" y="9514"/>
                  </a:cubicBezTo>
                  <a:cubicBezTo>
                    <a:pt x="8359" y="9514"/>
                    <a:pt x="8091" y="9336"/>
                    <a:pt x="8091" y="9116"/>
                  </a:cubicBezTo>
                  <a:cubicBezTo>
                    <a:pt x="8091" y="8895"/>
                    <a:pt x="8359" y="8716"/>
                    <a:pt x="8688" y="8716"/>
                  </a:cubicBezTo>
                  <a:close/>
                  <a:moveTo>
                    <a:pt x="10773" y="8716"/>
                  </a:moveTo>
                  <a:cubicBezTo>
                    <a:pt x="11102" y="8716"/>
                    <a:pt x="11369" y="8895"/>
                    <a:pt x="11369" y="9116"/>
                  </a:cubicBezTo>
                  <a:cubicBezTo>
                    <a:pt x="11369" y="9336"/>
                    <a:pt x="11102" y="9514"/>
                    <a:pt x="10773" y="9514"/>
                  </a:cubicBezTo>
                  <a:cubicBezTo>
                    <a:pt x="10444" y="9514"/>
                    <a:pt x="10177" y="9336"/>
                    <a:pt x="10177" y="9116"/>
                  </a:cubicBezTo>
                  <a:cubicBezTo>
                    <a:pt x="10177" y="8895"/>
                    <a:pt x="10444" y="8716"/>
                    <a:pt x="10773" y="8716"/>
                  </a:cubicBezTo>
                  <a:close/>
                  <a:moveTo>
                    <a:pt x="12858" y="8716"/>
                  </a:moveTo>
                  <a:cubicBezTo>
                    <a:pt x="13187" y="8716"/>
                    <a:pt x="13454" y="8895"/>
                    <a:pt x="13454" y="9116"/>
                  </a:cubicBezTo>
                  <a:cubicBezTo>
                    <a:pt x="13454" y="9336"/>
                    <a:pt x="13187" y="9514"/>
                    <a:pt x="12858" y="9514"/>
                  </a:cubicBezTo>
                  <a:cubicBezTo>
                    <a:pt x="12530" y="9514"/>
                    <a:pt x="12265" y="9336"/>
                    <a:pt x="12265" y="9116"/>
                  </a:cubicBezTo>
                  <a:cubicBezTo>
                    <a:pt x="12265" y="8895"/>
                    <a:pt x="12530" y="8716"/>
                    <a:pt x="12858" y="8716"/>
                  </a:cubicBezTo>
                  <a:close/>
                  <a:moveTo>
                    <a:pt x="10773" y="10277"/>
                  </a:moveTo>
                  <a:cubicBezTo>
                    <a:pt x="11801" y="10277"/>
                    <a:pt x="12768" y="10545"/>
                    <a:pt x="13495" y="11033"/>
                  </a:cubicBezTo>
                  <a:lnTo>
                    <a:pt x="11917" y="12093"/>
                  </a:lnTo>
                  <a:cubicBezTo>
                    <a:pt x="11612" y="11888"/>
                    <a:pt x="11205" y="11774"/>
                    <a:pt x="10773" y="11774"/>
                  </a:cubicBezTo>
                  <a:cubicBezTo>
                    <a:pt x="10341" y="11774"/>
                    <a:pt x="9934" y="11888"/>
                    <a:pt x="9628" y="12093"/>
                  </a:cubicBezTo>
                  <a:lnTo>
                    <a:pt x="8051" y="11033"/>
                  </a:lnTo>
                  <a:cubicBezTo>
                    <a:pt x="8778" y="10545"/>
                    <a:pt x="9745" y="10277"/>
                    <a:pt x="10773" y="10277"/>
                  </a:cubicBezTo>
                  <a:close/>
                </a:path>
              </a:pathLst>
            </a:custGeom>
            <a:solidFill>
              <a:schemeClr val="accent1">
                <a:lumOff val="13529"/>
              </a:schemeClr>
            </a:solidFill>
            <a:ln w="12700" cap="flat">
              <a:noFill/>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sp>
          <p:nvSpPr>
            <p:cNvPr id="3291" name="Robot"/>
            <p:cNvSpPr/>
            <p:nvPr/>
          </p:nvSpPr>
          <p:spPr>
            <a:xfrm>
              <a:off x="5165450" y="3752071"/>
              <a:ext cx="355800" cy="531687"/>
            </a:xfrm>
            <a:custGeom>
              <a:avLst/>
              <a:gdLst/>
              <a:ahLst/>
              <a:cxnLst>
                <a:cxn ang="0">
                  <a:pos x="wd2" y="hd2"/>
                </a:cxn>
                <a:cxn ang="5400000">
                  <a:pos x="wd2" y="hd2"/>
                </a:cxn>
                <a:cxn ang="10800000">
                  <a:pos x="wd2" y="hd2"/>
                </a:cxn>
                <a:cxn ang="16200000">
                  <a:pos x="wd2" y="hd2"/>
                </a:cxn>
              </a:cxnLst>
              <a:rect l="0" t="0" r="r" b="b"/>
              <a:pathLst>
                <a:path w="21547" h="21600" fill="norm" stroke="1" extrusionOk="0">
                  <a:moveTo>
                    <a:pt x="7636" y="0"/>
                  </a:moveTo>
                  <a:cubicBezTo>
                    <a:pt x="7308" y="0"/>
                    <a:pt x="7042" y="178"/>
                    <a:pt x="7042" y="398"/>
                  </a:cubicBezTo>
                  <a:lnTo>
                    <a:pt x="7042" y="1269"/>
                  </a:lnTo>
                  <a:cubicBezTo>
                    <a:pt x="7042" y="1360"/>
                    <a:pt x="6932" y="1434"/>
                    <a:pt x="6796" y="1434"/>
                  </a:cubicBezTo>
                  <a:lnTo>
                    <a:pt x="6444" y="1434"/>
                  </a:lnTo>
                  <a:cubicBezTo>
                    <a:pt x="6308" y="1434"/>
                    <a:pt x="6197" y="1509"/>
                    <a:pt x="6197" y="1600"/>
                  </a:cubicBezTo>
                  <a:lnTo>
                    <a:pt x="6197" y="2450"/>
                  </a:lnTo>
                  <a:cubicBezTo>
                    <a:pt x="6197" y="2541"/>
                    <a:pt x="6308" y="2614"/>
                    <a:pt x="6444" y="2614"/>
                  </a:cubicBezTo>
                  <a:lnTo>
                    <a:pt x="6796" y="2614"/>
                  </a:lnTo>
                  <a:cubicBezTo>
                    <a:pt x="6932" y="2614"/>
                    <a:pt x="7042" y="2688"/>
                    <a:pt x="7042" y="2779"/>
                  </a:cubicBezTo>
                  <a:lnTo>
                    <a:pt x="7042" y="4048"/>
                  </a:lnTo>
                  <a:lnTo>
                    <a:pt x="4708" y="4048"/>
                  </a:lnTo>
                  <a:cubicBezTo>
                    <a:pt x="4373" y="4048"/>
                    <a:pt x="4102" y="4230"/>
                    <a:pt x="4102" y="4455"/>
                  </a:cubicBezTo>
                  <a:lnTo>
                    <a:pt x="4102" y="5592"/>
                  </a:lnTo>
                  <a:lnTo>
                    <a:pt x="3470" y="5592"/>
                  </a:lnTo>
                  <a:lnTo>
                    <a:pt x="3470" y="5197"/>
                  </a:lnTo>
                  <a:cubicBezTo>
                    <a:pt x="3470" y="5006"/>
                    <a:pt x="3238" y="4850"/>
                    <a:pt x="2952" y="4850"/>
                  </a:cubicBezTo>
                  <a:lnTo>
                    <a:pt x="575" y="4850"/>
                  </a:lnTo>
                  <a:cubicBezTo>
                    <a:pt x="289" y="4850"/>
                    <a:pt x="57" y="5006"/>
                    <a:pt x="57" y="5197"/>
                  </a:cubicBezTo>
                  <a:lnTo>
                    <a:pt x="57" y="9364"/>
                  </a:lnTo>
                  <a:cubicBezTo>
                    <a:pt x="57" y="9530"/>
                    <a:pt x="233" y="9669"/>
                    <a:pt x="464" y="9703"/>
                  </a:cubicBezTo>
                  <a:lnTo>
                    <a:pt x="464" y="10395"/>
                  </a:lnTo>
                  <a:cubicBezTo>
                    <a:pt x="233" y="10429"/>
                    <a:pt x="57" y="10568"/>
                    <a:pt x="57" y="10734"/>
                  </a:cubicBezTo>
                  <a:lnTo>
                    <a:pt x="57" y="13326"/>
                  </a:lnTo>
                  <a:cubicBezTo>
                    <a:pt x="57" y="13518"/>
                    <a:pt x="290" y="13672"/>
                    <a:pt x="575" y="13672"/>
                  </a:cubicBezTo>
                  <a:lnTo>
                    <a:pt x="771" y="13672"/>
                  </a:lnTo>
                  <a:lnTo>
                    <a:pt x="117" y="14205"/>
                  </a:lnTo>
                  <a:cubicBezTo>
                    <a:pt x="10" y="14293"/>
                    <a:pt x="-27" y="14412"/>
                    <a:pt x="19" y="14521"/>
                  </a:cubicBezTo>
                  <a:lnTo>
                    <a:pt x="480" y="15614"/>
                  </a:lnTo>
                  <a:cubicBezTo>
                    <a:pt x="506" y="15676"/>
                    <a:pt x="590" y="15719"/>
                    <a:pt x="686" y="15719"/>
                  </a:cubicBezTo>
                  <a:lnTo>
                    <a:pt x="1020" y="15719"/>
                  </a:lnTo>
                  <a:cubicBezTo>
                    <a:pt x="1138" y="15719"/>
                    <a:pt x="1234" y="15655"/>
                    <a:pt x="1234" y="15576"/>
                  </a:cubicBezTo>
                  <a:lnTo>
                    <a:pt x="1234" y="14788"/>
                  </a:lnTo>
                  <a:cubicBezTo>
                    <a:pt x="1234" y="14591"/>
                    <a:pt x="1472" y="14431"/>
                    <a:pt x="1765" y="14431"/>
                  </a:cubicBezTo>
                  <a:cubicBezTo>
                    <a:pt x="2058" y="14431"/>
                    <a:pt x="2293" y="14591"/>
                    <a:pt x="2293" y="14788"/>
                  </a:cubicBezTo>
                  <a:lnTo>
                    <a:pt x="2293" y="15576"/>
                  </a:lnTo>
                  <a:cubicBezTo>
                    <a:pt x="2293" y="15655"/>
                    <a:pt x="2389" y="15719"/>
                    <a:pt x="2507" y="15719"/>
                  </a:cubicBezTo>
                  <a:lnTo>
                    <a:pt x="2842" y="15719"/>
                  </a:lnTo>
                  <a:cubicBezTo>
                    <a:pt x="2937" y="15719"/>
                    <a:pt x="3022" y="15676"/>
                    <a:pt x="3048" y="15614"/>
                  </a:cubicBezTo>
                  <a:lnTo>
                    <a:pt x="3508" y="14521"/>
                  </a:lnTo>
                  <a:cubicBezTo>
                    <a:pt x="3554" y="14412"/>
                    <a:pt x="3518" y="14293"/>
                    <a:pt x="3410" y="14205"/>
                  </a:cubicBezTo>
                  <a:lnTo>
                    <a:pt x="2756" y="13672"/>
                  </a:lnTo>
                  <a:lnTo>
                    <a:pt x="2952" y="13672"/>
                  </a:lnTo>
                  <a:cubicBezTo>
                    <a:pt x="3238" y="13672"/>
                    <a:pt x="3470" y="13518"/>
                    <a:pt x="3470" y="13326"/>
                  </a:cubicBezTo>
                  <a:lnTo>
                    <a:pt x="3470" y="10734"/>
                  </a:lnTo>
                  <a:cubicBezTo>
                    <a:pt x="3470" y="10568"/>
                    <a:pt x="3297" y="10429"/>
                    <a:pt x="3065" y="10395"/>
                  </a:cubicBezTo>
                  <a:lnTo>
                    <a:pt x="3065" y="9703"/>
                  </a:lnTo>
                  <a:cubicBezTo>
                    <a:pt x="3297" y="9669"/>
                    <a:pt x="3470" y="9530"/>
                    <a:pt x="3470" y="9364"/>
                  </a:cubicBezTo>
                  <a:lnTo>
                    <a:pt x="3470" y="7843"/>
                  </a:lnTo>
                  <a:lnTo>
                    <a:pt x="4102" y="7843"/>
                  </a:lnTo>
                  <a:lnTo>
                    <a:pt x="4102" y="13265"/>
                  </a:lnTo>
                  <a:cubicBezTo>
                    <a:pt x="4102" y="13490"/>
                    <a:pt x="4373" y="13672"/>
                    <a:pt x="4708" y="13672"/>
                  </a:cubicBezTo>
                  <a:lnTo>
                    <a:pt x="5367" y="13672"/>
                  </a:lnTo>
                  <a:lnTo>
                    <a:pt x="5367" y="19636"/>
                  </a:lnTo>
                  <a:cubicBezTo>
                    <a:pt x="5367" y="19764"/>
                    <a:pt x="5302" y="19890"/>
                    <a:pt x="5186" y="19992"/>
                  </a:cubicBezTo>
                  <a:lnTo>
                    <a:pt x="4326" y="20751"/>
                  </a:lnTo>
                  <a:cubicBezTo>
                    <a:pt x="4210" y="20853"/>
                    <a:pt x="4145" y="20979"/>
                    <a:pt x="4145" y="21107"/>
                  </a:cubicBezTo>
                  <a:lnTo>
                    <a:pt x="4145" y="21327"/>
                  </a:lnTo>
                  <a:cubicBezTo>
                    <a:pt x="4145" y="21477"/>
                    <a:pt x="4328" y="21600"/>
                    <a:pt x="4552" y="21600"/>
                  </a:cubicBezTo>
                  <a:lnTo>
                    <a:pt x="9040" y="21600"/>
                  </a:lnTo>
                  <a:cubicBezTo>
                    <a:pt x="9264" y="21600"/>
                    <a:pt x="9447" y="21477"/>
                    <a:pt x="9447" y="21327"/>
                  </a:cubicBezTo>
                  <a:lnTo>
                    <a:pt x="9447" y="13672"/>
                  </a:lnTo>
                  <a:lnTo>
                    <a:pt x="12099" y="13672"/>
                  </a:lnTo>
                  <a:lnTo>
                    <a:pt x="12099" y="21327"/>
                  </a:lnTo>
                  <a:cubicBezTo>
                    <a:pt x="12099" y="21477"/>
                    <a:pt x="12282" y="21600"/>
                    <a:pt x="12506" y="21600"/>
                  </a:cubicBezTo>
                  <a:lnTo>
                    <a:pt x="16994" y="21600"/>
                  </a:lnTo>
                  <a:cubicBezTo>
                    <a:pt x="17218" y="21600"/>
                    <a:pt x="17399" y="21477"/>
                    <a:pt x="17399" y="21327"/>
                  </a:cubicBezTo>
                  <a:lnTo>
                    <a:pt x="17399" y="21107"/>
                  </a:lnTo>
                  <a:cubicBezTo>
                    <a:pt x="17399" y="20979"/>
                    <a:pt x="17336" y="20853"/>
                    <a:pt x="17220" y="20751"/>
                  </a:cubicBezTo>
                  <a:lnTo>
                    <a:pt x="16357" y="19992"/>
                  </a:lnTo>
                  <a:cubicBezTo>
                    <a:pt x="16241" y="19890"/>
                    <a:pt x="16179" y="19764"/>
                    <a:pt x="16179" y="19636"/>
                  </a:cubicBezTo>
                  <a:lnTo>
                    <a:pt x="16179" y="13672"/>
                  </a:lnTo>
                  <a:lnTo>
                    <a:pt x="16838" y="13672"/>
                  </a:lnTo>
                  <a:cubicBezTo>
                    <a:pt x="17173" y="13672"/>
                    <a:pt x="17444" y="13490"/>
                    <a:pt x="17444" y="13265"/>
                  </a:cubicBezTo>
                  <a:lnTo>
                    <a:pt x="17444" y="7843"/>
                  </a:lnTo>
                  <a:lnTo>
                    <a:pt x="18075" y="7843"/>
                  </a:lnTo>
                  <a:lnTo>
                    <a:pt x="18075" y="9364"/>
                  </a:lnTo>
                  <a:cubicBezTo>
                    <a:pt x="18075" y="9530"/>
                    <a:pt x="18249" y="9669"/>
                    <a:pt x="18480" y="9703"/>
                  </a:cubicBezTo>
                  <a:lnTo>
                    <a:pt x="18480" y="10395"/>
                  </a:lnTo>
                  <a:cubicBezTo>
                    <a:pt x="18249" y="10429"/>
                    <a:pt x="18075" y="10568"/>
                    <a:pt x="18075" y="10734"/>
                  </a:cubicBezTo>
                  <a:lnTo>
                    <a:pt x="18075" y="13326"/>
                  </a:lnTo>
                  <a:cubicBezTo>
                    <a:pt x="18075" y="13518"/>
                    <a:pt x="18308" y="13672"/>
                    <a:pt x="18594" y="13672"/>
                  </a:cubicBezTo>
                  <a:lnTo>
                    <a:pt x="18790" y="13672"/>
                  </a:lnTo>
                  <a:lnTo>
                    <a:pt x="18136" y="14205"/>
                  </a:lnTo>
                  <a:cubicBezTo>
                    <a:pt x="18028" y="14293"/>
                    <a:pt x="17991" y="14412"/>
                    <a:pt x="18038" y="14521"/>
                  </a:cubicBezTo>
                  <a:lnTo>
                    <a:pt x="18498" y="15614"/>
                  </a:lnTo>
                  <a:cubicBezTo>
                    <a:pt x="18524" y="15676"/>
                    <a:pt x="18609" y="15719"/>
                    <a:pt x="18704" y="15719"/>
                  </a:cubicBezTo>
                  <a:lnTo>
                    <a:pt x="19039" y="15719"/>
                  </a:lnTo>
                  <a:cubicBezTo>
                    <a:pt x="19157" y="15719"/>
                    <a:pt x="19250" y="15655"/>
                    <a:pt x="19250" y="15576"/>
                  </a:cubicBezTo>
                  <a:lnTo>
                    <a:pt x="19250" y="14788"/>
                  </a:lnTo>
                  <a:cubicBezTo>
                    <a:pt x="19250" y="14591"/>
                    <a:pt x="19488" y="14431"/>
                    <a:pt x="19781" y="14431"/>
                  </a:cubicBezTo>
                  <a:cubicBezTo>
                    <a:pt x="20074" y="14431"/>
                    <a:pt x="20312" y="14591"/>
                    <a:pt x="20312" y="14788"/>
                  </a:cubicBezTo>
                  <a:lnTo>
                    <a:pt x="20312" y="15576"/>
                  </a:lnTo>
                  <a:cubicBezTo>
                    <a:pt x="20312" y="15655"/>
                    <a:pt x="20408" y="15719"/>
                    <a:pt x="20525" y="15719"/>
                  </a:cubicBezTo>
                  <a:lnTo>
                    <a:pt x="20860" y="15719"/>
                  </a:lnTo>
                  <a:cubicBezTo>
                    <a:pt x="20955" y="15719"/>
                    <a:pt x="21038" y="15676"/>
                    <a:pt x="21064" y="15614"/>
                  </a:cubicBezTo>
                  <a:lnTo>
                    <a:pt x="21527" y="14521"/>
                  </a:lnTo>
                  <a:cubicBezTo>
                    <a:pt x="21573" y="14412"/>
                    <a:pt x="21536" y="14293"/>
                    <a:pt x="21429" y="14205"/>
                  </a:cubicBezTo>
                  <a:lnTo>
                    <a:pt x="20775" y="13672"/>
                  </a:lnTo>
                  <a:lnTo>
                    <a:pt x="20971" y="13672"/>
                  </a:lnTo>
                  <a:cubicBezTo>
                    <a:pt x="21256" y="13672"/>
                    <a:pt x="21489" y="13518"/>
                    <a:pt x="21489" y="13326"/>
                  </a:cubicBezTo>
                  <a:lnTo>
                    <a:pt x="21489" y="10734"/>
                  </a:lnTo>
                  <a:cubicBezTo>
                    <a:pt x="21489" y="10568"/>
                    <a:pt x="21313" y="10429"/>
                    <a:pt x="21081" y="10395"/>
                  </a:cubicBezTo>
                  <a:lnTo>
                    <a:pt x="21081" y="9703"/>
                  </a:lnTo>
                  <a:cubicBezTo>
                    <a:pt x="21313" y="9669"/>
                    <a:pt x="21489" y="9530"/>
                    <a:pt x="21489" y="9364"/>
                  </a:cubicBezTo>
                  <a:lnTo>
                    <a:pt x="21489" y="5197"/>
                  </a:lnTo>
                  <a:cubicBezTo>
                    <a:pt x="21489" y="5006"/>
                    <a:pt x="21256" y="4850"/>
                    <a:pt x="20971" y="4850"/>
                  </a:cubicBezTo>
                  <a:lnTo>
                    <a:pt x="18594" y="4850"/>
                  </a:lnTo>
                  <a:cubicBezTo>
                    <a:pt x="18308" y="4850"/>
                    <a:pt x="18075" y="5006"/>
                    <a:pt x="18075" y="5197"/>
                  </a:cubicBezTo>
                  <a:lnTo>
                    <a:pt x="18075" y="5592"/>
                  </a:lnTo>
                  <a:lnTo>
                    <a:pt x="17444" y="5592"/>
                  </a:lnTo>
                  <a:lnTo>
                    <a:pt x="17444" y="4455"/>
                  </a:lnTo>
                  <a:cubicBezTo>
                    <a:pt x="17444" y="4230"/>
                    <a:pt x="17173" y="4048"/>
                    <a:pt x="16838" y="4048"/>
                  </a:cubicBezTo>
                  <a:lnTo>
                    <a:pt x="14503" y="4048"/>
                  </a:lnTo>
                  <a:lnTo>
                    <a:pt x="14503" y="2779"/>
                  </a:lnTo>
                  <a:cubicBezTo>
                    <a:pt x="14503" y="2688"/>
                    <a:pt x="14614" y="2614"/>
                    <a:pt x="14750" y="2614"/>
                  </a:cubicBezTo>
                  <a:lnTo>
                    <a:pt x="15102" y="2614"/>
                  </a:lnTo>
                  <a:cubicBezTo>
                    <a:pt x="15238" y="2614"/>
                    <a:pt x="15349" y="2541"/>
                    <a:pt x="15349" y="2450"/>
                  </a:cubicBezTo>
                  <a:lnTo>
                    <a:pt x="15349" y="1600"/>
                  </a:lnTo>
                  <a:cubicBezTo>
                    <a:pt x="15349" y="1509"/>
                    <a:pt x="15238" y="1434"/>
                    <a:pt x="15102" y="1434"/>
                  </a:cubicBezTo>
                  <a:lnTo>
                    <a:pt x="14750" y="1434"/>
                  </a:lnTo>
                  <a:cubicBezTo>
                    <a:pt x="14614" y="1434"/>
                    <a:pt x="14503" y="1360"/>
                    <a:pt x="14503" y="1269"/>
                  </a:cubicBezTo>
                  <a:lnTo>
                    <a:pt x="14503" y="398"/>
                  </a:lnTo>
                  <a:cubicBezTo>
                    <a:pt x="14503" y="178"/>
                    <a:pt x="14238" y="0"/>
                    <a:pt x="13910" y="0"/>
                  </a:cubicBezTo>
                  <a:lnTo>
                    <a:pt x="7636" y="0"/>
                  </a:lnTo>
                  <a:close/>
                  <a:moveTo>
                    <a:pt x="9228" y="1434"/>
                  </a:moveTo>
                  <a:cubicBezTo>
                    <a:pt x="9713" y="1434"/>
                    <a:pt x="10106" y="1700"/>
                    <a:pt x="10106" y="2025"/>
                  </a:cubicBezTo>
                  <a:cubicBezTo>
                    <a:pt x="10106" y="2350"/>
                    <a:pt x="9713" y="2614"/>
                    <a:pt x="9228" y="2614"/>
                  </a:cubicBezTo>
                  <a:cubicBezTo>
                    <a:pt x="8743" y="2614"/>
                    <a:pt x="8351" y="2350"/>
                    <a:pt x="8351" y="2025"/>
                  </a:cubicBezTo>
                  <a:cubicBezTo>
                    <a:pt x="8351" y="1700"/>
                    <a:pt x="8743" y="1434"/>
                    <a:pt x="9228" y="1434"/>
                  </a:cubicBezTo>
                  <a:close/>
                  <a:moveTo>
                    <a:pt x="12317" y="1434"/>
                  </a:moveTo>
                  <a:cubicBezTo>
                    <a:pt x="12802" y="1434"/>
                    <a:pt x="13195" y="1700"/>
                    <a:pt x="13195" y="2025"/>
                  </a:cubicBezTo>
                  <a:cubicBezTo>
                    <a:pt x="13195" y="2350"/>
                    <a:pt x="12802" y="2614"/>
                    <a:pt x="12317" y="2614"/>
                  </a:cubicBezTo>
                  <a:cubicBezTo>
                    <a:pt x="11832" y="2614"/>
                    <a:pt x="11440" y="2350"/>
                    <a:pt x="11440" y="2025"/>
                  </a:cubicBezTo>
                  <a:cubicBezTo>
                    <a:pt x="11440" y="1700"/>
                    <a:pt x="11832" y="1434"/>
                    <a:pt x="12317" y="1434"/>
                  </a:cubicBezTo>
                  <a:close/>
                  <a:moveTo>
                    <a:pt x="8091" y="5474"/>
                  </a:moveTo>
                  <a:lnTo>
                    <a:pt x="13454" y="5474"/>
                  </a:lnTo>
                  <a:lnTo>
                    <a:pt x="13454" y="7795"/>
                  </a:lnTo>
                  <a:lnTo>
                    <a:pt x="8091" y="7795"/>
                  </a:lnTo>
                  <a:lnTo>
                    <a:pt x="8091" y="5474"/>
                  </a:lnTo>
                  <a:close/>
                  <a:moveTo>
                    <a:pt x="8688" y="8716"/>
                  </a:moveTo>
                  <a:cubicBezTo>
                    <a:pt x="9016" y="8716"/>
                    <a:pt x="9281" y="8895"/>
                    <a:pt x="9281" y="9116"/>
                  </a:cubicBezTo>
                  <a:cubicBezTo>
                    <a:pt x="9281" y="9336"/>
                    <a:pt x="9016" y="9514"/>
                    <a:pt x="8688" y="9514"/>
                  </a:cubicBezTo>
                  <a:cubicBezTo>
                    <a:pt x="8359" y="9514"/>
                    <a:pt x="8091" y="9336"/>
                    <a:pt x="8091" y="9116"/>
                  </a:cubicBezTo>
                  <a:cubicBezTo>
                    <a:pt x="8091" y="8895"/>
                    <a:pt x="8359" y="8716"/>
                    <a:pt x="8688" y="8716"/>
                  </a:cubicBezTo>
                  <a:close/>
                  <a:moveTo>
                    <a:pt x="10773" y="8716"/>
                  </a:moveTo>
                  <a:cubicBezTo>
                    <a:pt x="11102" y="8716"/>
                    <a:pt x="11369" y="8895"/>
                    <a:pt x="11369" y="9116"/>
                  </a:cubicBezTo>
                  <a:cubicBezTo>
                    <a:pt x="11369" y="9336"/>
                    <a:pt x="11102" y="9514"/>
                    <a:pt x="10773" y="9514"/>
                  </a:cubicBezTo>
                  <a:cubicBezTo>
                    <a:pt x="10444" y="9514"/>
                    <a:pt x="10177" y="9336"/>
                    <a:pt x="10177" y="9116"/>
                  </a:cubicBezTo>
                  <a:cubicBezTo>
                    <a:pt x="10177" y="8895"/>
                    <a:pt x="10444" y="8716"/>
                    <a:pt x="10773" y="8716"/>
                  </a:cubicBezTo>
                  <a:close/>
                  <a:moveTo>
                    <a:pt x="12858" y="8716"/>
                  </a:moveTo>
                  <a:cubicBezTo>
                    <a:pt x="13187" y="8716"/>
                    <a:pt x="13454" y="8895"/>
                    <a:pt x="13454" y="9116"/>
                  </a:cubicBezTo>
                  <a:cubicBezTo>
                    <a:pt x="13454" y="9336"/>
                    <a:pt x="13187" y="9514"/>
                    <a:pt x="12858" y="9514"/>
                  </a:cubicBezTo>
                  <a:cubicBezTo>
                    <a:pt x="12530" y="9514"/>
                    <a:pt x="12265" y="9336"/>
                    <a:pt x="12265" y="9116"/>
                  </a:cubicBezTo>
                  <a:cubicBezTo>
                    <a:pt x="12265" y="8895"/>
                    <a:pt x="12530" y="8716"/>
                    <a:pt x="12858" y="8716"/>
                  </a:cubicBezTo>
                  <a:close/>
                  <a:moveTo>
                    <a:pt x="10773" y="10277"/>
                  </a:moveTo>
                  <a:cubicBezTo>
                    <a:pt x="11801" y="10277"/>
                    <a:pt x="12768" y="10545"/>
                    <a:pt x="13495" y="11033"/>
                  </a:cubicBezTo>
                  <a:lnTo>
                    <a:pt x="11917" y="12093"/>
                  </a:lnTo>
                  <a:cubicBezTo>
                    <a:pt x="11612" y="11888"/>
                    <a:pt x="11205" y="11774"/>
                    <a:pt x="10773" y="11774"/>
                  </a:cubicBezTo>
                  <a:cubicBezTo>
                    <a:pt x="10341" y="11774"/>
                    <a:pt x="9934" y="11888"/>
                    <a:pt x="9628" y="12093"/>
                  </a:cubicBezTo>
                  <a:lnTo>
                    <a:pt x="8051" y="11033"/>
                  </a:lnTo>
                  <a:cubicBezTo>
                    <a:pt x="8778" y="10545"/>
                    <a:pt x="9745" y="10277"/>
                    <a:pt x="10773" y="10277"/>
                  </a:cubicBezTo>
                  <a:close/>
                </a:path>
              </a:pathLst>
            </a:custGeom>
            <a:solidFill>
              <a:schemeClr val="accent1">
                <a:lumOff val="13529"/>
              </a:schemeClr>
            </a:solidFill>
            <a:ln w="12700" cap="flat">
              <a:noFill/>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sp>
          <p:nvSpPr>
            <p:cNvPr id="3292" name="Robot"/>
            <p:cNvSpPr/>
            <p:nvPr/>
          </p:nvSpPr>
          <p:spPr>
            <a:xfrm>
              <a:off x="5165450" y="4398005"/>
              <a:ext cx="355800" cy="531687"/>
            </a:xfrm>
            <a:custGeom>
              <a:avLst/>
              <a:gdLst/>
              <a:ahLst/>
              <a:cxnLst>
                <a:cxn ang="0">
                  <a:pos x="wd2" y="hd2"/>
                </a:cxn>
                <a:cxn ang="5400000">
                  <a:pos x="wd2" y="hd2"/>
                </a:cxn>
                <a:cxn ang="10800000">
                  <a:pos x="wd2" y="hd2"/>
                </a:cxn>
                <a:cxn ang="16200000">
                  <a:pos x="wd2" y="hd2"/>
                </a:cxn>
              </a:cxnLst>
              <a:rect l="0" t="0" r="r" b="b"/>
              <a:pathLst>
                <a:path w="21547" h="21600" fill="norm" stroke="1" extrusionOk="0">
                  <a:moveTo>
                    <a:pt x="7636" y="0"/>
                  </a:moveTo>
                  <a:cubicBezTo>
                    <a:pt x="7308" y="0"/>
                    <a:pt x="7042" y="178"/>
                    <a:pt x="7042" y="398"/>
                  </a:cubicBezTo>
                  <a:lnTo>
                    <a:pt x="7042" y="1269"/>
                  </a:lnTo>
                  <a:cubicBezTo>
                    <a:pt x="7042" y="1360"/>
                    <a:pt x="6932" y="1434"/>
                    <a:pt x="6796" y="1434"/>
                  </a:cubicBezTo>
                  <a:lnTo>
                    <a:pt x="6444" y="1434"/>
                  </a:lnTo>
                  <a:cubicBezTo>
                    <a:pt x="6308" y="1434"/>
                    <a:pt x="6197" y="1509"/>
                    <a:pt x="6197" y="1600"/>
                  </a:cubicBezTo>
                  <a:lnTo>
                    <a:pt x="6197" y="2450"/>
                  </a:lnTo>
                  <a:cubicBezTo>
                    <a:pt x="6197" y="2541"/>
                    <a:pt x="6308" y="2614"/>
                    <a:pt x="6444" y="2614"/>
                  </a:cubicBezTo>
                  <a:lnTo>
                    <a:pt x="6796" y="2614"/>
                  </a:lnTo>
                  <a:cubicBezTo>
                    <a:pt x="6932" y="2614"/>
                    <a:pt x="7042" y="2688"/>
                    <a:pt x="7042" y="2779"/>
                  </a:cubicBezTo>
                  <a:lnTo>
                    <a:pt x="7042" y="4048"/>
                  </a:lnTo>
                  <a:lnTo>
                    <a:pt x="4708" y="4048"/>
                  </a:lnTo>
                  <a:cubicBezTo>
                    <a:pt x="4373" y="4048"/>
                    <a:pt x="4102" y="4230"/>
                    <a:pt x="4102" y="4455"/>
                  </a:cubicBezTo>
                  <a:lnTo>
                    <a:pt x="4102" y="5592"/>
                  </a:lnTo>
                  <a:lnTo>
                    <a:pt x="3470" y="5592"/>
                  </a:lnTo>
                  <a:lnTo>
                    <a:pt x="3470" y="5197"/>
                  </a:lnTo>
                  <a:cubicBezTo>
                    <a:pt x="3470" y="5006"/>
                    <a:pt x="3238" y="4850"/>
                    <a:pt x="2952" y="4850"/>
                  </a:cubicBezTo>
                  <a:lnTo>
                    <a:pt x="575" y="4850"/>
                  </a:lnTo>
                  <a:cubicBezTo>
                    <a:pt x="289" y="4850"/>
                    <a:pt x="57" y="5006"/>
                    <a:pt x="57" y="5197"/>
                  </a:cubicBezTo>
                  <a:lnTo>
                    <a:pt x="57" y="9364"/>
                  </a:lnTo>
                  <a:cubicBezTo>
                    <a:pt x="57" y="9530"/>
                    <a:pt x="233" y="9669"/>
                    <a:pt x="464" y="9703"/>
                  </a:cubicBezTo>
                  <a:lnTo>
                    <a:pt x="464" y="10395"/>
                  </a:lnTo>
                  <a:cubicBezTo>
                    <a:pt x="233" y="10429"/>
                    <a:pt x="57" y="10568"/>
                    <a:pt x="57" y="10734"/>
                  </a:cubicBezTo>
                  <a:lnTo>
                    <a:pt x="57" y="13326"/>
                  </a:lnTo>
                  <a:cubicBezTo>
                    <a:pt x="57" y="13518"/>
                    <a:pt x="290" y="13672"/>
                    <a:pt x="575" y="13672"/>
                  </a:cubicBezTo>
                  <a:lnTo>
                    <a:pt x="771" y="13672"/>
                  </a:lnTo>
                  <a:lnTo>
                    <a:pt x="117" y="14205"/>
                  </a:lnTo>
                  <a:cubicBezTo>
                    <a:pt x="10" y="14293"/>
                    <a:pt x="-27" y="14412"/>
                    <a:pt x="19" y="14521"/>
                  </a:cubicBezTo>
                  <a:lnTo>
                    <a:pt x="480" y="15614"/>
                  </a:lnTo>
                  <a:cubicBezTo>
                    <a:pt x="506" y="15676"/>
                    <a:pt x="590" y="15719"/>
                    <a:pt x="686" y="15719"/>
                  </a:cubicBezTo>
                  <a:lnTo>
                    <a:pt x="1020" y="15719"/>
                  </a:lnTo>
                  <a:cubicBezTo>
                    <a:pt x="1138" y="15719"/>
                    <a:pt x="1234" y="15655"/>
                    <a:pt x="1234" y="15576"/>
                  </a:cubicBezTo>
                  <a:lnTo>
                    <a:pt x="1234" y="14788"/>
                  </a:lnTo>
                  <a:cubicBezTo>
                    <a:pt x="1234" y="14591"/>
                    <a:pt x="1472" y="14431"/>
                    <a:pt x="1765" y="14431"/>
                  </a:cubicBezTo>
                  <a:cubicBezTo>
                    <a:pt x="2058" y="14431"/>
                    <a:pt x="2293" y="14591"/>
                    <a:pt x="2293" y="14788"/>
                  </a:cubicBezTo>
                  <a:lnTo>
                    <a:pt x="2293" y="15576"/>
                  </a:lnTo>
                  <a:cubicBezTo>
                    <a:pt x="2293" y="15655"/>
                    <a:pt x="2389" y="15719"/>
                    <a:pt x="2507" y="15719"/>
                  </a:cubicBezTo>
                  <a:lnTo>
                    <a:pt x="2842" y="15719"/>
                  </a:lnTo>
                  <a:cubicBezTo>
                    <a:pt x="2937" y="15719"/>
                    <a:pt x="3022" y="15676"/>
                    <a:pt x="3048" y="15614"/>
                  </a:cubicBezTo>
                  <a:lnTo>
                    <a:pt x="3508" y="14521"/>
                  </a:lnTo>
                  <a:cubicBezTo>
                    <a:pt x="3554" y="14412"/>
                    <a:pt x="3518" y="14293"/>
                    <a:pt x="3410" y="14205"/>
                  </a:cubicBezTo>
                  <a:lnTo>
                    <a:pt x="2756" y="13672"/>
                  </a:lnTo>
                  <a:lnTo>
                    <a:pt x="2952" y="13672"/>
                  </a:lnTo>
                  <a:cubicBezTo>
                    <a:pt x="3238" y="13672"/>
                    <a:pt x="3470" y="13518"/>
                    <a:pt x="3470" y="13326"/>
                  </a:cubicBezTo>
                  <a:lnTo>
                    <a:pt x="3470" y="10734"/>
                  </a:lnTo>
                  <a:cubicBezTo>
                    <a:pt x="3470" y="10568"/>
                    <a:pt x="3297" y="10429"/>
                    <a:pt x="3065" y="10395"/>
                  </a:cubicBezTo>
                  <a:lnTo>
                    <a:pt x="3065" y="9703"/>
                  </a:lnTo>
                  <a:cubicBezTo>
                    <a:pt x="3297" y="9669"/>
                    <a:pt x="3470" y="9530"/>
                    <a:pt x="3470" y="9364"/>
                  </a:cubicBezTo>
                  <a:lnTo>
                    <a:pt x="3470" y="7843"/>
                  </a:lnTo>
                  <a:lnTo>
                    <a:pt x="4102" y="7843"/>
                  </a:lnTo>
                  <a:lnTo>
                    <a:pt x="4102" y="13265"/>
                  </a:lnTo>
                  <a:cubicBezTo>
                    <a:pt x="4102" y="13490"/>
                    <a:pt x="4373" y="13672"/>
                    <a:pt x="4708" y="13672"/>
                  </a:cubicBezTo>
                  <a:lnTo>
                    <a:pt x="5367" y="13672"/>
                  </a:lnTo>
                  <a:lnTo>
                    <a:pt x="5367" y="19636"/>
                  </a:lnTo>
                  <a:cubicBezTo>
                    <a:pt x="5367" y="19764"/>
                    <a:pt x="5302" y="19890"/>
                    <a:pt x="5186" y="19992"/>
                  </a:cubicBezTo>
                  <a:lnTo>
                    <a:pt x="4326" y="20751"/>
                  </a:lnTo>
                  <a:cubicBezTo>
                    <a:pt x="4210" y="20853"/>
                    <a:pt x="4145" y="20979"/>
                    <a:pt x="4145" y="21107"/>
                  </a:cubicBezTo>
                  <a:lnTo>
                    <a:pt x="4145" y="21327"/>
                  </a:lnTo>
                  <a:cubicBezTo>
                    <a:pt x="4145" y="21477"/>
                    <a:pt x="4328" y="21600"/>
                    <a:pt x="4552" y="21600"/>
                  </a:cubicBezTo>
                  <a:lnTo>
                    <a:pt x="9040" y="21600"/>
                  </a:lnTo>
                  <a:cubicBezTo>
                    <a:pt x="9264" y="21600"/>
                    <a:pt x="9447" y="21477"/>
                    <a:pt x="9447" y="21327"/>
                  </a:cubicBezTo>
                  <a:lnTo>
                    <a:pt x="9447" y="13672"/>
                  </a:lnTo>
                  <a:lnTo>
                    <a:pt x="12099" y="13672"/>
                  </a:lnTo>
                  <a:lnTo>
                    <a:pt x="12099" y="21327"/>
                  </a:lnTo>
                  <a:cubicBezTo>
                    <a:pt x="12099" y="21477"/>
                    <a:pt x="12282" y="21600"/>
                    <a:pt x="12506" y="21600"/>
                  </a:cubicBezTo>
                  <a:lnTo>
                    <a:pt x="16994" y="21600"/>
                  </a:lnTo>
                  <a:cubicBezTo>
                    <a:pt x="17218" y="21600"/>
                    <a:pt x="17399" y="21477"/>
                    <a:pt x="17399" y="21327"/>
                  </a:cubicBezTo>
                  <a:lnTo>
                    <a:pt x="17399" y="21107"/>
                  </a:lnTo>
                  <a:cubicBezTo>
                    <a:pt x="17399" y="20979"/>
                    <a:pt x="17336" y="20853"/>
                    <a:pt x="17220" y="20751"/>
                  </a:cubicBezTo>
                  <a:lnTo>
                    <a:pt x="16357" y="19992"/>
                  </a:lnTo>
                  <a:cubicBezTo>
                    <a:pt x="16241" y="19890"/>
                    <a:pt x="16179" y="19764"/>
                    <a:pt x="16179" y="19636"/>
                  </a:cubicBezTo>
                  <a:lnTo>
                    <a:pt x="16179" y="13672"/>
                  </a:lnTo>
                  <a:lnTo>
                    <a:pt x="16838" y="13672"/>
                  </a:lnTo>
                  <a:cubicBezTo>
                    <a:pt x="17173" y="13672"/>
                    <a:pt x="17444" y="13490"/>
                    <a:pt x="17444" y="13265"/>
                  </a:cubicBezTo>
                  <a:lnTo>
                    <a:pt x="17444" y="7843"/>
                  </a:lnTo>
                  <a:lnTo>
                    <a:pt x="18075" y="7843"/>
                  </a:lnTo>
                  <a:lnTo>
                    <a:pt x="18075" y="9364"/>
                  </a:lnTo>
                  <a:cubicBezTo>
                    <a:pt x="18075" y="9530"/>
                    <a:pt x="18249" y="9669"/>
                    <a:pt x="18480" y="9703"/>
                  </a:cubicBezTo>
                  <a:lnTo>
                    <a:pt x="18480" y="10395"/>
                  </a:lnTo>
                  <a:cubicBezTo>
                    <a:pt x="18249" y="10429"/>
                    <a:pt x="18075" y="10568"/>
                    <a:pt x="18075" y="10734"/>
                  </a:cubicBezTo>
                  <a:lnTo>
                    <a:pt x="18075" y="13326"/>
                  </a:lnTo>
                  <a:cubicBezTo>
                    <a:pt x="18075" y="13518"/>
                    <a:pt x="18308" y="13672"/>
                    <a:pt x="18594" y="13672"/>
                  </a:cubicBezTo>
                  <a:lnTo>
                    <a:pt x="18790" y="13672"/>
                  </a:lnTo>
                  <a:lnTo>
                    <a:pt x="18136" y="14205"/>
                  </a:lnTo>
                  <a:cubicBezTo>
                    <a:pt x="18028" y="14293"/>
                    <a:pt x="17991" y="14412"/>
                    <a:pt x="18038" y="14521"/>
                  </a:cubicBezTo>
                  <a:lnTo>
                    <a:pt x="18498" y="15614"/>
                  </a:lnTo>
                  <a:cubicBezTo>
                    <a:pt x="18524" y="15676"/>
                    <a:pt x="18609" y="15719"/>
                    <a:pt x="18704" y="15719"/>
                  </a:cubicBezTo>
                  <a:lnTo>
                    <a:pt x="19039" y="15719"/>
                  </a:lnTo>
                  <a:cubicBezTo>
                    <a:pt x="19157" y="15719"/>
                    <a:pt x="19250" y="15655"/>
                    <a:pt x="19250" y="15576"/>
                  </a:cubicBezTo>
                  <a:lnTo>
                    <a:pt x="19250" y="14788"/>
                  </a:lnTo>
                  <a:cubicBezTo>
                    <a:pt x="19250" y="14591"/>
                    <a:pt x="19488" y="14431"/>
                    <a:pt x="19781" y="14431"/>
                  </a:cubicBezTo>
                  <a:cubicBezTo>
                    <a:pt x="20074" y="14431"/>
                    <a:pt x="20312" y="14591"/>
                    <a:pt x="20312" y="14788"/>
                  </a:cubicBezTo>
                  <a:lnTo>
                    <a:pt x="20312" y="15576"/>
                  </a:lnTo>
                  <a:cubicBezTo>
                    <a:pt x="20312" y="15655"/>
                    <a:pt x="20408" y="15719"/>
                    <a:pt x="20525" y="15719"/>
                  </a:cubicBezTo>
                  <a:lnTo>
                    <a:pt x="20860" y="15719"/>
                  </a:lnTo>
                  <a:cubicBezTo>
                    <a:pt x="20955" y="15719"/>
                    <a:pt x="21038" y="15676"/>
                    <a:pt x="21064" y="15614"/>
                  </a:cubicBezTo>
                  <a:lnTo>
                    <a:pt x="21527" y="14521"/>
                  </a:lnTo>
                  <a:cubicBezTo>
                    <a:pt x="21573" y="14412"/>
                    <a:pt x="21536" y="14293"/>
                    <a:pt x="21429" y="14205"/>
                  </a:cubicBezTo>
                  <a:lnTo>
                    <a:pt x="20775" y="13672"/>
                  </a:lnTo>
                  <a:lnTo>
                    <a:pt x="20971" y="13672"/>
                  </a:lnTo>
                  <a:cubicBezTo>
                    <a:pt x="21256" y="13672"/>
                    <a:pt x="21489" y="13518"/>
                    <a:pt x="21489" y="13326"/>
                  </a:cubicBezTo>
                  <a:lnTo>
                    <a:pt x="21489" y="10734"/>
                  </a:lnTo>
                  <a:cubicBezTo>
                    <a:pt x="21489" y="10568"/>
                    <a:pt x="21313" y="10429"/>
                    <a:pt x="21081" y="10395"/>
                  </a:cubicBezTo>
                  <a:lnTo>
                    <a:pt x="21081" y="9703"/>
                  </a:lnTo>
                  <a:cubicBezTo>
                    <a:pt x="21313" y="9669"/>
                    <a:pt x="21489" y="9530"/>
                    <a:pt x="21489" y="9364"/>
                  </a:cubicBezTo>
                  <a:lnTo>
                    <a:pt x="21489" y="5197"/>
                  </a:lnTo>
                  <a:cubicBezTo>
                    <a:pt x="21489" y="5006"/>
                    <a:pt x="21256" y="4850"/>
                    <a:pt x="20971" y="4850"/>
                  </a:cubicBezTo>
                  <a:lnTo>
                    <a:pt x="18594" y="4850"/>
                  </a:lnTo>
                  <a:cubicBezTo>
                    <a:pt x="18308" y="4850"/>
                    <a:pt x="18075" y="5006"/>
                    <a:pt x="18075" y="5197"/>
                  </a:cubicBezTo>
                  <a:lnTo>
                    <a:pt x="18075" y="5592"/>
                  </a:lnTo>
                  <a:lnTo>
                    <a:pt x="17444" y="5592"/>
                  </a:lnTo>
                  <a:lnTo>
                    <a:pt x="17444" y="4455"/>
                  </a:lnTo>
                  <a:cubicBezTo>
                    <a:pt x="17444" y="4230"/>
                    <a:pt x="17173" y="4048"/>
                    <a:pt x="16838" y="4048"/>
                  </a:cubicBezTo>
                  <a:lnTo>
                    <a:pt x="14503" y="4048"/>
                  </a:lnTo>
                  <a:lnTo>
                    <a:pt x="14503" y="2779"/>
                  </a:lnTo>
                  <a:cubicBezTo>
                    <a:pt x="14503" y="2688"/>
                    <a:pt x="14614" y="2614"/>
                    <a:pt x="14750" y="2614"/>
                  </a:cubicBezTo>
                  <a:lnTo>
                    <a:pt x="15102" y="2614"/>
                  </a:lnTo>
                  <a:cubicBezTo>
                    <a:pt x="15238" y="2614"/>
                    <a:pt x="15349" y="2541"/>
                    <a:pt x="15349" y="2450"/>
                  </a:cubicBezTo>
                  <a:lnTo>
                    <a:pt x="15349" y="1600"/>
                  </a:lnTo>
                  <a:cubicBezTo>
                    <a:pt x="15349" y="1509"/>
                    <a:pt x="15238" y="1434"/>
                    <a:pt x="15102" y="1434"/>
                  </a:cubicBezTo>
                  <a:lnTo>
                    <a:pt x="14750" y="1434"/>
                  </a:lnTo>
                  <a:cubicBezTo>
                    <a:pt x="14614" y="1434"/>
                    <a:pt x="14503" y="1360"/>
                    <a:pt x="14503" y="1269"/>
                  </a:cubicBezTo>
                  <a:lnTo>
                    <a:pt x="14503" y="398"/>
                  </a:lnTo>
                  <a:cubicBezTo>
                    <a:pt x="14503" y="178"/>
                    <a:pt x="14238" y="0"/>
                    <a:pt x="13910" y="0"/>
                  </a:cubicBezTo>
                  <a:lnTo>
                    <a:pt x="7636" y="0"/>
                  </a:lnTo>
                  <a:close/>
                  <a:moveTo>
                    <a:pt x="9228" y="1434"/>
                  </a:moveTo>
                  <a:cubicBezTo>
                    <a:pt x="9713" y="1434"/>
                    <a:pt x="10106" y="1700"/>
                    <a:pt x="10106" y="2025"/>
                  </a:cubicBezTo>
                  <a:cubicBezTo>
                    <a:pt x="10106" y="2350"/>
                    <a:pt x="9713" y="2614"/>
                    <a:pt x="9228" y="2614"/>
                  </a:cubicBezTo>
                  <a:cubicBezTo>
                    <a:pt x="8743" y="2614"/>
                    <a:pt x="8351" y="2350"/>
                    <a:pt x="8351" y="2025"/>
                  </a:cubicBezTo>
                  <a:cubicBezTo>
                    <a:pt x="8351" y="1700"/>
                    <a:pt x="8743" y="1434"/>
                    <a:pt x="9228" y="1434"/>
                  </a:cubicBezTo>
                  <a:close/>
                  <a:moveTo>
                    <a:pt x="12317" y="1434"/>
                  </a:moveTo>
                  <a:cubicBezTo>
                    <a:pt x="12802" y="1434"/>
                    <a:pt x="13195" y="1700"/>
                    <a:pt x="13195" y="2025"/>
                  </a:cubicBezTo>
                  <a:cubicBezTo>
                    <a:pt x="13195" y="2350"/>
                    <a:pt x="12802" y="2614"/>
                    <a:pt x="12317" y="2614"/>
                  </a:cubicBezTo>
                  <a:cubicBezTo>
                    <a:pt x="11832" y="2614"/>
                    <a:pt x="11440" y="2350"/>
                    <a:pt x="11440" y="2025"/>
                  </a:cubicBezTo>
                  <a:cubicBezTo>
                    <a:pt x="11440" y="1700"/>
                    <a:pt x="11832" y="1434"/>
                    <a:pt x="12317" y="1434"/>
                  </a:cubicBezTo>
                  <a:close/>
                  <a:moveTo>
                    <a:pt x="8091" y="5474"/>
                  </a:moveTo>
                  <a:lnTo>
                    <a:pt x="13454" y="5474"/>
                  </a:lnTo>
                  <a:lnTo>
                    <a:pt x="13454" y="7795"/>
                  </a:lnTo>
                  <a:lnTo>
                    <a:pt x="8091" y="7795"/>
                  </a:lnTo>
                  <a:lnTo>
                    <a:pt x="8091" y="5474"/>
                  </a:lnTo>
                  <a:close/>
                  <a:moveTo>
                    <a:pt x="8688" y="8716"/>
                  </a:moveTo>
                  <a:cubicBezTo>
                    <a:pt x="9016" y="8716"/>
                    <a:pt x="9281" y="8895"/>
                    <a:pt x="9281" y="9116"/>
                  </a:cubicBezTo>
                  <a:cubicBezTo>
                    <a:pt x="9281" y="9336"/>
                    <a:pt x="9016" y="9514"/>
                    <a:pt x="8688" y="9514"/>
                  </a:cubicBezTo>
                  <a:cubicBezTo>
                    <a:pt x="8359" y="9514"/>
                    <a:pt x="8091" y="9336"/>
                    <a:pt x="8091" y="9116"/>
                  </a:cubicBezTo>
                  <a:cubicBezTo>
                    <a:pt x="8091" y="8895"/>
                    <a:pt x="8359" y="8716"/>
                    <a:pt x="8688" y="8716"/>
                  </a:cubicBezTo>
                  <a:close/>
                  <a:moveTo>
                    <a:pt x="10773" y="8716"/>
                  </a:moveTo>
                  <a:cubicBezTo>
                    <a:pt x="11102" y="8716"/>
                    <a:pt x="11369" y="8895"/>
                    <a:pt x="11369" y="9116"/>
                  </a:cubicBezTo>
                  <a:cubicBezTo>
                    <a:pt x="11369" y="9336"/>
                    <a:pt x="11102" y="9514"/>
                    <a:pt x="10773" y="9514"/>
                  </a:cubicBezTo>
                  <a:cubicBezTo>
                    <a:pt x="10444" y="9514"/>
                    <a:pt x="10177" y="9336"/>
                    <a:pt x="10177" y="9116"/>
                  </a:cubicBezTo>
                  <a:cubicBezTo>
                    <a:pt x="10177" y="8895"/>
                    <a:pt x="10444" y="8716"/>
                    <a:pt x="10773" y="8716"/>
                  </a:cubicBezTo>
                  <a:close/>
                  <a:moveTo>
                    <a:pt x="12858" y="8716"/>
                  </a:moveTo>
                  <a:cubicBezTo>
                    <a:pt x="13187" y="8716"/>
                    <a:pt x="13454" y="8895"/>
                    <a:pt x="13454" y="9116"/>
                  </a:cubicBezTo>
                  <a:cubicBezTo>
                    <a:pt x="13454" y="9336"/>
                    <a:pt x="13187" y="9514"/>
                    <a:pt x="12858" y="9514"/>
                  </a:cubicBezTo>
                  <a:cubicBezTo>
                    <a:pt x="12530" y="9514"/>
                    <a:pt x="12265" y="9336"/>
                    <a:pt x="12265" y="9116"/>
                  </a:cubicBezTo>
                  <a:cubicBezTo>
                    <a:pt x="12265" y="8895"/>
                    <a:pt x="12530" y="8716"/>
                    <a:pt x="12858" y="8716"/>
                  </a:cubicBezTo>
                  <a:close/>
                  <a:moveTo>
                    <a:pt x="10773" y="10277"/>
                  </a:moveTo>
                  <a:cubicBezTo>
                    <a:pt x="11801" y="10277"/>
                    <a:pt x="12768" y="10545"/>
                    <a:pt x="13495" y="11033"/>
                  </a:cubicBezTo>
                  <a:lnTo>
                    <a:pt x="11917" y="12093"/>
                  </a:lnTo>
                  <a:cubicBezTo>
                    <a:pt x="11612" y="11888"/>
                    <a:pt x="11205" y="11774"/>
                    <a:pt x="10773" y="11774"/>
                  </a:cubicBezTo>
                  <a:cubicBezTo>
                    <a:pt x="10341" y="11774"/>
                    <a:pt x="9934" y="11888"/>
                    <a:pt x="9628" y="12093"/>
                  </a:cubicBezTo>
                  <a:lnTo>
                    <a:pt x="8051" y="11033"/>
                  </a:lnTo>
                  <a:cubicBezTo>
                    <a:pt x="8778" y="10545"/>
                    <a:pt x="9745" y="10277"/>
                    <a:pt x="10773" y="10277"/>
                  </a:cubicBezTo>
                  <a:close/>
                </a:path>
              </a:pathLst>
            </a:custGeom>
            <a:solidFill>
              <a:schemeClr val="accent1">
                <a:lumOff val="13529"/>
              </a:schemeClr>
            </a:solidFill>
            <a:ln w="12700" cap="flat">
              <a:noFill/>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sp>
          <p:nvSpPr>
            <p:cNvPr id="3293" name="Oregon (US West)"/>
            <p:cNvSpPr txBox="1"/>
            <p:nvPr/>
          </p:nvSpPr>
          <p:spPr>
            <a:xfrm>
              <a:off x="5903641" y="1235500"/>
              <a:ext cx="1933477" cy="368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1900">
                  <a:latin typeface="Gill Sans"/>
                  <a:ea typeface="Gill Sans"/>
                  <a:cs typeface="Gill Sans"/>
                  <a:sym typeface="Gill Sans"/>
                </a:defRPr>
              </a:lvl1pPr>
            </a:lstStyle>
            <a:p>
              <a:pPr/>
              <a:r>
                <a:t>Oregon (US West)</a:t>
              </a:r>
            </a:p>
          </p:txBody>
        </p:sp>
        <p:sp>
          <p:nvSpPr>
            <p:cNvPr id="3294" name="Virginia (US East)"/>
            <p:cNvSpPr txBox="1"/>
            <p:nvPr/>
          </p:nvSpPr>
          <p:spPr>
            <a:xfrm>
              <a:off x="5903641" y="1881435"/>
              <a:ext cx="1809175" cy="368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1900">
                  <a:latin typeface="Gill Sans"/>
                  <a:ea typeface="Gill Sans"/>
                  <a:cs typeface="Gill Sans"/>
                  <a:sym typeface="Gill Sans"/>
                </a:defRPr>
              </a:lvl1pPr>
            </a:lstStyle>
            <a:p>
              <a:pPr/>
              <a:r>
                <a:t>Virginia (US East)</a:t>
              </a:r>
            </a:p>
          </p:txBody>
        </p:sp>
        <p:sp>
          <p:nvSpPr>
            <p:cNvPr id="3295" name="São Paulo (Brazil)"/>
            <p:cNvSpPr txBox="1"/>
            <p:nvPr/>
          </p:nvSpPr>
          <p:spPr>
            <a:xfrm>
              <a:off x="5903641" y="2500539"/>
              <a:ext cx="1824492" cy="368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1900">
                  <a:latin typeface="Gill Sans"/>
                  <a:ea typeface="Gill Sans"/>
                  <a:cs typeface="Gill Sans"/>
                  <a:sym typeface="Gill Sans"/>
                </a:defRPr>
              </a:lvl1pPr>
            </a:lstStyle>
            <a:p>
              <a:pPr/>
              <a:r>
                <a:t>São Paulo (Brazil)</a:t>
              </a:r>
            </a:p>
          </p:txBody>
        </p:sp>
        <p:sp>
          <p:nvSpPr>
            <p:cNvPr id="3296" name="Paris (France)"/>
            <p:cNvSpPr txBox="1"/>
            <p:nvPr/>
          </p:nvSpPr>
          <p:spPr>
            <a:xfrm>
              <a:off x="5903642" y="3124929"/>
              <a:ext cx="1458299" cy="368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1900">
                  <a:latin typeface="Gill Sans"/>
                  <a:ea typeface="Gill Sans"/>
                  <a:cs typeface="Gill Sans"/>
                  <a:sym typeface="Gill Sans"/>
                </a:defRPr>
              </a:lvl1pPr>
            </a:lstStyle>
            <a:p>
              <a:pPr/>
              <a:r>
                <a:t>Paris (France)</a:t>
              </a:r>
            </a:p>
          </p:txBody>
        </p:sp>
        <p:sp>
          <p:nvSpPr>
            <p:cNvPr id="3297" name="Sydney (Australia)"/>
            <p:cNvSpPr txBox="1"/>
            <p:nvPr/>
          </p:nvSpPr>
          <p:spPr>
            <a:xfrm>
              <a:off x="5903641" y="3777164"/>
              <a:ext cx="1876923" cy="368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1900">
                  <a:latin typeface="Gill Sans"/>
                  <a:ea typeface="Gill Sans"/>
                  <a:cs typeface="Gill Sans"/>
                  <a:sym typeface="Gill Sans"/>
                </a:defRPr>
              </a:lvl1pPr>
            </a:lstStyle>
            <a:p>
              <a:pPr/>
              <a:r>
                <a:t>Sydney (Australia)</a:t>
              </a:r>
            </a:p>
          </p:txBody>
        </p:sp>
        <p:sp>
          <p:nvSpPr>
            <p:cNvPr id="3298" name="Seoul (Korea)"/>
            <p:cNvSpPr txBox="1"/>
            <p:nvPr/>
          </p:nvSpPr>
          <p:spPr>
            <a:xfrm>
              <a:off x="5903641" y="4463336"/>
              <a:ext cx="1456297" cy="368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1900">
                  <a:latin typeface="Gill Sans"/>
                  <a:ea typeface="Gill Sans"/>
                  <a:cs typeface="Gill Sans"/>
                  <a:sym typeface="Gill Sans"/>
                </a:defRPr>
              </a:lvl1pPr>
            </a:lstStyle>
            <a:p>
              <a:pPr/>
              <a:r>
                <a:t>Seoul (Korea)</a:t>
              </a:r>
            </a:p>
          </p:txBody>
        </p:sp>
      </p:grpSp>
      <p:sp>
        <p:nvSpPr>
          <p:cNvPr id="3300" name="Scan them every hour…"/>
          <p:cNvSpPr txBox="1"/>
          <p:nvPr/>
        </p:nvSpPr>
        <p:spPr>
          <a:xfrm>
            <a:off x="4113655" y="7515317"/>
            <a:ext cx="4498777" cy="812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0">
                <a:latin typeface="Gill Sans"/>
                <a:ea typeface="Gill Sans"/>
                <a:cs typeface="Gill Sans"/>
                <a:sym typeface="Gill Sans"/>
              </a:defRPr>
            </a:pPr>
            <a:r>
              <a:t>Scan them every hour</a:t>
            </a:r>
          </a:p>
          <a:p>
            <a:pPr>
              <a:defRPr b="0">
                <a:latin typeface="Gill Sans"/>
                <a:ea typeface="Gill Sans"/>
                <a:cs typeface="Gill Sans"/>
                <a:sym typeface="Gill Sans"/>
              </a:defRPr>
            </a:pPr>
            <a:r>
              <a:t>April 25, 2018 ~ September 4, 2018</a:t>
            </a:r>
          </a:p>
        </p:txBody>
      </p:sp>
      <p:sp>
        <p:nvSpPr>
          <p:cNvPr id="3301" name="~ 46 M OCSP requests &amp; responses"/>
          <p:cNvSpPr txBox="1"/>
          <p:nvPr/>
        </p:nvSpPr>
        <p:spPr>
          <a:xfrm>
            <a:off x="4076076" y="8469149"/>
            <a:ext cx="4573936"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a:solidFill>
                  <a:schemeClr val="accent3">
                    <a:hueOff val="-365725"/>
                    <a:satOff val="-32500"/>
                    <a:lumOff val="18235"/>
                  </a:schemeClr>
                </a:solidFill>
                <a:latin typeface="Gill Sans"/>
                <a:ea typeface="Gill Sans"/>
                <a:cs typeface="Gill Sans"/>
                <a:sym typeface="Gill Sans"/>
              </a:defRPr>
            </a:lvl1pPr>
          </a:lstStyle>
          <a:p>
            <a:pPr/>
            <a:r>
              <a:t>~ 46 M OCSP requests &amp; responses</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3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330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300" grpId="1"/>
      <p:bldP build="whole" bldLvl="1" animBg="1" rev="0" advAuto="0" spid="3301" grpId="2"/>
    </p:bldLst>
  </p:timing>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05" name="(1) Availability"/>
          <p:cNvSpPr txBox="1"/>
          <p:nvPr>
            <p:ph type="title"/>
          </p:nvPr>
        </p:nvSpPr>
        <p:spPr>
          <a:prstGeom prst="rect">
            <a:avLst/>
          </a:prstGeom>
        </p:spPr>
        <p:txBody>
          <a:bodyPr/>
          <a:lstStyle/>
          <a:p>
            <a:pPr/>
            <a:r>
              <a:t>(1) Availability</a:t>
            </a:r>
          </a:p>
        </p:txBody>
      </p:sp>
      <p:sp>
        <p:nvSpPr>
          <p:cNvPr id="3306"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3307" name="Image" descr="Image"/>
          <p:cNvPicPr>
            <a:picLocks noChangeAspect="1"/>
          </p:cNvPicPr>
          <p:nvPr/>
        </p:nvPicPr>
        <p:blipFill>
          <a:blip r:embed="rId3">
            <a:extLst/>
          </a:blip>
          <a:stretch>
            <a:fillRect/>
          </a:stretch>
        </p:blipFill>
        <p:spPr>
          <a:xfrm>
            <a:off x="47535" y="2540000"/>
            <a:ext cx="12700001" cy="5879630"/>
          </a:xfrm>
          <a:prstGeom prst="rect">
            <a:avLst/>
          </a:prstGeom>
          <a:ln w="12700">
            <a:miter lim="400000"/>
          </a:ln>
        </p:spPr>
      </p:pic>
      <p:grpSp>
        <p:nvGrpSpPr>
          <p:cNvPr id="3314" name="Group"/>
          <p:cNvGrpSpPr/>
          <p:nvPr/>
        </p:nvGrpSpPr>
        <p:grpSpPr>
          <a:xfrm>
            <a:off x="2701909" y="3030008"/>
            <a:ext cx="9292501" cy="3133108"/>
            <a:chOff x="0" y="0"/>
            <a:chExt cx="9292500" cy="3133107"/>
          </a:xfrm>
        </p:grpSpPr>
        <p:sp>
          <p:nvSpPr>
            <p:cNvPr id="3308" name="Rectangle"/>
            <p:cNvSpPr/>
            <p:nvPr/>
          </p:nvSpPr>
          <p:spPr>
            <a:xfrm>
              <a:off x="0" y="6726"/>
              <a:ext cx="796400" cy="1765654"/>
            </a:xfrm>
            <a:prstGeom prst="rect">
              <a:avLst/>
            </a:prstGeom>
            <a:solidFill>
              <a:srgbClr val="000000"/>
            </a:solidFill>
            <a:ln w="12700" cap="flat">
              <a:noFill/>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sp>
          <p:nvSpPr>
            <p:cNvPr id="3309" name="Rectangle"/>
            <p:cNvSpPr/>
            <p:nvPr/>
          </p:nvSpPr>
          <p:spPr>
            <a:xfrm>
              <a:off x="756011" y="0"/>
              <a:ext cx="8536490" cy="1466567"/>
            </a:xfrm>
            <a:prstGeom prst="rect">
              <a:avLst/>
            </a:prstGeom>
            <a:solidFill>
              <a:srgbClr val="000000"/>
            </a:solidFill>
            <a:ln w="12700" cap="flat">
              <a:noFill/>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sp>
          <p:nvSpPr>
            <p:cNvPr id="3310" name="Rectangle"/>
            <p:cNvSpPr/>
            <p:nvPr/>
          </p:nvSpPr>
          <p:spPr>
            <a:xfrm>
              <a:off x="6427290" y="315703"/>
              <a:ext cx="2862799" cy="2817405"/>
            </a:xfrm>
            <a:prstGeom prst="rect">
              <a:avLst/>
            </a:prstGeom>
            <a:solidFill>
              <a:srgbClr val="000000"/>
            </a:solidFill>
            <a:ln w="12700" cap="flat">
              <a:noFill/>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sp>
          <p:nvSpPr>
            <p:cNvPr id="3311" name="Rectangle"/>
            <p:cNvSpPr/>
            <p:nvPr/>
          </p:nvSpPr>
          <p:spPr>
            <a:xfrm>
              <a:off x="5123291" y="315703"/>
              <a:ext cx="2862799" cy="2817405"/>
            </a:xfrm>
            <a:prstGeom prst="rect">
              <a:avLst/>
            </a:prstGeom>
            <a:solidFill>
              <a:srgbClr val="000000"/>
            </a:solidFill>
            <a:ln w="12700" cap="flat">
              <a:noFill/>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sp>
          <p:nvSpPr>
            <p:cNvPr id="3312" name="Rectangle"/>
            <p:cNvSpPr/>
            <p:nvPr/>
          </p:nvSpPr>
          <p:spPr>
            <a:xfrm>
              <a:off x="2417906" y="154426"/>
              <a:ext cx="1598451" cy="1470253"/>
            </a:xfrm>
            <a:prstGeom prst="rect">
              <a:avLst/>
            </a:prstGeom>
            <a:solidFill>
              <a:srgbClr val="000000"/>
            </a:solidFill>
            <a:ln w="12700" cap="flat">
              <a:noFill/>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sp>
          <p:nvSpPr>
            <p:cNvPr id="3313" name="Rectangle"/>
            <p:cNvSpPr/>
            <p:nvPr/>
          </p:nvSpPr>
          <p:spPr>
            <a:xfrm>
              <a:off x="2417906" y="1644463"/>
              <a:ext cx="1538486" cy="110057"/>
            </a:xfrm>
            <a:prstGeom prst="rect">
              <a:avLst/>
            </a:prstGeom>
            <a:solidFill>
              <a:srgbClr val="000000"/>
            </a:solidFill>
            <a:ln w="12700" cap="flat">
              <a:noFill/>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xit" nodeType="clickEffect" presetSubtype="8" presetID="22" grpId="1" fill="hold">
                                  <p:stCondLst>
                                    <p:cond delay="0"/>
                                  </p:stCondLst>
                                  <p:iterate type="el" backwards="0">
                                    <p:tmAbs val="0"/>
                                  </p:iterate>
                                  <p:childTnLst>
                                    <p:animEffect filter="wipe(left)" transition="out">
                                      <p:cBhvr>
                                        <p:cTn id="6" dur="300" fill="hold"/>
                                        <p:tgtEl>
                                          <p:spTgt spid="3314"/>
                                        </p:tgtEl>
                                      </p:cBhvr>
                                    </p:animEffect>
                                    <p:set>
                                      <p:cBhvr>
                                        <p:cTn id="7" fill="hold">
                                          <p:stCondLst>
                                            <p:cond delay="299"/>
                                          </p:stCondLst>
                                        </p:cTn>
                                        <p:tgtEl>
                                          <p:spTgt spid="3314"/>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314" grpId="1"/>
    </p:bld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1" name="Title 1"/>
          <p:cNvSpPr txBox="1"/>
          <p:nvPr>
            <p:ph type="title"/>
          </p:nvPr>
        </p:nvSpPr>
        <p:spPr>
          <a:prstGeom prst="rect">
            <a:avLst/>
          </a:prstGeom>
        </p:spPr>
        <p:txBody>
          <a:bodyPr/>
          <a:lstStyle/>
          <a:p>
            <a:pPr/>
            <a:r>
              <a:t>Let’s Talk about Certificates</a:t>
            </a:r>
          </a:p>
        </p:txBody>
      </p:sp>
      <p:sp>
        <p:nvSpPr>
          <p:cNvPr id="212" name="Content Placeholder 2"/>
          <p:cNvSpPr txBox="1"/>
          <p:nvPr>
            <p:ph type="body" idx="1"/>
          </p:nvPr>
        </p:nvSpPr>
        <p:spPr>
          <a:prstGeom prst="rect">
            <a:avLst/>
          </a:prstGeom>
        </p:spPr>
        <p:txBody>
          <a:bodyPr/>
          <a:lstStyle/>
          <a:p>
            <a:pPr/>
            <a:r>
              <a:t>Suppose you start a new website and you want TLS encryption</a:t>
            </a:r>
          </a:p>
          <a:p>
            <a:pPr lvl="1" marL="1179004" indent="-417004">
              <a:spcBef>
                <a:spcPts val="700"/>
              </a:spcBef>
              <a:defRPr sz="3400"/>
            </a:pPr>
            <a:r>
              <a:t>You need a certificate. How do you get one?</a:t>
            </a:r>
          </a:p>
          <a:p>
            <a:pPr/>
            <a:r>
              <a:t>Option 1: generate a certificate yourself</a:t>
            </a:r>
          </a:p>
          <a:p>
            <a:pPr lvl="1" marL="1179004" indent="-417004">
              <a:spcBef>
                <a:spcPts val="700"/>
              </a:spcBef>
              <a:defRPr sz="3400"/>
            </a:pPr>
            <a:r>
              <a:t>Use </a:t>
            </a:r>
            <a:r>
              <a:rPr i="1">
                <a:latin typeface="Calibri"/>
                <a:ea typeface="Calibri"/>
                <a:cs typeface="Calibri"/>
                <a:sym typeface="Calibri"/>
              </a:rPr>
              <a:t>openssl</a:t>
            </a:r>
            <a:r>
              <a:t> to generate a new asymmetric keypair</a:t>
            </a:r>
          </a:p>
          <a:p>
            <a:pPr lvl="1" marL="1179004" indent="-417004">
              <a:spcBef>
                <a:spcPts val="700"/>
              </a:spcBef>
              <a:defRPr sz="3400"/>
            </a:pPr>
            <a:r>
              <a:t>Use </a:t>
            </a:r>
            <a:r>
              <a:rPr i="1">
                <a:latin typeface="Calibri"/>
                <a:ea typeface="Calibri"/>
                <a:cs typeface="Calibri"/>
                <a:sym typeface="Calibri"/>
              </a:rPr>
              <a:t>openssl</a:t>
            </a:r>
            <a:r>
              <a:t> to generate a certificate that includes your new public key</a:t>
            </a:r>
          </a:p>
          <a:p>
            <a:pPr/>
            <a:r>
              <a:t>Problem?</a:t>
            </a:r>
          </a:p>
          <a:p>
            <a:pPr lvl="1" marL="1179004" indent="-417004">
              <a:spcBef>
                <a:spcPts val="700"/>
              </a:spcBef>
              <a:defRPr sz="3400"/>
            </a:pPr>
            <a:r>
              <a:t>Your new cert is </a:t>
            </a:r>
            <a:r>
              <a:rPr i="1">
                <a:latin typeface="Calibri"/>
                <a:ea typeface="Calibri"/>
                <a:cs typeface="Calibri"/>
                <a:sym typeface="Calibri"/>
              </a:rPr>
              <a:t>self-signed</a:t>
            </a:r>
            <a:r>
              <a:t>, i.e. not signed by a trusted CA</a:t>
            </a:r>
          </a:p>
          <a:p>
            <a:pPr lvl="1" marL="1179004" indent="-417004">
              <a:spcBef>
                <a:spcPts val="700"/>
              </a:spcBef>
              <a:defRPr sz="3400"/>
            </a:pPr>
            <a:r>
              <a:t>Browsers cannot authenticate your cert to a trusted root CA</a:t>
            </a:r>
          </a:p>
          <a:p>
            <a:pPr lvl="1" marL="1179004" indent="-417004">
              <a:spcBef>
                <a:spcPts val="700"/>
              </a:spcBef>
              <a:defRPr sz="3400"/>
            </a:pPr>
            <a:r>
              <a:t>Users will be shown a scary security warning when they visit your site</a:t>
            </a:r>
          </a:p>
          <a:p>
            <a:pPr/>
            <a:r>
              <a:t>Option 2: </a:t>
            </a:r>
          </a:p>
          <a:p>
            <a:pPr lvl="1" marL="1179004" indent="-417004">
              <a:spcBef>
                <a:spcPts val="700"/>
              </a:spcBef>
              <a:defRPr sz="3400"/>
            </a:pPr>
            <a:r>
              <a:t>Pay a well-known CA to sign your certificate</a:t>
            </a:r>
          </a:p>
          <a:p>
            <a:pPr lvl="1" marL="1179004" indent="-417004">
              <a:spcBef>
                <a:spcPts val="700"/>
              </a:spcBef>
              <a:defRPr sz="3400"/>
            </a:pPr>
            <a:r>
              <a:t>Any browser that trusts the CA will also trust your new cert</a:t>
            </a:r>
          </a:p>
        </p:txBody>
      </p:sp>
      <p:sp>
        <p:nvSpPr>
          <p:cNvPr id="213" name="Slide Number"/>
          <p:cNvSpPr txBox="1"/>
          <p:nvPr>
            <p:ph type="sldNum" sz="quarter" idx="2"/>
          </p:nvPr>
        </p:nvSpPr>
        <p:spPr>
          <a:xfrm>
            <a:off x="12017325" y="9296400"/>
            <a:ext cx="235050"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14" name="Picture 3" descr="Picture 3"/>
          <p:cNvPicPr>
            <a:picLocks noChangeAspect="1"/>
          </p:cNvPicPr>
          <p:nvPr/>
        </p:nvPicPr>
        <p:blipFill>
          <a:blip r:embed="rId2">
            <a:extLst/>
          </a:blip>
          <a:stretch>
            <a:fillRect/>
          </a:stretch>
        </p:blipFill>
        <p:spPr>
          <a:xfrm>
            <a:off x="10927640" y="240544"/>
            <a:ext cx="966712" cy="966712"/>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212">
                                            <p:txEl>
                                              <p:pRg st="2" end="2"/>
                                            </p:txEl>
                                          </p:spTgt>
                                        </p:tgtEl>
                                        <p:attrNameLst>
                                          <p:attrName>style.visibility</p:attrName>
                                        </p:attrNameLst>
                                      </p:cBhvr>
                                      <p:to>
                                        <p:strVal val="visible"/>
                                      </p:to>
                                    </p:set>
                                    <p:anim calcmode="lin" valueType="num">
                                      <p:cBhvr>
                                        <p:cTn id="7" dur="500" fill="hold"/>
                                        <p:tgtEl>
                                          <p:spTgt spid="212">
                                            <p:txEl>
                                              <p:pRg st="2" end="2"/>
                                            </p:txEl>
                                          </p:spTgt>
                                        </p:tgtEl>
                                        <p:attrNameLst>
                                          <p:attrName>ppt_x</p:attrName>
                                        </p:attrNameLst>
                                      </p:cBhvr>
                                      <p:tavLst>
                                        <p:tav tm="0">
                                          <p:val>
                                            <p:strVal val="#ppt_x"/>
                                          </p:val>
                                        </p:tav>
                                        <p:tav tm="100000">
                                          <p:val>
                                            <p:strVal val="#ppt_x"/>
                                          </p:val>
                                        </p:tav>
                                      </p:tavLst>
                                    </p:anim>
                                    <p:anim calcmode="lin" valueType="num">
                                      <p:cBhvr>
                                        <p:cTn id="8" dur="500" fill="hold"/>
                                        <p:tgtEl>
                                          <p:spTgt spid="212">
                                            <p:txEl>
                                              <p:pRg st="2" end="2"/>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Class="entr" nodeType="afterEffect" presetSubtype="4" presetID="2" grpId="1" fill="hold">
                                  <p:stCondLst>
                                    <p:cond delay="0"/>
                                  </p:stCondLst>
                                  <p:iterate type="el" backwards="0">
                                    <p:tmAbs val="0"/>
                                  </p:iterate>
                                  <p:childTnLst>
                                    <p:set>
                                      <p:cBhvr>
                                        <p:cTn id="11" fill="hold"/>
                                        <p:tgtEl>
                                          <p:spTgt spid="212">
                                            <p:txEl>
                                              <p:pRg st="3" end="3"/>
                                            </p:txEl>
                                          </p:spTgt>
                                        </p:tgtEl>
                                        <p:attrNameLst>
                                          <p:attrName>style.visibility</p:attrName>
                                        </p:attrNameLst>
                                      </p:cBhvr>
                                      <p:to>
                                        <p:strVal val="visible"/>
                                      </p:to>
                                    </p:set>
                                    <p:anim calcmode="lin" valueType="num">
                                      <p:cBhvr>
                                        <p:cTn id="12" dur="500" fill="hold"/>
                                        <p:tgtEl>
                                          <p:spTgt spid="212">
                                            <p:txEl>
                                              <p:pRg st="3" end="3"/>
                                            </p:txEl>
                                          </p:spTgt>
                                        </p:tgtEl>
                                        <p:attrNameLst>
                                          <p:attrName>ppt_x</p:attrName>
                                        </p:attrNameLst>
                                      </p:cBhvr>
                                      <p:tavLst>
                                        <p:tav tm="0">
                                          <p:val>
                                            <p:strVal val="#ppt_x"/>
                                          </p:val>
                                        </p:tav>
                                        <p:tav tm="100000">
                                          <p:val>
                                            <p:strVal val="#ppt_x"/>
                                          </p:val>
                                        </p:tav>
                                      </p:tavLst>
                                    </p:anim>
                                    <p:anim calcmode="lin" valueType="num">
                                      <p:cBhvr>
                                        <p:cTn id="13" dur="500" fill="hold"/>
                                        <p:tgtEl>
                                          <p:spTgt spid="212">
                                            <p:txEl>
                                              <p:pRg st="3" end="3"/>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Class="entr" nodeType="afterEffect" presetSubtype="4" presetID="2" grpId="1" fill="hold">
                                  <p:stCondLst>
                                    <p:cond delay="0"/>
                                  </p:stCondLst>
                                  <p:iterate type="el" backwards="0">
                                    <p:tmAbs val="0"/>
                                  </p:iterate>
                                  <p:childTnLst>
                                    <p:set>
                                      <p:cBhvr>
                                        <p:cTn id="16" fill="hold"/>
                                        <p:tgtEl>
                                          <p:spTgt spid="212">
                                            <p:txEl>
                                              <p:pRg st="4" end="4"/>
                                            </p:txEl>
                                          </p:spTgt>
                                        </p:tgtEl>
                                        <p:attrNameLst>
                                          <p:attrName>style.visibility</p:attrName>
                                        </p:attrNameLst>
                                      </p:cBhvr>
                                      <p:to>
                                        <p:strVal val="visible"/>
                                      </p:to>
                                    </p:set>
                                    <p:anim calcmode="lin" valueType="num">
                                      <p:cBhvr>
                                        <p:cTn id="17" dur="500" fill="hold"/>
                                        <p:tgtEl>
                                          <p:spTgt spid="212">
                                            <p:txEl>
                                              <p:pRg st="4" end="4"/>
                                            </p:txEl>
                                          </p:spTgt>
                                        </p:tgtEl>
                                        <p:attrNameLst>
                                          <p:attrName>ppt_x</p:attrName>
                                        </p:attrNameLst>
                                      </p:cBhvr>
                                      <p:tavLst>
                                        <p:tav tm="0">
                                          <p:val>
                                            <p:strVal val="#ppt_x"/>
                                          </p:val>
                                        </p:tav>
                                        <p:tav tm="100000">
                                          <p:val>
                                            <p:strVal val="#ppt_x"/>
                                          </p:val>
                                        </p:tav>
                                      </p:tavLst>
                                    </p:anim>
                                    <p:anim calcmode="lin" valueType="num">
                                      <p:cBhvr>
                                        <p:cTn id="18" dur="500" fill="hold"/>
                                        <p:tgtEl>
                                          <p:spTgt spid="21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4" presetID="2" grpId="1" fill="hold">
                                  <p:stCondLst>
                                    <p:cond delay="0"/>
                                  </p:stCondLst>
                                  <p:iterate type="el" backwards="0">
                                    <p:tmAbs val="0"/>
                                  </p:iterate>
                                  <p:childTnLst>
                                    <p:set>
                                      <p:cBhvr>
                                        <p:cTn id="22" fill="hold"/>
                                        <p:tgtEl>
                                          <p:spTgt spid="212">
                                            <p:txEl>
                                              <p:pRg st="5" end="5"/>
                                            </p:txEl>
                                          </p:spTgt>
                                        </p:tgtEl>
                                        <p:attrNameLst>
                                          <p:attrName>style.visibility</p:attrName>
                                        </p:attrNameLst>
                                      </p:cBhvr>
                                      <p:to>
                                        <p:strVal val="visible"/>
                                      </p:to>
                                    </p:set>
                                    <p:anim calcmode="lin" valueType="num">
                                      <p:cBhvr>
                                        <p:cTn id="23" dur="500" fill="hold"/>
                                        <p:tgtEl>
                                          <p:spTgt spid="212">
                                            <p:txEl>
                                              <p:pRg st="5" end="5"/>
                                            </p:txEl>
                                          </p:spTgt>
                                        </p:tgtEl>
                                        <p:attrNameLst>
                                          <p:attrName>ppt_x</p:attrName>
                                        </p:attrNameLst>
                                      </p:cBhvr>
                                      <p:tavLst>
                                        <p:tav tm="0">
                                          <p:val>
                                            <p:strVal val="#ppt_x"/>
                                          </p:val>
                                        </p:tav>
                                        <p:tav tm="100000">
                                          <p:val>
                                            <p:strVal val="#ppt_x"/>
                                          </p:val>
                                        </p:tav>
                                      </p:tavLst>
                                    </p:anim>
                                    <p:anim calcmode="lin" valueType="num">
                                      <p:cBhvr>
                                        <p:cTn id="24" dur="500" fill="hold"/>
                                        <p:tgtEl>
                                          <p:spTgt spid="212">
                                            <p:txEl>
                                              <p:pRg st="5" end="5"/>
                                            </p:txEl>
                                          </p:spTgt>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Class="entr" nodeType="afterEffect" presetSubtype="4" presetID="2" grpId="1" fill="hold">
                                  <p:stCondLst>
                                    <p:cond delay="0"/>
                                  </p:stCondLst>
                                  <p:iterate type="el" backwards="0">
                                    <p:tmAbs val="0"/>
                                  </p:iterate>
                                  <p:childTnLst>
                                    <p:set>
                                      <p:cBhvr>
                                        <p:cTn id="27" fill="hold"/>
                                        <p:tgtEl>
                                          <p:spTgt spid="212">
                                            <p:txEl>
                                              <p:pRg st="6" end="6"/>
                                            </p:txEl>
                                          </p:spTgt>
                                        </p:tgtEl>
                                        <p:attrNameLst>
                                          <p:attrName>style.visibility</p:attrName>
                                        </p:attrNameLst>
                                      </p:cBhvr>
                                      <p:to>
                                        <p:strVal val="visible"/>
                                      </p:to>
                                    </p:set>
                                    <p:anim calcmode="lin" valueType="num">
                                      <p:cBhvr>
                                        <p:cTn id="28" dur="500" fill="hold"/>
                                        <p:tgtEl>
                                          <p:spTgt spid="212">
                                            <p:txEl>
                                              <p:pRg st="6" end="6"/>
                                            </p:txEl>
                                          </p:spTgt>
                                        </p:tgtEl>
                                        <p:attrNameLst>
                                          <p:attrName>ppt_x</p:attrName>
                                        </p:attrNameLst>
                                      </p:cBhvr>
                                      <p:tavLst>
                                        <p:tav tm="0">
                                          <p:val>
                                            <p:strVal val="#ppt_x"/>
                                          </p:val>
                                        </p:tav>
                                        <p:tav tm="100000">
                                          <p:val>
                                            <p:strVal val="#ppt_x"/>
                                          </p:val>
                                        </p:tav>
                                      </p:tavLst>
                                    </p:anim>
                                    <p:anim calcmode="lin" valueType="num">
                                      <p:cBhvr>
                                        <p:cTn id="29" dur="500" fill="hold"/>
                                        <p:tgtEl>
                                          <p:spTgt spid="212">
                                            <p:txEl>
                                              <p:pRg st="6" end="6"/>
                                            </p:txEl>
                                          </p:spTgt>
                                        </p:tgtEl>
                                        <p:attrNameLst>
                                          <p:attrName>ppt_y</p:attrName>
                                        </p:attrNameLst>
                                      </p:cBhvr>
                                      <p:tavLst>
                                        <p:tav tm="0">
                                          <p:val>
                                            <p:strVal val="1+#ppt_h/2"/>
                                          </p:val>
                                        </p:tav>
                                        <p:tav tm="100000">
                                          <p:val>
                                            <p:strVal val="#ppt_y"/>
                                          </p:val>
                                        </p:tav>
                                      </p:tavLst>
                                    </p:anim>
                                  </p:childTnLst>
                                </p:cTn>
                              </p:par>
                            </p:childTnLst>
                          </p:cTn>
                        </p:par>
                        <p:par>
                          <p:cTn id="30" fill="hold">
                            <p:stCondLst>
                              <p:cond delay="1000"/>
                            </p:stCondLst>
                            <p:childTnLst>
                              <p:par>
                                <p:cTn id="31" presetClass="entr" nodeType="afterEffect" presetSubtype="4" presetID="2" grpId="1" fill="hold">
                                  <p:stCondLst>
                                    <p:cond delay="0"/>
                                  </p:stCondLst>
                                  <p:iterate type="el" backwards="0">
                                    <p:tmAbs val="0"/>
                                  </p:iterate>
                                  <p:childTnLst>
                                    <p:set>
                                      <p:cBhvr>
                                        <p:cTn id="32" fill="hold"/>
                                        <p:tgtEl>
                                          <p:spTgt spid="212">
                                            <p:txEl>
                                              <p:pRg st="7" end="7"/>
                                            </p:txEl>
                                          </p:spTgt>
                                        </p:tgtEl>
                                        <p:attrNameLst>
                                          <p:attrName>style.visibility</p:attrName>
                                        </p:attrNameLst>
                                      </p:cBhvr>
                                      <p:to>
                                        <p:strVal val="visible"/>
                                      </p:to>
                                    </p:set>
                                    <p:anim calcmode="lin" valueType="num">
                                      <p:cBhvr>
                                        <p:cTn id="33" dur="500" fill="hold"/>
                                        <p:tgtEl>
                                          <p:spTgt spid="212">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212">
                                            <p:txEl>
                                              <p:pRg st="7" end="7"/>
                                            </p:txEl>
                                          </p:spTgt>
                                        </p:tgtEl>
                                        <p:attrNameLst>
                                          <p:attrName>ppt_y</p:attrName>
                                        </p:attrNameLst>
                                      </p:cBhvr>
                                      <p:tavLst>
                                        <p:tav tm="0">
                                          <p:val>
                                            <p:strVal val="1+#ppt_h/2"/>
                                          </p:val>
                                        </p:tav>
                                        <p:tav tm="100000">
                                          <p:val>
                                            <p:strVal val="#ppt_y"/>
                                          </p:val>
                                        </p:tav>
                                      </p:tavLst>
                                    </p:anim>
                                  </p:childTnLst>
                                </p:cTn>
                              </p:par>
                            </p:childTnLst>
                          </p:cTn>
                        </p:par>
                        <p:par>
                          <p:cTn id="35" fill="hold">
                            <p:stCondLst>
                              <p:cond delay="1500"/>
                            </p:stCondLst>
                            <p:childTnLst>
                              <p:par>
                                <p:cTn id="36" presetClass="entr" nodeType="afterEffect" presetSubtype="4" presetID="2" grpId="1" fill="hold">
                                  <p:stCondLst>
                                    <p:cond delay="0"/>
                                  </p:stCondLst>
                                  <p:iterate type="el" backwards="0">
                                    <p:tmAbs val="0"/>
                                  </p:iterate>
                                  <p:childTnLst>
                                    <p:set>
                                      <p:cBhvr>
                                        <p:cTn id="37" fill="hold"/>
                                        <p:tgtEl>
                                          <p:spTgt spid="212">
                                            <p:txEl>
                                              <p:pRg st="8" end="8"/>
                                            </p:txEl>
                                          </p:spTgt>
                                        </p:tgtEl>
                                        <p:attrNameLst>
                                          <p:attrName>style.visibility</p:attrName>
                                        </p:attrNameLst>
                                      </p:cBhvr>
                                      <p:to>
                                        <p:strVal val="visible"/>
                                      </p:to>
                                    </p:set>
                                    <p:anim calcmode="lin" valueType="num">
                                      <p:cBhvr>
                                        <p:cTn id="38" dur="500" fill="hold"/>
                                        <p:tgtEl>
                                          <p:spTgt spid="212">
                                            <p:txEl>
                                              <p:pRg st="8" end="8"/>
                                            </p:txEl>
                                          </p:spTgt>
                                        </p:tgtEl>
                                        <p:attrNameLst>
                                          <p:attrName>ppt_x</p:attrName>
                                        </p:attrNameLst>
                                      </p:cBhvr>
                                      <p:tavLst>
                                        <p:tav tm="0">
                                          <p:val>
                                            <p:strVal val="#ppt_x"/>
                                          </p:val>
                                        </p:tav>
                                        <p:tav tm="100000">
                                          <p:val>
                                            <p:strVal val="#ppt_x"/>
                                          </p:val>
                                        </p:tav>
                                      </p:tavLst>
                                    </p:anim>
                                    <p:anim calcmode="lin" valueType="num">
                                      <p:cBhvr>
                                        <p:cTn id="39" dur="500" fill="hold"/>
                                        <p:tgtEl>
                                          <p:spTgt spid="21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Class="entr" nodeType="clickEffect" presetSubtype="4" presetID="2" grpId="1" fill="hold">
                                  <p:stCondLst>
                                    <p:cond delay="0"/>
                                  </p:stCondLst>
                                  <p:iterate type="el" backwards="0">
                                    <p:tmAbs val="0"/>
                                  </p:iterate>
                                  <p:childTnLst>
                                    <p:set>
                                      <p:cBhvr>
                                        <p:cTn id="43" fill="hold"/>
                                        <p:tgtEl>
                                          <p:spTgt spid="212">
                                            <p:txEl>
                                              <p:pRg st="9" end="9"/>
                                            </p:txEl>
                                          </p:spTgt>
                                        </p:tgtEl>
                                        <p:attrNameLst>
                                          <p:attrName>style.visibility</p:attrName>
                                        </p:attrNameLst>
                                      </p:cBhvr>
                                      <p:to>
                                        <p:strVal val="visible"/>
                                      </p:to>
                                    </p:set>
                                    <p:anim calcmode="lin" valueType="num">
                                      <p:cBhvr>
                                        <p:cTn id="44" dur="500" fill="hold"/>
                                        <p:tgtEl>
                                          <p:spTgt spid="212">
                                            <p:txEl>
                                              <p:pRg st="9" end="9"/>
                                            </p:txEl>
                                          </p:spTgt>
                                        </p:tgtEl>
                                        <p:attrNameLst>
                                          <p:attrName>ppt_x</p:attrName>
                                        </p:attrNameLst>
                                      </p:cBhvr>
                                      <p:tavLst>
                                        <p:tav tm="0">
                                          <p:val>
                                            <p:strVal val="#ppt_x"/>
                                          </p:val>
                                        </p:tav>
                                        <p:tav tm="100000">
                                          <p:val>
                                            <p:strVal val="#ppt_x"/>
                                          </p:val>
                                        </p:tav>
                                      </p:tavLst>
                                    </p:anim>
                                    <p:anim calcmode="lin" valueType="num">
                                      <p:cBhvr>
                                        <p:cTn id="45" dur="500" fill="hold"/>
                                        <p:tgtEl>
                                          <p:spTgt spid="212">
                                            <p:txEl>
                                              <p:pRg st="9" end="9"/>
                                            </p:txEl>
                                          </p:spTgt>
                                        </p:tgtEl>
                                        <p:attrNameLst>
                                          <p:attrName>ppt_y</p:attrName>
                                        </p:attrNameLst>
                                      </p:cBhvr>
                                      <p:tavLst>
                                        <p:tav tm="0">
                                          <p:val>
                                            <p:strVal val="1+#ppt_h/2"/>
                                          </p:val>
                                        </p:tav>
                                        <p:tav tm="100000">
                                          <p:val>
                                            <p:strVal val="#ppt_y"/>
                                          </p:val>
                                        </p:tav>
                                      </p:tavLst>
                                    </p:anim>
                                  </p:childTnLst>
                                </p:cTn>
                              </p:par>
                            </p:childTnLst>
                          </p:cTn>
                        </p:par>
                        <p:par>
                          <p:cTn id="46" fill="hold">
                            <p:stCondLst>
                              <p:cond delay="500"/>
                            </p:stCondLst>
                            <p:childTnLst>
                              <p:par>
                                <p:cTn id="47" presetClass="entr" nodeType="afterEffect" presetSubtype="4" presetID="2" grpId="1" fill="hold">
                                  <p:stCondLst>
                                    <p:cond delay="0"/>
                                  </p:stCondLst>
                                  <p:iterate type="el" backwards="0">
                                    <p:tmAbs val="0"/>
                                  </p:iterate>
                                  <p:childTnLst>
                                    <p:set>
                                      <p:cBhvr>
                                        <p:cTn id="48" fill="hold"/>
                                        <p:tgtEl>
                                          <p:spTgt spid="212">
                                            <p:txEl>
                                              <p:pRg st="10" end="10"/>
                                            </p:txEl>
                                          </p:spTgt>
                                        </p:tgtEl>
                                        <p:attrNameLst>
                                          <p:attrName>style.visibility</p:attrName>
                                        </p:attrNameLst>
                                      </p:cBhvr>
                                      <p:to>
                                        <p:strVal val="visible"/>
                                      </p:to>
                                    </p:set>
                                    <p:anim calcmode="lin" valueType="num">
                                      <p:cBhvr>
                                        <p:cTn id="49" dur="500" fill="hold"/>
                                        <p:tgtEl>
                                          <p:spTgt spid="212">
                                            <p:txEl>
                                              <p:pRg st="10" end="10"/>
                                            </p:txEl>
                                          </p:spTgt>
                                        </p:tgtEl>
                                        <p:attrNameLst>
                                          <p:attrName>ppt_x</p:attrName>
                                        </p:attrNameLst>
                                      </p:cBhvr>
                                      <p:tavLst>
                                        <p:tav tm="0">
                                          <p:val>
                                            <p:strVal val="#ppt_x"/>
                                          </p:val>
                                        </p:tav>
                                        <p:tav tm="100000">
                                          <p:val>
                                            <p:strVal val="#ppt_x"/>
                                          </p:val>
                                        </p:tav>
                                      </p:tavLst>
                                    </p:anim>
                                    <p:anim calcmode="lin" valueType="num">
                                      <p:cBhvr>
                                        <p:cTn id="50" dur="500" fill="hold"/>
                                        <p:tgtEl>
                                          <p:spTgt spid="212">
                                            <p:txEl>
                                              <p:pRg st="10" end="10"/>
                                            </p:txEl>
                                          </p:spTgt>
                                        </p:tgtEl>
                                        <p:attrNameLst>
                                          <p:attrName>ppt_y</p:attrName>
                                        </p:attrNameLst>
                                      </p:cBhvr>
                                      <p:tavLst>
                                        <p:tav tm="0">
                                          <p:val>
                                            <p:strVal val="1+#ppt_h/2"/>
                                          </p:val>
                                        </p:tav>
                                        <p:tav tm="100000">
                                          <p:val>
                                            <p:strVal val="#ppt_y"/>
                                          </p:val>
                                        </p:tav>
                                      </p:tavLst>
                                    </p:anim>
                                  </p:childTnLst>
                                </p:cTn>
                              </p:par>
                            </p:childTnLst>
                          </p:cTn>
                        </p:par>
                        <p:par>
                          <p:cTn id="51" fill="hold">
                            <p:stCondLst>
                              <p:cond delay="1000"/>
                            </p:stCondLst>
                            <p:childTnLst>
                              <p:par>
                                <p:cTn id="52" presetClass="entr" nodeType="afterEffect" presetSubtype="4" presetID="2" grpId="1" fill="hold">
                                  <p:stCondLst>
                                    <p:cond delay="0"/>
                                  </p:stCondLst>
                                  <p:iterate type="el" backwards="0">
                                    <p:tmAbs val="0"/>
                                  </p:iterate>
                                  <p:childTnLst>
                                    <p:set>
                                      <p:cBhvr>
                                        <p:cTn id="53" fill="hold"/>
                                        <p:tgtEl>
                                          <p:spTgt spid="212">
                                            <p:txEl>
                                              <p:pRg st="11" end="11"/>
                                            </p:txEl>
                                          </p:spTgt>
                                        </p:tgtEl>
                                        <p:attrNameLst>
                                          <p:attrName>style.visibility</p:attrName>
                                        </p:attrNameLst>
                                      </p:cBhvr>
                                      <p:to>
                                        <p:strVal val="visible"/>
                                      </p:to>
                                    </p:set>
                                    <p:anim calcmode="lin" valueType="num">
                                      <p:cBhvr>
                                        <p:cTn id="54" dur="500" fill="hold"/>
                                        <p:tgtEl>
                                          <p:spTgt spid="212">
                                            <p:txEl>
                                              <p:pRg st="11" end="11"/>
                                            </p:txEl>
                                          </p:spTgt>
                                        </p:tgtEl>
                                        <p:attrNameLst>
                                          <p:attrName>ppt_x</p:attrName>
                                        </p:attrNameLst>
                                      </p:cBhvr>
                                      <p:tavLst>
                                        <p:tav tm="0">
                                          <p:val>
                                            <p:strVal val="#ppt_x"/>
                                          </p:val>
                                        </p:tav>
                                        <p:tav tm="100000">
                                          <p:val>
                                            <p:strVal val="#ppt_x"/>
                                          </p:val>
                                        </p:tav>
                                      </p:tavLst>
                                    </p:anim>
                                    <p:anim calcmode="lin" valueType="num">
                                      <p:cBhvr>
                                        <p:cTn id="55" dur="500" fill="hold"/>
                                        <p:tgtEl>
                                          <p:spTgt spid="212">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12" grpId="1"/>
    </p:bldLst>
  </p:timing>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18" name="(1) Availability…"/>
          <p:cNvSpPr txBox="1"/>
          <p:nvPr>
            <p:ph type="title"/>
          </p:nvPr>
        </p:nvSpPr>
        <p:spPr>
          <a:prstGeom prst="rect">
            <a:avLst/>
          </a:prstGeom>
        </p:spPr>
        <p:txBody>
          <a:bodyPr/>
          <a:lstStyle/>
          <a:p>
            <a:pPr/>
            <a:r>
              <a:t>(1) Availability</a:t>
            </a:r>
          </a:p>
          <a:p>
            <a:pPr/>
            <a:r>
              <a:t>Overview</a:t>
            </a:r>
          </a:p>
        </p:txBody>
      </p:sp>
      <p:sp>
        <p:nvSpPr>
          <p:cNvPr id="3319"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3320" name="Image" descr="Image"/>
          <p:cNvPicPr>
            <a:picLocks noChangeAspect="1"/>
          </p:cNvPicPr>
          <p:nvPr/>
        </p:nvPicPr>
        <p:blipFill>
          <a:blip r:embed="rId3">
            <a:extLst/>
          </a:blip>
          <a:stretch>
            <a:fillRect/>
          </a:stretch>
        </p:blipFill>
        <p:spPr>
          <a:xfrm>
            <a:off x="47535" y="2540000"/>
            <a:ext cx="12700001" cy="5879630"/>
          </a:xfrm>
          <a:prstGeom prst="rect">
            <a:avLst/>
          </a:prstGeom>
          <a:ln w="12700">
            <a:miter lim="400000"/>
          </a:ln>
        </p:spPr>
      </p:pic>
      <p:sp>
        <p:nvSpPr>
          <p:cNvPr id="3321" name="Line"/>
          <p:cNvSpPr/>
          <p:nvPr/>
        </p:nvSpPr>
        <p:spPr>
          <a:xfrm flipV="1">
            <a:off x="6907757" y="2929973"/>
            <a:ext cx="1" cy="517810"/>
          </a:xfrm>
          <a:prstGeom prst="line">
            <a:avLst/>
          </a:prstGeom>
          <a:ln w="25400">
            <a:solidFill>
              <a:schemeClr val="accent5">
                <a:hueOff val="89162"/>
                <a:satOff val="9554"/>
                <a:lumOff val="16296"/>
              </a:schemeClr>
            </a:solidFill>
            <a:prstDash val="sysDot"/>
            <a:miter lim="400000"/>
            <a:headEnd type="triangle"/>
            <a:tailEnd type="triangle"/>
          </a:ln>
        </p:spPr>
        <p:txBody>
          <a:bodyPr lIns="50800" tIns="50800" rIns="50800" bIns="50800" anchor="ctr"/>
          <a:lstStyle/>
          <a:p>
            <a:pPr>
              <a:defRPr b="0" sz="2200">
                <a:latin typeface="+mn-lt"/>
                <a:ea typeface="+mn-ea"/>
                <a:cs typeface="+mn-cs"/>
                <a:sym typeface="Helvetica Neue Medium"/>
              </a:defRPr>
            </a:pPr>
          </a:p>
        </p:txBody>
      </p:sp>
      <p:sp>
        <p:nvSpPr>
          <p:cNvPr id="3322" name="d"/>
          <p:cNvSpPr txBox="1"/>
          <p:nvPr/>
        </p:nvSpPr>
        <p:spPr>
          <a:xfrm>
            <a:off x="7074531" y="1254861"/>
            <a:ext cx="279985" cy="43667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ct val="117999"/>
              </a:lnSpc>
              <a:defRPr b="0" sz="2200">
                <a:solidFill>
                  <a:srgbClr val="000000"/>
                </a:solidFill>
              </a:defRPr>
            </a:lvl1pPr>
          </a:lstStyle>
          <a:p>
            <a:pPr/>
            <a:r>
              <a:t>d</a:t>
            </a:r>
          </a:p>
        </p:txBody>
      </p:sp>
      <p:sp>
        <p:nvSpPr>
          <p:cNvPr id="3323" name="We’re never able to receive successful responses from all OCSP responders"/>
          <p:cNvSpPr txBox="1"/>
          <p:nvPr/>
        </p:nvSpPr>
        <p:spPr>
          <a:xfrm>
            <a:off x="3447070" y="2394463"/>
            <a:ext cx="8623846"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i="1">
                <a:solidFill>
                  <a:schemeClr val="accent5">
                    <a:hueOff val="89162"/>
                    <a:satOff val="9554"/>
                    <a:lumOff val="16296"/>
                  </a:schemeClr>
                </a:solidFill>
                <a:latin typeface="Gill Sans"/>
                <a:ea typeface="Gill Sans"/>
                <a:cs typeface="Gill Sans"/>
                <a:sym typeface="Gill Sans"/>
              </a:defRPr>
            </a:lvl1pPr>
          </a:lstStyle>
          <a:p>
            <a:pPr/>
            <a:r>
              <a:t>We’re never able to receive successful responses from all OCSP responders</a:t>
            </a:r>
          </a:p>
        </p:txBody>
      </p:sp>
      <p:sp>
        <p:nvSpPr>
          <p:cNvPr id="3324" name="For 29 OCSP responders, there was at least one measurement client…"/>
          <p:cNvSpPr txBox="1"/>
          <p:nvPr/>
        </p:nvSpPr>
        <p:spPr>
          <a:xfrm>
            <a:off x="3086812" y="8508937"/>
            <a:ext cx="8006210" cy="1346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0" i="1">
                <a:solidFill>
                  <a:schemeClr val="accent5">
                    <a:hueOff val="89162"/>
                    <a:satOff val="9554"/>
                    <a:lumOff val="16296"/>
                  </a:schemeClr>
                </a:solidFill>
                <a:latin typeface="Gill Sans"/>
                <a:ea typeface="Gill Sans"/>
                <a:cs typeface="Gill Sans"/>
                <a:sym typeface="Gill Sans"/>
              </a:defRPr>
            </a:pPr>
            <a:r>
              <a:t>For 29 OCSP responders, there was at least one measurement client </a:t>
            </a:r>
          </a:p>
          <a:p>
            <a:pPr>
              <a:defRPr b="0" i="1">
                <a:solidFill>
                  <a:schemeClr val="accent5">
                    <a:hueOff val="89162"/>
                    <a:satOff val="9554"/>
                    <a:lumOff val="16296"/>
                  </a:schemeClr>
                </a:solidFill>
                <a:latin typeface="Gill Sans"/>
                <a:ea typeface="Gill Sans"/>
                <a:cs typeface="Gill Sans"/>
                <a:sym typeface="Gill Sans"/>
              </a:defRPr>
            </a:pPr>
            <a:r>
              <a:t>that was never able to make a successful request. </a:t>
            </a:r>
          </a:p>
          <a:p>
            <a:pPr>
              <a:defRPr b="0" i="1" sz="1900">
                <a:latin typeface="Gill Sans"/>
                <a:ea typeface="Gill Sans"/>
                <a:cs typeface="Gill Sans"/>
                <a:sym typeface="Gill Sans"/>
              </a:defRPr>
            </a:pPr>
            <a:r>
              <a:t>(16: DNS problem, 4: TCP connection errors, 8: HTTP problems, 1: HTTPS Error)</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32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324" grpId="1"/>
    </p:bldLst>
  </p:timing>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28" name="(1) Availability:…"/>
          <p:cNvSpPr txBox="1"/>
          <p:nvPr>
            <p:ph type="title"/>
          </p:nvPr>
        </p:nvSpPr>
        <p:spPr>
          <a:prstGeom prst="rect">
            <a:avLst/>
          </a:prstGeom>
        </p:spPr>
        <p:txBody>
          <a:bodyPr/>
          <a:lstStyle/>
          <a:p>
            <a:pPr/>
            <a:r>
              <a:t>(1) Availability:</a:t>
            </a:r>
          </a:p>
          <a:p>
            <a:pPr/>
            <a:r>
              <a:t>Geographical Differences</a:t>
            </a:r>
          </a:p>
        </p:txBody>
      </p:sp>
      <p:sp>
        <p:nvSpPr>
          <p:cNvPr id="3329"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3330" name="Image" descr="Image"/>
          <p:cNvPicPr>
            <a:picLocks noChangeAspect="1"/>
          </p:cNvPicPr>
          <p:nvPr/>
        </p:nvPicPr>
        <p:blipFill>
          <a:blip r:embed="rId3">
            <a:extLst/>
          </a:blip>
          <a:stretch>
            <a:fillRect/>
          </a:stretch>
        </p:blipFill>
        <p:spPr>
          <a:xfrm>
            <a:off x="47535" y="2540000"/>
            <a:ext cx="12700001" cy="5879630"/>
          </a:xfrm>
          <a:prstGeom prst="rect">
            <a:avLst/>
          </a:prstGeom>
          <a:ln w="12700">
            <a:miter lim="400000"/>
          </a:ln>
        </p:spPr>
      </p:pic>
      <p:sp>
        <p:nvSpPr>
          <p:cNvPr id="3331" name="d"/>
          <p:cNvSpPr txBox="1"/>
          <p:nvPr/>
        </p:nvSpPr>
        <p:spPr>
          <a:xfrm>
            <a:off x="7074531" y="1254861"/>
            <a:ext cx="279985" cy="43667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ct val="117999"/>
              </a:lnSpc>
              <a:defRPr b="0" sz="2200">
                <a:solidFill>
                  <a:srgbClr val="000000"/>
                </a:solidFill>
              </a:defRPr>
            </a:lvl1pPr>
          </a:lstStyle>
          <a:p>
            <a:pPr/>
            <a:r>
              <a:t>d</a:t>
            </a:r>
          </a:p>
        </p:txBody>
      </p:sp>
      <p:sp>
        <p:nvSpPr>
          <p:cNvPr id="3332" name="Line"/>
          <p:cNvSpPr/>
          <p:nvPr/>
        </p:nvSpPr>
        <p:spPr>
          <a:xfrm flipV="1">
            <a:off x="2623325" y="3035784"/>
            <a:ext cx="1" cy="1546861"/>
          </a:xfrm>
          <a:prstGeom prst="line">
            <a:avLst/>
          </a:prstGeom>
          <a:ln w="50800">
            <a:solidFill>
              <a:schemeClr val="accent5">
                <a:hueOff val="89162"/>
                <a:satOff val="9554"/>
                <a:lumOff val="16296"/>
              </a:schemeClr>
            </a:solidFill>
            <a:prstDash val="sysDot"/>
            <a:miter lim="400000"/>
            <a:headEnd type="triangle"/>
            <a:tailEnd type="triangle"/>
          </a:ln>
        </p:spPr>
        <p:txBody>
          <a:bodyPr lIns="50800" tIns="50800" rIns="50800" bIns="50800" anchor="ctr"/>
          <a:lstStyle/>
          <a:p>
            <a:pPr>
              <a:defRPr b="0" sz="2200">
                <a:latin typeface="+mn-lt"/>
                <a:ea typeface="+mn-ea"/>
                <a:cs typeface="+mn-cs"/>
                <a:sym typeface="Helvetica Neue Medium"/>
              </a:defRPr>
            </a:pPr>
          </a:p>
        </p:txBody>
      </p:sp>
      <p:sp>
        <p:nvSpPr>
          <p:cNvPr id="3333" name="*After we contacted them on August 29th, the issue was fixed at 11pm August 31st."/>
          <p:cNvSpPr txBox="1"/>
          <p:nvPr/>
        </p:nvSpPr>
        <p:spPr>
          <a:xfrm>
            <a:off x="118407" y="9268090"/>
            <a:ext cx="9146420" cy="406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2100">
                <a:latin typeface="Gill Sans"/>
                <a:ea typeface="Gill Sans"/>
                <a:cs typeface="Gill Sans"/>
                <a:sym typeface="Gill Sans"/>
              </a:defRPr>
            </a:lvl1pPr>
          </a:lstStyle>
          <a:p>
            <a:pPr/>
            <a:r>
              <a:t>*After we contacted them on August 29th, the issue was fixed at 11pm August 31st.</a:t>
            </a:r>
          </a:p>
        </p:txBody>
      </p:sp>
      <p:sp>
        <p:nvSpPr>
          <p:cNvPr id="3334" name="Line"/>
          <p:cNvSpPr/>
          <p:nvPr/>
        </p:nvSpPr>
        <p:spPr>
          <a:xfrm>
            <a:off x="2720542" y="8963445"/>
            <a:ext cx="8928399" cy="1"/>
          </a:xfrm>
          <a:prstGeom prst="line">
            <a:avLst/>
          </a:prstGeom>
          <a:ln w="50800">
            <a:solidFill>
              <a:schemeClr val="accent5">
                <a:hueOff val="89162"/>
                <a:satOff val="9554"/>
                <a:lumOff val="16296"/>
              </a:schemeClr>
            </a:solidFill>
            <a:prstDash val="sysDot"/>
            <a:miter lim="400000"/>
            <a:headEnd type="triangle"/>
            <a:tailEnd type="triangle"/>
          </a:ln>
        </p:spPr>
        <p:txBody>
          <a:bodyPr lIns="50800" tIns="50800" rIns="50800" bIns="50800" anchor="ctr"/>
          <a:lstStyle/>
          <a:p>
            <a:pPr>
              <a:defRPr b="0" sz="2200">
                <a:latin typeface="+mn-lt"/>
                <a:ea typeface="+mn-ea"/>
                <a:cs typeface="+mn-cs"/>
                <a:sym typeface="Helvetica Neue Medium"/>
              </a:defRPr>
            </a:pPr>
          </a:p>
        </p:txBody>
      </p:sp>
      <p:sp>
        <p:nvSpPr>
          <p:cNvPr id="3335" name="Line"/>
          <p:cNvSpPr/>
          <p:nvPr/>
        </p:nvSpPr>
        <p:spPr>
          <a:xfrm>
            <a:off x="11649815" y="8963445"/>
            <a:ext cx="355799" cy="1"/>
          </a:xfrm>
          <a:prstGeom prst="line">
            <a:avLst/>
          </a:prstGeom>
          <a:ln w="50800">
            <a:solidFill>
              <a:schemeClr val="accent3">
                <a:hueOff val="-365725"/>
                <a:satOff val="-32500"/>
                <a:lumOff val="18235"/>
              </a:schemeClr>
            </a:solidFill>
            <a:prstDash val="sysDot"/>
            <a:miter lim="400000"/>
            <a:headEnd type="triangle"/>
          </a:ln>
        </p:spPr>
        <p:txBody>
          <a:bodyPr lIns="50800" tIns="50800" rIns="50800" bIns="50800" anchor="ctr"/>
          <a:lstStyle/>
          <a:p>
            <a:pPr>
              <a:defRPr b="0" sz="2200">
                <a:latin typeface="+mn-lt"/>
                <a:ea typeface="+mn-ea"/>
                <a:cs typeface="+mn-cs"/>
                <a:sym typeface="Helvetica Neue Medium"/>
              </a:defRPr>
            </a:pPr>
          </a:p>
        </p:txBody>
      </p:sp>
      <p:grpSp>
        <p:nvGrpSpPr>
          <p:cNvPr id="3338" name="Group"/>
          <p:cNvGrpSpPr/>
          <p:nvPr/>
        </p:nvGrpSpPr>
        <p:grpSpPr>
          <a:xfrm>
            <a:off x="2718870" y="7128580"/>
            <a:ext cx="8940623" cy="2139573"/>
            <a:chOff x="0" y="0"/>
            <a:chExt cx="8940621" cy="2139572"/>
          </a:xfrm>
        </p:grpSpPr>
        <p:sp>
          <p:nvSpPr>
            <p:cNvPr id="3336" name="Line"/>
            <p:cNvSpPr/>
            <p:nvPr/>
          </p:nvSpPr>
          <p:spPr>
            <a:xfrm flipV="1">
              <a:off x="8940621" y="-1"/>
              <a:ext cx="1" cy="2139574"/>
            </a:xfrm>
            <a:prstGeom prst="line">
              <a:avLst/>
            </a:prstGeom>
            <a:noFill/>
            <a:ln w="25400" cap="flat">
              <a:solidFill>
                <a:srgbClr val="FFFFFF"/>
              </a:solidFill>
              <a:prstDash val="sysDot"/>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sp>
          <p:nvSpPr>
            <p:cNvPr id="3337" name="Line"/>
            <p:cNvSpPr/>
            <p:nvPr/>
          </p:nvSpPr>
          <p:spPr>
            <a:xfrm flipV="1">
              <a:off x="-1" y="-1"/>
              <a:ext cx="2" cy="2139574"/>
            </a:xfrm>
            <a:prstGeom prst="line">
              <a:avLst/>
            </a:prstGeom>
            <a:noFill/>
            <a:ln w="25400" cap="flat">
              <a:solidFill>
                <a:srgbClr val="FFFFFF"/>
              </a:solidFill>
              <a:prstDash val="sysDot"/>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grpSp>
      <p:grpSp>
        <p:nvGrpSpPr>
          <p:cNvPr id="3341" name="Group"/>
          <p:cNvGrpSpPr/>
          <p:nvPr/>
        </p:nvGrpSpPr>
        <p:grpSpPr>
          <a:xfrm>
            <a:off x="4888743" y="8305820"/>
            <a:ext cx="3595781" cy="1621608"/>
            <a:chOff x="1897142" y="228600"/>
            <a:chExt cx="3595780" cy="1621606"/>
          </a:xfrm>
        </p:grpSpPr>
        <p:sp>
          <p:nvSpPr>
            <p:cNvPr id="3339" name="statush.digitalcertvalidation.com returned 404 to sao-paulo's client*"/>
            <p:cNvSpPr/>
            <p:nvPr/>
          </p:nvSpPr>
          <p:spPr>
            <a:xfrm>
              <a:off x="4222923" y="580206"/>
              <a:ext cx="1270001" cy="1270001"/>
            </a:xfrm>
            <a:prstGeom prst="line">
              <a:avLst/>
            </a:prstGeom>
            <a:solidFill>
              <a:srgbClr val="000000"/>
            </a:solid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a:solidFill>
                    <a:schemeClr val="accent5">
                      <a:hueOff val="89162"/>
                      <a:satOff val="9554"/>
                      <a:lumOff val="16296"/>
                    </a:schemeClr>
                  </a:solidFill>
                  <a:latin typeface="Gill Sans"/>
                  <a:ea typeface="Gill Sans"/>
                  <a:cs typeface="Gill Sans"/>
                  <a:sym typeface="Gill Sans"/>
                </a:defRPr>
              </a:lvl1pPr>
            </a:lstStyle>
            <a:p>
              <a:pPr/>
              <a:r>
                <a:t>statush.digitalcertvalidation.com returned 404 to sao-paulo's client*</a:t>
              </a:r>
            </a:p>
          </p:txBody>
        </p:sp>
        <p:sp>
          <p:nvSpPr>
            <p:cNvPr id="3340" name="(wellsfargo.com’s OCSP URL)"/>
            <p:cNvSpPr/>
            <p:nvPr/>
          </p:nvSpPr>
          <p:spPr>
            <a:xfrm>
              <a:off x="1897142" y="228600"/>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a:solidFill>
                    <a:schemeClr val="accent4">
                      <a:hueOff val="468000"/>
                      <a:satOff val="-4761"/>
                      <a:lumOff val="10196"/>
                    </a:schemeClr>
                  </a:solidFill>
                  <a:latin typeface="Gill Sans"/>
                  <a:ea typeface="Gill Sans"/>
                  <a:cs typeface="Gill Sans"/>
                  <a:sym typeface="Gill Sans"/>
                </a:defRPr>
              </a:lvl1pPr>
            </a:lstStyle>
            <a:p>
              <a:pPr/>
              <a:r>
                <a:t>(wellsfargo.com’s OCSP URL)</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3332"/>
                                        </p:tgtEl>
                                        <p:attrNameLst>
                                          <p:attrName>style.visibility</p:attrName>
                                        </p:attrNameLst>
                                      </p:cBhvr>
                                      <p:to>
                                        <p:strVal val="visible"/>
                                      </p:to>
                                    </p:set>
                                    <p:animEffect filter="dissolve" transition="in">
                                      <p:cBhvr>
                                        <p:cTn id="7" dur="200"/>
                                        <p:tgtEl>
                                          <p:spTgt spid="3332"/>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1" presetID="22" grpId="2" fill="hold">
                                  <p:stCondLst>
                                    <p:cond delay="0"/>
                                  </p:stCondLst>
                                  <p:iterate type="el" backwards="0">
                                    <p:tmAbs val="0"/>
                                  </p:iterate>
                                  <p:childTnLst>
                                    <p:set>
                                      <p:cBhvr>
                                        <p:cTn id="11" fill="hold"/>
                                        <p:tgtEl>
                                          <p:spTgt spid="3338"/>
                                        </p:tgtEl>
                                        <p:attrNameLst>
                                          <p:attrName>style.visibility</p:attrName>
                                        </p:attrNameLst>
                                      </p:cBhvr>
                                      <p:to>
                                        <p:strVal val="visible"/>
                                      </p:to>
                                    </p:set>
                                    <p:animEffect filter="wipe(up)" transition="in">
                                      <p:cBhvr>
                                        <p:cTn id="12" dur="300"/>
                                        <p:tgtEl>
                                          <p:spTgt spid="3338"/>
                                        </p:tgtEl>
                                      </p:cBhvr>
                                    </p:animEffect>
                                  </p:childTnLst>
                                </p:cTn>
                              </p:par>
                            </p:childTnLst>
                          </p:cTn>
                        </p:par>
                        <p:par>
                          <p:cTn id="13" fill="hold">
                            <p:stCondLst>
                              <p:cond delay="300"/>
                            </p:stCondLst>
                            <p:childTnLst>
                              <p:par>
                                <p:cTn id="14" presetClass="entr" nodeType="afterEffect" presetID="9" grpId="3" fill="hold">
                                  <p:stCondLst>
                                    <p:cond delay="0"/>
                                  </p:stCondLst>
                                  <p:iterate type="el" backwards="0">
                                    <p:tmAbs val="0"/>
                                  </p:iterate>
                                  <p:childTnLst>
                                    <p:set>
                                      <p:cBhvr>
                                        <p:cTn id="15" fill="hold"/>
                                        <p:tgtEl>
                                          <p:spTgt spid="3334"/>
                                        </p:tgtEl>
                                        <p:attrNameLst>
                                          <p:attrName>style.visibility</p:attrName>
                                        </p:attrNameLst>
                                      </p:cBhvr>
                                      <p:to>
                                        <p:strVal val="visible"/>
                                      </p:to>
                                    </p:set>
                                    <p:animEffect filter="dissolve" transition="in">
                                      <p:cBhvr>
                                        <p:cTn id="16" dur="200"/>
                                        <p:tgtEl>
                                          <p:spTgt spid="3334"/>
                                        </p:tgtEl>
                                      </p:cBhvr>
                                    </p:animEffect>
                                  </p:childTnLst>
                                </p:cTn>
                              </p:par>
                            </p:childTnLst>
                          </p:cTn>
                        </p:par>
                        <p:par>
                          <p:cTn id="17" fill="hold">
                            <p:stCondLst>
                              <p:cond delay="500"/>
                            </p:stCondLst>
                            <p:childTnLst>
                              <p:par>
                                <p:cTn id="18" presetClass="entr" nodeType="afterEffect" presetSubtype="8" presetID="22" grpId="4" fill="hold">
                                  <p:stCondLst>
                                    <p:cond delay="0"/>
                                  </p:stCondLst>
                                  <p:iterate type="el" backwards="0">
                                    <p:tmAbs val="0"/>
                                  </p:iterate>
                                  <p:childTnLst>
                                    <p:set>
                                      <p:cBhvr>
                                        <p:cTn id="19" fill="hold"/>
                                        <p:tgtEl>
                                          <p:spTgt spid="3341"/>
                                        </p:tgtEl>
                                        <p:attrNameLst>
                                          <p:attrName>style.visibility</p:attrName>
                                        </p:attrNameLst>
                                      </p:cBhvr>
                                      <p:to>
                                        <p:strVal val="visible"/>
                                      </p:to>
                                    </p:set>
                                    <p:animEffect filter="wipe(left)" transition="in">
                                      <p:cBhvr>
                                        <p:cTn id="20" dur="1000"/>
                                        <p:tgtEl>
                                          <p:spTgt spid="3341"/>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ID="9" grpId="5" fill="hold">
                                  <p:stCondLst>
                                    <p:cond delay="0"/>
                                  </p:stCondLst>
                                  <p:iterate type="el" backwards="0">
                                    <p:tmAbs val="0"/>
                                  </p:iterate>
                                  <p:childTnLst>
                                    <p:set>
                                      <p:cBhvr>
                                        <p:cTn id="24" fill="hold"/>
                                        <p:tgtEl>
                                          <p:spTgt spid="3335"/>
                                        </p:tgtEl>
                                        <p:attrNameLst>
                                          <p:attrName>style.visibility</p:attrName>
                                        </p:attrNameLst>
                                      </p:cBhvr>
                                      <p:to>
                                        <p:strVal val="visible"/>
                                      </p:to>
                                    </p:set>
                                    <p:animEffect filter="dissolve" transition="in">
                                      <p:cBhvr>
                                        <p:cTn id="25" dur="200"/>
                                        <p:tgtEl>
                                          <p:spTgt spid="33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334" grpId="3"/>
      <p:bldP build="whole" bldLvl="1" animBg="1" rev="0" advAuto="0" spid="3332" grpId="1"/>
      <p:bldP build="whole" bldLvl="1" animBg="1" rev="0" advAuto="0" spid="3338" grpId="2"/>
      <p:bldP build="whole" bldLvl="1" animBg="1" rev="0" advAuto="0" spid="3341" grpId="4"/>
      <p:bldP build="whole" bldLvl="1" animBg="1" rev="0" advAuto="0" spid="3335" grpId="5"/>
    </p:bldLst>
  </p:timing>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45" name="(1) Availability:…"/>
          <p:cNvSpPr txBox="1"/>
          <p:nvPr>
            <p:ph type="title"/>
          </p:nvPr>
        </p:nvSpPr>
        <p:spPr>
          <a:prstGeom prst="rect">
            <a:avLst/>
          </a:prstGeom>
        </p:spPr>
        <p:txBody>
          <a:bodyPr/>
          <a:lstStyle/>
          <a:p>
            <a:pPr/>
            <a:r>
              <a:t>(1) Availability:</a:t>
            </a:r>
          </a:p>
          <a:p>
            <a:pPr/>
            <a:r>
              <a:t>Transient Failure</a:t>
            </a:r>
          </a:p>
        </p:txBody>
      </p:sp>
      <p:sp>
        <p:nvSpPr>
          <p:cNvPr id="3346"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3347" name="Image" descr="Image"/>
          <p:cNvPicPr>
            <a:picLocks noChangeAspect="1"/>
          </p:cNvPicPr>
          <p:nvPr/>
        </p:nvPicPr>
        <p:blipFill>
          <a:blip r:embed="rId3">
            <a:extLst/>
          </a:blip>
          <a:stretch>
            <a:fillRect/>
          </a:stretch>
        </p:blipFill>
        <p:spPr>
          <a:xfrm>
            <a:off x="47535" y="2540000"/>
            <a:ext cx="12700001" cy="5879630"/>
          </a:xfrm>
          <a:prstGeom prst="rect">
            <a:avLst/>
          </a:prstGeom>
          <a:ln w="12700">
            <a:miter lim="400000"/>
          </a:ln>
        </p:spPr>
      </p:pic>
      <p:sp>
        <p:nvSpPr>
          <p:cNvPr id="3348" name="d"/>
          <p:cNvSpPr txBox="1"/>
          <p:nvPr/>
        </p:nvSpPr>
        <p:spPr>
          <a:xfrm>
            <a:off x="7074531" y="1254861"/>
            <a:ext cx="279985" cy="43667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ct val="117999"/>
              </a:lnSpc>
              <a:defRPr b="0" sz="2200">
                <a:solidFill>
                  <a:srgbClr val="000000"/>
                </a:solidFill>
              </a:defRPr>
            </a:lvl1pPr>
          </a:lstStyle>
          <a:p>
            <a:pPr/>
            <a:r>
              <a:t>d</a:t>
            </a:r>
          </a:p>
        </p:txBody>
      </p:sp>
      <p:grpSp>
        <p:nvGrpSpPr>
          <p:cNvPr id="3351" name="Group"/>
          <p:cNvGrpSpPr/>
          <p:nvPr/>
        </p:nvGrpSpPr>
        <p:grpSpPr>
          <a:xfrm>
            <a:off x="251647" y="2175709"/>
            <a:ext cx="5979263" cy="2533637"/>
            <a:chOff x="0" y="0"/>
            <a:chExt cx="5979261" cy="2533636"/>
          </a:xfrm>
        </p:grpSpPr>
        <p:sp>
          <p:nvSpPr>
            <p:cNvPr id="3349" name="Rounded Rectangle"/>
            <p:cNvSpPr/>
            <p:nvPr/>
          </p:nvSpPr>
          <p:spPr>
            <a:xfrm>
              <a:off x="2243079" y="789428"/>
              <a:ext cx="645068" cy="1744209"/>
            </a:xfrm>
            <a:prstGeom prst="roundRect">
              <a:avLst>
                <a:gd name="adj" fmla="val 9991"/>
              </a:avLst>
            </a:prstGeom>
            <a:solidFill>
              <a:schemeClr val="accent5">
                <a:hueOff val="89162"/>
                <a:satOff val="9554"/>
                <a:lumOff val="16296"/>
                <a:alpha val="63685"/>
              </a:schemeClr>
            </a:solidFill>
            <a:ln w="12700" cap="flat">
              <a:noFill/>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sp>
          <p:nvSpPr>
            <p:cNvPr id="3350" name="Seoul, Sydney, and Oregon (Asia Pacific)"/>
            <p:cNvSpPr txBox="1"/>
            <p:nvPr/>
          </p:nvSpPr>
          <p:spPr>
            <a:xfrm>
              <a:off x="0" y="-1"/>
              <a:ext cx="5979262" cy="46106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a:solidFill>
                    <a:schemeClr val="accent5">
                      <a:hueOff val="89162"/>
                      <a:satOff val="9554"/>
                      <a:lumOff val="16296"/>
                    </a:schemeClr>
                  </a:solidFill>
                </a:defRPr>
              </a:lvl1pPr>
            </a:lstStyle>
            <a:p>
              <a:pPr/>
              <a:r>
                <a:t>Seoul, Sydney, and Oregon (Asia Pacific)</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35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351" grpId="1"/>
    </p:bldLst>
  </p:timing>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355" name="Image" descr="Image"/>
          <p:cNvPicPr>
            <a:picLocks noChangeAspect="1"/>
          </p:cNvPicPr>
          <p:nvPr/>
        </p:nvPicPr>
        <p:blipFill>
          <a:blip r:embed="rId3">
            <a:extLst/>
          </a:blip>
          <a:stretch>
            <a:fillRect/>
          </a:stretch>
        </p:blipFill>
        <p:spPr>
          <a:xfrm>
            <a:off x="47535" y="2540000"/>
            <a:ext cx="12700001" cy="5879630"/>
          </a:xfrm>
          <a:prstGeom prst="rect">
            <a:avLst/>
          </a:prstGeom>
          <a:ln w="12700">
            <a:miter lim="400000"/>
          </a:ln>
        </p:spPr>
      </p:pic>
      <p:sp>
        <p:nvSpPr>
          <p:cNvPr id="3356" name="(1) Availability:…"/>
          <p:cNvSpPr txBox="1"/>
          <p:nvPr>
            <p:ph type="title"/>
          </p:nvPr>
        </p:nvSpPr>
        <p:spPr>
          <a:prstGeom prst="rect">
            <a:avLst/>
          </a:prstGeom>
        </p:spPr>
        <p:txBody>
          <a:bodyPr/>
          <a:lstStyle/>
          <a:p>
            <a:pPr/>
            <a:r>
              <a:t>(1) Availability:</a:t>
            </a:r>
          </a:p>
          <a:p>
            <a:pPr/>
            <a:r>
              <a:t>Transient Failure (Case-Study)</a:t>
            </a:r>
          </a:p>
        </p:txBody>
      </p:sp>
      <p:sp>
        <p:nvSpPr>
          <p:cNvPr id="3357"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aphicFrame>
        <p:nvGraphicFramePr>
          <p:cNvPr id="3358" name="Table"/>
          <p:cNvGraphicFramePr/>
          <p:nvPr/>
        </p:nvGraphicFramePr>
        <p:xfrm>
          <a:off x="6696376" y="1830270"/>
          <a:ext cx="5254998" cy="7189607"/>
        </p:xfrm>
        <a:graphic xmlns:a="http://schemas.openxmlformats.org/drawingml/2006/main">
          <a:graphicData uri="http://schemas.openxmlformats.org/drawingml/2006/table">
            <a:tbl>
              <a:tblPr firstCol="0" firstRow="1" lastCol="0" lastRow="0" bandCol="0" bandRow="0" rtl="0">
                <a:tableStyleId>{4C3C2611-4C71-4FC5-86AE-919BDF0F9419}</a:tableStyleId>
              </a:tblPr>
              <a:tblGrid>
                <a:gridCol w="2621148"/>
                <a:gridCol w="3475412"/>
              </a:tblGrid>
              <a:tr h="431800">
                <a:tc>
                  <a:txBody>
                    <a:bodyPr/>
                    <a:lstStyle/>
                    <a:p>
                      <a:pPr>
                        <a:defRPr b="0" sz="1800">
                          <a:solidFill>
                            <a:srgbClr val="000000"/>
                          </a:solidFill>
                        </a:defRPr>
                      </a:pPr>
                      <a:r>
                        <a:rPr b="1" sz="1500">
                          <a:solidFill>
                            <a:srgbClr val="FFFFFF"/>
                          </a:solidFill>
                          <a:latin typeface="Gill Sans"/>
                          <a:ea typeface="Gill Sans"/>
                          <a:cs typeface="Gill Sans"/>
                          <a:sym typeface="Gill Sans"/>
                        </a:rPr>
                        <a:t>OCSP Server Name</a:t>
                      </a:r>
                    </a:p>
                  </a:txBody>
                  <a:tcPr marL="50800" marR="50800" marT="50800" marB="50800" anchor="ctr" anchorCtr="0" horzOverflow="overflow">
                    <a:lnL w="12700">
                      <a:solidFill>
                        <a:srgbClr val="D6D6D6"/>
                      </a:solidFill>
                      <a:miter lim="400000"/>
                    </a:lnL>
                    <a:solidFill>
                      <a:schemeClr val="accent1">
                        <a:lumOff val="13529"/>
                      </a:schemeClr>
                    </a:solidFill>
                  </a:tcPr>
                </a:tc>
                <a:tc>
                  <a:txBody>
                    <a:bodyPr/>
                    <a:lstStyle/>
                    <a:p>
                      <a:pPr>
                        <a:defRPr b="0" sz="1800">
                          <a:solidFill>
                            <a:srgbClr val="000000"/>
                          </a:solidFill>
                        </a:defRPr>
                      </a:pPr>
                      <a:r>
                        <a:rPr b="1" sz="1500">
                          <a:solidFill>
                            <a:srgbClr val="FFFFFF"/>
                          </a:solidFill>
                          <a:latin typeface="Gill Sans"/>
                          <a:ea typeface="Gill Sans"/>
                          <a:cs typeface="Gill Sans"/>
                          <a:sym typeface="Gill Sans"/>
                        </a:rPr>
                        <a:t>DNS Records</a:t>
                      </a:r>
                    </a:p>
                  </a:txBody>
                  <a:tcPr marL="50800" marR="50800" marT="50800" marB="50800" anchor="ctr" anchorCtr="0" horzOverflow="overflow">
                    <a:lnR w="12700">
                      <a:solidFill>
                        <a:srgbClr val="D6D6D6"/>
                      </a:solidFill>
                      <a:miter lim="400000"/>
                    </a:lnR>
                    <a:solidFill>
                      <a:schemeClr val="accent1">
                        <a:lumOff val="13529"/>
                      </a:schemeClr>
                    </a:solidFill>
                  </a:tcPr>
                </a:tc>
              </a:tr>
              <a:tr h="431800">
                <a:tc>
                  <a:txBody>
                    <a:bodyPr/>
                    <a:lstStyle/>
                    <a:p>
                      <a:pPr>
                        <a:defRPr sz="1800">
                          <a:solidFill>
                            <a:srgbClr val="000000"/>
                          </a:solidFill>
                        </a:defRPr>
                      </a:pPr>
                      <a:r>
                        <a:rPr sz="1500">
                          <a:solidFill>
                            <a:srgbClr val="FFFFFF"/>
                          </a:solidFill>
                          <a:latin typeface="Gill Sans"/>
                          <a:ea typeface="Gill Sans"/>
                          <a:cs typeface="Gill Sans"/>
                          <a:sym typeface="Gill Sans"/>
                        </a:rPr>
                        <a:t>ocsp.comodoca.com</a:t>
                      </a:r>
                    </a:p>
                  </a:txBody>
                  <a:tcPr marL="50800" marR="50800" marT="50800" marB="50800" anchor="ctr" anchorCtr="0" horzOverflow="overflow">
                    <a:lnL w="12700">
                      <a:solidFill>
                        <a:srgbClr val="D6D6D6"/>
                      </a:solidFill>
                      <a:miter lim="400000"/>
                    </a:lnL>
                    <a:solidFill>
                      <a:srgbClr val="000000"/>
                    </a:solidFill>
                  </a:tcPr>
                </a:tc>
                <a:tc>
                  <a:txBody>
                    <a:bodyPr/>
                    <a:lstStyle/>
                    <a:p>
                      <a:pPr>
                        <a:defRPr sz="1500">
                          <a:latin typeface="Gill Sans"/>
                          <a:ea typeface="Gill Sans"/>
                          <a:cs typeface="Gill Sans"/>
                          <a:sym typeface="Gill Sans"/>
                        </a:defRPr>
                      </a:pPr>
                    </a:p>
                  </a:txBody>
                  <a:tcPr marL="50800" marR="50800" marT="50800" marB="50800" anchor="ctr" anchorCtr="0" horzOverflow="overflow">
                    <a:lnR w="12700">
                      <a:solidFill>
                        <a:srgbClr val="D6D6D6"/>
                      </a:solidFill>
                      <a:miter lim="400000"/>
                    </a:lnR>
                    <a:solidFill>
                      <a:srgbClr val="000000"/>
                    </a:solidFill>
                  </a:tcPr>
                </a:tc>
              </a:tr>
              <a:tr h="431800">
                <a:tc>
                  <a:txBody>
                    <a:bodyPr/>
                    <a:lstStyle/>
                    <a:p>
                      <a:pPr>
                        <a:defRPr sz="1800">
                          <a:solidFill>
                            <a:srgbClr val="000000"/>
                          </a:solidFill>
                        </a:defRPr>
                      </a:pPr>
                      <a:r>
                        <a:rPr sz="1500">
                          <a:solidFill>
                            <a:srgbClr val="FFFFFF"/>
                          </a:solidFill>
                          <a:latin typeface="Gill Sans"/>
                          <a:ea typeface="Gill Sans"/>
                          <a:cs typeface="Gill Sans"/>
                          <a:sym typeface="Gill Sans"/>
                        </a:rPr>
                        <a:t>ocsp.comodoca4.com</a:t>
                      </a:r>
                    </a:p>
                  </a:txBody>
                  <a:tcPr marL="50800" marR="50800" marT="50800" marB="50800" anchor="ctr" anchorCtr="0" horzOverflow="overflow">
                    <a:lnL w="12700">
                      <a:solidFill>
                        <a:srgbClr val="D6D6D6"/>
                      </a:solidFill>
                      <a:miter lim="400000"/>
                    </a:lnL>
                    <a:lnB w="12700">
                      <a:solidFill>
                        <a:srgbClr val="D6D6D6"/>
                      </a:solidFill>
                      <a:miter lim="400000"/>
                    </a:lnB>
                    <a:solidFill>
                      <a:srgbClr val="000000"/>
                    </a:solidFill>
                  </a:tcPr>
                </a:tc>
                <a:tc>
                  <a:txBody>
                    <a:bodyPr/>
                    <a:lstStyle/>
                    <a:p>
                      <a:pPr>
                        <a:defRPr sz="1500">
                          <a:latin typeface="Gill Sans"/>
                          <a:ea typeface="Gill Sans"/>
                          <a:cs typeface="Gill Sans"/>
                          <a:sym typeface="Gill Sans"/>
                        </a:defRPr>
                      </a:pPr>
                    </a:p>
                  </a:txBody>
                  <a:tcPr marL="50800" marR="50800" marT="50800" marB="50800" anchor="ctr" anchorCtr="0" horzOverflow="overflow">
                    <a:lnR w="12700">
                      <a:solidFill>
                        <a:srgbClr val="D6D6D6"/>
                      </a:solidFill>
                      <a:miter lim="400000"/>
                    </a:lnR>
                    <a:lnB w="12700">
                      <a:solidFill>
                        <a:srgbClr val="D6D6D6"/>
                      </a:solidFill>
                      <a:miter lim="400000"/>
                    </a:lnB>
                    <a:solidFill>
                      <a:srgbClr val="000000"/>
                    </a:solidFill>
                  </a:tcPr>
                </a:tc>
              </a:tr>
            </a:tbl>
          </a:graphicData>
        </a:graphic>
      </p:graphicFrame>
      <p:graphicFrame>
        <p:nvGraphicFramePr>
          <p:cNvPr id="3359" name="Table"/>
          <p:cNvGraphicFramePr/>
          <p:nvPr/>
        </p:nvGraphicFramePr>
        <p:xfrm>
          <a:off x="6696376" y="3150380"/>
          <a:ext cx="6096561" cy="6017550"/>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2621148"/>
                <a:gridCol w="3475412"/>
              </a:tblGrid>
              <a:tr h="429824">
                <a:tc>
                  <a:txBody>
                    <a:bodyPr/>
                    <a:lstStyle/>
                    <a:p>
                      <a:pPr>
                        <a:defRPr sz="1800">
                          <a:solidFill>
                            <a:srgbClr val="000000"/>
                          </a:solidFill>
                        </a:defRPr>
                      </a:pPr>
                      <a:r>
                        <a:rPr sz="1500">
                          <a:solidFill>
                            <a:srgbClr val="FFFFFF"/>
                          </a:solidFill>
                          <a:latin typeface="Gill Sans"/>
                          <a:ea typeface="Gill Sans"/>
                          <a:cs typeface="Gill Sans"/>
                          <a:sym typeface="Gill Sans"/>
                        </a:rPr>
                        <a:t>ocsp.gandi.net</a:t>
                      </a:r>
                    </a:p>
                  </a:txBody>
                  <a:tcPr marL="50800" marR="50800" marT="50800" marB="50800" anchor="ctr" anchorCtr="0" horzOverflow="overflow">
                    <a:lnL w="12700">
                      <a:solidFill>
                        <a:srgbClr val="D6D6D6"/>
                      </a:solidFill>
                      <a:miter lim="400000"/>
                    </a:lnL>
                    <a:lnT w="12700">
                      <a:solidFill>
                        <a:srgbClr val="D6D6D6"/>
                      </a:solidFill>
                      <a:miter lim="400000"/>
                    </a:lnT>
                    <a:solidFill>
                      <a:srgbClr val="000000"/>
                    </a:solidFill>
                  </a:tcPr>
                </a:tc>
                <a:tc>
                  <a:txBody>
                    <a:bodyPr/>
                    <a:lstStyle/>
                    <a:p>
                      <a:pPr>
                        <a:defRPr sz="1800">
                          <a:solidFill>
                            <a:srgbClr val="000000"/>
                          </a:solidFill>
                        </a:defRPr>
                      </a:pPr>
                      <a:r>
                        <a:rPr sz="1500">
                          <a:solidFill>
                            <a:srgbClr val="FFFFFF"/>
                          </a:solidFill>
                          <a:latin typeface="Gill Sans"/>
                          <a:ea typeface="Gill Sans"/>
                          <a:cs typeface="Gill Sans"/>
                          <a:sym typeface="Gill Sans"/>
                        </a:rPr>
                        <a:t>CNAME: ocsp.comodoca.com</a:t>
                      </a:r>
                    </a:p>
                  </a:txBody>
                  <a:tcPr marL="50800" marR="50800" marT="50800" marB="50800" anchor="ctr" anchorCtr="0" horzOverflow="overflow">
                    <a:lnR w="12700">
                      <a:solidFill>
                        <a:srgbClr val="D6D6D6"/>
                      </a:solidFill>
                      <a:miter lim="400000"/>
                    </a:lnR>
                    <a:lnT w="12700">
                      <a:solidFill>
                        <a:srgbClr val="D6D6D6"/>
                      </a:solidFill>
                      <a:miter lim="400000"/>
                    </a:lnT>
                    <a:solidFill>
                      <a:srgbClr val="000000"/>
                    </a:solidFill>
                  </a:tcPr>
                </a:tc>
              </a:tr>
              <a:tr h="429824">
                <a:tc>
                  <a:txBody>
                    <a:bodyPr/>
                    <a:lstStyle/>
                    <a:p>
                      <a:pPr>
                        <a:defRPr sz="1800">
                          <a:solidFill>
                            <a:srgbClr val="000000"/>
                          </a:solidFill>
                        </a:defRPr>
                      </a:pPr>
                      <a:r>
                        <a:rPr sz="1500">
                          <a:solidFill>
                            <a:srgbClr val="FFFFFF"/>
                          </a:solidFill>
                          <a:latin typeface="Gill Sans"/>
                          <a:ea typeface="Gill Sans"/>
                          <a:cs typeface="Gill Sans"/>
                          <a:sym typeface="Gill Sans"/>
                        </a:rPr>
                        <a:t>ocsp.globessl.com</a:t>
                      </a:r>
                    </a:p>
                  </a:txBody>
                  <a:tcPr marL="50800" marR="50800" marT="50800" marB="50800" anchor="ctr" anchorCtr="0" horzOverflow="overflow">
                    <a:lnL w="12700">
                      <a:solidFill>
                        <a:srgbClr val="D6D6D6"/>
                      </a:solidFill>
                      <a:miter lim="400000"/>
                    </a:lnL>
                    <a:solidFill>
                      <a:srgbClr val="000000"/>
                    </a:solidFill>
                  </a:tcPr>
                </a:tc>
                <a:tc>
                  <a:txBody>
                    <a:bodyPr/>
                    <a:lstStyle/>
                    <a:p>
                      <a:pPr>
                        <a:defRPr sz="1800">
                          <a:solidFill>
                            <a:srgbClr val="000000"/>
                          </a:solidFill>
                        </a:defRPr>
                      </a:pPr>
                      <a:r>
                        <a:rPr sz="1500">
                          <a:solidFill>
                            <a:srgbClr val="FFFFFF"/>
                          </a:solidFill>
                          <a:latin typeface="Gill Sans"/>
                          <a:ea typeface="Gill Sans"/>
                          <a:cs typeface="Gill Sans"/>
                          <a:sym typeface="Gill Sans"/>
                        </a:rPr>
                        <a:t>CNAME: ocsp.comodoca.com</a:t>
                      </a:r>
                    </a:p>
                  </a:txBody>
                  <a:tcPr marL="50800" marR="50800" marT="50800" marB="50800" anchor="ctr" anchorCtr="0" horzOverflow="overflow">
                    <a:lnR w="12700">
                      <a:solidFill>
                        <a:srgbClr val="D6D6D6"/>
                      </a:solidFill>
                      <a:miter lim="400000"/>
                    </a:lnR>
                    <a:solidFill>
                      <a:srgbClr val="000000"/>
                    </a:solidFill>
                  </a:tcPr>
                </a:tc>
              </a:tr>
              <a:tr h="429824">
                <a:tc>
                  <a:txBody>
                    <a:bodyPr/>
                    <a:lstStyle/>
                    <a:p>
                      <a:pPr>
                        <a:defRPr sz="1800">
                          <a:solidFill>
                            <a:srgbClr val="000000"/>
                          </a:solidFill>
                        </a:defRPr>
                      </a:pPr>
                      <a:r>
                        <a:rPr sz="1500">
                          <a:solidFill>
                            <a:srgbClr val="FFFFFF"/>
                          </a:solidFill>
                          <a:latin typeface="Gill Sans"/>
                          <a:ea typeface="Gill Sans"/>
                          <a:cs typeface="Gill Sans"/>
                          <a:sym typeface="Gill Sans"/>
                        </a:rPr>
                        <a:t>ocsp.incommon-ecc.org</a:t>
                      </a:r>
                    </a:p>
                  </a:txBody>
                  <a:tcPr marL="50800" marR="50800" marT="50800" marB="50800" anchor="ctr" anchorCtr="0" horzOverflow="overflow">
                    <a:lnL w="12700">
                      <a:solidFill>
                        <a:srgbClr val="D6D6D6"/>
                      </a:solidFill>
                      <a:miter lim="400000"/>
                    </a:lnL>
                    <a:solidFill>
                      <a:srgbClr val="000000"/>
                    </a:solidFill>
                  </a:tcPr>
                </a:tc>
                <a:tc>
                  <a:txBody>
                    <a:bodyPr/>
                    <a:lstStyle/>
                    <a:p>
                      <a:pPr>
                        <a:defRPr sz="1800">
                          <a:solidFill>
                            <a:srgbClr val="000000"/>
                          </a:solidFill>
                        </a:defRPr>
                      </a:pPr>
                      <a:r>
                        <a:rPr sz="1500">
                          <a:solidFill>
                            <a:srgbClr val="FFFFFF"/>
                          </a:solidFill>
                          <a:latin typeface="Gill Sans"/>
                          <a:ea typeface="Gill Sans"/>
                          <a:cs typeface="Gill Sans"/>
                          <a:sym typeface="Gill Sans"/>
                        </a:rPr>
                        <a:t>CNAME: ocsp.comodoca.com</a:t>
                      </a:r>
                    </a:p>
                  </a:txBody>
                  <a:tcPr marL="50800" marR="50800" marT="50800" marB="50800" anchor="ctr" anchorCtr="0" horzOverflow="overflow">
                    <a:lnR w="12700">
                      <a:solidFill>
                        <a:srgbClr val="D6D6D6"/>
                      </a:solidFill>
                      <a:miter lim="400000"/>
                    </a:lnR>
                    <a:solidFill>
                      <a:srgbClr val="000000"/>
                    </a:solidFill>
                  </a:tcPr>
                </a:tc>
              </a:tr>
              <a:tr h="429824">
                <a:tc>
                  <a:txBody>
                    <a:bodyPr/>
                    <a:lstStyle/>
                    <a:p>
                      <a:pPr>
                        <a:defRPr sz="1800">
                          <a:solidFill>
                            <a:srgbClr val="000000"/>
                          </a:solidFill>
                        </a:defRPr>
                      </a:pPr>
                      <a:r>
                        <a:rPr sz="1500">
                          <a:solidFill>
                            <a:srgbClr val="FFFFFF"/>
                          </a:solidFill>
                          <a:latin typeface="Gill Sans"/>
                          <a:ea typeface="Gill Sans"/>
                          <a:cs typeface="Gill Sans"/>
                          <a:sym typeface="Gill Sans"/>
                        </a:rPr>
                        <a:t>ocsp.incommon-igtf.org</a:t>
                      </a:r>
                    </a:p>
                  </a:txBody>
                  <a:tcPr marL="50800" marR="50800" marT="50800" marB="50800" anchor="ctr" anchorCtr="0" horzOverflow="overflow">
                    <a:lnL w="12700">
                      <a:solidFill>
                        <a:srgbClr val="D6D6D6"/>
                      </a:solidFill>
                      <a:miter lim="400000"/>
                    </a:lnL>
                    <a:solidFill>
                      <a:srgbClr val="000000"/>
                    </a:solidFill>
                  </a:tcPr>
                </a:tc>
                <a:tc>
                  <a:txBody>
                    <a:bodyPr/>
                    <a:lstStyle/>
                    <a:p>
                      <a:pPr>
                        <a:defRPr sz="1800">
                          <a:solidFill>
                            <a:srgbClr val="000000"/>
                          </a:solidFill>
                        </a:defRPr>
                      </a:pPr>
                      <a:r>
                        <a:rPr sz="1500">
                          <a:solidFill>
                            <a:srgbClr val="FFFFFF"/>
                          </a:solidFill>
                          <a:latin typeface="Gill Sans"/>
                          <a:ea typeface="Gill Sans"/>
                          <a:cs typeface="Gill Sans"/>
                          <a:sym typeface="Gill Sans"/>
                        </a:rPr>
                        <a:t>NS: ns0.comododns.com.</a:t>
                      </a:r>
                    </a:p>
                  </a:txBody>
                  <a:tcPr marL="50800" marR="50800" marT="50800" marB="50800" anchor="ctr" anchorCtr="0" horzOverflow="overflow">
                    <a:lnR w="12700">
                      <a:solidFill>
                        <a:srgbClr val="D6D6D6"/>
                      </a:solidFill>
                      <a:miter lim="400000"/>
                    </a:lnR>
                    <a:solidFill>
                      <a:srgbClr val="000000"/>
                    </a:solidFill>
                  </a:tcPr>
                </a:tc>
              </a:tr>
              <a:tr h="429824">
                <a:tc>
                  <a:txBody>
                    <a:bodyPr/>
                    <a:lstStyle/>
                    <a:p>
                      <a:pPr>
                        <a:defRPr sz="1800">
                          <a:solidFill>
                            <a:srgbClr val="000000"/>
                          </a:solidFill>
                        </a:defRPr>
                      </a:pPr>
                      <a:r>
                        <a:rPr sz="1500">
                          <a:solidFill>
                            <a:srgbClr val="FFFFFF"/>
                          </a:solidFill>
                          <a:latin typeface="Gill Sans"/>
                          <a:ea typeface="Gill Sans"/>
                          <a:cs typeface="Gill Sans"/>
                          <a:sym typeface="Gill Sans"/>
                        </a:rPr>
                        <a:t>ocsp.incommon-rsa.org</a:t>
                      </a:r>
                    </a:p>
                  </a:txBody>
                  <a:tcPr marL="50800" marR="50800" marT="50800" marB="50800" anchor="ctr" anchorCtr="0" horzOverflow="overflow">
                    <a:lnL w="12700">
                      <a:solidFill>
                        <a:srgbClr val="D6D6D6"/>
                      </a:solidFill>
                      <a:miter lim="400000"/>
                    </a:lnL>
                    <a:solidFill>
                      <a:srgbClr val="000000"/>
                    </a:solidFill>
                  </a:tcPr>
                </a:tc>
                <a:tc>
                  <a:txBody>
                    <a:bodyPr/>
                    <a:lstStyle/>
                    <a:p>
                      <a:pPr>
                        <a:defRPr sz="1800">
                          <a:solidFill>
                            <a:srgbClr val="000000"/>
                          </a:solidFill>
                        </a:defRPr>
                      </a:pPr>
                      <a:r>
                        <a:rPr sz="1500">
                          <a:solidFill>
                            <a:srgbClr val="FFFFFF"/>
                          </a:solidFill>
                          <a:latin typeface="Gill Sans"/>
                          <a:ea typeface="Gill Sans"/>
                          <a:cs typeface="Gill Sans"/>
                          <a:sym typeface="Gill Sans"/>
                        </a:rPr>
                        <a:t>NS: ns0.comododns.com.</a:t>
                      </a:r>
                    </a:p>
                  </a:txBody>
                  <a:tcPr marL="50800" marR="50800" marT="50800" marB="50800" anchor="ctr" anchorCtr="0" horzOverflow="overflow">
                    <a:lnR w="12700">
                      <a:solidFill>
                        <a:srgbClr val="D6D6D6"/>
                      </a:solidFill>
                      <a:miter lim="400000"/>
                    </a:lnR>
                    <a:solidFill>
                      <a:srgbClr val="000000"/>
                    </a:solidFill>
                  </a:tcPr>
                </a:tc>
              </a:tr>
              <a:tr h="429824">
                <a:tc>
                  <a:txBody>
                    <a:bodyPr/>
                    <a:lstStyle/>
                    <a:p>
                      <a:pPr>
                        <a:defRPr sz="1800">
                          <a:solidFill>
                            <a:srgbClr val="000000"/>
                          </a:solidFill>
                        </a:defRPr>
                      </a:pPr>
                      <a:r>
                        <a:rPr sz="1500">
                          <a:solidFill>
                            <a:srgbClr val="FFFFFF"/>
                          </a:solidFill>
                          <a:latin typeface="Gill Sans"/>
                          <a:ea typeface="Gill Sans"/>
                          <a:cs typeface="Gill Sans"/>
                          <a:sym typeface="Gill Sans"/>
                        </a:rPr>
                        <a:t>OCSP.intel.com</a:t>
                      </a:r>
                    </a:p>
                  </a:txBody>
                  <a:tcPr marL="50800" marR="50800" marT="50800" marB="50800" anchor="ctr" anchorCtr="0" horzOverflow="overflow">
                    <a:lnL w="12700">
                      <a:solidFill>
                        <a:srgbClr val="D6D6D6"/>
                      </a:solidFill>
                      <a:miter lim="400000"/>
                    </a:lnL>
                    <a:solidFill>
                      <a:srgbClr val="000000"/>
                    </a:solidFill>
                  </a:tcPr>
                </a:tc>
                <a:tc>
                  <a:txBody>
                    <a:bodyPr/>
                    <a:lstStyle/>
                    <a:p>
                      <a:pPr>
                        <a:defRPr sz="1800">
                          <a:solidFill>
                            <a:srgbClr val="000000"/>
                          </a:solidFill>
                        </a:defRPr>
                      </a:pPr>
                      <a:r>
                        <a:rPr sz="1500">
                          <a:solidFill>
                            <a:srgbClr val="FFFFFF"/>
                          </a:solidFill>
                          <a:latin typeface="Gill Sans"/>
                          <a:ea typeface="Gill Sans"/>
                          <a:cs typeface="Gill Sans"/>
                          <a:sym typeface="Gill Sans"/>
                        </a:rPr>
                        <a:t>CNAME: ocsp.comodoca.com</a:t>
                      </a:r>
                    </a:p>
                  </a:txBody>
                  <a:tcPr marL="50800" marR="50800" marT="50800" marB="50800" anchor="ctr" anchorCtr="0" horzOverflow="overflow">
                    <a:lnR w="12700">
                      <a:solidFill>
                        <a:srgbClr val="D6D6D6"/>
                      </a:solidFill>
                      <a:miter lim="400000"/>
                    </a:lnR>
                    <a:solidFill>
                      <a:srgbClr val="000000"/>
                    </a:solidFill>
                  </a:tcPr>
                </a:tc>
              </a:tr>
              <a:tr h="429824">
                <a:tc>
                  <a:txBody>
                    <a:bodyPr/>
                    <a:lstStyle/>
                    <a:p>
                      <a:pPr>
                        <a:defRPr sz="1800">
                          <a:solidFill>
                            <a:srgbClr val="000000"/>
                          </a:solidFill>
                        </a:defRPr>
                      </a:pPr>
                      <a:r>
                        <a:rPr sz="1500">
                          <a:solidFill>
                            <a:srgbClr val="FFFFFF"/>
                          </a:solidFill>
                          <a:latin typeface="Gill Sans"/>
                          <a:ea typeface="Gill Sans"/>
                          <a:cs typeface="Gill Sans"/>
                          <a:sym typeface="Gill Sans"/>
                        </a:rPr>
                        <a:t>ocsp.marketware.eu</a:t>
                      </a:r>
                    </a:p>
                  </a:txBody>
                  <a:tcPr marL="50800" marR="50800" marT="50800" marB="50800" anchor="ctr" anchorCtr="0" horzOverflow="overflow">
                    <a:lnL w="12700">
                      <a:solidFill>
                        <a:srgbClr val="D6D6D6"/>
                      </a:solidFill>
                      <a:miter lim="400000"/>
                    </a:lnL>
                    <a:solidFill>
                      <a:srgbClr val="000000"/>
                    </a:solidFill>
                  </a:tcPr>
                </a:tc>
                <a:tc>
                  <a:txBody>
                    <a:bodyPr/>
                    <a:lstStyle/>
                    <a:p>
                      <a:pPr>
                        <a:defRPr sz="1800">
                          <a:solidFill>
                            <a:srgbClr val="000000"/>
                          </a:solidFill>
                        </a:defRPr>
                      </a:pPr>
                      <a:r>
                        <a:rPr sz="1500">
                          <a:solidFill>
                            <a:srgbClr val="FFFFFF"/>
                          </a:solidFill>
                          <a:latin typeface="Gill Sans"/>
                          <a:ea typeface="Gill Sans"/>
                          <a:cs typeface="Gill Sans"/>
                          <a:sym typeface="Gill Sans"/>
                        </a:rPr>
                        <a:t>CNAME: ocsp.comodoca.com</a:t>
                      </a:r>
                    </a:p>
                  </a:txBody>
                  <a:tcPr marL="50800" marR="50800" marT="50800" marB="50800" anchor="ctr" anchorCtr="0" horzOverflow="overflow">
                    <a:lnR w="12700">
                      <a:solidFill>
                        <a:srgbClr val="D6D6D6"/>
                      </a:solidFill>
                      <a:miter lim="400000"/>
                    </a:lnR>
                    <a:solidFill>
                      <a:srgbClr val="000000"/>
                    </a:solidFill>
                  </a:tcPr>
                </a:tc>
              </a:tr>
              <a:tr h="429824">
                <a:tc>
                  <a:txBody>
                    <a:bodyPr/>
                    <a:lstStyle/>
                    <a:p>
                      <a:pPr>
                        <a:defRPr sz="1800">
                          <a:solidFill>
                            <a:srgbClr val="000000"/>
                          </a:solidFill>
                        </a:defRPr>
                      </a:pPr>
                      <a:r>
                        <a:rPr sz="1500">
                          <a:solidFill>
                            <a:srgbClr val="FFFFFF"/>
                          </a:solidFill>
                          <a:latin typeface="Gill Sans"/>
                          <a:ea typeface="Gill Sans"/>
                          <a:cs typeface="Gill Sans"/>
                          <a:sym typeface="Gill Sans"/>
                        </a:rPr>
                        <a:t>ocsp.netsolssl.com</a:t>
                      </a:r>
                    </a:p>
                  </a:txBody>
                  <a:tcPr marL="50800" marR="50800" marT="50800" marB="50800" anchor="ctr" anchorCtr="0" horzOverflow="overflow">
                    <a:lnL w="12700">
                      <a:solidFill>
                        <a:srgbClr val="D6D6D6"/>
                      </a:solidFill>
                      <a:miter lim="400000"/>
                    </a:lnL>
                    <a:solidFill>
                      <a:srgbClr val="000000"/>
                    </a:solidFill>
                  </a:tcPr>
                </a:tc>
                <a:tc>
                  <a:txBody>
                    <a:bodyPr/>
                    <a:lstStyle/>
                    <a:p>
                      <a:pPr>
                        <a:defRPr sz="1800">
                          <a:solidFill>
                            <a:srgbClr val="000000"/>
                          </a:solidFill>
                        </a:defRPr>
                      </a:pPr>
                      <a:r>
                        <a:rPr sz="1500">
                          <a:solidFill>
                            <a:srgbClr val="FFFFFF"/>
                          </a:solidFill>
                          <a:latin typeface="Gill Sans"/>
                          <a:ea typeface="Gill Sans"/>
                          <a:cs typeface="Gill Sans"/>
                          <a:sym typeface="Gill Sans"/>
                        </a:rPr>
                        <a:t>CNAME: ocsp.comodoca.com</a:t>
                      </a:r>
                    </a:p>
                  </a:txBody>
                  <a:tcPr marL="50800" marR="50800" marT="50800" marB="50800" anchor="ctr" anchorCtr="0" horzOverflow="overflow">
                    <a:lnR w="12700">
                      <a:solidFill>
                        <a:srgbClr val="D6D6D6"/>
                      </a:solidFill>
                      <a:miter lim="400000"/>
                    </a:lnR>
                    <a:solidFill>
                      <a:srgbClr val="000000"/>
                    </a:solidFill>
                  </a:tcPr>
                </a:tc>
              </a:tr>
              <a:tr h="429824">
                <a:tc>
                  <a:txBody>
                    <a:bodyPr/>
                    <a:lstStyle/>
                    <a:p>
                      <a:pPr>
                        <a:defRPr sz="1800">
                          <a:solidFill>
                            <a:srgbClr val="000000"/>
                          </a:solidFill>
                        </a:defRPr>
                      </a:pPr>
                      <a:r>
                        <a:rPr sz="1500">
                          <a:solidFill>
                            <a:srgbClr val="FFFFFF"/>
                          </a:solidFill>
                          <a:latin typeface="Gill Sans"/>
                          <a:ea typeface="Gill Sans"/>
                          <a:cs typeface="Gill Sans"/>
                          <a:sym typeface="Gill Sans"/>
                        </a:rPr>
                        <a:t>ocsp.register.com</a:t>
                      </a:r>
                    </a:p>
                  </a:txBody>
                  <a:tcPr marL="50800" marR="50800" marT="50800" marB="50800" anchor="ctr" anchorCtr="0" horzOverflow="overflow">
                    <a:lnL w="12700">
                      <a:solidFill>
                        <a:srgbClr val="D6D6D6"/>
                      </a:solidFill>
                      <a:miter lim="400000"/>
                    </a:lnL>
                    <a:solidFill>
                      <a:srgbClr val="000000"/>
                    </a:solidFill>
                  </a:tcPr>
                </a:tc>
                <a:tc>
                  <a:txBody>
                    <a:bodyPr/>
                    <a:lstStyle/>
                    <a:p>
                      <a:pPr>
                        <a:defRPr sz="1800">
                          <a:solidFill>
                            <a:srgbClr val="000000"/>
                          </a:solidFill>
                        </a:defRPr>
                      </a:pPr>
                      <a:r>
                        <a:rPr sz="1500">
                          <a:solidFill>
                            <a:srgbClr val="FFFFFF"/>
                          </a:solidFill>
                          <a:latin typeface="Gill Sans"/>
                          <a:ea typeface="Gill Sans"/>
                          <a:cs typeface="Gill Sans"/>
                          <a:sym typeface="Gill Sans"/>
                        </a:rPr>
                        <a:t>CNAME: ocsp.comodoca.com</a:t>
                      </a:r>
                    </a:p>
                  </a:txBody>
                  <a:tcPr marL="50800" marR="50800" marT="50800" marB="50800" anchor="ctr" anchorCtr="0" horzOverflow="overflow">
                    <a:lnR w="12700">
                      <a:solidFill>
                        <a:srgbClr val="D6D6D6"/>
                      </a:solidFill>
                      <a:miter lim="400000"/>
                    </a:lnR>
                    <a:solidFill>
                      <a:srgbClr val="000000"/>
                    </a:solidFill>
                  </a:tcPr>
                </a:tc>
              </a:tr>
              <a:tr h="429824">
                <a:tc>
                  <a:txBody>
                    <a:bodyPr/>
                    <a:lstStyle/>
                    <a:p>
                      <a:pPr>
                        <a:defRPr sz="1800">
                          <a:solidFill>
                            <a:srgbClr val="000000"/>
                          </a:solidFill>
                        </a:defRPr>
                      </a:pPr>
                      <a:r>
                        <a:rPr sz="1500">
                          <a:solidFill>
                            <a:srgbClr val="FFFFFF"/>
                          </a:solidFill>
                          <a:latin typeface="Gill Sans"/>
                          <a:ea typeface="Gill Sans"/>
                          <a:cs typeface="Gill Sans"/>
                          <a:sym typeface="Gill Sans"/>
                        </a:rPr>
                        <a:t>ocsp.securecore-ca.com</a:t>
                      </a:r>
                    </a:p>
                  </a:txBody>
                  <a:tcPr marL="50800" marR="50800" marT="50800" marB="50800" anchor="ctr" anchorCtr="0" horzOverflow="overflow">
                    <a:lnL w="12700">
                      <a:solidFill>
                        <a:srgbClr val="D6D6D6"/>
                      </a:solidFill>
                      <a:miter lim="400000"/>
                    </a:lnL>
                    <a:solidFill>
                      <a:srgbClr val="000000"/>
                    </a:solidFill>
                  </a:tcPr>
                </a:tc>
                <a:tc>
                  <a:txBody>
                    <a:bodyPr/>
                    <a:lstStyle/>
                    <a:p>
                      <a:pPr>
                        <a:defRPr sz="1800">
                          <a:solidFill>
                            <a:srgbClr val="000000"/>
                          </a:solidFill>
                        </a:defRPr>
                      </a:pPr>
                      <a:r>
                        <a:rPr sz="1500">
                          <a:solidFill>
                            <a:srgbClr val="FFFFFF"/>
                          </a:solidFill>
                          <a:latin typeface="Gill Sans"/>
                          <a:ea typeface="Gill Sans"/>
                          <a:cs typeface="Gill Sans"/>
                          <a:sym typeface="Gill Sans"/>
                        </a:rPr>
                        <a:t>NS: ns0.comododns.com.</a:t>
                      </a:r>
                    </a:p>
                  </a:txBody>
                  <a:tcPr marL="50800" marR="50800" marT="50800" marB="50800" anchor="ctr" anchorCtr="0" horzOverflow="overflow">
                    <a:lnR w="12700">
                      <a:solidFill>
                        <a:srgbClr val="D6D6D6"/>
                      </a:solidFill>
                      <a:miter lim="400000"/>
                    </a:lnR>
                    <a:solidFill>
                      <a:srgbClr val="000000"/>
                    </a:solidFill>
                  </a:tcPr>
                </a:tc>
              </a:tr>
              <a:tr h="429824">
                <a:tc>
                  <a:txBody>
                    <a:bodyPr/>
                    <a:lstStyle/>
                    <a:p>
                      <a:pPr>
                        <a:defRPr sz="1800">
                          <a:solidFill>
                            <a:srgbClr val="000000"/>
                          </a:solidFill>
                        </a:defRPr>
                      </a:pPr>
                      <a:r>
                        <a:rPr sz="1500">
                          <a:solidFill>
                            <a:srgbClr val="FFFFFF"/>
                          </a:solidFill>
                          <a:latin typeface="Gill Sans"/>
                          <a:ea typeface="Gill Sans"/>
                          <a:cs typeface="Gill Sans"/>
                          <a:sym typeface="Gill Sans"/>
                        </a:rPr>
                        <a:t>ocsp.sgssl.net.</a:t>
                      </a:r>
                    </a:p>
                  </a:txBody>
                  <a:tcPr marL="50800" marR="50800" marT="50800" marB="50800" anchor="ctr" anchorCtr="0" horzOverflow="overflow">
                    <a:lnL w="12700">
                      <a:solidFill>
                        <a:srgbClr val="D6D6D6"/>
                      </a:solidFill>
                      <a:miter lim="400000"/>
                    </a:lnL>
                    <a:solidFill>
                      <a:srgbClr val="000000"/>
                    </a:solidFill>
                  </a:tcPr>
                </a:tc>
                <a:tc>
                  <a:txBody>
                    <a:bodyPr/>
                    <a:lstStyle/>
                    <a:p>
                      <a:pPr>
                        <a:defRPr sz="1800">
                          <a:solidFill>
                            <a:srgbClr val="000000"/>
                          </a:solidFill>
                        </a:defRPr>
                      </a:pPr>
                      <a:r>
                        <a:rPr sz="1500">
                          <a:solidFill>
                            <a:srgbClr val="FFFFFF"/>
                          </a:solidFill>
                          <a:latin typeface="Gill Sans"/>
                          <a:ea typeface="Gill Sans"/>
                          <a:cs typeface="Gill Sans"/>
                          <a:sym typeface="Gill Sans"/>
                        </a:rPr>
                        <a:t>NS: ns0.comododns.com.</a:t>
                      </a:r>
                    </a:p>
                  </a:txBody>
                  <a:tcPr marL="50800" marR="50800" marT="50800" marB="50800" anchor="ctr" anchorCtr="0" horzOverflow="overflow">
                    <a:lnR w="12700">
                      <a:solidFill>
                        <a:srgbClr val="D6D6D6"/>
                      </a:solidFill>
                      <a:miter lim="400000"/>
                    </a:lnR>
                    <a:solidFill>
                      <a:srgbClr val="000000"/>
                    </a:solidFill>
                  </a:tcPr>
                </a:tc>
              </a:tr>
              <a:tr h="429824">
                <a:tc>
                  <a:txBody>
                    <a:bodyPr/>
                    <a:lstStyle/>
                    <a:p>
                      <a:pPr>
                        <a:defRPr sz="1800">
                          <a:solidFill>
                            <a:srgbClr val="000000"/>
                          </a:solidFill>
                        </a:defRPr>
                      </a:pPr>
                      <a:r>
                        <a:rPr sz="1500">
                          <a:solidFill>
                            <a:srgbClr val="FFFFFF"/>
                          </a:solidFill>
                          <a:latin typeface="Gill Sans"/>
                          <a:ea typeface="Gill Sans"/>
                          <a:cs typeface="Gill Sans"/>
                          <a:sym typeface="Gill Sans"/>
                        </a:rPr>
                        <a:t>ocsp.trustasiassl.com.</a:t>
                      </a:r>
                    </a:p>
                  </a:txBody>
                  <a:tcPr marL="50800" marR="50800" marT="50800" marB="50800" anchor="ctr" anchorCtr="0" horzOverflow="overflow">
                    <a:lnL w="12700">
                      <a:solidFill>
                        <a:srgbClr val="D6D6D6"/>
                      </a:solidFill>
                      <a:miter lim="400000"/>
                    </a:lnL>
                    <a:solidFill>
                      <a:srgbClr val="000000"/>
                    </a:solidFill>
                  </a:tcPr>
                </a:tc>
                <a:tc>
                  <a:txBody>
                    <a:bodyPr/>
                    <a:lstStyle/>
                    <a:p>
                      <a:pPr>
                        <a:defRPr sz="1800">
                          <a:solidFill>
                            <a:srgbClr val="000000"/>
                          </a:solidFill>
                        </a:defRPr>
                      </a:pPr>
                      <a:r>
                        <a:rPr sz="1500">
                          <a:solidFill>
                            <a:srgbClr val="FFFFFF"/>
                          </a:solidFill>
                          <a:latin typeface="Gill Sans"/>
                          <a:ea typeface="Gill Sans"/>
                          <a:cs typeface="Gill Sans"/>
                          <a:sym typeface="Gill Sans"/>
                        </a:rPr>
                        <a:t>NS: ns0.comododns.com.</a:t>
                      </a:r>
                    </a:p>
                  </a:txBody>
                  <a:tcPr marL="50800" marR="50800" marT="50800" marB="50800" anchor="ctr" anchorCtr="0" horzOverflow="overflow">
                    <a:lnR w="12700">
                      <a:solidFill>
                        <a:srgbClr val="D6D6D6"/>
                      </a:solidFill>
                      <a:miter lim="400000"/>
                    </a:lnR>
                    <a:solidFill>
                      <a:srgbClr val="000000"/>
                    </a:solidFill>
                  </a:tcPr>
                </a:tc>
              </a:tr>
              <a:tr h="429824">
                <a:tc>
                  <a:txBody>
                    <a:bodyPr/>
                    <a:lstStyle/>
                    <a:p>
                      <a:pPr>
                        <a:defRPr sz="1800">
                          <a:solidFill>
                            <a:srgbClr val="000000"/>
                          </a:solidFill>
                        </a:defRPr>
                      </a:pPr>
                      <a:r>
                        <a:rPr sz="1500">
                          <a:solidFill>
                            <a:srgbClr val="FFFFFF"/>
                          </a:solidFill>
                          <a:latin typeface="Gill Sans"/>
                          <a:ea typeface="Gill Sans"/>
                          <a:cs typeface="Gill Sans"/>
                          <a:sym typeface="Gill Sans"/>
                        </a:rPr>
                        <a:t>ocsp.trust-provider.com</a:t>
                      </a:r>
                    </a:p>
                  </a:txBody>
                  <a:tcPr marL="50800" marR="50800" marT="50800" marB="50800" anchor="ctr" anchorCtr="0" horzOverflow="overflow">
                    <a:lnL w="12700">
                      <a:solidFill>
                        <a:srgbClr val="D6D6D6"/>
                      </a:solidFill>
                      <a:miter lim="400000"/>
                    </a:lnL>
                    <a:solidFill>
                      <a:srgbClr val="000000"/>
                    </a:solidFill>
                  </a:tcPr>
                </a:tc>
                <a:tc>
                  <a:txBody>
                    <a:bodyPr/>
                    <a:lstStyle/>
                    <a:p>
                      <a:pPr>
                        <a:defRPr sz="1800">
                          <a:solidFill>
                            <a:srgbClr val="000000"/>
                          </a:solidFill>
                        </a:defRPr>
                      </a:pPr>
                      <a:r>
                        <a:rPr sz="1500">
                          <a:solidFill>
                            <a:srgbClr val="FFFFFF"/>
                          </a:solidFill>
                          <a:latin typeface="Gill Sans"/>
                          <a:ea typeface="Gill Sans"/>
                          <a:cs typeface="Gill Sans"/>
                          <a:sym typeface="Gill Sans"/>
                        </a:rPr>
                        <a:t>CNAME: ocsp.comodoca.com</a:t>
                      </a:r>
                    </a:p>
                  </a:txBody>
                  <a:tcPr marL="50800" marR="50800" marT="50800" marB="50800" anchor="ctr" anchorCtr="0" horzOverflow="overflow">
                    <a:lnR w="12700">
                      <a:solidFill>
                        <a:srgbClr val="D6D6D6"/>
                      </a:solidFill>
                      <a:miter lim="400000"/>
                    </a:lnR>
                    <a:solidFill>
                      <a:srgbClr val="000000"/>
                    </a:solidFill>
                  </a:tcPr>
                </a:tc>
              </a:tr>
              <a:tr h="429824">
                <a:tc>
                  <a:txBody>
                    <a:bodyPr/>
                    <a:lstStyle/>
                    <a:p>
                      <a:pPr>
                        <a:defRPr sz="1800">
                          <a:solidFill>
                            <a:srgbClr val="000000"/>
                          </a:solidFill>
                        </a:defRPr>
                      </a:pPr>
                      <a:r>
                        <a:rPr sz="1500">
                          <a:solidFill>
                            <a:srgbClr val="FFFFFF"/>
                          </a:solidFill>
                          <a:latin typeface="Gill Sans"/>
                          <a:ea typeface="Gill Sans"/>
                          <a:cs typeface="Gill Sans"/>
                          <a:sym typeface="Gill Sans"/>
                        </a:rPr>
                        <a:t>ocsp.usertrust.com</a:t>
                      </a:r>
                    </a:p>
                  </a:txBody>
                  <a:tcPr marL="50800" marR="50800" marT="50800" marB="50800" anchor="ctr" anchorCtr="0" horzOverflow="overflow">
                    <a:lnL w="12700">
                      <a:solidFill>
                        <a:srgbClr val="D6D6D6"/>
                      </a:solidFill>
                      <a:miter lim="400000"/>
                    </a:lnL>
                    <a:lnB w="12700">
                      <a:solidFill>
                        <a:srgbClr val="D6D6D6"/>
                      </a:solidFill>
                      <a:miter lim="400000"/>
                    </a:lnB>
                    <a:solidFill>
                      <a:srgbClr val="000000"/>
                    </a:solidFill>
                  </a:tcPr>
                </a:tc>
                <a:tc>
                  <a:txBody>
                    <a:bodyPr/>
                    <a:lstStyle/>
                    <a:p>
                      <a:pPr>
                        <a:defRPr sz="1800">
                          <a:solidFill>
                            <a:srgbClr val="000000"/>
                          </a:solidFill>
                        </a:defRPr>
                      </a:pPr>
                      <a:r>
                        <a:rPr sz="1500">
                          <a:solidFill>
                            <a:srgbClr val="FFFFFF"/>
                          </a:solidFill>
                          <a:latin typeface="Gill Sans"/>
                          <a:ea typeface="Gill Sans"/>
                          <a:cs typeface="Gill Sans"/>
                          <a:sym typeface="Gill Sans"/>
                        </a:rPr>
                        <a:t>NS: ns0.comododns.com.</a:t>
                      </a:r>
                    </a:p>
                  </a:txBody>
                  <a:tcPr marL="50800" marR="50800" marT="50800" marB="50800" anchor="ctr" anchorCtr="0" horzOverflow="overflow">
                    <a:lnR w="12700">
                      <a:solidFill>
                        <a:srgbClr val="D6D6D6"/>
                      </a:solidFill>
                      <a:miter lim="400000"/>
                    </a:lnR>
                    <a:lnB w="12700">
                      <a:solidFill>
                        <a:srgbClr val="D6D6D6"/>
                      </a:solidFill>
                      <a:miter lim="400000"/>
                    </a:lnB>
                    <a:solidFill>
                      <a:srgbClr val="000000"/>
                    </a:solidFill>
                  </a:tcPr>
                </a:tc>
              </a:tr>
            </a:tbl>
          </a:graphicData>
        </a:graphic>
      </p:graphicFrame>
      <p:sp>
        <p:nvSpPr>
          <p:cNvPr id="3360" name="Rounded Rectangle"/>
          <p:cNvSpPr/>
          <p:nvPr/>
        </p:nvSpPr>
        <p:spPr>
          <a:xfrm>
            <a:off x="2494726" y="2965138"/>
            <a:ext cx="645068" cy="1744208"/>
          </a:xfrm>
          <a:prstGeom prst="roundRect">
            <a:avLst>
              <a:gd name="adj" fmla="val 9991"/>
            </a:avLst>
          </a:prstGeom>
          <a:solidFill>
            <a:schemeClr val="accent5">
              <a:hueOff val="89162"/>
              <a:satOff val="9554"/>
              <a:lumOff val="16296"/>
              <a:alpha val="63685"/>
            </a:schemeClr>
          </a:solidFill>
          <a:ln w="12700">
            <a:miter lim="400000"/>
          </a:ln>
        </p:spPr>
        <p:txBody>
          <a:bodyPr lIns="50800" tIns="50800" rIns="50800" bIns="50800" anchor="ctr"/>
          <a:lstStyle/>
          <a:p>
            <a:pPr>
              <a:defRPr b="0" sz="2200">
                <a:latin typeface="+mn-lt"/>
                <a:ea typeface="+mn-ea"/>
                <a:cs typeface="+mn-cs"/>
                <a:sym typeface="Helvetica Neue Medium"/>
              </a:defRPr>
            </a:pPr>
          </a:p>
        </p:txBody>
      </p:sp>
      <p:sp>
        <p:nvSpPr>
          <p:cNvPr id="3361" name="Seoul, Sydney, and Oregon (Asia Pacific)"/>
          <p:cNvSpPr txBox="1"/>
          <p:nvPr/>
        </p:nvSpPr>
        <p:spPr>
          <a:xfrm>
            <a:off x="251647" y="2175709"/>
            <a:ext cx="5979263"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5">
                    <a:hueOff val="89162"/>
                    <a:satOff val="9554"/>
                    <a:lumOff val="16296"/>
                  </a:schemeClr>
                </a:solidFill>
              </a:defRPr>
            </a:lvl1pPr>
          </a:lstStyle>
          <a:p>
            <a:pPr/>
            <a:r>
              <a:t>Seoul, Sydney, and Oregon (Asia Pacific)</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35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359" grpId="1"/>
    </p:bldLst>
  </p:timing>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65" name="(1) Availability:…"/>
          <p:cNvSpPr txBox="1"/>
          <p:nvPr>
            <p:ph type="title"/>
          </p:nvPr>
        </p:nvSpPr>
        <p:spPr>
          <a:prstGeom prst="rect">
            <a:avLst/>
          </a:prstGeom>
        </p:spPr>
        <p:txBody>
          <a:bodyPr/>
          <a:lstStyle/>
          <a:p>
            <a:pPr/>
            <a:r>
              <a:t>(1) Availability:</a:t>
            </a:r>
          </a:p>
          <a:p>
            <a:pPr/>
            <a:r>
              <a:t>Impact on the Web</a:t>
            </a:r>
          </a:p>
        </p:txBody>
      </p:sp>
      <p:sp>
        <p:nvSpPr>
          <p:cNvPr id="3366"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3367" name="Image" descr="Image"/>
          <p:cNvPicPr>
            <a:picLocks noChangeAspect="1"/>
          </p:cNvPicPr>
          <p:nvPr/>
        </p:nvPicPr>
        <p:blipFill>
          <a:blip r:embed="rId3">
            <a:extLst/>
          </a:blip>
          <a:stretch>
            <a:fillRect/>
          </a:stretch>
        </p:blipFill>
        <p:spPr>
          <a:xfrm>
            <a:off x="50800" y="2540000"/>
            <a:ext cx="12700000" cy="5879630"/>
          </a:xfrm>
          <a:prstGeom prst="rect">
            <a:avLst/>
          </a:prstGeom>
          <a:ln w="12700">
            <a:miter lim="400000"/>
          </a:ln>
        </p:spPr>
      </p:pic>
      <p:grpSp>
        <p:nvGrpSpPr>
          <p:cNvPr id="3371" name="Group"/>
          <p:cNvGrpSpPr/>
          <p:nvPr/>
        </p:nvGrpSpPr>
        <p:grpSpPr>
          <a:xfrm>
            <a:off x="2016304" y="3209688"/>
            <a:ext cx="10106744" cy="4066076"/>
            <a:chOff x="0" y="0"/>
            <a:chExt cx="10106743" cy="4066076"/>
          </a:xfrm>
        </p:grpSpPr>
        <p:sp>
          <p:nvSpPr>
            <p:cNvPr id="3368" name="Rectangle"/>
            <p:cNvSpPr/>
            <p:nvPr/>
          </p:nvSpPr>
          <p:spPr>
            <a:xfrm>
              <a:off x="0" y="0"/>
              <a:ext cx="195584" cy="3612759"/>
            </a:xfrm>
            <a:prstGeom prst="rect">
              <a:avLst/>
            </a:prstGeom>
            <a:solidFill>
              <a:srgbClr val="000000"/>
            </a:solidFill>
            <a:ln w="12700" cap="flat">
              <a:noFill/>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sp>
          <p:nvSpPr>
            <p:cNvPr id="3369" name="Rectangle"/>
            <p:cNvSpPr/>
            <p:nvPr/>
          </p:nvSpPr>
          <p:spPr>
            <a:xfrm>
              <a:off x="0" y="2015887"/>
              <a:ext cx="10106744" cy="2050190"/>
            </a:xfrm>
            <a:prstGeom prst="rect">
              <a:avLst/>
            </a:prstGeom>
            <a:solidFill>
              <a:srgbClr val="000000"/>
            </a:solidFill>
            <a:ln w="12700" cap="flat">
              <a:noFill/>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sp>
          <p:nvSpPr>
            <p:cNvPr id="3370" name="Rectangle"/>
            <p:cNvSpPr/>
            <p:nvPr/>
          </p:nvSpPr>
          <p:spPr>
            <a:xfrm>
              <a:off x="3492238" y="114327"/>
              <a:ext cx="6614506" cy="2636939"/>
            </a:xfrm>
            <a:prstGeom prst="rect">
              <a:avLst/>
            </a:prstGeom>
            <a:solidFill>
              <a:srgbClr val="000000"/>
            </a:solidFill>
            <a:ln w="12700" cap="flat">
              <a:noFill/>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grpSp>
      <p:grpSp>
        <p:nvGrpSpPr>
          <p:cNvPr id="3376" name="Group"/>
          <p:cNvGrpSpPr/>
          <p:nvPr/>
        </p:nvGrpSpPr>
        <p:grpSpPr>
          <a:xfrm>
            <a:off x="1884977" y="3250957"/>
            <a:ext cx="9721068" cy="3721539"/>
            <a:chOff x="0" y="0"/>
            <a:chExt cx="9721066" cy="3721537"/>
          </a:xfrm>
        </p:grpSpPr>
        <p:sp>
          <p:nvSpPr>
            <p:cNvPr id="3372" name="Rounded Rectangle"/>
            <p:cNvSpPr/>
            <p:nvPr/>
          </p:nvSpPr>
          <p:spPr>
            <a:xfrm>
              <a:off x="0" y="0"/>
              <a:ext cx="442240" cy="3721538"/>
            </a:xfrm>
            <a:prstGeom prst="roundRect">
              <a:avLst>
                <a:gd name="adj" fmla="val 14573"/>
              </a:avLst>
            </a:prstGeom>
            <a:solidFill>
              <a:schemeClr val="accent5">
                <a:hueOff val="89162"/>
                <a:satOff val="9554"/>
                <a:lumOff val="16296"/>
                <a:alpha val="63685"/>
              </a:schemeClr>
            </a:solidFill>
            <a:ln w="12700" cap="flat">
              <a:noFill/>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sp>
          <p:nvSpPr>
            <p:cNvPr id="3373" name="Rounded Rectangle"/>
            <p:cNvSpPr/>
            <p:nvPr/>
          </p:nvSpPr>
          <p:spPr>
            <a:xfrm>
              <a:off x="6519835" y="173147"/>
              <a:ext cx="355799" cy="2941787"/>
            </a:xfrm>
            <a:prstGeom prst="roundRect">
              <a:avLst>
                <a:gd name="adj" fmla="val 14573"/>
              </a:avLst>
            </a:prstGeom>
            <a:solidFill>
              <a:schemeClr val="accent5">
                <a:hueOff val="89162"/>
                <a:satOff val="9554"/>
                <a:lumOff val="16296"/>
                <a:alpha val="63685"/>
              </a:schemeClr>
            </a:solidFill>
            <a:ln w="12700" cap="flat">
              <a:noFill/>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sp>
          <p:nvSpPr>
            <p:cNvPr id="3374" name="Rounded Rectangle"/>
            <p:cNvSpPr/>
            <p:nvPr/>
          </p:nvSpPr>
          <p:spPr>
            <a:xfrm>
              <a:off x="8066406" y="71492"/>
              <a:ext cx="355800" cy="2941786"/>
            </a:xfrm>
            <a:prstGeom prst="roundRect">
              <a:avLst>
                <a:gd name="adj" fmla="val 14573"/>
              </a:avLst>
            </a:prstGeom>
            <a:solidFill>
              <a:schemeClr val="accent5">
                <a:hueOff val="89162"/>
                <a:satOff val="9554"/>
                <a:lumOff val="16296"/>
                <a:alpha val="63685"/>
              </a:schemeClr>
            </a:solidFill>
            <a:ln w="12700" cap="flat">
              <a:noFill/>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sp>
          <p:nvSpPr>
            <p:cNvPr id="3375" name="Rounded Rectangle"/>
            <p:cNvSpPr/>
            <p:nvPr/>
          </p:nvSpPr>
          <p:spPr>
            <a:xfrm>
              <a:off x="9365267" y="71492"/>
              <a:ext cx="355800" cy="2941786"/>
            </a:xfrm>
            <a:prstGeom prst="roundRect">
              <a:avLst>
                <a:gd name="adj" fmla="val 14573"/>
              </a:avLst>
            </a:prstGeom>
            <a:solidFill>
              <a:schemeClr val="accent5">
                <a:hueOff val="89162"/>
                <a:satOff val="9554"/>
                <a:lumOff val="16296"/>
                <a:alpha val="63685"/>
              </a:schemeClr>
            </a:solidFill>
            <a:ln w="12700" cap="flat">
              <a:noFill/>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grpSp>
      <p:grpSp>
        <p:nvGrpSpPr>
          <p:cNvPr id="3381" name="Group"/>
          <p:cNvGrpSpPr/>
          <p:nvPr/>
        </p:nvGrpSpPr>
        <p:grpSpPr>
          <a:xfrm>
            <a:off x="2002475" y="1552385"/>
            <a:ext cx="11139961" cy="2055144"/>
            <a:chOff x="1142999" y="406399"/>
            <a:chExt cx="11139960" cy="2055142"/>
          </a:xfrm>
        </p:grpSpPr>
        <p:sp>
          <p:nvSpPr>
            <p:cNvPr id="3377" name="Comodo…"/>
            <p:cNvSpPr/>
            <p:nvPr/>
          </p:nvSpPr>
          <p:spPr>
            <a:xfrm>
              <a:off x="1142999" y="774999"/>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defRPr b="0">
                  <a:latin typeface="Gill Sans"/>
                  <a:ea typeface="Gill Sans"/>
                  <a:cs typeface="Gill Sans"/>
                  <a:sym typeface="Gill Sans"/>
                </a:defRPr>
              </a:pPr>
              <a:r>
                <a:t>Comodo </a:t>
              </a:r>
            </a:p>
            <a:p>
              <a:pPr>
                <a:defRPr b="0">
                  <a:latin typeface="Gill Sans"/>
                  <a:ea typeface="Gill Sans"/>
                  <a:cs typeface="Gill Sans"/>
                  <a:sym typeface="Gill Sans"/>
                </a:defRPr>
              </a:pPr>
              <a:r>
                <a:t>down for 2 hours</a:t>
              </a:r>
            </a:p>
          </p:txBody>
        </p:sp>
        <p:sp>
          <p:nvSpPr>
            <p:cNvPr id="3378" name="43 servers from wosign…"/>
            <p:cNvSpPr/>
            <p:nvPr/>
          </p:nvSpPr>
          <p:spPr>
            <a:xfrm>
              <a:off x="6106586" y="774999"/>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defRPr b="0">
                  <a:latin typeface="Gill Sans"/>
                  <a:ea typeface="Gill Sans"/>
                  <a:cs typeface="Gill Sans"/>
                  <a:sym typeface="Gill Sans"/>
                </a:defRPr>
              </a:pPr>
              <a:r>
                <a:t>43 servers from wosign</a:t>
              </a:r>
            </a:p>
            <a:p>
              <a:pPr>
                <a:defRPr b="0">
                  <a:latin typeface="Gill Sans"/>
                  <a:ea typeface="Gill Sans"/>
                  <a:cs typeface="Gill Sans"/>
                  <a:sym typeface="Gill Sans"/>
                </a:defRPr>
              </a:pPr>
              <a:r>
                <a:t>5 servers from startssl</a:t>
              </a:r>
            </a:p>
          </p:txBody>
        </p:sp>
        <p:sp>
          <p:nvSpPr>
            <p:cNvPr id="3379" name="9 servers…"/>
            <p:cNvSpPr/>
            <p:nvPr/>
          </p:nvSpPr>
          <p:spPr>
            <a:xfrm>
              <a:off x="11012960" y="406399"/>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defRPr b="0">
                  <a:latin typeface="Gill Sans"/>
                  <a:ea typeface="Gill Sans"/>
                  <a:cs typeface="Gill Sans"/>
                  <a:sym typeface="Gill Sans"/>
                </a:defRPr>
              </a:pPr>
              <a:r>
                <a:t>9 servers</a:t>
              </a:r>
            </a:p>
            <a:p>
              <a:pPr>
                <a:defRPr b="0">
                  <a:latin typeface="Gill Sans"/>
                  <a:ea typeface="Gill Sans"/>
                  <a:cs typeface="Gill Sans"/>
                  <a:sym typeface="Gill Sans"/>
                </a:defRPr>
              </a:pPr>
              <a:r>
                <a:t> from digicert</a:t>
              </a:r>
            </a:p>
          </p:txBody>
        </p:sp>
        <p:sp>
          <p:nvSpPr>
            <p:cNvPr id="3380" name="16 servers…"/>
            <p:cNvSpPr/>
            <p:nvPr/>
          </p:nvSpPr>
          <p:spPr>
            <a:xfrm>
              <a:off x="9079262" y="1191542"/>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defRPr b="0">
                  <a:latin typeface="Gill Sans"/>
                  <a:ea typeface="Gill Sans"/>
                  <a:cs typeface="Gill Sans"/>
                  <a:sym typeface="Gill Sans"/>
                </a:defRPr>
              </a:pPr>
              <a:r>
                <a:t>16 servers </a:t>
              </a:r>
            </a:p>
            <a:p>
              <a:pPr>
                <a:defRPr b="0">
                  <a:latin typeface="Gill Sans"/>
                  <a:ea typeface="Gill Sans"/>
                  <a:cs typeface="Gill Sans"/>
                  <a:sym typeface="Gill Sans"/>
                </a:defRPr>
              </a:pPr>
              <a:r>
                <a:t>from ocsp-certum</a:t>
              </a:r>
            </a:p>
          </p:txBody>
        </p:sp>
      </p:grpSp>
      <p:grpSp>
        <p:nvGrpSpPr>
          <p:cNvPr id="3384" name="Group"/>
          <p:cNvGrpSpPr/>
          <p:nvPr/>
        </p:nvGrpSpPr>
        <p:grpSpPr>
          <a:xfrm>
            <a:off x="2133968" y="8603165"/>
            <a:ext cx="3121817" cy="1600055"/>
            <a:chOff x="0" y="0"/>
            <a:chExt cx="3121815" cy="1600053"/>
          </a:xfrm>
        </p:grpSpPr>
        <p:sp>
          <p:nvSpPr>
            <p:cNvPr id="3382" name="Availability"/>
            <p:cNvSpPr/>
            <p:nvPr/>
          </p:nvSpPr>
          <p:spPr>
            <a:xfrm>
              <a:off x="0" y="0"/>
              <a:ext cx="1722037" cy="736308"/>
            </a:xfrm>
            <a:prstGeom prst="roundRect">
              <a:avLst>
                <a:gd name="adj" fmla="val 25255"/>
              </a:avLst>
            </a:prstGeom>
            <a:solidFill>
              <a:schemeClr val="accent5">
                <a:hueOff val="89162"/>
                <a:satOff val="9554"/>
                <a:lumOff val="16296"/>
              </a:schemeClr>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0" sz="2500">
                  <a:latin typeface="Gill Sans"/>
                  <a:ea typeface="Gill Sans"/>
                  <a:cs typeface="Gill Sans"/>
                  <a:sym typeface="Gill Sans"/>
                </a:defRPr>
              </a:lvl1pPr>
            </a:lstStyle>
            <a:p>
              <a:pPr/>
              <a:r>
                <a:t>Availability</a:t>
              </a:r>
            </a:p>
          </p:txBody>
        </p:sp>
        <p:sp>
          <p:nvSpPr>
            <p:cNvPr id="3383" name="OCSP responders are not fully reliable"/>
            <p:cNvSpPr/>
            <p:nvPr/>
          </p:nvSpPr>
          <p:spPr>
            <a:xfrm>
              <a:off x="1851815" y="330053"/>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b="0" sz="3600">
                  <a:solidFill>
                    <a:srgbClr val="FFFB00"/>
                  </a:solidFill>
                  <a:latin typeface="Gill Sans"/>
                  <a:ea typeface="Gill Sans"/>
                  <a:cs typeface="Gill Sans"/>
                  <a:sym typeface="Gill Sans"/>
                </a:defRPr>
              </a:lvl1pPr>
            </a:lstStyle>
            <a:p>
              <a:pPr/>
              <a:r>
                <a:t>OCSP responders are not fully reliable </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xit" nodeType="clickEffect" presetSubtype="8" presetID="22" grpId="1" fill="hold">
                                  <p:stCondLst>
                                    <p:cond delay="0"/>
                                  </p:stCondLst>
                                  <p:iterate type="el" backwards="0">
                                    <p:tmAbs val="0"/>
                                  </p:iterate>
                                  <p:childTnLst>
                                    <p:animEffect filter="wipe(left)" transition="out">
                                      <p:cBhvr>
                                        <p:cTn id="6" dur="300" fill="hold"/>
                                        <p:tgtEl>
                                          <p:spTgt spid="3371"/>
                                        </p:tgtEl>
                                      </p:cBhvr>
                                    </p:animEffect>
                                    <p:set>
                                      <p:cBhvr>
                                        <p:cTn id="7" fill="hold">
                                          <p:stCondLst>
                                            <p:cond delay="299"/>
                                          </p:stCondLst>
                                        </p:cTn>
                                        <p:tgtEl>
                                          <p:spTgt spid="337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3376"/>
                                        </p:tgtEl>
                                        <p:attrNameLst>
                                          <p:attrName>style.visibility</p:attrName>
                                        </p:attrNameLst>
                                      </p:cBhvr>
                                      <p:to>
                                        <p:strVal val="visible"/>
                                      </p:to>
                                    </p:set>
                                    <p:animEffect filter="dissolve" transition="in">
                                      <p:cBhvr>
                                        <p:cTn id="12" dur="1000"/>
                                        <p:tgtEl>
                                          <p:spTgt spid="3376"/>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3381"/>
                                        </p:tgtEl>
                                        <p:attrNameLst>
                                          <p:attrName>style.visibility</p:attrName>
                                        </p:attrNameLst>
                                      </p:cBhvr>
                                      <p:to>
                                        <p:strVal val="visible"/>
                                      </p:to>
                                    </p:set>
                                    <p:animEffect filter="dissolve" transition="in">
                                      <p:cBhvr>
                                        <p:cTn id="17" dur="300"/>
                                        <p:tgtEl>
                                          <p:spTgt spid="3381"/>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9" grpId="4" fill="hold">
                                  <p:stCondLst>
                                    <p:cond delay="0"/>
                                  </p:stCondLst>
                                  <p:iterate type="el" backwards="0">
                                    <p:tmAbs val="0"/>
                                  </p:iterate>
                                  <p:childTnLst>
                                    <p:set>
                                      <p:cBhvr>
                                        <p:cTn id="21" fill="hold"/>
                                        <p:tgtEl>
                                          <p:spTgt spid="3384"/>
                                        </p:tgtEl>
                                        <p:attrNameLst>
                                          <p:attrName>style.visibility</p:attrName>
                                        </p:attrNameLst>
                                      </p:cBhvr>
                                      <p:to>
                                        <p:strVal val="visible"/>
                                      </p:to>
                                    </p:set>
                                    <p:animEffect filter="dissolve" transition="in">
                                      <p:cBhvr>
                                        <p:cTn id="22" dur="499"/>
                                        <p:tgtEl>
                                          <p:spTgt spid="33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371" grpId="1"/>
      <p:bldP build="whole" bldLvl="1" animBg="1" rev="0" advAuto="0" spid="3384" grpId="4"/>
      <p:bldP build="whole" bldLvl="1" animBg="1" rev="0" advAuto="0" spid="3376" grpId="2"/>
      <p:bldP build="whole" bldLvl="1" animBg="1" rev="0" advAuto="0" spid="3381" grpId="3"/>
    </p:bldLst>
  </p:timing>
</p:sld>
</file>

<file path=ppt/slides/slide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88" name="(2) Validity of the Response"/>
          <p:cNvSpPr txBox="1"/>
          <p:nvPr>
            <p:ph type="title"/>
          </p:nvPr>
        </p:nvSpPr>
        <p:spPr>
          <a:prstGeom prst="rect">
            <a:avLst/>
          </a:prstGeom>
        </p:spPr>
        <p:txBody>
          <a:bodyPr/>
          <a:lstStyle/>
          <a:p>
            <a:pPr/>
            <a:r>
              <a:t>(2) Validity of the Response</a:t>
            </a:r>
          </a:p>
        </p:txBody>
      </p:sp>
      <p:sp>
        <p:nvSpPr>
          <p:cNvPr id="3389"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3390" name="Image" descr="Image"/>
          <p:cNvPicPr>
            <a:picLocks noChangeAspect="1"/>
          </p:cNvPicPr>
          <p:nvPr/>
        </p:nvPicPr>
        <p:blipFill>
          <a:blip r:embed="rId3">
            <a:extLst/>
          </a:blip>
          <a:stretch>
            <a:fillRect/>
          </a:stretch>
        </p:blipFill>
        <p:spPr>
          <a:xfrm>
            <a:off x="50800" y="2540000"/>
            <a:ext cx="12700000" cy="5879630"/>
          </a:xfrm>
          <a:prstGeom prst="rect">
            <a:avLst/>
          </a:prstGeom>
          <a:ln w="12700">
            <a:miter lim="400000"/>
          </a:ln>
        </p:spPr>
      </p:pic>
      <p:grpSp>
        <p:nvGrpSpPr>
          <p:cNvPr id="3393" name="Group"/>
          <p:cNvGrpSpPr/>
          <p:nvPr/>
        </p:nvGrpSpPr>
        <p:grpSpPr>
          <a:xfrm>
            <a:off x="7512296" y="1837582"/>
            <a:ext cx="1721190" cy="1270001"/>
            <a:chOff x="1835348" y="406399"/>
            <a:chExt cx="1721189" cy="1270000"/>
          </a:xfrm>
        </p:grpSpPr>
        <p:sp>
          <p:nvSpPr>
            <p:cNvPr id="3391" name="3 servers from postsigum.cz…"/>
            <p:cNvSpPr/>
            <p:nvPr/>
          </p:nvSpPr>
          <p:spPr>
            <a:xfrm>
              <a:off x="1835348" y="406399"/>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defRPr b="0">
                  <a:solidFill>
                    <a:schemeClr val="accent5">
                      <a:hueOff val="89162"/>
                      <a:satOff val="9554"/>
                      <a:lumOff val="16296"/>
                    </a:schemeClr>
                  </a:solidFill>
                  <a:latin typeface="Gill Sans"/>
                  <a:ea typeface="Gill Sans"/>
                  <a:cs typeface="Gill Sans"/>
                  <a:sym typeface="Gill Sans"/>
                </a:defRPr>
              </a:pPr>
              <a:r>
                <a:t>3 servers from postsigum.cz </a:t>
              </a:r>
            </a:p>
            <a:p>
              <a:pPr>
                <a:defRPr b="0">
                  <a:solidFill>
                    <a:schemeClr val="accent5">
                      <a:hueOff val="89162"/>
                      <a:satOff val="9554"/>
                      <a:lumOff val="16296"/>
                    </a:schemeClr>
                  </a:solidFill>
                  <a:latin typeface="Gill Sans"/>
                  <a:ea typeface="Gill Sans"/>
                  <a:cs typeface="Gill Sans"/>
                  <a:sym typeface="Gill Sans"/>
                </a:defRPr>
              </a:pPr>
              <a:r>
                <a:t>returning “0” response</a:t>
              </a:r>
            </a:p>
          </p:txBody>
        </p:sp>
        <p:sp>
          <p:nvSpPr>
            <p:cNvPr id="3392" name="Line"/>
            <p:cNvSpPr/>
            <p:nvPr/>
          </p:nvSpPr>
          <p:spPr>
            <a:xfrm flipH="1" flipV="1">
              <a:off x="2927209" y="927589"/>
              <a:ext cx="629329" cy="629329"/>
            </a:xfrm>
            <a:prstGeom prst="line">
              <a:avLst/>
            </a:prstGeom>
            <a:noFill/>
            <a:ln w="25400" cap="flat">
              <a:solidFill>
                <a:schemeClr val="accent5">
                  <a:hueOff val="89162"/>
                  <a:satOff val="9554"/>
                  <a:lumOff val="16296"/>
                </a:schemeClr>
              </a:solidFill>
              <a:prstDash val="sysDot"/>
              <a:miter lim="400000"/>
              <a:tailEnd type="triangle" w="med" len="med"/>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grpSp>
      <p:grpSp>
        <p:nvGrpSpPr>
          <p:cNvPr id="3397" name="Group"/>
          <p:cNvGrpSpPr/>
          <p:nvPr/>
        </p:nvGrpSpPr>
        <p:grpSpPr>
          <a:xfrm>
            <a:off x="2711515" y="2978488"/>
            <a:ext cx="9245332" cy="4115513"/>
            <a:chOff x="-11124" y="0"/>
            <a:chExt cx="9245330" cy="4115512"/>
          </a:xfrm>
        </p:grpSpPr>
        <p:sp>
          <p:nvSpPr>
            <p:cNvPr id="3394" name="Rectangle"/>
            <p:cNvSpPr/>
            <p:nvPr/>
          </p:nvSpPr>
          <p:spPr>
            <a:xfrm>
              <a:off x="187505" y="0"/>
              <a:ext cx="9046701" cy="2400015"/>
            </a:xfrm>
            <a:prstGeom prst="rect">
              <a:avLst/>
            </a:prstGeom>
            <a:solidFill>
              <a:srgbClr val="000000"/>
            </a:solidFill>
            <a:ln w="12700" cap="flat">
              <a:noFill/>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sp>
          <p:nvSpPr>
            <p:cNvPr id="3395" name="Rectangle"/>
            <p:cNvSpPr/>
            <p:nvPr/>
          </p:nvSpPr>
          <p:spPr>
            <a:xfrm>
              <a:off x="0" y="677384"/>
              <a:ext cx="3508887" cy="3155074"/>
            </a:xfrm>
            <a:prstGeom prst="rect">
              <a:avLst/>
            </a:prstGeom>
            <a:solidFill>
              <a:srgbClr val="000000"/>
            </a:solidFill>
            <a:ln w="12700" cap="flat">
              <a:noFill/>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sp>
          <p:nvSpPr>
            <p:cNvPr id="3396" name="Rectangle"/>
            <p:cNvSpPr/>
            <p:nvPr/>
          </p:nvSpPr>
          <p:spPr>
            <a:xfrm>
              <a:off x="-11125" y="3329549"/>
              <a:ext cx="4491831" cy="785964"/>
            </a:xfrm>
            <a:prstGeom prst="rect">
              <a:avLst/>
            </a:prstGeom>
            <a:solidFill>
              <a:srgbClr val="000000"/>
            </a:solidFill>
            <a:ln w="12700" cap="flat">
              <a:noFill/>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grpSp>
      <p:grpSp>
        <p:nvGrpSpPr>
          <p:cNvPr id="3400" name="Group"/>
          <p:cNvGrpSpPr/>
          <p:nvPr/>
        </p:nvGrpSpPr>
        <p:grpSpPr>
          <a:xfrm>
            <a:off x="2641320" y="8515540"/>
            <a:ext cx="3248920" cy="1636175"/>
            <a:chOff x="0" y="0"/>
            <a:chExt cx="3248919" cy="1636173"/>
          </a:xfrm>
        </p:grpSpPr>
        <p:sp>
          <p:nvSpPr>
            <p:cNvPr id="3398" name="Validity"/>
            <p:cNvSpPr/>
            <p:nvPr/>
          </p:nvSpPr>
          <p:spPr>
            <a:xfrm>
              <a:off x="0" y="0"/>
              <a:ext cx="1674099" cy="732348"/>
            </a:xfrm>
            <a:prstGeom prst="roundRect">
              <a:avLst>
                <a:gd name="adj" fmla="val 26012"/>
              </a:avLst>
            </a:prstGeom>
            <a:solidFill>
              <a:srgbClr val="00BB00"/>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0" sz="2900">
                  <a:latin typeface="Gill Sans"/>
                  <a:ea typeface="Gill Sans"/>
                  <a:cs typeface="Gill Sans"/>
                  <a:sym typeface="Gill Sans"/>
                </a:defRPr>
              </a:lvl1pPr>
            </a:lstStyle>
            <a:p>
              <a:pPr/>
              <a:r>
                <a:t>Validity</a:t>
              </a:r>
            </a:p>
          </p:txBody>
        </p:sp>
        <p:sp>
          <p:nvSpPr>
            <p:cNvPr id="3399" name="OCSP responses are (mostly) valid"/>
            <p:cNvSpPr/>
            <p:nvPr/>
          </p:nvSpPr>
          <p:spPr>
            <a:xfrm>
              <a:off x="1978919" y="366173"/>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b="0" sz="3600">
                  <a:solidFill>
                    <a:srgbClr val="FFFB00"/>
                  </a:solidFill>
                  <a:latin typeface="Gill Sans"/>
                  <a:ea typeface="Gill Sans"/>
                  <a:cs typeface="Gill Sans"/>
                  <a:sym typeface="Gill Sans"/>
                </a:defRPr>
              </a:lvl1pPr>
            </a:lstStyle>
            <a:p>
              <a:pPr/>
              <a:r>
                <a:t>OCSP responses are (mostly) valid</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xit" nodeType="clickEffect" presetSubtype="8" presetID="22" grpId="1" fill="hold">
                                  <p:stCondLst>
                                    <p:cond delay="0"/>
                                  </p:stCondLst>
                                  <p:iterate type="el" backwards="0">
                                    <p:tmAbs val="0"/>
                                  </p:iterate>
                                  <p:childTnLst>
                                    <p:animEffect filter="wipe(left)" transition="out">
                                      <p:cBhvr>
                                        <p:cTn id="6" dur="3000" fill="hold"/>
                                        <p:tgtEl>
                                          <p:spTgt spid="3397"/>
                                        </p:tgtEl>
                                      </p:cBhvr>
                                    </p:animEffect>
                                    <p:set>
                                      <p:cBhvr>
                                        <p:cTn id="7" fill="hold">
                                          <p:stCondLst>
                                            <p:cond delay="2999"/>
                                          </p:stCondLst>
                                        </p:cTn>
                                        <p:tgtEl>
                                          <p:spTgt spid="339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4" presetID="22" grpId="2" fill="hold">
                                  <p:stCondLst>
                                    <p:cond delay="0"/>
                                  </p:stCondLst>
                                  <p:iterate type="el" backwards="0">
                                    <p:tmAbs val="0"/>
                                  </p:iterate>
                                  <p:childTnLst>
                                    <p:set>
                                      <p:cBhvr>
                                        <p:cTn id="11" fill="hold"/>
                                        <p:tgtEl>
                                          <p:spTgt spid="3393"/>
                                        </p:tgtEl>
                                        <p:attrNameLst>
                                          <p:attrName>style.visibility</p:attrName>
                                        </p:attrNameLst>
                                      </p:cBhvr>
                                      <p:to>
                                        <p:strVal val="visible"/>
                                      </p:to>
                                    </p:set>
                                    <p:animEffect filter="wipe(down)" transition="in">
                                      <p:cBhvr>
                                        <p:cTn id="12" dur="300"/>
                                        <p:tgtEl>
                                          <p:spTgt spid="3393"/>
                                        </p:tgtEl>
                                      </p:cBhvr>
                                    </p:animEffect>
                                  </p:childTnLst>
                                </p:cTn>
                              </p:par>
                            </p:childTnLst>
                          </p:cTn>
                        </p:par>
                        <p:par>
                          <p:cTn id="13" fill="hold">
                            <p:stCondLst>
                              <p:cond delay="300"/>
                            </p:stCondLst>
                            <p:childTnLst>
                              <p:par>
                                <p:cTn id="14" presetClass="entr" nodeType="afterEffect" presetID="9" grpId="3" fill="hold">
                                  <p:stCondLst>
                                    <p:cond delay="0"/>
                                  </p:stCondLst>
                                  <p:iterate type="el" backwards="0">
                                    <p:tmAbs val="0"/>
                                  </p:iterate>
                                  <p:childTnLst>
                                    <p:set>
                                      <p:cBhvr>
                                        <p:cTn id="15" fill="hold"/>
                                        <p:tgtEl>
                                          <p:spTgt spid="3400"/>
                                        </p:tgtEl>
                                        <p:attrNameLst>
                                          <p:attrName>style.visibility</p:attrName>
                                        </p:attrNameLst>
                                      </p:cBhvr>
                                      <p:to>
                                        <p:strVal val="visible"/>
                                      </p:to>
                                    </p:set>
                                    <p:animEffect filter="dissolve" transition="in">
                                      <p:cBhvr>
                                        <p:cTn id="16" dur="499"/>
                                        <p:tgtEl>
                                          <p:spTgt spid="34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397" grpId="1"/>
      <p:bldP build="whole" bldLvl="1" animBg="1" rev="0" advAuto="0" spid="3393" grpId="2"/>
      <p:bldP build="whole" bldLvl="1" animBg="1" rev="0" advAuto="0" spid="3400" grpId="3"/>
    </p:bldLst>
  </p:timing>
</p:sld>
</file>

<file path=ppt/slides/slide4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04" name="(3) Consistency…"/>
          <p:cNvSpPr txBox="1"/>
          <p:nvPr>
            <p:ph type="title"/>
          </p:nvPr>
        </p:nvSpPr>
        <p:spPr>
          <a:prstGeom prst="rect">
            <a:avLst/>
          </a:prstGeom>
        </p:spPr>
        <p:txBody>
          <a:bodyPr/>
          <a:lstStyle/>
          <a:p>
            <a:pPr/>
            <a:r>
              <a:t>(3) Consistency </a:t>
            </a:r>
          </a:p>
          <a:p>
            <a:pPr/>
            <a:r>
              <a:t>OCSP vs. CRL</a:t>
            </a:r>
          </a:p>
        </p:txBody>
      </p:sp>
      <p:sp>
        <p:nvSpPr>
          <p:cNvPr id="3405"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406" name="Triangle"/>
          <p:cNvSpPr/>
          <p:nvPr/>
        </p:nvSpPr>
        <p:spPr>
          <a:xfrm flipH="1" rot="16200000">
            <a:off x="4628713" y="6570286"/>
            <a:ext cx="1246246" cy="275032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21600"/>
                </a:moveTo>
                <a:lnTo>
                  <a:pt x="0" y="0"/>
                </a:lnTo>
                <a:lnTo>
                  <a:pt x="21600" y="0"/>
                </a:lnTo>
                <a:close/>
              </a:path>
            </a:pathLst>
          </a:custGeom>
          <a:solidFill>
            <a:srgbClr val="434343">
              <a:alpha val="83830"/>
            </a:srgbClr>
          </a:solidFill>
          <a:ln w="12700">
            <a:miter lim="400000"/>
          </a:ln>
        </p:spPr>
        <p:txBody>
          <a:bodyPr lIns="50800" tIns="50800" rIns="50800" bIns="50800" anchor="ctr"/>
          <a:lstStyle/>
          <a:p>
            <a:pPr>
              <a:defRPr b="0" sz="2200">
                <a:latin typeface="+mn-lt"/>
                <a:ea typeface="+mn-ea"/>
                <a:cs typeface="+mn-cs"/>
                <a:sym typeface="Helvetica Neue Medium"/>
              </a:defRPr>
            </a:pPr>
          </a:p>
        </p:txBody>
      </p:sp>
      <p:sp>
        <p:nvSpPr>
          <p:cNvPr id="3407" name="Rectangle"/>
          <p:cNvSpPr/>
          <p:nvPr/>
        </p:nvSpPr>
        <p:spPr>
          <a:xfrm>
            <a:off x="4953608" y="7360537"/>
            <a:ext cx="1790917" cy="991134"/>
          </a:xfrm>
          <a:prstGeom prst="rect">
            <a:avLst/>
          </a:prstGeom>
          <a:solidFill>
            <a:srgbClr val="000000"/>
          </a:solidFill>
          <a:ln w="25400">
            <a:solidFill>
              <a:srgbClr val="FFFFFF"/>
            </a:solidFill>
            <a:prstDash val="sysDot"/>
            <a:miter lim="400000"/>
          </a:ln>
        </p:spPr>
        <p:txBody>
          <a:bodyPr lIns="50800" tIns="50800" rIns="50800" bIns="50800" anchor="ctr"/>
          <a:lstStyle/>
          <a:p>
            <a:pPr>
              <a:defRPr b="0" sz="2200">
                <a:latin typeface="+mn-lt"/>
                <a:ea typeface="+mn-ea"/>
                <a:cs typeface="+mn-cs"/>
                <a:sym typeface="Helvetica Neue Medium"/>
              </a:defRPr>
            </a:pPr>
          </a:p>
        </p:txBody>
      </p:sp>
      <p:grpSp>
        <p:nvGrpSpPr>
          <p:cNvPr id="3424" name="Group"/>
          <p:cNvGrpSpPr/>
          <p:nvPr/>
        </p:nvGrpSpPr>
        <p:grpSpPr>
          <a:xfrm>
            <a:off x="7061379" y="7526142"/>
            <a:ext cx="1217021" cy="659924"/>
            <a:chOff x="0" y="0"/>
            <a:chExt cx="1217019" cy="659923"/>
          </a:xfrm>
        </p:grpSpPr>
        <p:grpSp>
          <p:nvGrpSpPr>
            <p:cNvPr id="3415" name="Group"/>
            <p:cNvGrpSpPr/>
            <p:nvPr/>
          </p:nvGrpSpPr>
          <p:grpSpPr>
            <a:xfrm>
              <a:off x="0" y="-1"/>
              <a:ext cx="709020" cy="659925"/>
              <a:chOff x="0" y="0"/>
              <a:chExt cx="709019" cy="659923"/>
            </a:xfrm>
          </p:grpSpPr>
          <p:sp>
            <p:nvSpPr>
              <p:cNvPr id="3408" name="Line"/>
              <p:cNvSpPr/>
              <p:nvPr/>
            </p:nvSpPr>
            <p:spPr>
              <a:xfrm>
                <a:off x="0" y="233198"/>
                <a:ext cx="528063" cy="4267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333FF"/>
              </a:solidFill>
              <a:ln w="25400" cap="flat">
                <a:solidFill>
                  <a:srgbClr val="02084B"/>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409" name="Line"/>
              <p:cNvSpPr/>
              <p:nvPr/>
            </p:nvSpPr>
            <p:spPr>
              <a:xfrm flipV="1">
                <a:off x="25406" y="299044"/>
                <a:ext cx="345743" cy="345743"/>
              </a:xfrm>
              <a:prstGeom prst="line">
                <a:avLst/>
              </a:prstGeom>
              <a:noFill/>
              <a:ln w="25400" cap="flat">
                <a:solidFill>
                  <a:srgbClr val="030B5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410" name="Line"/>
              <p:cNvSpPr/>
              <p:nvPr/>
            </p:nvSpPr>
            <p:spPr>
              <a:xfrm flipV="1">
                <a:off x="259772" y="334353"/>
                <a:ext cx="157273" cy="157272"/>
              </a:xfrm>
              <a:prstGeom prst="line">
                <a:avLst/>
              </a:prstGeom>
              <a:noFill/>
              <a:ln w="25400" cap="flat">
                <a:solidFill>
                  <a:srgbClr val="030952"/>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411" name="Line"/>
              <p:cNvSpPr/>
              <p:nvPr/>
            </p:nvSpPr>
            <p:spPr>
              <a:xfrm flipV="1">
                <a:off x="22854" y="289865"/>
                <a:ext cx="339115" cy="339114"/>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412" name="Line"/>
              <p:cNvSpPr/>
              <p:nvPr/>
            </p:nvSpPr>
            <p:spPr>
              <a:xfrm flipV="1">
                <a:off x="245171" y="335763"/>
                <a:ext cx="153517" cy="153516"/>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413" name="Circle"/>
              <p:cNvSpPr/>
              <p:nvPr/>
            </p:nvSpPr>
            <p:spPr>
              <a:xfrm>
                <a:off x="319836" y="0"/>
                <a:ext cx="389184" cy="389184"/>
              </a:xfrm>
              <a:prstGeom prst="ellipse">
                <a:avLst/>
              </a:prstGeom>
              <a:solidFill>
                <a:srgbClr val="1333FF"/>
              </a:solidFill>
              <a:ln w="38100" cap="flat">
                <a:solidFill>
                  <a:srgbClr val="02084F"/>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414" name="Circle"/>
              <p:cNvSpPr/>
              <p:nvPr/>
            </p:nvSpPr>
            <p:spPr>
              <a:xfrm>
                <a:off x="521711" y="57289"/>
                <a:ext cx="125790" cy="125790"/>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3423" name="Group"/>
            <p:cNvGrpSpPr/>
            <p:nvPr/>
          </p:nvGrpSpPr>
          <p:grpSpPr>
            <a:xfrm>
              <a:off x="507999" y="0"/>
              <a:ext cx="709021" cy="659924"/>
              <a:chOff x="0" y="0"/>
              <a:chExt cx="709019" cy="659923"/>
            </a:xfrm>
          </p:grpSpPr>
          <p:sp>
            <p:nvSpPr>
              <p:cNvPr id="3416" name="Line"/>
              <p:cNvSpPr/>
              <p:nvPr/>
            </p:nvSpPr>
            <p:spPr>
              <a:xfrm>
                <a:off x="0" y="233198"/>
                <a:ext cx="528063" cy="4267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773F9B"/>
              </a:solidFill>
              <a:ln w="25400" cap="flat">
                <a:solidFill>
                  <a:srgbClr val="02084B"/>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417" name="Line"/>
              <p:cNvSpPr/>
              <p:nvPr/>
            </p:nvSpPr>
            <p:spPr>
              <a:xfrm flipV="1">
                <a:off x="25406" y="299044"/>
                <a:ext cx="345743" cy="345743"/>
              </a:xfrm>
              <a:prstGeom prst="line">
                <a:avLst/>
              </a:prstGeom>
              <a:noFill/>
              <a:ln w="25400" cap="flat">
                <a:solidFill>
                  <a:srgbClr val="030B5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418" name="Line"/>
              <p:cNvSpPr/>
              <p:nvPr/>
            </p:nvSpPr>
            <p:spPr>
              <a:xfrm flipV="1">
                <a:off x="259772" y="334353"/>
                <a:ext cx="157273" cy="157272"/>
              </a:xfrm>
              <a:prstGeom prst="line">
                <a:avLst/>
              </a:prstGeom>
              <a:noFill/>
              <a:ln w="25400" cap="flat">
                <a:solidFill>
                  <a:srgbClr val="030952"/>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419" name="Line"/>
              <p:cNvSpPr/>
              <p:nvPr/>
            </p:nvSpPr>
            <p:spPr>
              <a:xfrm flipV="1">
                <a:off x="22854" y="289865"/>
                <a:ext cx="339115" cy="339114"/>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420" name="Line"/>
              <p:cNvSpPr/>
              <p:nvPr/>
            </p:nvSpPr>
            <p:spPr>
              <a:xfrm flipV="1">
                <a:off x="245171" y="335763"/>
                <a:ext cx="153517" cy="153516"/>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421" name="Circle"/>
              <p:cNvSpPr/>
              <p:nvPr/>
            </p:nvSpPr>
            <p:spPr>
              <a:xfrm>
                <a:off x="319836" y="0"/>
                <a:ext cx="389184" cy="389184"/>
              </a:xfrm>
              <a:prstGeom prst="ellipse">
                <a:avLst/>
              </a:prstGeom>
              <a:solidFill>
                <a:srgbClr val="773F9B"/>
              </a:solidFill>
              <a:ln w="38100" cap="flat">
                <a:solidFill>
                  <a:srgbClr val="02084F"/>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422" name="Circle"/>
              <p:cNvSpPr/>
              <p:nvPr/>
            </p:nvSpPr>
            <p:spPr>
              <a:xfrm>
                <a:off x="521711" y="57289"/>
                <a:ext cx="125790" cy="125790"/>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sp>
        <p:nvSpPr>
          <p:cNvPr id="3425" name="Browser"/>
          <p:cNvSpPr/>
          <p:nvPr/>
        </p:nvSpPr>
        <p:spPr>
          <a:xfrm>
            <a:off x="2149621" y="3244506"/>
            <a:ext cx="2674129" cy="1736798"/>
          </a:xfrm>
          <a:prstGeom prst="roundRect">
            <a:avLst>
              <a:gd name="adj" fmla="val 10968"/>
            </a:avLst>
          </a:prstGeom>
          <a:ln w="76200">
            <a:solidFill>
              <a:srgbClr val="0365C0"/>
            </a:solid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lstStyle>
            <a:lvl1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Browser</a:t>
            </a:r>
          </a:p>
        </p:txBody>
      </p:sp>
      <p:pic>
        <p:nvPicPr>
          <p:cNvPr id="3426" name="Chrome-logo.png" descr="Chrome-logo.png"/>
          <p:cNvPicPr>
            <a:picLocks noChangeAspect="1"/>
          </p:cNvPicPr>
          <p:nvPr/>
        </p:nvPicPr>
        <p:blipFill>
          <a:blip r:embed="rId3">
            <a:extLst/>
          </a:blip>
          <a:stretch>
            <a:fillRect/>
          </a:stretch>
        </p:blipFill>
        <p:spPr>
          <a:xfrm>
            <a:off x="1841634" y="2992428"/>
            <a:ext cx="685801" cy="685801"/>
          </a:xfrm>
          <a:prstGeom prst="rect">
            <a:avLst/>
          </a:prstGeom>
          <a:ln w="12700">
            <a:miter lim="400000"/>
          </a:ln>
        </p:spPr>
      </p:pic>
      <p:grpSp>
        <p:nvGrpSpPr>
          <p:cNvPr id="3429" name="Group"/>
          <p:cNvGrpSpPr/>
          <p:nvPr/>
        </p:nvGrpSpPr>
        <p:grpSpPr>
          <a:xfrm>
            <a:off x="4505917" y="6524009"/>
            <a:ext cx="3959814" cy="1984873"/>
            <a:chOff x="0" y="0"/>
            <a:chExt cx="3959813" cy="1984872"/>
          </a:xfrm>
        </p:grpSpPr>
        <p:sp>
          <p:nvSpPr>
            <p:cNvPr id="3427" name="Certificate Authority"/>
            <p:cNvSpPr/>
            <p:nvPr/>
          </p:nvSpPr>
          <p:spPr>
            <a:xfrm>
              <a:off x="311762" y="248075"/>
              <a:ext cx="3648052" cy="1736798"/>
            </a:xfrm>
            <a:prstGeom prst="roundRect">
              <a:avLst>
                <a:gd name="adj" fmla="val 10968"/>
              </a:avLst>
            </a:prstGeom>
            <a:noFill/>
            <a:ln w="76200" cap="flat">
              <a:solidFill>
                <a:srgbClr val="0365C0"/>
              </a:solidFill>
              <a:prstDash val="solid"/>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lvl1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Certificate Authority</a:t>
              </a:r>
            </a:p>
          </p:txBody>
        </p:sp>
        <p:pic>
          <p:nvPicPr>
            <p:cNvPr id="3428" name="250px-VRSNlogoAug2012.png" descr="250px-VRSNlogoAug2012.png"/>
            <p:cNvPicPr>
              <a:picLocks noChangeAspect="1"/>
            </p:cNvPicPr>
            <p:nvPr/>
          </p:nvPicPr>
          <p:blipFill>
            <a:blip r:embed="rId4">
              <a:extLst/>
            </a:blip>
            <a:srcRect l="18183" t="9604" r="18183" b="29836"/>
            <a:stretch>
              <a:fillRect/>
            </a:stretch>
          </p:blipFill>
          <p:spPr>
            <a:xfrm>
              <a:off x="0" y="0"/>
              <a:ext cx="720731" cy="685909"/>
            </a:xfrm>
            <a:prstGeom prst="rect">
              <a:avLst/>
            </a:prstGeom>
            <a:ln w="12700" cap="flat">
              <a:noFill/>
              <a:miter lim="400000"/>
            </a:ln>
            <a:effectLst/>
          </p:spPr>
        </p:pic>
      </p:grpSp>
      <p:grpSp>
        <p:nvGrpSpPr>
          <p:cNvPr id="3526" name="Group"/>
          <p:cNvGrpSpPr/>
          <p:nvPr/>
        </p:nvGrpSpPr>
        <p:grpSpPr>
          <a:xfrm>
            <a:off x="4992918" y="7342671"/>
            <a:ext cx="1712297" cy="1028701"/>
            <a:chOff x="0" y="0"/>
            <a:chExt cx="1712295" cy="1028699"/>
          </a:xfrm>
        </p:grpSpPr>
        <p:grpSp>
          <p:nvGrpSpPr>
            <p:cNvPr id="3445" name="Group"/>
            <p:cNvGrpSpPr/>
            <p:nvPr/>
          </p:nvGrpSpPr>
          <p:grpSpPr>
            <a:xfrm>
              <a:off x="0" y="0"/>
              <a:ext cx="533210" cy="609601"/>
              <a:chOff x="0" y="0"/>
              <a:chExt cx="533209" cy="609600"/>
            </a:xfrm>
          </p:grpSpPr>
          <p:grpSp>
            <p:nvGrpSpPr>
              <p:cNvPr id="3443" name="Group"/>
              <p:cNvGrpSpPr/>
              <p:nvPr/>
            </p:nvGrpSpPr>
            <p:grpSpPr>
              <a:xfrm>
                <a:off x="0" y="118381"/>
                <a:ext cx="533210" cy="372838"/>
                <a:chOff x="0" y="0"/>
                <a:chExt cx="533209" cy="372836"/>
              </a:xfrm>
            </p:grpSpPr>
            <p:grpSp>
              <p:nvGrpSpPr>
                <p:cNvPr id="3441" name="Group"/>
                <p:cNvGrpSpPr/>
                <p:nvPr/>
              </p:nvGrpSpPr>
              <p:grpSpPr>
                <a:xfrm>
                  <a:off x="34234" y="42068"/>
                  <a:ext cx="464742" cy="330769"/>
                  <a:chOff x="0" y="0"/>
                  <a:chExt cx="464740" cy="330768"/>
                </a:xfrm>
              </p:grpSpPr>
              <p:sp>
                <p:nvSpPr>
                  <p:cNvPr id="3430" name="Rectangle"/>
                  <p:cNvSpPr/>
                  <p:nvPr/>
                </p:nvSpPr>
                <p:spPr>
                  <a:xfrm>
                    <a:off x="0" y="0"/>
                    <a:ext cx="464741" cy="330769"/>
                  </a:xfrm>
                  <a:prstGeom prst="rect">
                    <a:avLst/>
                  </a:prstGeom>
                  <a:solidFill>
                    <a:srgbClr val="C4C4C4"/>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nvGrpSpPr>
                  <p:cNvPr id="3438" name="Group"/>
                  <p:cNvGrpSpPr/>
                  <p:nvPr/>
                </p:nvGrpSpPr>
                <p:grpSpPr>
                  <a:xfrm>
                    <a:off x="24488" y="187531"/>
                    <a:ext cx="113148" cy="105313"/>
                    <a:chOff x="0" y="0"/>
                    <a:chExt cx="113146" cy="105311"/>
                  </a:xfrm>
                </p:grpSpPr>
                <p:sp>
                  <p:nvSpPr>
                    <p:cNvPr id="3431" name="Line"/>
                    <p:cNvSpPr/>
                    <p:nvPr/>
                  </p:nvSpPr>
                  <p:spPr>
                    <a:xfrm>
                      <a:off x="0" y="37214"/>
                      <a:ext cx="84270" cy="680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EBB20"/>
                    </a:solidFill>
                    <a:ln w="25400" cap="flat">
                      <a:solidFill>
                        <a:srgbClr val="0A5C0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432" name="Line"/>
                    <p:cNvSpPr/>
                    <p:nvPr/>
                  </p:nvSpPr>
                  <p:spPr>
                    <a:xfrm flipV="1">
                      <a:off x="4054" y="47722"/>
                      <a:ext cx="55175" cy="55175"/>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433" name="Line"/>
                    <p:cNvSpPr/>
                    <p:nvPr/>
                  </p:nvSpPr>
                  <p:spPr>
                    <a:xfrm flipV="1">
                      <a:off x="41454" y="53356"/>
                      <a:ext cx="25099" cy="25099"/>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434" name="Line"/>
                    <p:cNvSpPr/>
                    <p:nvPr/>
                  </p:nvSpPr>
                  <p:spPr>
                    <a:xfrm flipV="1">
                      <a:off x="3647" y="46257"/>
                      <a:ext cx="54117" cy="54117"/>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435" name="Line"/>
                    <p:cNvSpPr/>
                    <p:nvPr/>
                  </p:nvSpPr>
                  <p:spPr>
                    <a:xfrm flipV="1">
                      <a:off x="39124" y="53581"/>
                      <a:ext cx="24500" cy="24499"/>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436" name="Circle"/>
                    <p:cNvSpPr/>
                    <p:nvPr/>
                  </p:nvSpPr>
                  <p:spPr>
                    <a:xfrm>
                      <a:off x="51039" y="0"/>
                      <a:ext cx="62108" cy="62107"/>
                    </a:xfrm>
                    <a:prstGeom prst="ellipse">
                      <a:avLst/>
                    </a:prstGeom>
                    <a:solidFill>
                      <a:srgbClr val="06BC00"/>
                    </a:solidFill>
                    <a:ln w="38100" cap="flat">
                      <a:solidFill>
                        <a:srgbClr val="015400"/>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437" name="Circle"/>
                    <p:cNvSpPr/>
                    <p:nvPr/>
                  </p:nvSpPr>
                  <p:spPr>
                    <a:xfrm>
                      <a:off x="83255" y="9142"/>
                      <a:ext cx="20075" cy="20074"/>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pic>
                <p:nvPicPr>
                  <p:cNvPr id="3439" name="250px-VRSNlogoAug2012.png" descr="250px-VRSNlogoAug2012.png"/>
                  <p:cNvPicPr>
                    <a:picLocks noChangeAspect="1"/>
                  </p:cNvPicPr>
                  <p:nvPr/>
                </p:nvPicPr>
                <p:blipFill>
                  <a:blip r:embed="rId4">
                    <a:extLst/>
                  </a:blip>
                  <a:srcRect l="0" t="0" r="12951" b="33387"/>
                  <a:stretch>
                    <a:fillRect/>
                  </a:stretch>
                </p:blipFill>
                <p:spPr>
                  <a:xfrm>
                    <a:off x="270465" y="154464"/>
                    <a:ext cx="180835" cy="138382"/>
                  </a:xfrm>
                  <a:prstGeom prst="rect">
                    <a:avLst/>
                  </a:prstGeom>
                  <a:ln w="12700" cap="flat">
                    <a:noFill/>
                    <a:miter lim="400000"/>
                  </a:ln>
                  <a:effectLst/>
                </p:spPr>
              </p:pic>
              <p:pic>
                <p:nvPicPr>
                  <p:cNvPr id="3440" name="strategic_bofa500_1.png" descr="strategic_bofa500_1.png"/>
                  <p:cNvPicPr>
                    <a:picLocks noChangeAspect="1"/>
                  </p:cNvPicPr>
                  <p:nvPr/>
                </p:nvPicPr>
                <p:blipFill>
                  <a:blip r:embed="rId5">
                    <a:extLst/>
                  </a:blip>
                  <a:srcRect l="35082" t="39675" r="28418" b="0"/>
                  <a:stretch>
                    <a:fillRect/>
                  </a:stretch>
                </p:blipFill>
                <p:spPr>
                  <a:xfrm>
                    <a:off x="137930" y="187531"/>
                    <a:ext cx="188860" cy="105349"/>
                  </a:xfrm>
                  <a:prstGeom prst="rect">
                    <a:avLst/>
                  </a:prstGeom>
                  <a:ln w="12700" cap="flat">
                    <a:noFill/>
                    <a:miter lim="400000"/>
                  </a:ln>
                  <a:effectLst/>
                </p:spPr>
              </p:pic>
            </p:grpSp>
            <p:sp>
              <p:nvSpPr>
                <p:cNvPr id="3442" name="Certificate"/>
                <p:cNvSpPr txBox="1"/>
                <p:nvPr/>
              </p:nvSpPr>
              <p:spPr>
                <a:xfrm>
                  <a:off x="0" y="0"/>
                  <a:ext cx="533210" cy="241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900">
                      <a:solidFill>
                        <a:srgbClr val="000000"/>
                      </a:solidFill>
                      <a:latin typeface="Snell Roundhand"/>
                      <a:ea typeface="Snell Roundhand"/>
                      <a:cs typeface="Snell Roundhand"/>
                      <a:sym typeface="Snell Roundhand"/>
                    </a:defRPr>
                  </a:lvl1pPr>
                </a:lstStyle>
                <a:p>
                  <a:pPr/>
                  <a:r>
                    <a:t>Certificate</a:t>
                  </a:r>
                </a:p>
              </p:txBody>
            </p:sp>
          </p:grpSp>
          <p:sp>
            <p:nvSpPr>
              <p:cNvPr id="3444" name="✗"/>
              <p:cNvSpPr txBox="1"/>
              <p:nvPr/>
            </p:nvSpPr>
            <p:spPr>
              <a:xfrm>
                <a:off x="64471" y="0"/>
                <a:ext cx="404268" cy="609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4000">
                    <a:solidFill>
                      <a:srgbClr val="C82506"/>
                    </a:solidFill>
                    <a:latin typeface="Gill Sans"/>
                    <a:ea typeface="Gill Sans"/>
                    <a:cs typeface="Gill Sans"/>
                    <a:sym typeface="Gill Sans"/>
                  </a:defRPr>
                </a:lvl1pPr>
              </a:lstStyle>
              <a:p>
                <a:pPr/>
                <a:r>
                  <a:t>✗</a:t>
                </a:r>
              </a:p>
            </p:txBody>
          </p:sp>
        </p:grpSp>
        <p:grpSp>
          <p:nvGrpSpPr>
            <p:cNvPr id="3461" name="Group"/>
            <p:cNvGrpSpPr/>
            <p:nvPr/>
          </p:nvGrpSpPr>
          <p:grpSpPr>
            <a:xfrm>
              <a:off x="589542" y="0"/>
              <a:ext cx="533211" cy="609601"/>
              <a:chOff x="0" y="0"/>
              <a:chExt cx="533209" cy="609600"/>
            </a:xfrm>
          </p:grpSpPr>
          <p:grpSp>
            <p:nvGrpSpPr>
              <p:cNvPr id="3459" name="Group"/>
              <p:cNvGrpSpPr/>
              <p:nvPr/>
            </p:nvGrpSpPr>
            <p:grpSpPr>
              <a:xfrm>
                <a:off x="-1" y="118381"/>
                <a:ext cx="533211" cy="372838"/>
                <a:chOff x="0" y="0"/>
                <a:chExt cx="533209" cy="372836"/>
              </a:xfrm>
            </p:grpSpPr>
            <p:grpSp>
              <p:nvGrpSpPr>
                <p:cNvPr id="3457" name="Group"/>
                <p:cNvGrpSpPr/>
                <p:nvPr/>
              </p:nvGrpSpPr>
              <p:grpSpPr>
                <a:xfrm>
                  <a:off x="34234" y="42068"/>
                  <a:ext cx="464742" cy="330769"/>
                  <a:chOff x="0" y="0"/>
                  <a:chExt cx="464740" cy="330768"/>
                </a:xfrm>
              </p:grpSpPr>
              <p:sp>
                <p:nvSpPr>
                  <p:cNvPr id="3446" name="Rectangle"/>
                  <p:cNvSpPr/>
                  <p:nvPr/>
                </p:nvSpPr>
                <p:spPr>
                  <a:xfrm>
                    <a:off x="0" y="0"/>
                    <a:ext cx="464741" cy="330769"/>
                  </a:xfrm>
                  <a:prstGeom prst="rect">
                    <a:avLst/>
                  </a:prstGeom>
                  <a:solidFill>
                    <a:srgbClr val="C4C4C4"/>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nvGrpSpPr>
                  <p:cNvPr id="3454" name="Group"/>
                  <p:cNvGrpSpPr/>
                  <p:nvPr/>
                </p:nvGrpSpPr>
                <p:grpSpPr>
                  <a:xfrm>
                    <a:off x="24488" y="187531"/>
                    <a:ext cx="113148" cy="105313"/>
                    <a:chOff x="0" y="0"/>
                    <a:chExt cx="113146" cy="105311"/>
                  </a:xfrm>
                </p:grpSpPr>
                <p:sp>
                  <p:nvSpPr>
                    <p:cNvPr id="3447" name="Line"/>
                    <p:cNvSpPr/>
                    <p:nvPr/>
                  </p:nvSpPr>
                  <p:spPr>
                    <a:xfrm>
                      <a:off x="0" y="37214"/>
                      <a:ext cx="84270" cy="680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EBB20"/>
                    </a:solidFill>
                    <a:ln w="25400" cap="flat">
                      <a:solidFill>
                        <a:srgbClr val="0A5C0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448" name="Line"/>
                    <p:cNvSpPr/>
                    <p:nvPr/>
                  </p:nvSpPr>
                  <p:spPr>
                    <a:xfrm flipV="1">
                      <a:off x="4054" y="47722"/>
                      <a:ext cx="55175" cy="55175"/>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449" name="Line"/>
                    <p:cNvSpPr/>
                    <p:nvPr/>
                  </p:nvSpPr>
                  <p:spPr>
                    <a:xfrm flipV="1">
                      <a:off x="41454" y="53356"/>
                      <a:ext cx="25099" cy="25099"/>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450" name="Line"/>
                    <p:cNvSpPr/>
                    <p:nvPr/>
                  </p:nvSpPr>
                  <p:spPr>
                    <a:xfrm flipV="1">
                      <a:off x="3647" y="46257"/>
                      <a:ext cx="54117" cy="54117"/>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451" name="Line"/>
                    <p:cNvSpPr/>
                    <p:nvPr/>
                  </p:nvSpPr>
                  <p:spPr>
                    <a:xfrm flipV="1">
                      <a:off x="39124" y="53581"/>
                      <a:ext cx="24500" cy="24499"/>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452" name="Circle"/>
                    <p:cNvSpPr/>
                    <p:nvPr/>
                  </p:nvSpPr>
                  <p:spPr>
                    <a:xfrm>
                      <a:off x="51039" y="0"/>
                      <a:ext cx="62108" cy="62107"/>
                    </a:xfrm>
                    <a:prstGeom prst="ellipse">
                      <a:avLst/>
                    </a:prstGeom>
                    <a:solidFill>
                      <a:srgbClr val="06BC00"/>
                    </a:solidFill>
                    <a:ln w="38100" cap="flat">
                      <a:solidFill>
                        <a:srgbClr val="015400"/>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453" name="Circle"/>
                    <p:cNvSpPr/>
                    <p:nvPr/>
                  </p:nvSpPr>
                  <p:spPr>
                    <a:xfrm>
                      <a:off x="83255" y="9142"/>
                      <a:ext cx="20075" cy="20074"/>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pic>
                <p:nvPicPr>
                  <p:cNvPr id="3455" name="250px-VRSNlogoAug2012.png" descr="250px-VRSNlogoAug2012.png"/>
                  <p:cNvPicPr>
                    <a:picLocks noChangeAspect="1"/>
                  </p:cNvPicPr>
                  <p:nvPr/>
                </p:nvPicPr>
                <p:blipFill>
                  <a:blip r:embed="rId4">
                    <a:extLst/>
                  </a:blip>
                  <a:srcRect l="0" t="0" r="12951" b="33387"/>
                  <a:stretch>
                    <a:fillRect/>
                  </a:stretch>
                </p:blipFill>
                <p:spPr>
                  <a:xfrm>
                    <a:off x="270465" y="154464"/>
                    <a:ext cx="180835" cy="138382"/>
                  </a:xfrm>
                  <a:prstGeom prst="rect">
                    <a:avLst/>
                  </a:prstGeom>
                  <a:ln w="12700" cap="flat">
                    <a:noFill/>
                    <a:miter lim="400000"/>
                  </a:ln>
                  <a:effectLst/>
                </p:spPr>
              </p:pic>
              <p:pic>
                <p:nvPicPr>
                  <p:cNvPr id="3456" name="strategic_bofa500_1.png" descr="strategic_bofa500_1.png"/>
                  <p:cNvPicPr>
                    <a:picLocks noChangeAspect="1"/>
                  </p:cNvPicPr>
                  <p:nvPr/>
                </p:nvPicPr>
                <p:blipFill>
                  <a:blip r:embed="rId5">
                    <a:extLst/>
                  </a:blip>
                  <a:srcRect l="35082" t="39675" r="28418" b="0"/>
                  <a:stretch>
                    <a:fillRect/>
                  </a:stretch>
                </p:blipFill>
                <p:spPr>
                  <a:xfrm>
                    <a:off x="137930" y="187531"/>
                    <a:ext cx="188860" cy="105349"/>
                  </a:xfrm>
                  <a:prstGeom prst="rect">
                    <a:avLst/>
                  </a:prstGeom>
                  <a:ln w="12700" cap="flat">
                    <a:noFill/>
                    <a:miter lim="400000"/>
                  </a:ln>
                  <a:effectLst/>
                </p:spPr>
              </p:pic>
            </p:grpSp>
            <p:sp>
              <p:nvSpPr>
                <p:cNvPr id="3458" name="Certificate"/>
                <p:cNvSpPr txBox="1"/>
                <p:nvPr/>
              </p:nvSpPr>
              <p:spPr>
                <a:xfrm>
                  <a:off x="0" y="0"/>
                  <a:ext cx="533210" cy="241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900">
                      <a:solidFill>
                        <a:srgbClr val="000000"/>
                      </a:solidFill>
                      <a:latin typeface="Snell Roundhand"/>
                      <a:ea typeface="Snell Roundhand"/>
                      <a:cs typeface="Snell Roundhand"/>
                      <a:sym typeface="Snell Roundhand"/>
                    </a:defRPr>
                  </a:lvl1pPr>
                </a:lstStyle>
                <a:p>
                  <a:pPr/>
                  <a:r>
                    <a:t>Certificate</a:t>
                  </a:r>
                </a:p>
              </p:txBody>
            </p:sp>
          </p:grpSp>
          <p:sp>
            <p:nvSpPr>
              <p:cNvPr id="3460" name="✗"/>
              <p:cNvSpPr txBox="1"/>
              <p:nvPr/>
            </p:nvSpPr>
            <p:spPr>
              <a:xfrm>
                <a:off x="64471" y="0"/>
                <a:ext cx="404268" cy="609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4000">
                    <a:solidFill>
                      <a:srgbClr val="C82506"/>
                    </a:solidFill>
                    <a:latin typeface="Gill Sans"/>
                    <a:ea typeface="Gill Sans"/>
                    <a:cs typeface="Gill Sans"/>
                    <a:sym typeface="Gill Sans"/>
                  </a:defRPr>
                </a:lvl1pPr>
              </a:lstStyle>
              <a:p>
                <a:pPr/>
                <a:r>
                  <a:t>✗</a:t>
                </a:r>
              </a:p>
            </p:txBody>
          </p:sp>
        </p:grpSp>
        <p:grpSp>
          <p:nvGrpSpPr>
            <p:cNvPr id="3477" name="Group"/>
            <p:cNvGrpSpPr/>
            <p:nvPr/>
          </p:nvGrpSpPr>
          <p:grpSpPr>
            <a:xfrm>
              <a:off x="-1" y="419099"/>
              <a:ext cx="533211" cy="609601"/>
              <a:chOff x="0" y="0"/>
              <a:chExt cx="533209" cy="609600"/>
            </a:xfrm>
          </p:grpSpPr>
          <p:grpSp>
            <p:nvGrpSpPr>
              <p:cNvPr id="3475" name="Group"/>
              <p:cNvGrpSpPr/>
              <p:nvPr/>
            </p:nvGrpSpPr>
            <p:grpSpPr>
              <a:xfrm>
                <a:off x="-1" y="118381"/>
                <a:ext cx="533211" cy="372838"/>
                <a:chOff x="0" y="0"/>
                <a:chExt cx="533209" cy="372836"/>
              </a:xfrm>
            </p:grpSpPr>
            <p:grpSp>
              <p:nvGrpSpPr>
                <p:cNvPr id="3473" name="Group"/>
                <p:cNvGrpSpPr/>
                <p:nvPr/>
              </p:nvGrpSpPr>
              <p:grpSpPr>
                <a:xfrm>
                  <a:off x="34234" y="42068"/>
                  <a:ext cx="464742" cy="330769"/>
                  <a:chOff x="0" y="0"/>
                  <a:chExt cx="464740" cy="330768"/>
                </a:xfrm>
              </p:grpSpPr>
              <p:sp>
                <p:nvSpPr>
                  <p:cNvPr id="3462" name="Rectangle"/>
                  <p:cNvSpPr/>
                  <p:nvPr/>
                </p:nvSpPr>
                <p:spPr>
                  <a:xfrm>
                    <a:off x="0" y="0"/>
                    <a:ext cx="464741" cy="330769"/>
                  </a:xfrm>
                  <a:prstGeom prst="rect">
                    <a:avLst/>
                  </a:prstGeom>
                  <a:solidFill>
                    <a:srgbClr val="C4C4C4"/>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nvGrpSpPr>
                  <p:cNvPr id="3470" name="Group"/>
                  <p:cNvGrpSpPr/>
                  <p:nvPr/>
                </p:nvGrpSpPr>
                <p:grpSpPr>
                  <a:xfrm>
                    <a:off x="24488" y="187531"/>
                    <a:ext cx="113148" cy="105313"/>
                    <a:chOff x="0" y="0"/>
                    <a:chExt cx="113146" cy="105311"/>
                  </a:xfrm>
                </p:grpSpPr>
                <p:sp>
                  <p:nvSpPr>
                    <p:cNvPr id="3463" name="Line"/>
                    <p:cNvSpPr/>
                    <p:nvPr/>
                  </p:nvSpPr>
                  <p:spPr>
                    <a:xfrm>
                      <a:off x="0" y="37214"/>
                      <a:ext cx="84270" cy="680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EBB20"/>
                    </a:solidFill>
                    <a:ln w="25400" cap="flat">
                      <a:solidFill>
                        <a:srgbClr val="0A5C0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464" name="Line"/>
                    <p:cNvSpPr/>
                    <p:nvPr/>
                  </p:nvSpPr>
                  <p:spPr>
                    <a:xfrm flipV="1">
                      <a:off x="4054" y="47722"/>
                      <a:ext cx="55175" cy="55175"/>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465" name="Line"/>
                    <p:cNvSpPr/>
                    <p:nvPr/>
                  </p:nvSpPr>
                  <p:spPr>
                    <a:xfrm flipV="1">
                      <a:off x="41454" y="53356"/>
                      <a:ext cx="25099" cy="25099"/>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466" name="Line"/>
                    <p:cNvSpPr/>
                    <p:nvPr/>
                  </p:nvSpPr>
                  <p:spPr>
                    <a:xfrm flipV="1">
                      <a:off x="3647" y="46257"/>
                      <a:ext cx="54117" cy="54117"/>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467" name="Line"/>
                    <p:cNvSpPr/>
                    <p:nvPr/>
                  </p:nvSpPr>
                  <p:spPr>
                    <a:xfrm flipV="1">
                      <a:off x="39124" y="53581"/>
                      <a:ext cx="24500" cy="24499"/>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468" name="Circle"/>
                    <p:cNvSpPr/>
                    <p:nvPr/>
                  </p:nvSpPr>
                  <p:spPr>
                    <a:xfrm>
                      <a:off x="51039" y="0"/>
                      <a:ext cx="62108" cy="62107"/>
                    </a:xfrm>
                    <a:prstGeom prst="ellipse">
                      <a:avLst/>
                    </a:prstGeom>
                    <a:solidFill>
                      <a:srgbClr val="06BC00"/>
                    </a:solidFill>
                    <a:ln w="38100" cap="flat">
                      <a:solidFill>
                        <a:srgbClr val="015400"/>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469" name="Circle"/>
                    <p:cNvSpPr/>
                    <p:nvPr/>
                  </p:nvSpPr>
                  <p:spPr>
                    <a:xfrm>
                      <a:off x="83255" y="9142"/>
                      <a:ext cx="20075" cy="20074"/>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pic>
                <p:nvPicPr>
                  <p:cNvPr id="3471" name="250px-VRSNlogoAug2012.png" descr="250px-VRSNlogoAug2012.png"/>
                  <p:cNvPicPr>
                    <a:picLocks noChangeAspect="1"/>
                  </p:cNvPicPr>
                  <p:nvPr/>
                </p:nvPicPr>
                <p:blipFill>
                  <a:blip r:embed="rId4">
                    <a:extLst/>
                  </a:blip>
                  <a:srcRect l="0" t="0" r="12951" b="33387"/>
                  <a:stretch>
                    <a:fillRect/>
                  </a:stretch>
                </p:blipFill>
                <p:spPr>
                  <a:xfrm>
                    <a:off x="270465" y="154464"/>
                    <a:ext cx="180835" cy="138382"/>
                  </a:xfrm>
                  <a:prstGeom prst="rect">
                    <a:avLst/>
                  </a:prstGeom>
                  <a:ln w="12700" cap="flat">
                    <a:noFill/>
                    <a:miter lim="400000"/>
                  </a:ln>
                  <a:effectLst/>
                </p:spPr>
              </p:pic>
              <p:pic>
                <p:nvPicPr>
                  <p:cNvPr id="3472" name="strategic_bofa500_1.png" descr="strategic_bofa500_1.png"/>
                  <p:cNvPicPr>
                    <a:picLocks noChangeAspect="1"/>
                  </p:cNvPicPr>
                  <p:nvPr/>
                </p:nvPicPr>
                <p:blipFill>
                  <a:blip r:embed="rId5">
                    <a:extLst/>
                  </a:blip>
                  <a:srcRect l="35082" t="39675" r="28418" b="0"/>
                  <a:stretch>
                    <a:fillRect/>
                  </a:stretch>
                </p:blipFill>
                <p:spPr>
                  <a:xfrm>
                    <a:off x="137930" y="187531"/>
                    <a:ext cx="188860" cy="105349"/>
                  </a:xfrm>
                  <a:prstGeom prst="rect">
                    <a:avLst/>
                  </a:prstGeom>
                  <a:ln w="12700" cap="flat">
                    <a:noFill/>
                    <a:miter lim="400000"/>
                  </a:ln>
                  <a:effectLst/>
                </p:spPr>
              </p:pic>
            </p:grpSp>
            <p:sp>
              <p:nvSpPr>
                <p:cNvPr id="3474" name="Certificate"/>
                <p:cNvSpPr txBox="1"/>
                <p:nvPr/>
              </p:nvSpPr>
              <p:spPr>
                <a:xfrm>
                  <a:off x="0" y="0"/>
                  <a:ext cx="533210" cy="241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900">
                      <a:solidFill>
                        <a:srgbClr val="000000"/>
                      </a:solidFill>
                      <a:latin typeface="Snell Roundhand"/>
                      <a:ea typeface="Snell Roundhand"/>
                      <a:cs typeface="Snell Roundhand"/>
                      <a:sym typeface="Snell Roundhand"/>
                    </a:defRPr>
                  </a:lvl1pPr>
                </a:lstStyle>
                <a:p>
                  <a:pPr/>
                  <a:r>
                    <a:t>Certificate</a:t>
                  </a:r>
                </a:p>
              </p:txBody>
            </p:sp>
          </p:grpSp>
          <p:sp>
            <p:nvSpPr>
              <p:cNvPr id="3476" name="✗"/>
              <p:cNvSpPr txBox="1"/>
              <p:nvPr/>
            </p:nvSpPr>
            <p:spPr>
              <a:xfrm>
                <a:off x="64471" y="0"/>
                <a:ext cx="404268" cy="609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4000">
                    <a:solidFill>
                      <a:srgbClr val="C82506"/>
                    </a:solidFill>
                    <a:latin typeface="Gill Sans"/>
                    <a:ea typeface="Gill Sans"/>
                    <a:cs typeface="Gill Sans"/>
                    <a:sym typeface="Gill Sans"/>
                  </a:defRPr>
                </a:lvl1pPr>
              </a:lstStyle>
              <a:p>
                <a:pPr/>
                <a:r>
                  <a:t>✗</a:t>
                </a:r>
              </a:p>
            </p:txBody>
          </p:sp>
        </p:grpSp>
        <p:grpSp>
          <p:nvGrpSpPr>
            <p:cNvPr id="3493" name="Group"/>
            <p:cNvGrpSpPr/>
            <p:nvPr/>
          </p:nvGrpSpPr>
          <p:grpSpPr>
            <a:xfrm>
              <a:off x="589542" y="419099"/>
              <a:ext cx="533211" cy="609601"/>
              <a:chOff x="0" y="0"/>
              <a:chExt cx="533209" cy="609600"/>
            </a:xfrm>
          </p:grpSpPr>
          <p:grpSp>
            <p:nvGrpSpPr>
              <p:cNvPr id="3491" name="Group"/>
              <p:cNvGrpSpPr/>
              <p:nvPr/>
            </p:nvGrpSpPr>
            <p:grpSpPr>
              <a:xfrm>
                <a:off x="-1" y="118381"/>
                <a:ext cx="533211" cy="372838"/>
                <a:chOff x="0" y="0"/>
                <a:chExt cx="533209" cy="372836"/>
              </a:xfrm>
            </p:grpSpPr>
            <p:grpSp>
              <p:nvGrpSpPr>
                <p:cNvPr id="3489" name="Group"/>
                <p:cNvGrpSpPr/>
                <p:nvPr/>
              </p:nvGrpSpPr>
              <p:grpSpPr>
                <a:xfrm>
                  <a:off x="34234" y="42068"/>
                  <a:ext cx="464742" cy="330769"/>
                  <a:chOff x="0" y="0"/>
                  <a:chExt cx="464740" cy="330768"/>
                </a:xfrm>
              </p:grpSpPr>
              <p:sp>
                <p:nvSpPr>
                  <p:cNvPr id="3478" name="Rectangle"/>
                  <p:cNvSpPr/>
                  <p:nvPr/>
                </p:nvSpPr>
                <p:spPr>
                  <a:xfrm>
                    <a:off x="0" y="0"/>
                    <a:ext cx="464741" cy="330769"/>
                  </a:xfrm>
                  <a:prstGeom prst="rect">
                    <a:avLst/>
                  </a:prstGeom>
                  <a:solidFill>
                    <a:srgbClr val="C4C4C4"/>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nvGrpSpPr>
                  <p:cNvPr id="3486" name="Group"/>
                  <p:cNvGrpSpPr/>
                  <p:nvPr/>
                </p:nvGrpSpPr>
                <p:grpSpPr>
                  <a:xfrm>
                    <a:off x="24488" y="187531"/>
                    <a:ext cx="113148" cy="105313"/>
                    <a:chOff x="0" y="0"/>
                    <a:chExt cx="113146" cy="105311"/>
                  </a:xfrm>
                </p:grpSpPr>
                <p:sp>
                  <p:nvSpPr>
                    <p:cNvPr id="3479" name="Line"/>
                    <p:cNvSpPr/>
                    <p:nvPr/>
                  </p:nvSpPr>
                  <p:spPr>
                    <a:xfrm>
                      <a:off x="0" y="37214"/>
                      <a:ext cx="84270" cy="680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EBB20"/>
                    </a:solidFill>
                    <a:ln w="25400" cap="flat">
                      <a:solidFill>
                        <a:srgbClr val="0A5C0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480" name="Line"/>
                    <p:cNvSpPr/>
                    <p:nvPr/>
                  </p:nvSpPr>
                  <p:spPr>
                    <a:xfrm flipV="1">
                      <a:off x="4054" y="47722"/>
                      <a:ext cx="55175" cy="55175"/>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481" name="Line"/>
                    <p:cNvSpPr/>
                    <p:nvPr/>
                  </p:nvSpPr>
                  <p:spPr>
                    <a:xfrm flipV="1">
                      <a:off x="41454" y="53356"/>
                      <a:ext cx="25099" cy="25099"/>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482" name="Line"/>
                    <p:cNvSpPr/>
                    <p:nvPr/>
                  </p:nvSpPr>
                  <p:spPr>
                    <a:xfrm flipV="1">
                      <a:off x="3647" y="46257"/>
                      <a:ext cx="54117" cy="54117"/>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483" name="Line"/>
                    <p:cNvSpPr/>
                    <p:nvPr/>
                  </p:nvSpPr>
                  <p:spPr>
                    <a:xfrm flipV="1">
                      <a:off x="39124" y="53581"/>
                      <a:ext cx="24500" cy="24499"/>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484" name="Circle"/>
                    <p:cNvSpPr/>
                    <p:nvPr/>
                  </p:nvSpPr>
                  <p:spPr>
                    <a:xfrm>
                      <a:off x="51039" y="0"/>
                      <a:ext cx="62108" cy="62107"/>
                    </a:xfrm>
                    <a:prstGeom prst="ellipse">
                      <a:avLst/>
                    </a:prstGeom>
                    <a:solidFill>
                      <a:srgbClr val="06BC00"/>
                    </a:solidFill>
                    <a:ln w="38100" cap="flat">
                      <a:solidFill>
                        <a:srgbClr val="015400"/>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485" name="Circle"/>
                    <p:cNvSpPr/>
                    <p:nvPr/>
                  </p:nvSpPr>
                  <p:spPr>
                    <a:xfrm>
                      <a:off x="83255" y="9142"/>
                      <a:ext cx="20075" cy="20074"/>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pic>
                <p:nvPicPr>
                  <p:cNvPr id="3487" name="250px-VRSNlogoAug2012.png" descr="250px-VRSNlogoAug2012.png"/>
                  <p:cNvPicPr>
                    <a:picLocks noChangeAspect="1"/>
                  </p:cNvPicPr>
                  <p:nvPr/>
                </p:nvPicPr>
                <p:blipFill>
                  <a:blip r:embed="rId4">
                    <a:extLst/>
                  </a:blip>
                  <a:srcRect l="0" t="0" r="12951" b="33387"/>
                  <a:stretch>
                    <a:fillRect/>
                  </a:stretch>
                </p:blipFill>
                <p:spPr>
                  <a:xfrm>
                    <a:off x="270465" y="154464"/>
                    <a:ext cx="180835" cy="138382"/>
                  </a:xfrm>
                  <a:prstGeom prst="rect">
                    <a:avLst/>
                  </a:prstGeom>
                  <a:ln w="12700" cap="flat">
                    <a:noFill/>
                    <a:miter lim="400000"/>
                  </a:ln>
                  <a:effectLst/>
                </p:spPr>
              </p:pic>
              <p:pic>
                <p:nvPicPr>
                  <p:cNvPr id="3488" name="strategic_bofa500_1.png" descr="strategic_bofa500_1.png"/>
                  <p:cNvPicPr>
                    <a:picLocks noChangeAspect="1"/>
                  </p:cNvPicPr>
                  <p:nvPr/>
                </p:nvPicPr>
                <p:blipFill>
                  <a:blip r:embed="rId5">
                    <a:extLst/>
                  </a:blip>
                  <a:srcRect l="35082" t="39675" r="28418" b="0"/>
                  <a:stretch>
                    <a:fillRect/>
                  </a:stretch>
                </p:blipFill>
                <p:spPr>
                  <a:xfrm>
                    <a:off x="137930" y="187531"/>
                    <a:ext cx="188860" cy="105349"/>
                  </a:xfrm>
                  <a:prstGeom prst="rect">
                    <a:avLst/>
                  </a:prstGeom>
                  <a:ln w="12700" cap="flat">
                    <a:noFill/>
                    <a:miter lim="400000"/>
                  </a:ln>
                  <a:effectLst/>
                </p:spPr>
              </p:pic>
            </p:grpSp>
            <p:sp>
              <p:nvSpPr>
                <p:cNvPr id="3490" name="Certificate"/>
                <p:cNvSpPr txBox="1"/>
                <p:nvPr/>
              </p:nvSpPr>
              <p:spPr>
                <a:xfrm>
                  <a:off x="0" y="0"/>
                  <a:ext cx="533210" cy="241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900">
                      <a:solidFill>
                        <a:srgbClr val="000000"/>
                      </a:solidFill>
                      <a:latin typeface="Snell Roundhand"/>
                      <a:ea typeface="Snell Roundhand"/>
                      <a:cs typeface="Snell Roundhand"/>
                      <a:sym typeface="Snell Roundhand"/>
                    </a:defRPr>
                  </a:lvl1pPr>
                </a:lstStyle>
                <a:p>
                  <a:pPr/>
                  <a:r>
                    <a:t>Certificate</a:t>
                  </a:r>
                </a:p>
              </p:txBody>
            </p:sp>
          </p:grpSp>
          <p:sp>
            <p:nvSpPr>
              <p:cNvPr id="3492" name="✗"/>
              <p:cNvSpPr txBox="1"/>
              <p:nvPr/>
            </p:nvSpPr>
            <p:spPr>
              <a:xfrm>
                <a:off x="64471" y="0"/>
                <a:ext cx="404268" cy="609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4000">
                    <a:solidFill>
                      <a:srgbClr val="C82506"/>
                    </a:solidFill>
                    <a:latin typeface="Gill Sans"/>
                    <a:ea typeface="Gill Sans"/>
                    <a:cs typeface="Gill Sans"/>
                    <a:sym typeface="Gill Sans"/>
                  </a:defRPr>
                </a:lvl1pPr>
              </a:lstStyle>
              <a:p>
                <a:pPr/>
                <a:r>
                  <a:t>✗</a:t>
                </a:r>
              </a:p>
            </p:txBody>
          </p:sp>
        </p:grpSp>
        <p:grpSp>
          <p:nvGrpSpPr>
            <p:cNvPr id="3509" name="Group"/>
            <p:cNvGrpSpPr/>
            <p:nvPr/>
          </p:nvGrpSpPr>
          <p:grpSpPr>
            <a:xfrm>
              <a:off x="1179085" y="0"/>
              <a:ext cx="533211" cy="609601"/>
              <a:chOff x="0" y="0"/>
              <a:chExt cx="533209" cy="609600"/>
            </a:xfrm>
          </p:grpSpPr>
          <p:grpSp>
            <p:nvGrpSpPr>
              <p:cNvPr id="3507" name="Group"/>
              <p:cNvGrpSpPr/>
              <p:nvPr/>
            </p:nvGrpSpPr>
            <p:grpSpPr>
              <a:xfrm>
                <a:off x="-1" y="118381"/>
                <a:ext cx="533211" cy="372838"/>
                <a:chOff x="0" y="0"/>
                <a:chExt cx="533209" cy="372836"/>
              </a:xfrm>
            </p:grpSpPr>
            <p:grpSp>
              <p:nvGrpSpPr>
                <p:cNvPr id="3505" name="Group"/>
                <p:cNvGrpSpPr/>
                <p:nvPr/>
              </p:nvGrpSpPr>
              <p:grpSpPr>
                <a:xfrm>
                  <a:off x="34234" y="42068"/>
                  <a:ext cx="464742" cy="330769"/>
                  <a:chOff x="0" y="0"/>
                  <a:chExt cx="464740" cy="330768"/>
                </a:xfrm>
              </p:grpSpPr>
              <p:sp>
                <p:nvSpPr>
                  <p:cNvPr id="3494" name="Rectangle"/>
                  <p:cNvSpPr/>
                  <p:nvPr/>
                </p:nvSpPr>
                <p:spPr>
                  <a:xfrm>
                    <a:off x="0" y="0"/>
                    <a:ext cx="464741" cy="330769"/>
                  </a:xfrm>
                  <a:prstGeom prst="rect">
                    <a:avLst/>
                  </a:prstGeom>
                  <a:solidFill>
                    <a:srgbClr val="C4C4C4"/>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nvGrpSpPr>
                  <p:cNvPr id="3502" name="Group"/>
                  <p:cNvGrpSpPr/>
                  <p:nvPr/>
                </p:nvGrpSpPr>
                <p:grpSpPr>
                  <a:xfrm>
                    <a:off x="24488" y="187531"/>
                    <a:ext cx="113148" cy="105313"/>
                    <a:chOff x="0" y="0"/>
                    <a:chExt cx="113146" cy="105311"/>
                  </a:xfrm>
                </p:grpSpPr>
                <p:sp>
                  <p:nvSpPr>
                    <p:cNvPr id="3495" name="Line"/>
                    <p:cNvSpPr/>
                    <p:nvPr/>
                  </p:nvSpPr>
                  <p:spPr>
                    <a:xfrm>
                      <a:off x="0" y="37214"/>
                      <a:ext cx="84270" cy="680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EBB20"/>
                    </a:solidFill>
                    <a:ln w="25400" cap="flat">
                      <a:solidFill>
                        <a:srgbClr val="0A5C0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496" name="Line"/>
                    <p:cNvSpPr/>
                    <p:nvPr/>
                  </p:nvSpPr>
                  <p:spPr>
                    <a:xfrm flipV="1">
                      <a:off x="4054" y="47722"/>
                      <a:ext cx="55175" cy="55175"/>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497" name="Line"/>
                    <p:cNvSpPr/>
                    <p:nvPr/>
                  </p:nvSpPr>
                  <p:spPr>
                    <a:xfrm flipV="1">
                      <a:off x="41454" y="53356"/>
                      <a:ext cx="25099" cy="25099"/>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498" name="Line"/>
                    <p:cNvSpPr/>
                    <p:nvPr/>
                  </p:nvSpPr>
                  <p:spPr>
                    <a:xfrm flipV="1">
                      <a:off x="3647" y="46257"/>
                      <a:ext cx="54117" cy="54117"/>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499" name="Line"/>
                    <p:cNvSpPr/>
                    <p:nvPr/>
                  </p:nvSpPr>
                  <p:spPr>
                    <a:xfrm flipV="1">
                      <a:off x="39124" y="53581"/>
                      <a:ext cx="24500" cy="24499"/>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500" name="Circle"/>
                    <p:cNvSpPr/>
                    <p:nvPr/>
                  </p:nvSpPr>
                  <p:spPr>
                    <a:xfrm>
                      <a:off x="51039" y="0"/>
                      <a:ext cx="62108" cy="62107"/>
                    </a:xfrm>
                    <a:prstGeom prst="ellipse">
                      <a:avLst/>
                    </a:prstGeom>
                    <a:solidFill>
                      <a:srgbClr val="06BC00"/>
                    </a:solidFill>
                    <a:ln w="38100" cap="flat">
                      <a:solidFill>
                        <a:srgbClr val="015400"/>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501" name="Circle"/>
                    <p:cNvSpPr/>
                    <p:nvPr/>
                  </p:nvSpPr>
                  <p:spPr>
                    <a:xfrm>
                      <a:off x="83255" y="9142"/>
                      <a:ext cx="20075" cy="20074"/>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pic>
                <p:nvPicPr>
                  <p:cNvPr id="3503" name="250px-VRSNlogoAug2012.png" descr="250px-VRSNlogoAug2012.png"/>
                  <p:cNvPicPr>
                    <a:picLocks noChangeAspect="1"/>
                  </p:cNvPicPr>
                  <p:nvPr/>
                </p:nvPicPr>
                <p:blipFill>
                  <a:blip r:embed="rId4">
                    <a:extLst/>
                  </a:blip>
                  <a:srcRect l="0" t="0" r="12951" b="33387"/>
                  <a:stretch>
                    <a:fillRect/>
                  </a:stretch>
                </p:blipFill>
                <p:spPr>
                  <a:xfrm>
                    <a:off x="270465" y="154464"/>
                    <a:ext cx="180835" cy="138382"/>
                  </a:xfrm>
                  <a:prstGeom prst="rect">
                    <a:avLst/>
                  </a:prstGeom>
                  <a:ln w="12700" cap="flat">
                    <a:noFill/>
                    <a:miter lim="400000"/>
                  </a:ln>
                  <a:effectLst/>
                </p:spPr>
              </p:pic>
              <p:pic>
                <p:nvPicPr>
                  <p:cNvPr id="3504" name="strategic_bofa500_1.png" descr="strategic_bofa500_1.png"/>
                  <p:cNvPicPr>
                    <a:picLocks noChangeAspect="1"/>
                  </p:cNvPicPr>
                  <p:nvPr/>
                </p:nvPicPr>
                <p:blipFill>
                  <a:blip r:embed="rId5">
                    <a:extLst/>
                  </a:blip>
                  <a:srcRect l="35082" t="39675" r="28418" b="0"/>
                  <a:stretch>
                    <a:fillRect/>
                  </a:stretch>
                </p:blipFill>
                <p:spPr>
                  <a:xfrm>
                    <a:off x="137930" y="187531"/>
                    <a:ext cx="188860" cy="105349"/>
                  </a:xfrm>
                  <a:prstGeom prst="rect">
                    <a:avLst/>
                  </a:prstGeom>
                  <a:ln w="12700" cap="flat">
                    <a:noFill/>
                    <a:miter lim="400000"/>
                  </a:ln>
                  <a:effectLst/>
                </p:spPr>
              </p:pic>
            </p:grpSp>
            <p:sp>
              <p:nvSpPr>
                <p:cNvPr id="3506" name="Certificate"/>
                <p:cNvSpPr txBox="1"/>
                <p:nvPr/>
              </p:nvSpPr>
              <p:spPr>
                <a:xfrm>
                  <a:off x="0" y="0"/>
                  <a:ext cx="533210" cy="241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900">
                      <a:solidFill>
                        <a:srgbClr val="000000"/>
                      </a:solidFill>
                      <a:latin typeface="Snell Roundhand"/>
                      <a:ea typeface="Snell Roundhand"/>
                      <a:cs typeface="Snell Roundhand"/>
                      <a:sym typeface="Snell Roundhand"/>
                    </a:defRPr>
                  </a:lvl1pPr>
                </a:lstStyle>
                <a:p>
                  <a:pPr/>
                  <a:r>
                    <a:t>Certificate</a:t>
                  </a:r>
                </a:p>
              </p:txBody>
            </p:sp>
          </p:grpSp>
          <p:sp>
            <p:nvSpPr>
              <p:cNvPr id="3508" name="✗"/>
              <p:cNvSpPr txBox="1"/>
              <p:nvPr/>
            </p:nvSpPr>
            <p:spPr>
              <a:xfrm>
                <a:off x="64471" y="0"/>
                <a:ext cx="404268" cy="609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4000">
                    <a:solidFill>
                      <a:srgbClr val="C82506"/>
                    </a:solidFill>
                    <a:latin typeface="Gill Sans"/>
                    <a:ea typeface="Gill Sans"/>
                    <a:cs typeface="Gill Sans"/>
                    <a:sym typeface="Gill Sans"/>
                  </a:defRPr>
                </a:lvl1pPr>
              </a:lstStyle>
              <a:p>
                <a:pPr/>
                <a:r>
                  <a:t>✗</a:t>
                </a:r>
              </a:p>
            </p:txBody>
          </p:sp>
        </p:grpSp>
        <p:grpSp>
          <p:nvGrpSpPr>
            <p:cNvPr id="3525" name="Group"/>
            <p:cNvGrpSpPr/>
            <p:nvPr/>
          </p:nvGrpSpPr>
          <p:grpSpPr>
            <a:xfrm>
              <a:off x="1179085" y="419099"/>
              <a:ext cx="533211" cy="609601"/>
              <a:chOff x="0" y="0"/>
              <a:chExt cx="533209" cy="609600"/>
            </a:xfrm>
          </p:grpSpPr>
          <p:grpSp>
            <p:nvGrpSpPr>
              <p:cNvPr id="3523" name="Group"/>
              <p:cNvGrpSpPr/>
              <p:nvPr/>
            </p:nvGrpSpPr>
            <p:grpSpPr>
              <a:xfrm>
                <a:off x="-1" y="118381"/>
                <a:ext cx="533211" cy="372838"/>
                <a:chOff x="0" y="0"/>
                <a:chExt cx="533209" cy="372836"/>
              </a:xfrm>
            </p:grpSpPr>
            <p:grpSp>
              <p:nvGrpSpPr>
                <p:cNvPr id="3521" name="Group"/>
                <p:cNvGrpSpPr/>
                <p:nvPr/>
              </p:nvGrpSpPr>
              <p:grpSpPr>
                <a:xfrm>
                  <a:off x="34234" y="42068"/>
                  <a:ext cx="464742" cy="330769"/>
                  <a:chOff x="0" y="0"/>
                  <a:chExt cx="464740" cy="330768"/>
                </a:xfrm>
              </p:grpSpPr>
              <p:sp>
                <p:nvSpPr>
                  <p:cNvPr id="3510" name="Rectangle"/>
                  <p:cNvSpPr/>
                  <p:nvPr/>
                </p:nvSpPr>
                <p:spPr>
                  <a:xfrm>
                    <a:off x="0" y="0"/>
                    <a:ext cx="464741" cy="330769"/>
                  </a:xfrm>
                  <a:prstGeom prst="rect">
                    <a:avLst/>
                  </a:prstGeom>
                  <a:solidFill>
                    <a:srgbClr val="C4C4C4"/>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nvGrpSpPr>
                  <p:cNvPr id="3518" name="Group"/>
                  <p:cNvGrpSpPr/>
                  <p:nvPr/>
                </p:nvGrpSpPr>
                <p:grpSpPr>
                  <a:xfrm>
                    <a:off x="24488" y="187531"/>
                    <a:ext cx="113148" cy="105313"/>
                    <a:chOff x="0" y="0"/>
                    <a:chExt cx="113146" cy="105311"/>
                  </a:xfrm>
                </p:grpSpPr>
                <p:sp>
                  <p:nvSpPr>
                    <p:cNvPr id="3511" name="Line"/>
                    <p:cNvSpPr/>
                    <p:nvPr/>
                  </p:nvSpPr>
                  <p:spPr>
                    <a:xfrm>
                      <a:off x="0" y="37214"/>
                      <a:ext cx="84270" cy="680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EBB20"/>
                    </a:solidFill>
                    <a:ln w="25400" cap="flat">
                      <a:solidFill>
                        <a:srgbClr val="0A5C0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512" name="Line"/>
                    <p:cNvSpPr/>
                    <p:nvPr/>
                  </p:nvSpPr>
                  <p:spPr>
                    <a:xfrm flipV="1">
                      <a:off x="4054" y="47722"/>
                      <a:ext cx="55175" cy="55175"/>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513" name="Line"/>
                    <p:cNvSpPr/>
                    <p:nvPr/>
                  </p:nvSpPr>
                  <p:spPr>
                    <a:xfrm flipV="1">
                      <a:off x="41454" y="53356"/>
                      <a:ext cx="25099" cy="25099"/>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514" name="Line"/>
                    <p:cNvSpPr/>
                    <p:nvPr/>
                  </p:nvSpPr>
                  <p:spPr>
                    <a:xfrm flipV="1">
                      <a:off x="3647" y="46257"/>
                      <a:ext cx="54117" cy="54117"/>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515" name="Line"/>
                    <p:cNvSpPr/>
                    <p:nvPr/>
                  </p:nvSpPr>
                  <p:spPr>
                    <a:xfrm flipV="1">
                      <a:off x="39124" y="53581"/>
                      <a:ext cx="24500" cy="24499"/>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516" name="Circle"/>
                    <p:cNvSpPr/>
                    <p:nvPr/>
                  </p:nvSpPr>
                  <p:spPr>
                    <a:xfrm>
                      <a:off x="51039" y="0"/>
                      <a:ext cx="62108" cy="62107"/>
                    </a:xfrm>
                    <a:prstGeom prst="ellipse">
                      <a:avLst/>
                    </a:prstGeom>
                    <a:solidFill>
                      <a:srgbClr val="06BC00"/>
                    </a:solidFill>
                    <a:ln w="38100" cap="flat">
                      <a:solidFill>
                        <a:srgbClr val="015400"/>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517" name="Circle"/>
                    <p:cNvSpPr/>
                    <p:nvPr/>
                  </p:nvSpPr>
                  <p:spPr>
                    <a:xfrm>
                      <a:off x="83255" y="9142"/>
                      <a:ext cx="20075" cy="20074"/>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pic>
                <p:nvPicPr>
                  <p:cNvPr id="3519" name="250px-VRSNlogoAug2012.png" descr="250px-VRSNlogoAug2012.png"/>
                  <p:cNvPicPr>
                    <a:picLocks noChangeAspect="1"/>
                  </p:cNvPicPr>
                  <p:nvPr/>
                </p:nvPicPr>
                <p:blipFill>
                  <a:blip r:embed="rId4">
                    <a:extLst/>
                  </a:blip>
                  <a:srcRect l="0" t="0" r="12951" b="33387"/>
                  <a:stretch>
                    <a:fillRect/>
                  </a:stretch>
                </p:blipFill>
                <p:spPr>
                  <a:xfrm>
                    <a:off x="270465" y="154464"/>
                    <a:ext cx="180835" cy="138382"/>
                  </a:xfrm>
                  <a:prstGeom prst="rect">
                    <a:avLst/>
                  </a:prstGeom>
                  <a:ln w="12700" cap="flat">
                    <a:noFill/>
                    <a:miter lim="400000"/>
                  </a:ln>
                  <a:effectLst/>
                </p:spPr>
              </p:pic>
              <p:pic>
                <p:nvPicPr>
                  <p:cNvPr id="3520" name="strategic_bofa500_1.png" descr="strategic_bofa500_1.png"/>
                  <p:cNvPicPr>
                    <a:picLocks noChangeAspect="1"/>
                  </p:cNvPicPr>
                  <p:nvPr/>
                </p:nvPicPr>
                <p:blipFill>
                  <a:blip r:embed="rId5">
                    <a:extLst/>
                  </a:blip>
                  <a:srcRect l="35082" t="39675" r="28418" b="0"/>
                  <a:stretch>
                    <a:fillRect/>
                  </a:stretch>
                </p:blipFill>
                <p:spPr>
                  <a:xfrm>
                    <a:off x="137930" y="187531"/>
                    <a:ext cx="188860" cy="105349"/>
                  </a:xfrm>
                  <a:prstGeom prst="rect">
                    <a:avLst/>
                  </a:prstGeom>
                  <a:ln w="12700" cap="flat">
                    <a:noFill/>
                    <a:miter lim="400000"/>
                  </a:ln>
                  <a:effectLst/>
                </p:spPr>
              </p:pic>
            </p:grpSp>
            <p:sp>
              <p:nvSpPr>
                <p:cNvPr id="3522" name="Certificate"/>
                <p:cNvSpPr txBox="1"/>
                <p:nvPr/>
              </p:nvSpPr>
              <p:spPr>
                <a:xfrm>
                  <a:off x="0" y="0"/>
                  <a:ext cx="533210" cy="241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900">
                      <a:solidFill>
                        <a:srgbClr val="000000"/>
                      </a:solidFill>
                      <a:latin typeface="Snell Roundhand"/>
                      <a:ea typeface="Snell Roundhand"/>
                      <a:cs typeface="Snell Roundhand"/>
                      <a:sym typeface="Snell Roundhand"/>
                    </a:defRPr>
                  </a:lvl1pPr>
                </a:lstStyle>
                <a:p>
                  <a:pPr/>
                  <a:r>
                    <a:t>Certificate</a:t>
                  </a:r>
                </a:p>
              </p:txBody>
            </p:sp>
          </p:grpSp>
          <p:sp>
            <p:nvSpPr>
              <p:cNvPr id="3524" name="✗"/>
              <p:cNvSpPr txBox="1"/>
              <p:nvPr/>
            </p:nvSpPr>
            <p:spPr>
              <a:xfrm>
                <a:off x="64471" y="0"/>
                <a:ext cx="404268" cy="609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4000">
                    <a:solidFill>
                      <a:srgbClr val="C82506"/>
                    </a:solidFill>
                    <a:latin typeface="Gill Sans"/>
                    <a:ea typeface="Gill Sans"/>
                    <a:cs typeface="Gill Sans"/>
                    <a:sym typeface="Gill Sans"/>
                  </a:defRPr>
                </a:lvl1pPr>
              </a:lstStyle>
              <a:p>
                <a:pPr/>
                <a:r>
                  <a:t>✗</a:t>
                </a:r>
              </a:p>
            </p:txBody>
          </p:sp>
        </p:grpSp>
      </p:grpSp>
      <p:grpSp>
        <p:nvGrpSpPr>
          <p:cNvPr id="3530" name="Group"/>
          <p:cNvGrpSpPr/>
          <p:nvPr/>
        </p:nvGrpSpPr>
        <p:grpSpPr>
          <a:xfrm>
            <a:off x="2836279" y="7205697"/>
            <a:ext cx="1914247" cy="3033353"/>
            <a:chOff x="565949" y="0"/>
            <a:chExt cx="1914246" cy="3033352"/>
          </a:xfrm>
        </p:grpSpPr>
        <p:sp>
          <p:nvSpPr>
            <p:cNvPr id="3527" name="OCSP Responders"/>
            <p:cNvSpPr/>
            <p:nvPr/>
          </p:nvSpPr>
          <p:spPr>
            <a:xfrm>
              <a:off x="1210195" y="1763352"/>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a:latin typeface="Gill Sans"/>
                  <a:ea typeface="Gill Sans"/>
                  <a:cs typeface="Gill Sans"/>
                  <a:sym typeface="Gill Sans"/>
                </a:defRPr>
              </a:lvl1pPr>
            </a:lstStyle>
            <a:p>
              <a:pPr/>
              <a:r>
                <a:t>OCSP Responders</a:t>
              </a:r>
            </a:p>
          </p:txBody>
        </p:sp>
        <p:pic>
          <p:nvPicPr>
            <p:cNvPr id="3528" name="Image" descr="Image"/>
            <p:cNvPicPr>
              <a:picLocks noChangeAspect="1"/>
            </p:cNvPicPr>
            <p:nvPr/>
          </p:nvPicPr>
          <p:blipFill>
            <a:blip r:embed="rId6">
              <a:extLst/>
            </a:blip>
            <a:stretch>
              <a:fillRect/>
            </a:stretch>
          </p:blipFill>
          <p:spPr>
            <a:xfrm>
              <a:off x="565949" y="0"/>
              <a:ext cx="1300815" cy="1300814"/>
            </a:xfrm>
            <a:prstGeom prst="rect">
              <a:avLst/>
            </a:prstGeom>
            <a:ln w="12700" cap="flat">
              <a:noFill/>
              <a:miter lim="400000"/>
            </a:ln>
            <a:effectLst/>
          </p:spPr>
        </p:pic>
        <p:sp>
          <p:nvSpPr>
            <p:cNvPr id="3529" name="Coins"/>
            <p:cNvSpPr/>
            <p:nvPr/>
          </p:nvSpPr>
          <p:spPr>
            <a:xfrm>
              <a:off x="1456325" y="795097"/>
              <a:ext cx="575890" cy="57762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1" y="0"/>
                  </a:moveTo>
                  <a:cubicBezTo>
                    <a:pt x="7949" y="0"/>
                    <a:pt x="5266" y="392"/>
                    <a:pt x="3255" y="1111"/>
                  </a:cubicBezTo>
                  <a:cubicBezTo>
                    <a:pt x="1360" y="1787"/>
                    <a:pt x="273" y="2685"/>
                    <a:pt x="273" y="3572"/>
                  </a:cubicBezTo>
                  <a:cubicBezTo>
                    <a:pt x="273" y="4460"/>
                    <a:pt x="1360" y="5360"/>
                    <a:pt x="3255" y="6035"/>
                  </a:cubicBezTo>
                  <a:cubicBezTo>
                    <a:pt x="5266" y="6749"/>
                    <a:pt x="7949" y="7147"/>
                    <a:pt x="10801" y="7147"/>
                  </a:cubicBezTo>
                  <a:cubicBezTo>
                    <a:pt x="13652" y="7147"/>
                    <a:pt x="16334" y="6754"/>
                    <a:pt x="18345" y="6035"/>
                  </a:cubicBezTo>
                  <a:cubicBezTo>
                    <a:pt x="20240" y="5360"/>
                    <a:pt x="21327" y="4460"/>
                    <a:pt x="21327" y="3572"/>
                  </a:cubicBezTo>
                  <a:cubicBezTo>
                    <a:pt x="21327" y="2685"/>
                    <a:pt x="20240" y="1787"/>
                    <a:pt x="18345" y="1111"/>
                  </a:cubicBezTo>
                  <a:cubicBezTo>
                    <a:pt x="16334" y="398"/>
                    <a:pt x="13652" y="0"/>
                    <a:pt x="10801" y="0"/>
                  </a:cubicBezTo>
                  <a:close/>
                  <a:moveTo>
                    <a:pt x="12" y="4505"/>
                  </a:moveTo>
                  <a:lnTo>
                    <a:pt x="12" y="5914"/>
                  </a:lnTo>
                  <a:cubicBezTo>
                    <a:pt x="12" y="8033"/>
                    <a:pt x="4846" y="9754"/>
                    <a:pt x="10811" y="9754"/>
                  </a:cubicBezTo>
                  <a:cubicBezTo>
                    <a:pt x="16776" y="9754"/>
                    <a:pt x="21600" y="8039"/>
                    <a:pt x="21600" y="5914"/>
                  </a:cubicBezTo>
                  <a:lnTo>
                    <a:pt x="21600" y="4505"/>
                  </a:lnTo>
                  <a:cubicBezTo>
                    <a:pt x="21136" y="5284"/>
                    <a:pt x="20088" y="5991"/>
                    <a:pt x="18531" y="6541"/>
                  </a:cubicBezTo>
                  <a:cubicBezTo>
                    <a:pt x="16460" y="7276"/>
                    <a:pt x="13718" y="7679"/>
                    <a:pt x="10806" y="7679"/>
                  </a:cubicBezTo>
                  <a:cubicBezTo>
                    <a:pt x="7894" y="7679"/>
                    <a:pt x="5146" y="7276"/>
                    <a:pt x="3081" y="6541"/>
                  </a:cubicBezTo>
                  <a:cubicBezTo>
                    <a:pt x="1524" y="5985"/>
                    <a:pt x="476" y="5284"/>
                    <a:pt x="12" y="4505"/>
                  </a:cubicBezTo>
                  <a:close/>
                  <a:moveTo>
                    <a:pt x="0" y="7320"/>
                  </a:moveTo>
                  <a:lnTo>
                    <a:pt x="0" y="8284"/>
                  </a:lnTo>
                  <a:cubicBezTo>
                    <a:pt x="0" y="10402"/>
                    <a:pt x="4836" y="12123"/>
                    <a:pt x="10801" y="12123"/>
                  </a:cubicBezTo>
                  <a:cubicBezTo>
                    <a:pt x="16766" y="12123"/>
                    <a:pt x="21600" y="10408"/>
                    <a:pt x="21600" y="8284"/>
                  </a:cubicBezTo>
                  <a:lnTo>
                    <a:pt x="21600" y="7320"/>
                  </a:lnTo>
                  <a:cubicBezTo>
                    <a:pt x="21458" y="7495"/>
                    <a:pt x="21295" y="7664"/>
                    <a:pt x="21098" y="7827"/>
                  </a:cubicBezTo>
                  <a:cubicBezTo>
                    <a:pt x="20508" y="8329"/>
                    <a:pt x="19672" y="8769"/>
                    <a:pt x="18618" y="9145"/>
                  </a:cubicBezTo>
                  <a:cubicBezTo>
                    <a:pt x="16520" y="9891"/>
                    <a:pt x="13745" y="10299"/>
                    <a:pt x="10801" y="10299"/>
                  </a:cubicBezTo>
                  <a:cubicBezTo>
                    <a:pt x="7856" y="10299"/>
                    <a:pt x="5080" y="9891"/>
                    <a:pt x="2982" y="9145"/>
                  </a:cubicBezTo>
                  <a:cubicBezTo>
                    <a:pt x="1928" y="8769"/>
                    <a:pt x="1099" y="8329"/>
                    <a:pt x="504" y="7827"/>
                  </a:cubicBezTo>
                  <a:cubicBezTo>
                    <a:pt x="307" y="7664"/>
                    <a:pt x="142" y="7495"/>
                    <a:pt x="0" y="7320"/>
                  </a:cubicBezTo>
                  <a:close/>
                  <a:moveTo>
                    <a:pt x="0" y="9689"/>
                  </a:moveTo>
                  <a:lnTo>
                    <a:pt x="0" y="10653"/>
                  </a:lnTo>
                  <a:cubicBezTo>
                    <a:pt x="0" y="12771"/>
                    <a:pt x="4836" y="14492"/>
                    <a:pt x="10801" y="14492"/>
                  </a:cubicBezTo>
                  <a:cubicBezTo>
                    <a:pt x="16766" y="14492"/>
                    <a:pt x="21600" y="12777"/>
                    <a:pt x="21600" y="10653"/>
                  </a:cubicBezTo>
                  <a:lnTo>
                    <a:pt x="21600" y="9689"/>
                  </a:lnTo>
                  <a:cubicBezTo>
                    <a:pt x="21458" y="9864"/>
                    <a:pt x="21295" y="10033"/>
                    <a:pt x="21098" y="10197"/>
                  </a:cubicBezTo>
                  <a:cubicBezTo>
                    <a:pt x="20508" y="10698"/>
                    <a:pt x="19672" y="11138"/>
                    <a:pt x="18618" y="11514"/>
                  </a:cubicBezTo>
                  <a:cubicBezTo>
                    <a:pt x="16520" y="12260"/>
                    <a:pt x="13745" y="12668"/>
                    <a:pt x="10801" y="12668"/>
                  </a:cubicBezTo>
                  <a:cubicBezTo>
                    <a:pt x="7856" y="12668"/>
                    <a:pt x="5080" y="12260"/>
                    <a:pt x="2982" y="11514"/>
                  </a:cubicBezTo>
                  <a:cubicBezTo>
                    <a:pt x="1928" y="11138"/>
                    <a:pt x="1099" y="10698"/>
                    <a:pt x="504" y="10197"/>
                  </a:cubicBezTo>
                  <a:cubicBezTo>
                    <a:pt x="307" y="10033"/>
                    <a:pt x="142" y="9864"/>
                    <a:pt x="0" y="9689"/>
                  </a:cubicBezTo>
                  <a:close/>
                  <a:moveTo>
                    <a:pt x="0" y="12059"/>
                  </a:moveTo>
                  <a:lnTo>
                    <a:pt x="0" y="13022"/>
                  </a:lnTo>
                  <a:cubicBezTo>
                    <a:pt x="0" y="15141"/>
                    <a:pt x="4836" y="16862"/>
                    <a:pt x="10801" y="16862"/>
                  </a:cubicBezTo>
                  <a:cubicBezTo>
                    <a:pt x="16766" y="16862"/>
                    <a:pt x="21600" y="15146"/>
                    <a:pt x="21600" y="13022"/>
                  </a:cubicBezTo>
                  <a:lnTo>
                    <a:pt x="21600" y="12059"/>
                  </a:lnTo>
                  <a:cubicBezTo>
                    <a:pt x="21458" y="12233"/>
                    <a:pt x="21295" y="12402"/>
                    <a:pt x="21098" y="12566"/>
                  </a:cubicBezTo>
                  <a:cubicBezTo>
                    <a:pt x="20508" y="13067"/>
                    <a:pt x="19672" y="13507"/>
                    <a:pt x="18618" y="13883"/>
                  </a:cubicBezTo>
                  <a:cubicBezTo>
                    <a:pt x="16520" y="14629"/>
                    <a:pt x="13745" y="15037"/>
                    <a:pt x="10801" y="15037"/>
                  </a:cubicBezTo>
                  <a:cubicBezTo>
                    <a:pt x="7856" y="15037"/>
                    <a:pt x="5080" y="14629"/>
                    <a:pt x="2982" y="13883"/>
                  </a:cubicBezTo>
                  <a:cubicBezTo>
                    <a:pt x="1928" y="13507"/>
                    <a:pt x="1099" y="13067"/>
                    <a:pt x="504" y="12566"/>
                  </a:cubicBezTo>
                  <a:cubicBezTo>
                    <a:pt x="307" y="12402"/>
                    <a:pt x="142" y="12233"/>
                    <a:pt x="0" y="12059"/>
                  </a:cubicBezTo>
                  <a:close/>
                  <a:moveTo>
                    <a:pt x="0" y="14428"/>
                  </a:moveTo>
                  <a:lnTo>
                    <a:pt x="0" y="15391"/>
                  </a:lnTo>
                  <a:cubicBezTo>
                    <a:pt x="0" y="17510"/>
                    <a:pt x="4836" y="19231"/>
                    <a:pt x="10801" y="19231"/>
                  </a:cubicBezTo>
                  <a:cubicBezTo>
                    <a:pt x="16766" y="19231"/>
                    <a:pt x="21600" y="17515"/>
                    <a:pt x="21600" y="15391"/>
                  </a:cubicBezTo>
                  <a:lnTo>
                    <a:pt x="21600" y="14428"/>
                  </a:lnTo>
                  <a:cubicBezTo>
                    <a:pt x="21458" y="14602"/>
                    <a:pt x="21295" y="14772"/>
                    <a:pt x="21098" y="14935"/>
                  </a:cubicBezTo>
                  <a:cubicBezTo>
                    <a:pt x="20508" y="15436"/>
                    <a:pt x="19672" y="15877"/>
                    <a:pt x="18618" y="16252"/>
                  </a:cubicBezTo>
                  <a:cubicBezTo>
                    <a:pt x="16520" y="16998"/>
                    <a:pt x="13745" y="17406"/>
                    <a:pt x="10801" y="17406"/>
                  </a:cubicBezTo>
                  <a:cubicBezTo>
                    <a:pt x="7856" y="17406"/>
                    <a:pt x="5080" y="16998"/>
                    <a:pt x="2982" y="16252"/>
                  </a:cubicBezTo>
                  <a:cubicBezTo>
                    <a:pt x="1928" y="15877"/>
                    <a:pt x="1099" y="15436"/>
                    <a:pt x="504" y="14935"/>
                  </a:cubicBezTo>
                  <a:cubicBezTo>
                    <a:pt x="307" y="14772"/>
                    <a:pt x="142" y="14602"/>
                    <a:pt x="0" y="14428"/>
                  </a:cubicBezTo>
                  <a:close/>
                  <a:moveTo>
                    <a:pt x="0" y="16797"/>
                  </a:moveTo>
                  <a:lnTo>
                    <a:pt x="0" y="17760"/>
                  </a:lnTo>
                  <a:cubicBezTo>
                    <a:pt x="0" y="19879"/>
                    <a:pt x="4836" y="21600"/>
                    <a:pt x="10801" y="21600"/>
                  </a:cubicBezTo>
                  <a:cubicBezTo>
                    <a:pt x="16766" y="21600"/>
                    <a:pt x="21600" y="19879"/>
                    <a:pt x="21600" y="17760"/>
                  </a:cubicBezTo>
                  <a:lnTo>
                    <a:pt x="21600" y="16797"/>
                  </a:lnTo>
                  <a:cubicBezTo>
                    <a:pt x="21458" y="16971"/>
                    <a:pt x="21295" y="17141"/>
                    <a:pt x="21098" y="17304"/>
                  </a:cubicBezTo>
                  <a:cubicBezTo>
                    <a:pt x="20508" y="17805"/>
                    <a:pt x="19672" y="18246"/>
                    <a:pt x="18618" y="18622"/>
                  </a:cubicBezTo>
                  <a:cubicBezTo>
                    <a:pt x="16520" y="19368"/>
                    <a:pt x="13745" y="19775"/>
                    <a:pt x="10801" y="19775"/>
                  </a:cubicBezTo>
                  <a:cubicBezTo>
                    <a:pt x="7856" y="19775"/>
                    <a:pt x="5080" y="19368"/>
                    <a:pt x="2982" y="18622"/>
                  </a:cubicBezTo>
                  <a:cubicBezTo>
                    <a:pt x="1928" y="18246"/>
                    <a:pt x="1099" y="17805"/>
                    <a:pt x="504" y="17304"/>
                  </a:cubicBezTo>
                  <a:cubicBezTo>
                    <a:pt x="307" y="17141"/>
                    <a:pt x="142" y="16971"/>
                    <a:pt x="0" y="16797"/>
                  </a:cubicBezTo>
                  <a:close/>
                </a:path>
              </a:pathLst>
            </a:custGeom>
            <a:solidFill>
              <a:srgbClr val="7BDB45"/>
            </a:solidFill>
            <a:ln w="12700" cap="flat">
              <a:noFill/>
              <a:miter lim="400000"/>
            </a:ln>
            <a:effectLst/>
          </p:spPr>
          <p:txBody>
            <a:bodyPr wrap="square" lIns="50800" tIns="50800" rIns="50800" bIns="50800" numCol="1" anchor="ctr">
              <a:noAutofit/>
            </a:bodyPr>
            <a:lstStyle/>
            <a:p>
              <a:pPr>
                <a:defRPr b="0" sz="2600">
                  <a:latin typeface="Helvetica Light"/>
                  <a:ea typeface="Helvetica Light"/>
                  <a:cs typeface="Helvetica Light"/>
                  <a:sym typeface="Helvetica Light"/>
                </a:defRPr>
              </a:pPr>
            </a:p>
          </p:txBody>
        </p:sp>
      </p:grpSp>
      <p:grpSp>
        <p:nvGrpSpPr>
          <p:cNvPr id="3547" name="Group"/>
          <p:cNvGrpSpPr/>
          <p:nvPr/>
        </p:nvGrpSpPr>
        <p:grpSpPr>
          <a:xfrm>
            <a:off x="778404" y="6659801"/>
            <a:ext cx="1811138" cy="3612700"/>
            <a:chOff x="0" y="0"/>
            <a:chExt cx="1811136" cy="3612698"/>
          </a:xfrm>
        </p:grpSpPr>
        <p:grpSp>
          <p:nvGrpSpPr>
            <p:cNvPr id="3540" name="Group"/>
            <p:cNvGrpSpPr/>
            <p:nvPr/>
          </p:nvGrpSpPr>
          <p:grpSpPr>
            <a:xfrm>
              <a:off x="0" y="-1"/>
              <a:ext cx="1811137" cy="3612700"/>
              <a:chOff x="0" y="0"/>
              <a:chExt cx="1811136" cy="3612698"/>
            </a:xfrm>
          </p:grpSpPr>
          <p:grpSp>
            <p:nvGrpSpPr>
              <p:cNvPr id="3538" name="Group"/>
              <p:cNvGrpSpPr/>
              <p:nvPr/>
            </p:nvGrpSpPr>
            <p:grpSpPr>
              <a:xfrm>
                <a:off x="0" y="0"/>
                <a:ext cx="1082274" cy="2046754"/>
                <a:chOff x="0" y="0"/>
                <a:chExt cx="1082273" cy="2046753"/>
              </a:xfrm>
            </p:grpSpPr>
            <p:sp>
              <p:nvSpPr>
                <p:cNvPr id="3531" name="Rectangle"/>
                <p:cNvSpPr/>
                <p:nvPr/>
              </p:nvSpPr>
              <p:spPr>
                <a:xfrm>
                  <a:off x="0" y="0"/>
                  <a:ext cx="1082274" cy="2046754"/>
                </a:xfrm>
                <a:prstGeom prst="rect">
                  <a:avLst/>
                </a:prstGeom>
                <a:noFill/>
                <a:ln w="25400" cap="flat">
                  <a:solidFill>
                    <a:srgbClr val="FFFFFF">
                      <a:alpha val="68332"/>
                    </a:srgbClr>
                  </a:solidFill>
                  <a:prstDash val="solid"/>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sp>
              <p:nvSpPr>
                <p:cNvPr id="3532" name="Rectangle"/>
                <p:cNvSpPr/>
                <p:nvPr/>
              </p:nvSpPr>
              <p:spPr>
                <a:xfrm>
                  <a:off x="56617" y="127000"/>
                  <a:ext cx="962202" cy="233428"/>
                </a:xfrm>
                <a:prstGeom prst="rect">
                  <a:avLst/>
                </a:prstGeom>
                <a:solidFill>
                  <a:srgbClr val="A9A9A9"/>
                </a:solidFill>
                <a:ln w="12700" cap="flat">
                  <a:noFill/>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sp>
              <p:nvSpPr>
                <p:cNvPr id="3533" name="Rectangle"/>
                <p:cNvSpPr/>
                <p:nvPr/>
              </p:nvSpPr>
              <p:spPr>
                <a:xfrm>
                  <a:off x="56617" y="438247"/>
                  <a:ext cx="962202" cy="233429"/>
                </a:xfrm>
                <a:prstGeom prst="rect">
                  <a:avLst/>
                </a:prstGeom>
                <a:solidFill>
                  <a:srgbClr val="A9A9A9"/>
                </a:solidFill>
                <a:ln w="12700" cap="flat">
                  <a:noFill/>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sp>
              <p:nvSpPr>
                <p:cNvPr id="3534" name="Rectangle"/>
                <p:cNvSpPr/>
                <p:nvPr/>
              </p:nvSpPr>
              <p:spPr>
                <a:xfrm>
                  <a:off x="56617" y="749494"/>
                  <a:ext cx="962202" cy="233429"/>
                </a:xfrm>
                <a:prstGeom prst="rect">
                  <a:avLst/>
                </a:prstGeom>
                <a:solidFill>
                  <a:srgbClr val="A9A9A9"/>
                </a:solidFill>
                <a:ln w="12700" cap="flat">
                  <a:noFill/>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sp>
              <p:nvSpPr>
                <p:cNvPr id="3535" name="Rectangle"/>
                <p:cNvSpPr/>
                <p:nvPr/>
              </p:nvSpPr>
              <p:spPr>
                <a:xfrm>
                  <a:off x="56617" y="1050186"/>
                  <a:ext cx="962202" cy="233429"/>
                </a:xfrm>
                <a:prstGeom prst="rect">
                  <a:avLst/>
                </a:prstGeom>
                <a:solidFill>
                  <a:srgbClr val="A9A9A9"/>
                </a:solidFill>
                <a:ln w="12700" cap="flat">
                  <a:noFill/>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sp>
              <p:nvSpPr>
                <p:cNvPr id="3536" name="Rectangle"/>
                <p:cNvSpPr/>
                <p:nvPr/>
              </p:nvSpPr>
              <p:spPr>
                <a:xfrm>
                  <a:off x="56617" y="1361434"/>
                  <a:ext cx="962202" cy="233429"/>
                </a:xfrm>
                <a:prstGeom prst="rect">
                  <a:avLst/>
                </a:prstGeom>
                <a:solidFill>
                  <a:srgbClr val="A9A9A9"/>
                </a:solidFill>
                <a:ln w="12700" cap="flat">
                  <a:noFill/>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sp>
              <p:nvSpPr>
                <p:cNvPr id="3537" name="Rectangle"/>
                <p:cNvSpPr/>
                <p:nvPr/>
              </p:nvSpPr>
              <p:spPr>
                <a:xfrm>
                  <a:off x="56617" y="1672681"/>
                  <a:ext cx="962202" cy="233429"/>
                </a:xfrm>
                <a:prstGeom prst="rect">
                  <a:avLst/>
                </a:prstGeom>
                <a:solidFill>
                  <a:srgbClr val="A9A9A9"/>
                </a:solidFill>
                <a:ln w="12700" cap="flat">
                  <a:noFill/>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grpSp>
          <p:sp>
            <p:nvSpPr>
              <p:cNvPr id="3539" name="CRL"/>
              <p:cNvSpPr/>
              <p:nvPr/>
            </p:nvSpPr>
            <p:spPr>
              <a:xfrm>
                <a:off x="541136" y="2342698"/>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a:latin typeface="Gill Sans"/>
                    <a:ea typeface="Gill Sans"/>
                    <a:cs typeface="Gill Sans"/>
                    <a:sym typeface="Gill Sans"/>
                  </a:defRPr>
                </a:lvl1pPr>
              </a:lstStyle>
              <a:p>
                <a:pPr/>
                <a:r>
                  <a:t>CRL</a:t>
                </a:r>
              </a:p>
            </p:txBody>
          </p:sp>
        </p:grpSp>
        <p:sp>
          <p:nvSpPr>
            <p:cNvPr id="3541" name="✗"/>
            <p:cNvSpPr/>
            <p:nvPr/>
          </p:nvSpPr>
          <p:spPr>
            <a:xfrm>
              <a:off x="342702" y="565622"/>
              <a:ext cx="404268"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b="0" sz="3100">
                  <a:solidFill>
                    <a:srgbClr val="C82506"/>
                  </a:solidFill>
                  <a:latin typeface="Gill Sans"/>
                  <a:ea typeface="Gill Sans"/>
                  <a:cs typeface="Gill Sans"/>
                  <a:sym typeface="Gill Sans"/>
                </a:defRPr>
              </a:lvl1pPr>
            </a:lstStyle>
            <a:p>
              <a:pPr/>
              <a:r>
                <a:t>✗</a:t>
              </a:r>
            </a:p>
          </p:txBody>
        </p:sp>
        <p:sp>
          <p:nvSpPr>
            <p:cNvPr id="3542" name="✗"/>
            <p:cNvSpPr/>
            <p:nvPr/>
          </p:nvSpPr>
          <p:spPr>
            <a:xfrm>
              <a:off x="342702" y="273420"/>
              <a:ext cx="404268"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b="0" sz="3100">
                  <a:solidFill>
                    <a:srgbClr val="C82506"/>
                  </a:solidFill>
                  <a:latin typeface="Gill Sans"/>
                  <a:ea typeface="Gill Sans"/>
                  <a:cs typeface="Gill Sans"/>
                  <a:sym typeface="Gill Sans"/>
                </a:defRPr>
              </a:lvl1pPr>
            </a:lstStyle>
            <a:p>
              <a:pPr/>
              <a:r>
                <a:t>✗</a:t>
              </a:r>
            </a:p>
          </p:txBody>
        </p:sp>
        <p:sp>
          <p:nvSpPr>
            <p:cNvPr id="3543" name="✗"/>
            <p:cNvSpPr/>
            <p:nvPr/>
          </p:nvSpPr>
          <p:spPr>
            <a:xfrm>
              <a:off x="342702" y="895841"/>
              <a:ext cx="404268"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b="0" sz="3100">
                  <a:solidFill>
                    <a:srgbClr val="C82506"/>
                  </a:solidFill>
                  <a:latin typeface="Gill Sans"/>
                  <a:ea typeface="Gill Sans"/>
                  <a:cs typeface="Gill Sans"/>
                  <a:sym typeface="Gill Sans"/>
                </a:defRPr>
              </a:lvl1pPr>
            </a:lstStyle>
            <a:p>
              <a:pPr/>
              <a:r>
                <a:t>✗</a:t>
              </a:r>
            </a:p>
          </p:txBody>
        </p:sp>
        <p:sp>
          <p:nvSpPr>
            <p:cNvPr id="3544" name="✗"/>
            <p:cNvSpPr/>
            <p:nvPr/>
          </p:nvSpPr>
          <p:spPr>
            <a:xfrm>
              <a:off x="342702" y="1194333"/>
              <a:ext cx="404268"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b="0" sz="3100">
                  <a:solidFill>
                    <a:srgbClr val="C82506"/>
                  </a:solidFill>
                  <a:latin typeface="Gill Sans"/>
                  <a:ea typeface="Gill Sans"/>
                  <a:cs typeface="Gill Sans"/>
                  <a:sym typeface="Gill Sans"/>
                </a:defRPr>
              </a:lvl1pPr>
            </a:lstStyle>
            <a:p>
              <a:pPr/>
              <a:r>
                <a:t>✗</a:t>
              </a:r>
            </a:p>
          </p:txBody>
        </p:sp>
        <p:sp>
          <p:nvSpPr>
            <p:cNvPr id="3545" name="✗"/>
            <p:cNvSpPr/>
            <p:nvPr/>
          </p:nvSpPr>
          <p:spPr>
            <a:xfrm>
              <a:off x="342702" y="1518262"/>
              <a:ext cx="404268"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b="0" sz="3100">
                  <a:solidFill>
                    <a:srgbClr val="C82506"/>
                  </a:solidFill>
                  <a:latin typeface="Gill Sans"/>
                  <a:ea typeface="Gill Sans"/>
                  <a:cs typeface="Gill Sans"/>
                  <a:sym typeface="Gill Sans"/>
                </a:defRPr>
              </a:lvl1pPr>
            </a:lstStyle>
            <a:p>
              <a:pPr/>
              <a:r>
                <a:t>✗</a:t>
              </a:r>
            </a:p>
          </p:txBody>
        </p:sp>
        <p:sp>
          <p:nvSpPr>
            <p:cNvPr id="3546" name="✗"/>
            <p:cNvSpPr/>
            <p:nvPr/>
          </p:nvSpPr>
          <p:spPr>
            <a:xfrm>
              <a:off x="342702" y="1823043"/>
              <a:ext cx="404268"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b="0" sz="3100">
                  <a:solidFill>
                    <a:srgbClr val="C82506"/>
                  </a:solidFill>
                  <a:latin typeface="Gill Sans"/>
                  <a:ea typeface="Gill Sans"/>
                  <a:cs typeface="Gill Sans"/>
                  <a:sym typeface="Gill Sans"/>
                </a:defRPr>
              </a:lvl1pPr>
            </a:lstStyle>
            <a:p>
              <a:pPr/>
              <a:r>
                <a:t>✗</a:t>
              </a:r>
            </a:p>
          </p:txBody>
        </p:sp>
      </p:grpSp>
      <p:sp>
        <p:nvSpPr>
          <p:cNvPr id="3601" name="Connection Line"/>
          <p:cNvSpPr/>
          <p:nvPr/>
        </p:nvSpPr>
        <p:spPr>
          <a:xfrm>
            <a:off x="2860623" y="5038070"/>
            <a:ext cx="434761" cy="2252325"/>
          </a:xfrm>
          <a:custGeom>
            <a:avLst/>
            <a:gdLst/>
            <a:ahLst/>
            <a:cxnLst>
              <a:cxn ang="0">
                <a:pos x="wd2" y="hd2"/>
              </a:cxn>
              <a:cxn ang="5400000">
                <a:pos x="wd2" y="hd2"/>
              </a:cxn>
              <a:cxn ang="10800000">
                <a:pos x="wd2" y="hd2"/>
              </a:cxn>
              <a:cxn ang="16200000">
                <a:pos x="wd2" y="hd2"/>
              </a:cxn>
            </a:cxnLst>
            <a:rect l="0" t="0" r="r" b="b"/>
            <a:pathLst>
              <a:path w="16216" h="21600" fill="norm" stroke="1" extrusionOk="0">
                <a:moveTo>
                  <a:pt x="14263" y="21600"/>
                </a:moveTo>
                <a:cubicBezTo>
                  <a:pt x="-5384" y="13171"/>
                  <a:pt x="-4733" y="5971"/>
                  <a:pt x="16216" y="0"/>
                </a:cubicBezTo>
              </a:path>
            </a:pathLst>
          </a:custGeom>
          <a:ln w="63500">
            <a:solidFill>
              <a:srgbClr val="FFFFFF"/>
            </a:solidFill>
            <a:prstDash val="sysDot"/>
            <a:miter lim="400000"/>
            <a:headEnd type="triangle"/>
          </a:ln>
        </p:spPr>
        <p:txBody>
          <a:bodyPr/>
          <a:lstStyle/>
          <a:p>
            <a:pPr/>
          </a:p>
        </p:txBody>
      </p:sp>
      <p:sp>
        <p:nvSpPr>
          <p:cNvPr id="3602" name="Connection Line"/>
          <p:cNvSpPr/>
          <p:nvPr/>
        </p:nvSpPr>
        <p:spPr>
          <a:xfrm>
            <a:off x="3659771" y="5047381"/>
            <a:ext cx="390664" cy="2055256"/>
          </a:xfrm>
          <a:custGeom>
            <a:avLst/>
            <a:gdLst/>
            <a:ahLst/>
            <a:cxnLst>
              <a:cxn ang="0">
                <a:pos x="wd2" y="hd2"/>
              </a:cxn>
              <a:cxn ang="5400000">
                <a:pos x="wd2" y="hd2"/>
              </a:cxn>
              <a:cxn ang="10800000">
                <a:pos x="wd2" y="hd2"/>
              </a:cxn>
              <a:cxn ang="16200000">
                <a:pos x="wd2" y="hd2"/>
              </a:cxn>
            </a:cxnLst>
            <a:rect l="0" t="0" r="r" b="b"/>
            <a:pathLst>
              <a:path w="16345" h="21600" fill="norm" stroke="1" extrusionOk="0">
                <a:moveTo>
                  <a:pt x="0" y="0"/>
                </a:moveTo>
                <a:cubicBezTo>
                  <a:pt x="19741" y="6299"/>
                  <a:pt x="21600" y="13499"/>
                  <a:pt x="5578" y="21600"/>
                </a:cubicBezTo>
              </a:path>
            </a:pathLst>
          </a:custGeom>
          <a:ln w="63500">
            <a:solidFill>
              <a:srgbClr val="FFFFFF"/>
            </a:solidFill>
            <a:prstDash val="sysDot"/>
            <a:miter lim="400000"/>
            <a:headEnd type="triangle"/>
          </a:ln>
        </p:spPr>
        <p:txBody>
          <a:bodyPr/>
          <a:lstStyle/>
          <a:p>
            <a:pPr/>
          </a:p>
        </p:txBody>
      </p:sp>
      <p:sp>
        <p:nvSpPr>
          <p:cNvPr id="3603" name="Connection Line"/>
          <p:cNvSpPr/>
          <p:nvPr/>
        </p:nvSpPr>
        <p:spPr>
          <a:xfrm>
            <a:off x="1209362" y="4871100"/>
            <a:ext cx="860030" cy="172318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1732" y="10388"/>
                  <a:pt x="8932" y="3188"/>
                  <a:pt x="21600" y="0"/>
                </a:cubicBezTo>
              </a:path>
            </a:pathLst>
          </a:custGeom>
          <a:ln w="63500">
            <a:solidFill>
              <a:srgbClr val="FFFFFF"/>
            </a:solidFill>
            <a:prstDash val="sysDot"/>
            <a:miter lim="400000"/>
            <a:headEnd type="triangle"/>
          </a:ln>
        </p:spPr>
        <p:txBody>
          <a:bodyPr/>
          <a:lstStyle/>
          <a:p>
            <a:pPr/>
          </a:p>
        </p:txBody>
      </p:sp>
      <p:sp>
        <p:nvSpPr>
          <p:cNvPr id="3604" name="Connection Line"/>
          <p:cNvSpPr/>
          <p:nvPr/>
        </p:nvSpPr>
        <p:spPr>
          <a:xfrm>
            <a:off x="1587673" y="5047381"/>
            <a:ext cx="985334" cy="15513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cubicBezTo>
                  <a:pt x="18657" y="9914"/>
                  <a:pt x="11457" y="17114"/>
                  <a:pt x="0" y="21600"/>
                </a:cubicBezTo>
              </a:path>
            </a:pathLst>
          </a:custGeom>
          <a:ln w="63500">
            <a:solidFill>
              <a:srgbClr val="FFFFFF"/>
            </a:solidFill>
            <a:prstDash val="sysDot"/>
            <a:miter lim="400000"/>
            <a:headEnd type="triangle"/>
          </a:ln>
        </p:spPr>
        <p:txBody>
          <a:bodyPr/>
          <a:lstStyle/>
          <a:p>
            <a:pPr/>
          </a:p>
        </p:txBody>
      </p:sp>
      <p:grpSp>
        <p:nvGrpSpPr>
          <p:cNvPr id="3582" name="Group"/>
          <p:cNvGrpSpPr/>
          <p:nvPr/>
        </p:nvGrpSpPr>
        <p:grpSpPr>
          <a:xfrm>
            <a:off x="8327897" y="3244506"/>
            <a:ext cx="3214022" cy="2094583"/>
            <a:chOff x="0" y="0"/>
            <a:chExt cx="3214021" cy="2094581"/>
          </a:xfrm>
        </p:grpSpPr>
        <p:sp>
          <p:nvSpPr>
            <p:cNvPr id="3552" name="Group"/>
            <p:cNvSpPr/>
            <p:nvPr/>
          </p:nvSpPr>
          <p:spPr>
            <a:xfrm>
              <a:off x="0" y="0"/>
              <a:ext cx="2674129" cy="1736797"/>
            </a:xfrm>
            <a:prstGeom prst="roundRect">
              <a:avLst>
                <a:gd name="adj" fmla="val 10968"/>
              </a:avLst>
            </a:prstGeom>
            <a:noFill/>
            <a:ln w="76200" cap="flat">
              <a:solidFill>
                <a:schemeClr val="accent5"/>
              </a:solidFill>
              <a:prstDash val="solid"/>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lvl1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Attacker</a:t>
              </a:r>
            </a:p>
          </p:txBody>
        </p:sp>
        <p:grpSp>
          <p:nvGrpSpPr>
            <p:cNvPr id="3560" name="Group"/>
            <p:cNvGrpSpPr/>
            <p:nvPr/>
          </p:nvGrpSpPr>
          <p:grpSpPr>
            <a:xfrm>
              <a:off x="611630" y="751996"/>
              <a:ext cx="627663" cy="584201"/>
              <a:chOff x="0" y="0"/>
              <a:chExt cx="627662" cy="584200"/>
            </a:xfrm>
          </p:grpSpPr>
          <p:sp>
            <p:nvSpPr>
              <p:cNvPr id="3553" name="Line"/>
              <p:cNvSpPr/>
              <p:nvPr/>
            </p:nvSpPr>
            <p:spPr>
              <a:xfrm>
                <a:off x="0" y="206440"/>
                <a:ext cx="467470" cy="37776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C82506"/>
              </a:solidFill>
              <a:ln w="25400" cap="flat">
                <a:solidFill>
                  <a:srgbClr val="5C0C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554" name="Line"/>
              <p:cNvSpPr/>
              <p:nvPr/>
            </p:nvSpPr>
            <p:spPr>
              <a:xfrm flipV="1">
                <a:off x="22490" y="264730"/>
                <a:ext cx="306071" cy="306071"/>
              </a:xfrm>
              <a:prstGeom prst="line">
                <a:avLst/>
              </a:prstGeom>
              <a:noFill/>
              <a:ln w="25400" cap="flat">
                <a:solidFill>
                  <a:srgbClr val="5C0C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555" name="Line"/>
              <p:cNvSpPr/>
              <p:nvPr/>
            </p:nvSpPr>
            <p:spPr>
              <a:xfrm flipV="1">
                <a:off x="229964" y="295987"/>
                <a:ext cx="139227" cy="139227"/>
              </a:xfrm>
              <a:prstGeom prst="line">
                <a:avLst/>
              </a:prstGeom>
              <a:noFill/>
              <a:ln w="25400" cap="flat">
                <a:solidFill>
                  <a:srgbClr val="5109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556" name="Line"/>
              <p:cNvSpPr/>
              <p:nvPr/>
            </p:nvSpPr>
            <p:spPr>
              <a:xfrm flipV="1">
                <a:off x="20232" y="256604"/>
                <a:ext cx="300203" cy="300203"/>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557" name="Line"/>
              <p:cNvSpPr/>
              <p:nvPr/>
            </p:nvSpPr>
            <p:spPr>
              <a:xfrm flipV="1">
                <a:off x="217039" y="297235"/>
                <a:ext cx="135901" cy="135901"/>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558" name="Circle"/>
              <p:cNvSpPr/>
              <p:nvPr/>
            </p:nvSpPr>
            <p:spPr>
              <a:xfrm>
                <a:off x="283136" y="0"/>
                <a:ext cx="344527" cy="344527"/>
              </a:xfrm>
              <a:prstGeom prst="ellipse">
                <a:avLst/>
              </a:prstGeom>
              <a:solidFill>
                <a:srgbClr val="C82506"/>
              </a:solidFill>
              <a:ln w="38100" cap="flat">
                <a:solidFill>
                  <a:srgbClr val="580B01"/>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559" name="Circle"/>
              <p:cNvSpPr/>
              <p:nvPr/>
            </p:nvSpPr>
            <p:spPr>
              <a:xfrm>
                <a:off x="461847" y="50715"/>
                <a:ext cx="111356" cy="111356"/>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3573" name="Group"/>
            <p:cNvGrpSpPr/>
            <p:nvPr/>
          </p:nvGrpSpPr>
          <p:grpSpPr>
            <a:xfrm>
              <a:off x="1346884" y="642213"/>
              <a:ext cx="1867138" cy="1452369"/>
              <a:chOff x="0" y="46231"/>
              <a:chExt cx="1867136" cy="1452368"/>
            </a:xfrm>
          </p:grpSpPr>
          <p:sp>
            <p:nvSpPr>
              <p:cNvPr id="3561" name="Rectangle"/>
              <p:cNvSpPr/>
              <p:nvPr/>
            </p:nvSpPr>
            <p:spPr>
              <a:xfrm>
                <a:off x="0" y="46231"/>
                <a:ext cx="1194274" cy="849998"/>
              </a:xfrm>
              <a:prstGeom prst="rect">
                <a:avLst/>
              </a:prstGeom>
              <a:solidFill>
                <a:srgbClr val="C4C4C4"/>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562" name="Certificate"/>
              <p:cNvSpPr/>
              <p:nvPr/>
            </p:nvSpPr>
            <p:spPr>
              <a:xfrm>
                <a:off x="597136" y="228600"/>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2200">
                    <a:solidFill>
                      <a:srgbClr val="000000"/>
                    </a:solidFill>
                    <a:latin typeface="Snell Roundhand"/>
                    <a:ea typeface="Snell Roundhand"/>
                    <a:cs typeface="Snell Roundhand"/>
                    <a:sym typeface="Snell Roundhand"/>
                  </a:defRPr>
                </a:lvl1pPr>
              </a:lstStyle>
              <a:p>
                <a:pPr/>
                <a:r>
                  <a:t>Certificate</a:t>
                </a:r>
              </a:p>
            </p:txBody>
          </p:sp>
          <p:grpSp>
            <p:nvGrpSpPr>
              <p:cNvPr id="3570" name="Group"/>
              <p:cNvGrpSpPr/>
              <p:nvPr/>
            </p:nvGrpSpPr>
            <p:grpSpPr>
              <a:xfrm>
                <a:off x="62930" y="528144"/>
                <a:ext cx="290761" cy="270627"/>
                <a:chOff x="0" y="0"/>
                <a:chExt cx="290759" cy="270626"/>
              </a:xfrm>
            </p:grpSpPr>
            <p:sp>
              <p:nvSpPr>
                <p:cNvPr id="3563" name="Line"/>
                <p:cNvSpPr/>
                <p:nvPr/>
              </p:nvSpPr>
              <p:spPr>
                <a:xfrm>
                  <a:off x="0" y="95631"/>
                  <a:ext cx="216552" cy="17499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EBB20"/>
                </a:solidFill>
                <a:ln w="25400" cap="flat">
                  <a:solidFill>
                    <a:srgbClr val="0A5C0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564" name="Line"/>
                <p:cNvSpPr/>
                <p:nvPr/>
              </p:nvSpPr>
              <p:spPr>
                <a:xfrm flipV="1">
                  <a:off x="10418" y="122634"/>
                  <a:ext cx="141786" cy="141785"/>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565" name="Line"/>
                <p:cNvSpPr/>
                <p:nvPr/>
              </p:nvSpPr>
              <p:spPr>
                <a:xfrm flipV="1">
                  <a:off x="106529" y="137114"/>
                  <a:ext cx="64496" cy="64496"/>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566" name="Line"/>
                <p:cNvSpPr/>
                <p:nvPr/>
              </p:nvSpPr>
              <p:spPr>
                <a:xfrm flipV="1">
                  <a:off x="9372" y="118869"/>
                  <a:ext cx="139067" cy="139068"/>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567" name="Line"/>
                <p:cNvSpPr/>
                <p:nvPr/>
              </p:nvSpPr>
              <p:spPr>
                <a:xfrm flipV="1">
                  <a:off x="100541" y="137692"/>
                  <a:ext cx="62956" cy="62955"/>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568" name="Circle"/>
                <p:cNvSpPr/>
                <p:nvPr/>
              </p:nvSpPr>
              <p:spPr>
                <a:xfrm>
                  <a:off x="131160" y="0"/>
                  <a:ext cx="159600" cy="159600"/>
                </a:xfrm>
                <a:prstGeom prst="ellipse">
                  <a:avLst/>
                </a:prstGeom>
                <a:solidFill>
                  <a:srgbClr val="06BC00"/>
                </a:solidFill>
                <a:ln w="38100" cap="flat">
                  <a:solidFill>
                    <a:srgbClr val="015400"/>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569" name="Circle"/>
                <p:cNvSpPr/>
                <p:nvPr/>
              </p:nvSpPr>
              <p:spPr>
                <a:xfrm>
                  <a:off x="213947" y="23493"/>
                  <a:ext cx="51585" cy="51585"/>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pic>
            <p:nvPicPr>
              <p:cNvPr id="3571" name="250px-VRSNlogoAug2012.png" descr="250px-VRSNlogoAug2012.png"/>
              <p:cNvPicPr>
                <a:picLocks noChangeAspect="1"/>
              </p:cNvPicPr>
              <p:nvPr/>
            </p:nvPicPr>
            <p:blipFill>
              <a:blip r:embed="rId4">
                <a:extLst/>
              </a:blip>
              <a:srcRect l="0" t="0" r="12951" b="33387"/>
              <a:stretch>
                <a:fillRect/>
              </a:stretch>
            </p:blipFill>
            <p:spPr>
              <a:xfrm>
                <a:off x="695032" y="443170"/>
                <a:ext cx="464702" cy="355605"/>
              </a:xfrm>
              <a:prstGeom prst="rect">
                <a:avLst/>
              </a:prstGeom>
              <a:ln w="12700" cap="flat">
                <a:noFill/>
                <a:miter lim="400000"/>
              </a:ln>
              <a:effectLst/>
            </p:spPr>
          </p:pic>
          <p:pic>
            <p:nvPicPr>
              <p:cNvPr id="3572" name="strategic_bofa500_1.png" descr="strategic_bofa500_1.png"/>
              <p:cNvPicPr>
                <a:picLocks noChangeAspect="1"/>
              </p:cNvPicPr>
              <p:nvPr/>
            </p:nvPicPr>
            <p:blipFill>
              <a:blip r:embed="rId5">
                <a:extLst/>
              </a:blip>
              <a:srcRect l="35082" t="39675" r="28418" b="0"/>
              <a:stretch>
                <a:fillRect/>
              </a:stretch>
            </p:blipFill>
            <p:spPr>
              <a:xfrm>
                <a:off x="354447" y="528144"/>
                <a:ext cx="485326" cy="270720"/>
              </a:xfrm>
              <a:prstGeom prst="rect">
                <a:avLst/>
              </a:prstGeom>
              <a:ln w="12700" cap="flat">
                <a:noFill/>
                <a:miter lim="400000"/>
              </a:ln>
              <a:effectLst/>
            </p:spPr>
          </p:pic>
        </p:grpSp>
        <p:grpSp>
          <p:nvGrpSpPr>
            <p:cNvPr id="3581" name="Group"/>
            <p:cNvGrpSpPr/>
            <p:nvPr/>
          </p:nvGrpSpPr>
          <p:grpSpPr>
            <a:xfrm>
              <a:off x="133877" y="755286"/>
              <a:ext cx="620593" cy="577620"/>
              <a:chOff x="0" y="0"/>
              <a:chExt cx="620592" cy="577619"/>
            </a:xfrm>
          </p:grpSpPr>
          <p:sp>
            <p:nvSpPr>
              <p:cNvPr id="3574" name="Line"/>
              <p:cNvSpPr/>
              <p:nvPr/>
            </p:nvSpPr>
            <p:spPr>
              <a:xfrm>
                <a:off x="0" y="204114"/>
                <a:ext cx="462204" cy="37350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EBB20"/>
              </a:solidFill>
              <a:ln w="25400" cap="flat">
                <a:solidFill>
                  <a:srgbClr val="0A5C0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575" name="Line"/>
              <p:cNvSpPr/>
              <p:nvPr/>
            </p:nvSpPr>
            <p:spPr>
              <a:xfrm flipV="1">
                <a:off x="22237" y="261748"/>
                <a:ext cx="302623" cy="302623"/>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576" name="Line"/>
              <p:cNvSpPr/>
              <p:nvPr/>
            </p:nvSpPr>
            <p:spPr>
              <a:xfrm flipV="1">
                <a:off x="227374" y="292653"/>
                <a:ext cx="137658" cy="137658"/>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577" name="Line"/>
              <p:cNvSpPr/>
              <p:nvPr/>
            </p:nvSpPr>
            <p:spPr>
              <a:xfrm flipV="1">
                <a:off x="20004" y="253713"/>
                <a:ext cx="296822" cy="296822"/>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578" name="Line"/>
              <p:cNvSpPr/>
              <p:nvPr/>
            </p:nvSpPr>
            <p:spPr>
              <a:xfrm flipV="1">
                <a:off x="214594" y="293887"/>
                <a:ext cx="134370" cy="134370"/>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579" name="Circle"/>
              <p:cNvSpPr/>
              <p:nvPr/>
            </p:nvSpPr>
            <p:spPr>
              <a:xfrm>
                <a:off x="279946" y="0"/>
                <a:ext cx="340647" cy="340646"/>
              </a:xfrm>
              <a:prstGeom prst="ellipse">
                <a:avLst/>
              </a:prstGeom>
              <a:solidFill>
                <a:srgbClr val="06BC00"/>
              </a:solidFill>
              <a:ln w="38100" cap="flat">
                <a:solidFill>
                  <a:srgbClr val="015400"/>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580" name="Circle"/>
              <p:cNvSpPr/>
              <p:nvPr/>
            </p:nvSpPr>
            <p:spPr>
              <a:xfrm>
                <a:off x="456644" y="50144"/>
                <a:ext cx="110102" cy="110102"/>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grpSp>
        <p:nvGrpSpPr>
          <p:cNvPr id="3595" name="Group"/>
          <p:cNvGrpSpPr/>
          <p:nvPr/>
        </p:nvGrpSpPr>
        <p:grpSpPr>
          <a:xfrm>
            <a:off x="9674781" y="3840488"/>
            <a:ext cx="1194275" cy="896229"/>
            <a:chOff x="0" y="0"/>
            <a:chExt cx="1194273" cy="896228"/>
          </a:xfrm>
        </p:grpSpPr>
        <p:sp>
          <p:nvSpPr>
            <p:cNvPr id="3583" name="Rectangle"/>
            <p:cNvSpPr/>
            <p:nvPr/>
          </p:nvSpPr>
          <p:spPr>
            <a:xfrm>
              <a:off x="0" y="46231"/>
              <a:ext cx="1194274" cy="849998"/>
            </a:xfrm>
            <a:prstGeom prst="rect">
              <a:avLst/>
            </a:prstGeom>
            <a:solidFill>
              <a:srgbClr val="C4C4C4"/>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584" name="Certificate"/>
            <p:cNvSpPr txBox="1"/>
            <p:nvPr/>
          </p:nvSpPr>
          <p:spPr>
            <a:xfrm>
              <a:off x="27986" y="-1"/>
              <a:ext cx="1138302" cy="45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2200">
                  <a:solidFill>
                    <a:srgbClr val="000000"/>
                  </a:solidFill>
                  <a:latin typeface="Snell Roundhand"/>
                  <a:ea typeface="Snell Roundhand"/>
                  <a:cs typeface="Snell Roundhand"/>
                  <a:sym typeface="Snell Roundhand"/>
                </a:defRPr>
              </a:lvl1pPr>
            </a:lstStyle>
            <a:p>
              <a:pPr/>
              <a:r>
                <a:t>Certificate</a:t>
              </a:r>
            </a:p>
          </p:txBody>
        </p:sp>
        <p:grpSp>
          <p:nvGrpSpPr>
            <p:cNvPr id="3592" name="Group"/>
            <p:cNvGrpSpPr/>
            <p:nvPr/>
          </p:nvGrpSpPr>
          <p:grpSpPr>
            <a:xfrm>
              <a:off x="62930" y="528144"/>
              <a:ext cx="290761" cy="270627"/>
              <a:chOff x="0" y="0"/>
              <a:chExt cx="290759" cy="270626"/>
            </a:xfrm>
          </p:grpSpPr>
          <p:sp>
            <p:nvSpPr>
              <p:cNvPr id="3585" name="Line"/>
              <p:cNvSpPr/>
              <p:nvPr/>
            </p:nvSpPr>
            <p:spPr>
              <a:xfrm>
                <a:off x="0" y="95631"/>
                <a:ext cx="216552" cy="17499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EBB20"/>
              </a:solidFill>
              <a:ln w="25400" cap="flat">
                <a:solidFill>
                  <a:srgbClr val="0A5C0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586" name="Line"/>
              <p:cNvSpPr/>
              <p:nvPr/>
            </p:nvSpPr>
            <p:spPr>
              <a:xfrm flipV="1">
                <a:off x="10418" y="122634"/>
                <a:ext cx="141786" cy="141785"/>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587" name="Line"/>
              <p:cNvSpPr/>
              <p:nvPr/>
            </p:nvSpPr>
            <p:spPr>
              <a:xfrm flipV="1">
                <a:off x="106529" y="137114"/>
                <a:ext cx="64496" cy="64496"/>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588" name="Line"/>
              <p:cNvSpPr/>
              <p:nvPr/>
            </p:nvSpPr>
            <p:spPr>
              <a:xfrm flipV="1">
                <a:off x="9372" y="118869"/>
                <a:ext cx="139067" cy="139068"/>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589" name="Line"/>
              <p:cNvSpPr/>
              <p:nvPr/>
            </p:nvSpPr>
            <p:spPr>
              <a:xfrm flipV="1">
                <a:off x="100541" y="137692"/>
                <a:ext cx="62956" cy="62955"/>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590" name="Circle"/>
              <p:cNvSpPr/>
              <p:nvPr/>
            </p:nvSpPr>
            <p:spPr>
              <a:xfrm>
                <a:off x="131160" y="0"/>
                <a:ext cx="159600" cy="159600"/>
              </a:xfrm>
              <a:prstGeom prst="ellipse">
                <a:avLst/>
              </a:prstGeom>
              <a:solidFill>
                <a:srgbClr val="06BC00"/>
              </a:solidFill>
              <a:ln w="38100" cap="flat">
                <a:solidFill>
                  <a:srgbClr val="015400"/>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591" name="Circle"/>
              <p:cNvSpPr/>
              <p:nvPr/>
            </p:nvSpPr>
            <p:spPr>
              <a:xfrm>
                <a:off x="213947" y="23493"/>
                <a:ext cx="51585" cy="51585"/>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pic>
          <p:nvPicPr>
            <p:cNvPr id="3593" name="250px-VRSNlogoAug2012.png" descr="250px-VRSNlogoAug2012.png"/>
            <p:cNvPicPr>
              <a:picLocks noChangeAspect="1"/>
            </p:cNvPicPr>
            <p:nvPr/>
          </p:nvPicPr>
          <p:blipFill>
            <a:blip r:embed="rId4">
              <a:extLst/>
            </a:blip>
            <a:srcRect l="0" t="0" r="12951" b="33387"/>
            <a:stretch>
              <a:fillRect/>
            </a:stretch>
          </p:blipFill>
          <p:spPr>
            <a:xfrm>
              <a:off x="695032" y="443170"/>
              <a:ext cx="464702" cy="355605"/>
            </a:xfrm>
            <a:prstGeom prst="rect">
              <a:avLst/>
            </a:prstGeom>
            <a:ln w="12700" cap="flat">
              <a:noFill/>
              <a:miter lim="400000"/>
            </a:ln>
            <a:effectLst/>
          </p:spPr>
        </p:pic>
        <p:pic>
          <p:nvPicPr>
            <p:cNvPr id="3594" name="strategic_bofa500_1.png" descr="strategic_bofa500_1.png"/>
            <p:cNvPicPr>
              <a:picLocks noChangeAspect="1"/>
            </p:cNvPicPr>
            <p:nvPr/>
          </p:nvPicPr>
          <p:blipFill>
            <a:blip r:embed="rId5">
              <a:extLst/>
            </a:blip>
            <a:srcRect l="35082" t="39675" r="28418" b="0"/>
            <a:stretch>
              <a:fillRect/>
            </a:stretch>
          </p:blipFill>
          <p:spPr>
            <a:xfrm>
              <a:off x="354447" y="528144"/>
              <a:ext cx="485326" cy="270720"/>
            </a:xfrm>
            <a:prstGeom prst="rect">
              <a:avLst/>
            </a:prstGeom>
            <a:ln w="12700" cap="flat">
              <a:noFill/>
              <a:miter lim="400000"/>
            </a:ln>
            <a:effectLst/>
          </p:spPr>
        </p:pic>
      </p:grpSp>
      <p:sp>
        <p:nvSpPr>
          <p:cNvPr id="3596" name="Line"/>
          <p:cNvSpPr/>
          <p:nvPr/>
        </p:nvSpPr>
        <p:spPr>
          <a:xfrm>
            <a:off x="5392054" y="3723659"/>
            <a:ext cx="2367539" cy="1"/>
          </a:xfrm>
          <a:prstGeom prst="line">
            <a:avLst/>
          </a:prstGeom>
          <a:ln w="50800">
            <a:solidFill>
              <a:srgbClr val="FFFFFF"/>
            </a:solidFill>
            <a:miter lim="400000"/>
            <a:headEnd type="triangle"/>
            <a:tailEnd type="triangle"/>
          </a:ln>
        </p:spPr>
        <p:txBody>
          <a:bodyPr lIns="0" tIns="0" rIns="0" bIns="0"/>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597" name="Dingbat Check"/>
          <p:cNvSpPr/>
          <p:nvPr/>
        </p:nvSpPr>
        <p:spPr>
          <a:xfrm>
            <a:off x="6042175" y="2962680"/>
            <a:ext cx="1301543" cy="1236808"/>
          </a:xfrm>
          <a:custGeom>
            <a:avLst/>
            <a:gdLst/>
            <a:ahLst/>
            <a:cxnLst>
              <a:cxn ang="0">
                <a:pos x="wd2" y="hd2"/>
              </a:cxn>
              <a:cxn ang="5400000">
                <a:pos x="wd2" y="hd2"/>
              </a:cxn>
              <a:cxn ang="10800000">
                <a:pos x="wd2" y="hd2"/>
              </a:cxn>
              <a:cxn ang="16200000">
                <a:pos x="wd2" y="hd2"/>
              </a:cxn>
            </a:cxnLst>
            <a:rect l="0" t="0" r="r" b="b"/>
            <a:pathLst>
              <a:path w="21452" h="20404" fill="norm" stroke="1"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chemeClr val="accent3"/>
          </a:solidFill>
          <a:ln w="12700">
            <a:miter lim="400000"/>
          </a:ln>
        </p:spPr>
        <p:txBody>
          <a:bodyPr lIns="50800" tIns="50800" rIns="50800" bIns="50800" anchor="ctr"/>
          <a:lstStyle/>
          <a:p>
            <a:pPr>
              <a:defRPr b="0" sz="2200">
                <a:latin typeface="+mn-lt"/>
                <a:ea typeface="+mn-ea"/>
                <a:cs typeface="+mn-cs"/>
                <a:sym typeface="Helvetica Neue Medium"/>
              </a:defRPr>
            </a:pPr>
          </a:p>
        </p:txBody>
      </p:sp>
      <p:sp>
        <p:nvSpPr>
          <p:cNvPr id="3598" name="Rectangle"/>
          <p:cNvSpPr/>
          <p:nvPr/>
        </p:nvSpPr>
        <p:spPr>
          <a:xfrm>
            <a:off x="5339783" y="2351869"/>
            <a:ext cx="6505449" cy="2667535"/>
          </a:xfrm>
          <a:prstGeom prst="rect">
            <a:avLst/>
          </a:prstGeom>
          <a:solidFill>
            <a:srgbClr val="000000">
              <a:alpha val="71000"/>
            </a:srgbClr>
          </a:solidFill>
          <a:ln w="12700">
            <a:miter lim="400000"/>
          </a:ln>
        </p:spPr>
        <p:txBody>
          <a:bodyPr lIns="50800" tIns="50800" rIns="50800" bIns="50800" anchor="ct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599" name="="/>
          <p:cNvSpPr txBox="1"/>
          <p:nvPr/>
        </p:nvSpPr>
        <p:spPr>
          <a:xfrm>
            <a:off x="2318058" y="5828331"/>
            <a:ext cx="403861" cy="67180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800">
                <a:solidFill>
                  <a:schemeClr val="accent3">
                    <a:hueOff val="-365725"/>
                    <a:satOff val="-32500"/>
                    <a:lumOff val="18235"/>
                  </a:schemeClr>
                </a:solidFill>
              </a:defRPr>
            </a:lvl1pPr>
          </a:lstStyle>
          <a:p>
            <a:pPr/>
            <a:r>
              <a:t>=</a:t>
            </a:r>
          </a:p>
        </p:txBody>
      </p:sp>
      <p:sp>
        <p:nvSpPr>
          <p:cNvPr id="3600" name="The revocation status…"/>
          <p:cNvSpPr txBox="1"/>
          <p:nvPr/>
        </p:nvSpPr>
        <p:spPr>
          <a:xfrm>
            <a:off x="5511430" y="5226896"/>
            <a:ext cx="5953523" cy="1016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0" sz="3200">
                <a:solidFill>
                  <a:schemeClr val="accent3">
                    <a:hueOff val="-365725"/>
                    <a:satOff val="-32500"/>
                    <a:lumOff val="18235"/>
                  </a:schemeClr>
                </a:solidFill>
                <a:latin typeface="Gill Sans"/>
                <a:ea typeface="Gill Sans"/>
                <a:cs typeface="Gill Sans"/>
                <a:sym typeface="Gill Sans"/>
              </a:defRPr>
            </a:pPr>
            <a:r>
              <a:t>The revocation status </a:t>
            </a:r>
          </a:p>
          <a:p>
            <a:pPr>
              <a:defRPr b="0" sz="3200">
                <a:solidFill>
                  <a:schemeClr val="accent3">
                    <a:hueOff val="-365725"/>
                    <a:satOff val="-32500"/>
                    <a:lumOff val="18235"/>
                  </a:schemeClr>
                </a:solidFill>
                <a:latin typeface="Gill Sans"/>
                <a:ea typeface="Gill Sans"/>
                <a:cs typeface="Gill Sans"/>
                <a:sym typeface="Gill Sans"/>
              </a:defRPr>
            </a:pPr>
            <a:r>
              <a:t>from CRL and OCSP must be same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3603"/>
                                        </p:tgtEl>
                                        <p:attrNameLst>
                                          <p:attrName>style.visibility</p:attrName>
                                        </p:attrNameLst>
                                      </p:cBhvr>
                                      <p:to>
                                        <p:strVal val="visible"/>
                                      </p:to>
                                    </p:set>
                                    <p:animEffect filter="dissolve" transition="in">
                                      <p:cBhvr>
                                        <p:cTn id="7" dur="200"/>
                                        <p:tgtEl>
                                          <p:spTgt spid="3603"/>
                                        </p:tgtEl>
                                      </p:cBhvr>
                                    </p:animEffect>
                                  </p:childTnLst>
                                </p:cTn>
                              </p:par>
                            </p:childTnLst>
                          </p:cTn>
                        </p:par>
                        <p:par>
                          <p:cTn id="8" fill="hold">
                            <p:stCondLst>
                              <p:cond delay="200"/>
                            </p:stCondLst>
                            <p:childTnLst>
                              <p:par>
                                <p:cTn id="9" presetClass="entr" nodeType="afterEffect" presetID="9" grpId="2" fill="hold">
                                  <p:stCondLst>
                                    <p:cond delay="0"/>
                                  </p:stCondLst>
                                  <p:iterate type="el" backwards="0">
                                    <p:tmAbs val="0"/>
                                  </p:iterate>
                                  <p:childTnLst>
                                    <p:set>
                                      <p:cBhvr>
                                        <p:cTn id="10" fill="hold"/>
                                        <p:tgtEl>
                                          <p:spTgt spid="3604"/>
                                        </p:tgtEl>
                                        <p:attrNameLst>
                                          <p:attrName>style.visibility</p:attrName>
                                        </p:attrNameLst>
                                      </p:cBhvr>
                                      <p:to>
                                        <p:strVal val="visible"/>
                                      </p:to>
                                    </p:set>
                                    <p:animEffect filter="dissolve" transition="in">
                                      <p:cBhvr>
                                        <p:cTn id="11" dur="200"/>
                                        <p:tgtEl>
                                          <p:spTgt spid="3604"/>
                                        </p:tgtEl>
                                      </p:cBhvr>
                                    </p:animEffect>
                                  </p:childTnLst>
                                </p:cTn>
                              </p:par>
                            </p:childTnLst>
                          </p:cTn>
                        </p:par>
                        <p:par>
                          <p:cTn id="12" fill="hold">
                            <p:stCondLst>
                              <p:cond delay="400"/>
                            </p:stCondLst>
                            <p:childTnLst>
                              <p:par>
                                <p:cTn id="13" presetClass="entr" nodeType="afterEffect" presetID="9" grpId="3" fill="hold">
                                  <p:stCondLst>
                                    <p:cond delay="0"/>
                                  </p:stCondLst>
                                  <p:iterate type="el" backwards="0">
                                    <p:tmAbs val="0"/>
                                  </p:iterate>
                                  <p:childTnLst>
                                    <p:set>
                                      <p:cBhvr>
                                        <p:cTn id="14" fill="hold"/>
                                        <p:tgtEl>
                                          <p:spTgt spid="3601"/>
                                        </p:tgtEl>
                                        <p:attrNameLst>
                                          <p:attrName>style.visibility</p:attrName>
                                        </p:attrNameLst>
                                      </p:cBhvr>
                                      <p:to>
                                        <p:strVal val="visible"/>
                                      </p:to>
                                    </p:set>
                                    <p:animEffect filter="dissolve" transition="in">
                                      <p:cBhvr>
                                        <p:cTn id="15" dur="200"/>
                                        <p:tgtEl>
                                          <p:spTgt spid="3601"/>
                                        </p:tgtEl>
                                      </p:cBhvr>
                                    </p:animEffect>
                                  </p:childTnLst>
                                </p:cTn>
                              </p:par>
                            </p:childTnLst>
                          </p:cTn>
                        </p:par>
                        <p:par>
                          <p:cTn id="16" fill="hold">
                            <p:stCondLst>
                              <p:cond delay="600"/>
                            </p:stCondLst>
                            <p:childTnLst>
                              <p:par>
                                <p:cTn id="17" presetClass="entr" nodeType="afterEffect" presetID="9" grpId="4" fill="hold">
                                  <p:stCondLst>
                                    <p:cond delay="0"/>
                                  </p:stCondLst>
                                  <p:iterate type="el" backwards="0">
                                    <p:tmAbs val="0"/>
                                  </p:iterate>
                                  <p:childTnLst>
                                    <p:set>
                                      <p:cBhvr>
                                        <p:cTn id="18" fill="hold"/>
                                        <p:tgtEl>
                                          <p:spTgt spid="3602"/>
                                        </p:tgtEl>
                                        <p:attrNameLst>
                                          <p:attrName>style.visibility</p:attrName>
                                        </p:attrNameLst>
                                      </p:cBhvr>
                                      <p:to>
                                        <p:strVal val="visible"/>
                                      </p:to>
                                    </p:set>
                                    <p:animEffect filter="dissolve" transition="in">
                                      <p:cBhvr>
                                        <p:cTn id="19" dur="200"/>
                                        <p:tgtEl>
                                          <p:spTgt spid="3602"/>
                                        </p:tgtEl>
                                      </p:cBhvr>
                                    </p:animEffect>
                                  </p:childTnLst>
                                </p:cTn>
                              </p:par>
                            </p:childTnLst>
                          </p:cTn>
                        </p:par>
                      </p:childTnLst>
                    </p:cTn>
                  </p:par>
                  <p:par>
                    <p:cTn id="20" fill="hold">
                      <p:stCondLst>
                        <p:cond delay="indefinite"/>
                      </p:stCondLst>
                      <p:childTnLst>
                        <p:par>
                          <p:cTn id="21" fill="hold">
                            <p:stCondLst>
                              <p:cond delay="0"/>
                            </p:stCondLst>
                            <p:childTnLst>
                              <p:par>
                                <p:cTn id="22" presetClass="entr" nodeType="clickEffect" presetSubtype="1" presetID="22" grpId="5" fill="hold">
                                  <p:stCondLst>
                                    <p:cond delay="0"/>
                                  </p:stCondLst>
                                  <p:iterate type="el" backwards="0">
                                    <p:tmAbs val="0"/>
                                  </p:iterate>
                                  <p:childTnLst>
                                    <p:set>
                                      <p:cBhvr>
                                        <p:cTn id="23" fill="hold"/>
                                        <p:tgtEl>
                                          <p:spTgt spid="3599"/>
                                        </p:tgtEl>
                                        <p:attrNameLst>
                                          <p:attrName>style.visibility</p:attrName>
                                        </p:attrNameLst>
                                      </p:cBhvr>
                                      <p:to>
                                        <p:strVal val="visible"/>
                                      </p:to>
                                    </p:set>
                                    <p:animEffect filter="wipe(up)" transition="in">
                                      <p:cBhvr>
                                        <p:cTn id="24" dur="300"/>
                                        <p:tgtEl>
                                          <p:spTgt spid="3599"/>
                                        </p:tgtEl>
                                      </p:cBhvr>
                                    </p:animEffect>
                                  </p:childTnLst>
                                </p:cTn>
                              </p:par>
                            </p:childTnLst>
                          </p:cTn>
                        </p:par>
                        <p:par>
                          <p:cTn id="25" fill="hold">
                            <p:stCondLst>
                              <p:cond delay="300"/>
                            </p:stCondLst>
                            <p:childTnLst>
                              <p:par>
                                <p:cTn id="26" presetClass="entr" nodeType="afterEffect" presetSubtype="0" presetID="1" grpId="6" fill="hold">
                                  <p:stCondLst>
                                    <p:cond delay="0"/>
                                  </p:stCondLst>
                                  <p:iterate type="el" backwards="0">
                                    <p:tmAbs val="0"/>
                                  </p:iterate>
                                  <p:childTnLst>
                                    <p:set>
                                      <p:cBhvr>
                                        <p:cTn id="27" fill="hold"/>
                                        <p:tgtEl>
                                          <p:spTgt spid="360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604" grpId="2"/>
      <p:bldP build="whole" bldLvl="1" animBg="1" rev="0" advAuto="0" spid="3602" grpId="4"/>
      <p:bldP build="whole" bldLvl="1" animBg="1" rev="0" advAuto="0" spid="3601" grpId="3"/>
      <p:bldP build="whole" bldLvl="1" animBg="1" rev="0" advAuto="0" spid="3603" grpId="1"/>
      <p:bldP build="whole" bldLvl="1" animBg="1" rev="0" advAuto="0" spid="3599" grpId="5"/>
      <p:bldP build="whole" bldLvl="1" animBg="1" rev="0" advAuto="0" spid="3600" grpId="6"/>
    </p:bldLst>
  </p:timing>
</p:sld>
</file>

<file path=ppt/slides/slide4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08" name="Some of them could be already expired!"/>
          <p:cNvSpPr/>
          <p:nvPr/>
        </p:nvSpPr>
        <p:spPr>
          <a:xfrm>
            <a:off x="7661518" y="6344621"/>
            <a:ext cx="2866232" cy="265192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956" y="0"/>
                </a:moveTo>
                <a:lnTo>
                  <a:pt x="9894" y="14304"/>
                </a:lnTo>
                <a:lnTo>
                  <a:pt x="532" y="14304"/>
                </a:lnTo>
                <a:cubicBezTo>
                  <a:pt x="239" y="14304"/>
                  <a:pt x="0" y="14562"/>
                  <a:pt x="0" y="14879"/>
                </a:cubicBezTo>
                <a:lnTo>
                  <a:pt x="0" y="21025"/>
                </a:lnTo>
                <a:cubicBezTo>
                  <a:pt x="0" y="21342"/>
                  <a:pt x="239" y="21600"/>
                  <a:pt x="532" y="21600"/>
                </a:cubicBezTo>
                <a:lnTo>
                  <a:pt x="21068" y="21600"/>
                </a:lnTo>
                <a:cubicBezTo>
                  <a:pt x="21361" y="21600"/>
                  <a:pt x="21600" y="21342"/>
                  <a:pt x="21600" y="21025"/>
                </a:cubicBezTo>
                <a:lnTo>
                  <a:pt x="21600" y="14879"/>
                </a:lnTo>
                <a:cubicBezTo>
                  <a:pt x="21600" y="14562"/>
                  <a:pt x="21361" y="14304"/>
                  <a:pt x="21068" y="14304"/>
                </a:cubicBezTo>
                <a:lnTo>
                  <a:pt x="12017" y="14304"/>
                </a:lnTo>
                <a:lnTo>
                  <a:pt x="10956" y="0"/>
                </a:lnTo>
                <a:close/>
              </a:path>
            </a:pathLst>
          </a:custGeom>
          <a:solidFill>
            <a:schemeClr val="accent5">
              <a:hueOff val="89162"/>
              <a:satOff val="9554"/>
              <a:lumOff val="16296"/>
            </a:schemeClr>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b="0" sz="2200">
                <a:latin typeface="Gill Sans"/>
                <a:ea typeface="Gill Sans"/>
                <a:cs typeface="Gill Sans"/>
                <a:sym typeface="Gill Sans"/>
              </a:defRPr>
            </a:lvl1pPr>
          </a:lstStyle>
          <a:p>
            <a:pPr/>
            <a:r>
              <a:t>Some of them could be already expired!</a:t>
            </a:r>
          </a:p>
        </p:txBody>
      </p:sp>
      <p:sp>
        <p:nvSpPr>
          <p:cNvPr id="3609" name="(3) Consistency…"/>
          <p:cNvSpPr txBox="1"/>
          <p:nvPr>
            <p:ph type="title"/>
          </p:nvPr>
        </p:nvSpPr>
        <p:spPr>
          <a:prstGeom prst="rect">
            <a:avLst/>
          </a:prstGeom>
        </p:spPr>
        <p:txBody>
          <a:bodyPr/>
          <a:lstStyle/>
          <a:p>
            <a:pPr/>
            <a:r>
              <a:t>(3) Consistency </a:t>
            </a:r>
          </a:p>
          <a:p>
            <a:pPr/>
            <a:r>
              <a:t>OCSP vs. CRL</a:t>
            </a:r>
          </a:p>
        </p:txBody>
      </p:sp>
      <p:sp>
        <p:nvSpPr>
          <p:cNvPr id="3610"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3620" name="Group"/>
          <p:cNvGrpSpPr/>
          <p:nvPr/>
        </p:nvGrpSpPr>
        <p:grpSpPr>
          <a:xfrm>
            <a:off x="2941337" y="2919292"/>
            <a:ext cx="1945060" cy="3485725"/>
            <a:chOff x="658539" y="342900"/>
            <a:chExt cx="1945059" cy="3485724"/>
          </a:xfrm>
        </p:grpSpPr>
        <p:grpSp>
          <p:nvGrpSpPr>
            <p:cNvPr id="3618" name="Group"/>
            <p:cNvGrpSpPr/>
            <p:nvPr/>
          </p:nvGrpSpPr>
          <p:grpSpPr>
            <a:xfrm>
              <a:off x="658539" y="872328"/>
              <a:ext cx="1075438" cy="2956297"/>
              <a:chOff x="0" y="0"/>
              <a:chExt cx="1075436" cy="2956295"/>
            </a:xfrm>
          </p:grpSpPr>
          <p:sp>
            <p:nvSpPr>
              <p:cNvPr id="3611" name="Rectangle"/>
              <p:cNvSpPr/>
              <p:nvPr/>
            </p:nvSpPr>
            <p:spPr>
              <a:xfrm>
                <a:off x="0" y="0"/>
                <a:ext cx="1075437" cy="2956296"/>
              </a:xfrm>
              <a:prstGeom prst="rect">
                <a:avLst/>
              </a:prstGeom>
              <a:noFill/>
              <a:ln w="25400" cap="flat">
                <a:solidFill>
                  <a:srgbClr val="FFFFFF">
                    <a:alpha val="68332"/>
                  </a:srgbClr>
                </a:solidFill>
                <a:prstDash val="solid"/>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sp>
            <p:nvSpPr>
              <p:cNvPr id="3612" name="Rectangle"/>
              <p:cNvSpPr/>
              <p:nvPr/>
            </p:nvSpPr>
            <p:spPr>
              <a:xfrm>
                <a:off x="56617" y="438247"/>
                <a:ext cx="962202" cy="233429"/>
              </a:xfrm>
              <a:prstGeom prst="rect">
                <a:avLst/>
              </a:prstGeom>
              <a:solidFill>
                <a:schemeClr val="accent3"/>
              </a:solidFill>
              <a:ln w="12700" cap="flat">
                <a:noFill/>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sp>
            <p:nvSpPr>
              <p:cNvPr id="3613" name="Rectangle"/>
              <p:cNvSpPr/>
              <p:nvPr/>
            </p:nvSpPr>
            <p:spPr>
              <a:xfrm>
                <a:off x="56617" y="749494"/>
                <a:ext cx="962202" cy="233429"/>
              </a:xfrm>
              <a:prstGeom prst="rect">
                <a:avLst/>
              </a:prstGeom>
              <a:solidFill>
                <a:schemeClr val="accent3"/>
              </a:solidFill>
              <a:ln w="12700" cap="flat">
                <a:noFill/>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sp>
            <p:nvSpPr>
              <p:cNvPr id="3614" name="Rectangle"/>
              <p:cNvSpPr/>
              <p:nvPr/>
            </p:nvSpPr>
            <p:spPr>
              <a:xfrm>
                <a:off x="56617" y="1050186"/>
                <a:ext cx="962202" cy="233429"/>
              </a:xfrm>
              <a:prstGeom prst="rect">
                <a:avLst/>
              </a:prstGeom>
              <a:solidFill>
                <a:schemeClr val="accent3"/>
              </a:solidFill>
              <a:ln w="12700" cap="flat">
                <a:noFill/>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sp>
            <p:nvSpPr>
              <p:cNvPr id="3615" name="Rectangle"/>
              <p:cNvSpPr/>
              <p:nvPr/>
            </p:nvSpPr>
            <p:spPr>
              <a:xfrm>
                <a:off x="56617" y="1672681"/>
                <a:ext cx="962202" cy="233429"/>
              </a:xfrm>
              <a:prstGeom prst="rect">
                <a:avLst/>
              </a:prstGeom>
              <a:solidFill>
                <a:schemeClr val="accent3"/>
              </a:solidFill>
              <a:ln w="12700" cap="flat">
                <a:noFill/>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sp>
            <p:nvSpPr>
              <p:cNvPr id="3616" name="Rectangle"/>
              <p:cNvSpPr/>
              <p:nvPr/>
            </p:nvSpPr>
            <p:spPr>
              <a:xfrm>
                <a:off x="56617" y="1983928"/>
                <a:ext cx="962202" cy="233429"/>
              </a:xfrm>
              <a:prstGeom prst="rect">
                <a:avLst/>
              </a:prstGeom>
              <a:solidFill>
                <a:schemeClr val="accent3"/>
              </a:solidFill>
              <a:ln w="12700" cap="flat">
                <a:noFill/>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sp>
            <p:nvSpPr>
              <p:cNvPr id="3617" name="Rectangle"/>
              <p:cNvSpPr/>
              <p:nvPr/>
            </p:nvSpPr>
            <p:spPr>
              <a:xfrm>
                <a:off x="56617" y="2295176"/>
                <a:ext cx="962202" cy="233429"/>
              </a:xfrm>
              <a:prstGeom prst="rect">
                <a:avLst/>
              </a:prstGeom>
              <a:solidFill>
                <a:schemeClr val="accent3"/>
              </a:solidFill>
              <a:ln w="12700" cap="flat">
                <a:noFill/>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grpSp>
        <p:sp>
          <p:nvSpPr>
            <p:cNvPr id="3619" name="Certificates that support…"/>
            <p:cNvSpPr/>
            <p:nvPr/>
          </p:nvSpPr>
          <p:spPr>
            <a:xfrm>
              <a:off x="1333599" y="342900"/>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defRPr b="0" sz="2000">
                  <a:latin typeface="Gill Sans"/>
                  <a:ea typeface="Gill Sans"/>
                  <a:cs typeface="Gill Sans"/>
                  <a:sym typeface="Gill Sans"/>
                </a:defRPr>
              </a:pPr>
              <a:r>
                <a:t>Certificates that support</a:t>
              </a:r>
            </a:p>
            <a:p>
              <a:pPr>
                <a:defRPr b="0" sz="2000">
                  <a:latin typeface="Gill Sans"/>
                  <a:ea typeface="Gill Sans"/>
                  <a:cs typeface="Gill Sans"/>
                  <a:sym typeface="Gill Sans"/>
                </a:defRPr>
              </a:pPr>
              <a:r>
                <a:rPr>
                  <a:solidFill>
                    <a:schemeClr val="accent4">
                      <a:hueOff val="468000"/>
                      <a:satOff val="-4761"/>
                      <a:lumOff val="10196"/>
                    </a:schemeClr>
                  </a:solidFill>
                </a:rPr>
                <a:t>both</a:t>
              </a:r>
              <a:r>
                <a:t> OCSP and CRL</a:t>
              </a:r>
            </a:p>
          </p:txBody>
        </p:sp>
      </p:grpSp>
      <p:grpSp>
        <p:nvGrpSpPr>
          <p:cNvPr id="3628" name="Group"/>
          <p:cNvGrpSpPr/>
          <p:nvPr/>
        </p:nvGrpSpPr>
        <p:grpSpPr>
          <a:xfrm>
            <a:off x="5152253" y="4024459"/>
            <a:ext cx="1755795" cy="1698576"/>
            <a:chOff x="166234" y="196850"/>
            <a:chExt cx="1755794" cy="1698575"/>
          </a:xfrm>
        </p:grpSpPr>
        <p:sp>
          <p:nvSpPr>
            <p:cNvPr id="3621" name="1,568 CRLs"/>
            <p:cNvSpPr/>
            <p:nvPr/>
          </p:nvSpPr>
          <p:spPr>
            <a:xfrm>
              <a:off x="652028" y="196850"/>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2000">
                  <a:latin typeface="Gill Sans"/>
                  <a:ea typeface="Gill Sans"/>
                  <a:cs typeface="Gill Sans"/>
                  <a:sym typeface="Gill Sans"/>
                </a:defRPr>
              </a:lvl1pPr>
            </a:lstStyle>
            <a:p>
              <a:pPr/>
              <a:r>
                <a:t>1,568 CRLs</a:t>
              </a:r>
            </a:p>
          </p:txBody>
        </p:sp>
        <p:grpSp>
          <p:nvGrpSpPr>
            <p:cNvPr id="3627" name="Group"/>
            <p:cNvGrpSpPr/>
            <p:nvPr/>
          </p:nvGrpSpPr>
          <p:grpSpPr>
            <a:xfrm>
              <a:off x="166234" y="484450"/>
              <a:ext cx="1479589" cy="1410976"/>
              <a:chOff x="0" y="0"/>
              <a:chExt cx="1479587" cy="1410974"/>
            </a:xfrm>
          </p:grpSpPr>
          <p:sp>
            <p:nvSpPr>
              <p:cNvPr id="3622" name="Rectangle"/>
              <p:cNvSpPr/>
              <p:nvPr/>
            </p:nvSpPr>
            <p:spPr>
              <a:xfrm>
                <a:off x="0" y="0"/>
                <a:ext cx="971589" cy="902975"/>
              </a:xfrm>
              <a:prstGeom prst="rect">
                <a:avLst/>
              </a:prstGeom>
              <a:solidFill>
                <a:srgbClr val="A9A9A9"/>
              </a:solidFill>
              <a:ln w="12700" cap="flat">
                <a:solidFill>
                  <a:srgbClr val="FFFFFF"/>
                </a:solidFill>
                <a:prstDash val="solid"/>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sp>
            <p:nvSpPr>
              <p:cNvPr id="3623" name="Rectangle"/>
              <p:cNvSpPr/>
              <p:nvPr/>
            </p:nvSpPr>
            <p:spPr>
              <a:xfrm>
                <a:off x="127000" y="127000"/>
                <a:ext cx="971589" cy="902975"/>
              </a:xfrm>
              <a:prstGeom prst="rect">
                <a:avLst/>
              </a:prstGeom>
              <a:solidFill>
                <a:srgbClr val="A9A9A9"/>
              </a:solidFill>
              <a:ln w="12700" cap="flat">
                <a:solidFill>
                  <a:srgbClr val="FFFFFF"/>
                </a:solidFill>
                <a:prstDash val="solid"/>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sp>
            <p:nvSpPr>
              <p:cNvPr id="3624" name="Rectangle"/>
              <p:cNvSpPr/>
              <p:nvPr/>
            </p:nvSpPr>
            <p:spPr>
              <a:xfrm>
                <a:off x="254000" y="254000"/>
                <a:ext cx="971589" cy="902975"/>
              </a:xfrm>
              <a:prstGeom prst="rect">
                <a:avLst/>
              </a:prstGeom>
              <a:solidFill>
                <a:srgbClr val="A9A9A9"/>
              </a:solidFill>
              <a:ln w="12700" cap="flat">
                <a:solidFill>
                  <a:srgbClr val="FFFFFF"/>
                </a:solidFill>
                <a:prstDash val="solid"/>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sp>
            <p:nvSpPr>
              <p:cNvPr id="3625" name="Rectangle"/>
              <p:cNvSpPr/>
              <p:nvPr/>
            </p:nvSpPr>
            <p:spPr>
              <a:xfrm>
                <a:off x="381000" y="381000"/>
                <a:ext cx="971589" cy="902975"/>
              </a:xfrm>
              <a:prstGeom prst="rect">
                <a:avLst/>
              </a:prstGeom>
              <a:solidFill>
                <a:srgbClr val="A9A9A9"/>
              </a:solidFill>
              <a:ln w="12700" cap="flat">
                <a:solidFill>
                  <a:srgbClr val="FFFFFF"/>
                </a:solidFill>
                <a:prstDash val="solid"/>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sp>
            <p:nvSpPr>
              <p:cNvPr id="3626" name="Rectangle"/>
              <p:cNvSpPr/>
              <p:nvPr/>
            </p:nvSpPr>
            <p:spPr>
              <a:xfrm>
                <a:off x="507999" y="508000"/>
                <a:ext cx="971589" cy="902975"/>
              </a:xfrm>
              <a:prstGeom prst="rect">
                <a:avLst/>
              </a:prstGeom>
              <a:solidFill>
                <a:srgbClr val="A9A9A9"/>
              </a:solidFill>
              <a:ln w="12700" cap="flat">
                <a:solidFill>
                  <a:srgbClr val="FFFFFF"/>
                </a:solidFill>
                <a:prstDash val="solid"/>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grpSp>
      </p:grpSp>
      <p:grpSp>
        <p:nvGrpSpPr>
          <p:cNvPr id="3641" name="Group"/>
          <p:cNvGrpSpPr/>
          <p:nvPr/>
        </p:nvGrpSpPr>
        <p:grpSpPr>
          <a:xfrm>
            <a:off x="482811" y="2919292"/>
            <a:ext cx="1807719" cy="3612725"/>
            <a:chOff x="277897" y="342900"/>
            <a:chExt cx="1807718" cy="3612724"/>
          </a:xfrm>
        </p:grpSpPr>
        <p:sp>
          <p:nvSpPr>
            <p:cNvPr id="3629" name="Certificates…"/>
            <p:cNvSpPr/>
            <p:nvPr/>
          </p:nvSpPr>
          <p:spPr>
            <a:xfrm>
              <a:off x="815615" y="342900"/>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defRPr b="0" sz="2000">
                  <a:latin typeface="Gill Sans"/>
                  <a:ea typeface="Gill Sans"/>
                  <a:cs typeface="Gill Sans"/>
                  <a:sym typeface="Gill Sans"/>
                </a:defRPr>
              </a:pPr>
              <a:r>
                <a:t>Certificates </a:t>
              </a:r>
            </a:p>
            <a:p>
              <a:pPr>
                <a:defRPr b="0" sz="2000">
                  <a:latin typeface="Gill Sans"/>
                  <a:ea typeface="Gill Sans"/>
                  <a:cs typeface="Gill Sans"/>
                  <a:sym typeface="Gill Sans"/>
                </a:defRPr>
              </a:pPr>
              <a:r>
                <a:t>from Alexa 1M</a:t>
              </a:r>
            </a:p>
          </p:txBody>
        </p:sp>
        <p:grpSp>
          <p:nvGrpSpPr>
            <p:cNvPr id="3640" name="Group"/>
            <p:cNvGrpSpPr/>
            <p:nvPr/>
          </p:nvGrpSpPr>
          <p:grpSpPr>
            <a:xfrm>
              <a:off x="277897" y="999328"/>
              <a:ext cx="1075437" cy="2956297"/>
              <a:chOff x="0" y="0"/>
              <a:chExt cx="1075436" cy="2956295"/>
            </a:xfrm>
          </p:grpSpPr>
          <p:sp>
            <p:nvSpPr>
              <p:cNvPr id="3630" name="Rectangle"/>
              <p:cNvSpPr/>
              <p:nvPr/>
            </p:nvSpPr>
            <p:spPr>
              <a:xfrm>
                <a:off x="0" y="0"/>
                <a:ext cx="1075437" cy="2956296"/>
              </a:xfrm>
              <a:prstGeom prst="rect">
                <a:avLst/>
              </a:prstGeom>
              <a:noFill/>
              <a:ln w="25400" cap="flat">
                <a:solidFill>
                  <a:srgbClr val="FFFFFF">
                    <a:alpha val="68332"/>
                  </a:srgbClr>
                </a:solidFill>
                <a:prstDash val="solid"/>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sp>
            <p:nvSpPr>
              <p:cNvPr id="3631" name="Rectangle"/>
              <p:cNvSpPr/>
              <p:nvPr/>
            </p:nvSpPr>
            <p:spPr>
              <a:xfrm>
                <a:off x="56617" y="127000"/>
                <a:ext cx="962202" cy="233428"/>
              </a:xfrm>
              <a:prstGeom prst="rect">
                <a:avLst/>
              </a:prstGeom>
              <a:solidFill>
                <a:schemeClr val="accent3"/>
              </a:solidFill>
              <a:ln w="12700" cap="flat">
                <a:noFill/>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sp>
            <p:nvSpPr>
              <p:cNvPr id="3632" name="Rectangle"/>
              <p:cNvSpPr/>
              <p:nvPr/>
            </p:nvSpPr>
            <p:spPr>
              <a:xfrm>
                <a:off x="56617" y="438247"/>
                <a:ext cx="962202" cy="233429"/>
              </a:xfrm>
              <a:prstGeom prst="rect">
                <a:avLst/>
              </a:prstGeom>
              <a:solidFill>
                <a:schemeClr val="accent3"/>
              </a:solidFill>
              <a:ln w="12700" cap="flat">
                <a:noFill/>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sp>
            <p:nvSpPr>
              <p:cNvPr id="3633" name="Rectangle"/>
              <p:cNvSpPr/>
              <p:nvPr/>
            </p:nvSpPr>
            <p:spPr>
              <a:xfrm>
                <a:off x="56617" y="749494"/>
                <a:ext cx="962202" cy="233429"/>
              </a:xfrm>
              <a:prstGeom prst="rect">
                <a:avLst/>
              </a:prstGeom>
              <a:solidFill>
                <a:schemeClr val="accent3"/>
              </a:solidFill>
              <a:ln w="12700" cap="flat">
                <a:noFill/>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sp>
            <p:nvSpPr>
              <p:cNvPr id="3634" name="Rectangle"/>
              <p:cNvSpPr/>
              <p:nvPr/>
            </p:nvSpPr>
            <p:spPr>
              <a:xfrm>
                <a:off x="56617" y="1050186"/>
                <a:ext cx="962202" cy="233429"/>
              </a:xfrm>
              <a:prstGeom prst="rect">
                <a:avLst/>
              </a:prstGeom>
              <a:solidFill>
                <a:schemeClr val="accent3"/>
              </a:solidFill>
              <a:ln w="12700" cap="flat">
                <a:noFill/>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sp>
            <p:nvSpPr>
              <p:cNvPr id="3635" name="Rectangle"/>
              <p:cNvSpPr/>
              <p:nvPr/>
            </p:nvSpPr>
            <p:spPr>
              <a:xfrm>
                <a:off x="56617" y="1361434"/>
                <a:ext cx="962202" cy="233429"/>
              </a:xfrm>
              <a:prstGeom prst="rect">
                <a:avLst/>
              </a:prstGeom>
              <a:solidFill>
                <a:schemeClr val="accent3"/>
              </a:solidFill>
              <a:ln w="12700" cap="flat">
                <a:noFill/>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sp>
            <p:nvSpPr>
              <p:cNvPr id="3636" name="Rectangle"/>
              <p:cNvSpPr/>
              <p:nvPr/>
            </p:nvSpPr>
            <p:spPr>
              <a:xfrm>
                <a:off x="56617" y="1672681"/>
                <a:ext cx="962202" cy="233429"/>
              </a:xfrm>
              <a:prstGeom prst="rect">
                <a:avLst/>
              </a:prstGeom>
              <a:solidFill>
                <a:schemeClr val="accent3"/>
              </a:solidFill>
              <a:ln w="12700" cap="flat">
                <a:noFill/>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sp>
            <p:nvSpPr>
              <p:cNvPr id="3637" name="Rectangle"/>
              <p:cNvSpPr/>
              <p:nvPr/>
            </p:nvSpPr>
            <p:spPr>
              <a:xfrm>
                <a:off x="56617" y="1983928"/>
                <a:ext cx="962202" cy="233429"/>
              </a:xfrm>
              <a:prstGeom prst="rect">
                <a:avLst/>
              </a:prstGeom>
              <a:solidFill>
                <a:schemeClr val="accent3"/>
              </a:solidFill>
              <a:ln w="12700" cap="flat">
                <a:noFill/>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sp>
            <p:nvSpPr>
              <p:cNvPr id="3638" name="Rectangle"/>
              <p:cNvSpPr/>
              <p:nvPr/>
            </p:nvSpPr>
            <p:spPr>
              <a:xfrm>
                <a:off x="56617" y="2295176"/>
                <a:ext cx="962202" cy="233429"/>
              </a:xfrm>
              <a:prstGeom prst="rect">
                <a:avLst/>
              </a:prstGeom>
              <a:solidFill>
                <a:schemeClr val="accent3"/>
              </a:solidFill>
              <a:ln w="12700" cap="flat">
                <a:noFill/>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sp>
            <p:nvSpPr>
              <p:cNvPr id="3639" name="Rectangle"/>
              <p:cNvSpPr/>
              <p:nvPr/>
            </p:nvSpPr>
            <p:spPr>
              <a:xfrm>
                <a:off x="56617" y="2606423"/>
                <a:ext cx="962202" cy="233429"/>
              </a:xfrm>
              <a:prstGeom prst="rect">
                <a:avLst/>
              </a:prstGeom>
              <a:solidFill>
                <a:schemeClr val="accent3"/>
              </a:solidFill>
              <a:ln w="12700" cap="flat">
                <a:noFill/>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grpSp>
      </p:grpSp>
      <p:grpSp>
        <p:nvGrpSpPr>
          <p:cNvPr id="3653" name="Group"/>
          <p:cNvGrpSpPr/>
          <p:nvPr/>
        </p:nvGrpSpPr>
        <p:grpSpPr>
          <a:xfrm>
            <a:off x="11083519" y="2218777"/>
            <a:ext cx="2022705" cy="4194379"/>
            <a:chOff x="111900" y="196850"/>
            <a:chExt cx="2022703" cy="4194377"/>
          </a:xfrm>
        </p:grpSpPr>
        <p:grpSp>
          <p:nvGrpSpPr>
            <p:cNvPr id="3647" name="Group"/>
            <p:cNvGrpSpPr/>
            <p:nvPr/>
          </p:nvGrpSpPr>
          <p:grpSpPr>
            <a:xfrm>
              <a:off x="239915" y="1827919"/>
              <a:ext cx="1762145" cy="2563309"/>
              <a:chOff x="0" y="0"/>
              <a:chExt cx="1762144" cy="2563308"/>
            </a:xfrm>
          </p:grpSpPr>
          <p:sp>
            <p:nvSpPr>
              <p:cNvPr id="3642" name="1F3D4…9A8"/>
              <p:cNvSpPr/>
              <p:nvPr/>
            </p:nvSpPr>
            <p:spPr>
              <a:xfrm>
                <a:off x="0" y="0"/>
                <a:ext cx="984289" cy="342900"/>
              </a:xfrm>
              <a:prstGeom prst="rect">
                <a:avLst/>
              </a:prstGeom>
              <a:solidFill>
                <a:srgbClr val="A9A9A9"/>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0" sz="1200">
                    <a:latin typeface="+mn-lt"/>
                    <a:ea typeface="+mn-ea"/>
                    <a:cs typeface="+mn-cs"/>
                    <a:sym typeface="Helvetica Neue Medium"/>
                  </a:defRPr>
                </a:lvl1pPr>
              </a:lstStyle>
              <a:p>
                <a:pPr/>
                <a:r>
                  <a:t>1F3D4…9A8</a:t>
                </a:r>
              </a:p>
            </p:txBody>
          </p:sp>
          <p:sp>
            <p:nvSpPr>
              <p:cNvPr id="3643" name="A234…FAA"/>
              <p:cNvSpPr/>
              <p:nvPr/>
            </p:nvSpPr>
            <p:spPr>
              <a:xfrm>
                <a:off x="0" y="440610"/>
                <a:ext cx="984289" cy="342901"/>
              </a:xfrm>
              <a:prstGeom prst="rect">
                <a:avLst/>
              </a:prstGeom>
              <a:solidFill>
                <a:srgbClr val="A9A9A9"/>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0" sz="1200">
                    <a:latin typeface="+mn-lt"/>
                    <a:ea typeface="+mn-ea"/>
                    <a:cs typeface="+mn-cs"/>
                    <a:sym typeface="Helvetica Neue Medium"/>
                  </a:defRPr>
                </a:lvl1pPr>
              </a:lstStyle>
              <a:p>
                <a:pPr/>
                <a:r>
                  <a:t>A234…FAA</a:t>
                </a:r>
              </a:p>
            </p:txBody>
          </p:sp>
          <p:sp>
            <p:nvSpPr>
              <p:cNvPr id="3644" name="1F3D4…9A8"/>
              <p:cNvSpPr/>
              <p:nvPr/>
            </p:nvSpPr>
            <p:spPr>
              <a:xfrm>
                <a:off x="0" y="2171890"/>
                <a:ext cx="984289" cy="342901"/>
              </a:xfrm>
              <a:prstGeom prst="rect">
                <a:avLst/>
              </a:prstGeom>
              <a:solidFill>
                <a:srgbClr val="A9A9A9"/>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0" sz="1200">
                    <a:latin typeface="+mn-lt"/>
                    <a:ea typeface="+mn-ea"/>
                    <a:cs typeface="+mn-cs"/>
                    <a:sym typeface="Helvetica Neue Medium"/>
                  </a:defRPr>
                </a:lvl1pPr>
              </a:lstStyle>
              <a:p>
                <a:pPr/>
                <a:r>
                  <a:t>1F3D4…9A8</a:t>
                </a:r>
              </a:p>
            </p:txBody>
          </p:sp>
          <p:sp>
            <p:nvSpPr>
              <p:cNvPr id="3645" name="Rectangle"/>
              <p:cNvSpPr/>
              <p:nvPr/>
            </p:nvSpPr>
            <p:spPr>
              <a:xfrm>
                <a:off x="0" y="1668379"/>
                <a:ext cx="984289" cy="342901"/>
              </a:xfrm>
              <a:prstGeom prst="rect">
                <a:avLst/>
              </a:prstGeom>
              <a:solidFill>
                <a:srgbClr val="A9A9A9"/>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0" sz="1200">
                    <a:latin typeface="+mn-lt"/>
                    <a:ea typeface="+mn-ea"/>
                    <a:cs typeface="+mn-cs"/>
                    <a:sym typeface="Helvetica Neue Medium"/>
                  </a:defRPr>
                </a:lvl1pPr>
              </a:lstStyle>
              <a:p>
                <a:pPr/>
                <a:r>
                  <a:t> </a:t>
                </a:r>
              </a:p>
            </p:txBody>
          </p:sp>
          <p:sp>
            <p:nvSpPr>
              <p:cNvPr id="3646" name="…"/>
              <p:cNvSpPr/>
              <p:nvPr/>
            </p:nvSpPr>
            <p:spPr>
              <a:xfrm>
                <a:off x="492144" y="1293308"/>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000"/>
                </a:lvl1pPr>
              </a:lstStyle>
              <a:p>
                <a:pPr/>
                <a:r>
                  <a:t>…</a:t>
                </a:r>
              </a:p>
            </p:txBody>
          </p:sp>
        </p:grpSp>
        <p:sp>
          <p:nvSpPr>
            <p:cNvPr id="3648" name="728,261 Serials…"/>
            <p:cNvSpPr/>
            <p:nvPr/>
          </p:nvSpPr>
          <p:spPr>
            <a:xfrm>
              <a:off x="864604" y="897364"/>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defRPr b="0" sz="2000">
                  <a:latin typeface="Gill Sans"/>
                  <a:ea typeface="Gill Sans"/>
                  <a:cs typeface="Gill Sans"/>
                  <a:sym typeface="Gill Sans"/>
                </a:defRPr>
              </a:pPr>
              <a:r>
                <a:t>728,261 Serials </a:t>
              </a:r>
            </a:p>
            <a:p>
              <a:pPr>
                <a:defRPr b="0" sz="2000">
                  <a:latin typeface="Gill Sans"/>
                  <a:ea typeface="Gill Sans"/>
                  <a:cs typeface="Gill Sans"/>
                  <a:sym typeface="Gill Sans"/>
                </a:defRPr>
              </a:pPr>
              <a:r>
                <a:t>w/ OCSP URL</a:t>
              </a:r>
            </a:p>
          </p:txBody>
        </p:sp>
        <p:sp>
          <p:nvSpPr>
            <p:cNvPr id="3649" name="unexpired"/>
            <p:cNvSpPr/>
            <p:nvPr/>
          </p:nvSpPr>
          <p:spPr>
            <a:xfrm>
              <a:off x="864604" y="196850"/>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2000">
                  <a:latin typeface="Gill Sans"/>
                  <a:ea typeface="Gill Sans"/>
                  <a:cs typeface="Gill Sans"/>
                  <a:sym typeface="Gill Sans"/>
                </a:defRPr>
              </a:lvl1pPr>
            </a:lstStyle>
            <a:p>
              <a:pPr/>
              <a:r>
                <a:t>unexpired</a:t>
              </a:r>
            </a:p>
          </p:txBody>
        </p:sp>
        <p:grpSp>
          <p:nvGrpSpPr>
            <p:cNvPr id="3652" name="Group"/>
            <p:cNvGrpSpPr/>
            <p:nvPr/>
          </p:nvGrpSpPr>
          <p:grpSpPr>
            <a:xfrm>
              <a:off x="111900" y="266332"/>
              <a:ext cx="1505409" cy="319808"/>
              <a:chOff x="0" y="0"/>
              <a:chExt cx="1505407" cy="319806"/>
            </a:xfrm>
          </p:grpSpPr>
          <p:sp>
            <p:nvSpPr>
              <p:cNvPr id="3650" name="Line"/>
              <p:cNvSpPr/>
              <p:nvPr/>
            </p:nvSpPr>
            <p:spPr>
              <a:xfrm flipV="1">
                <a:off x="793162" y="0"/>
                <a:ext cx="712246" cy="319807"/>
              </a:xfrm>
              <a:prstGeom prst="line">
                <a:avLst/>
              </a:prstGeom>
              <a:noFill/>
              <a:ln w="38100" cap="flat">
                <a:solidFill>
                  <a:schemeClr val="accent5"/>
                </a:solidFill>
                <a:prstDash val="solid"/>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sp>
            <p:nvSpPr>
              <p:cNvPr id="3651" name="Line"/>
              <p:cNvSpPr/>
              <p:nvPr/>
            </p:nvSpPr>
            <p:spPr>
              <a:xfrm flipH="1" flipV="1">
                <a:off x="-1" y="22746"/>
                <a:ext cx="807896" cy="289558"/>
              </a:xfrm>
              <a:prstGeom prst="line">
                <a:avLst/>
              </a:prstGeom>
              <a:noFill/>
              <a:ln w="38100" cap="flat">
                <a:solidFill>
                  <a:schemeClr val="accent5"/>
                </a:solidFill>
                <a:prstDash val="solid"/>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grpSp>
      </p:grpSp>
      <p:grpSp>
        <p:nvGrpSpPr>
          <p:cNvPr id="3668" name="Group"/>
          <p:cNvGrpSpPr/>
          <p:nvPr/>
        </p:nvGrpSpPr>
        <p:grpSpPr>
          <a:xfrm>
            <a:off x="5939484" y="5109387"/>
            <a:ext cx="3841751" cy="5539545"/>
            <a:chOff x="488778" y="0"/>
            <a:chExt cx="3841749" cy="5539544"/>
          </a:xfrm>
        </p:grpSpPr>
        <p:grpSp>
          <p:nvGrpSpPr>
            <p:cNvPr id="3664" name="Group"/>
            <p:cNvGrpSpPr/>
            <p:nvPr/>
          </p:nvGrpSpPr>
          <p:grpSpPr>
            <a:xfrm>
              <a:off x="488778" y="1556053"/>
              <a:ext cx="1832916" cy="3983492"/>
              <a:chOff x="488778" y="0"/>
              <a:chExt cx="1832915" cy="3983490"/>
            </a:xfrm>
          </p:grpSpPr>
          <p:grpSp>
            <p:nvGrpSpPr>
              <p:cNvPr id="3662" name="Group"/>
              <p:cNvGrpSpPr/>
              <p:nvPr/>
            </p:nvGrpSpPr>
            <p:grpSpPr>
              <a:xfrm>
                <a:off x="488778" y="0"/>
                <a:ext cx="1088706" cy="2343195"/>
                <a:chOff x="0" y="0"/>
                <a:chExt cx="1088704" cy="2343194"/>
              </a:xfrm>
            </p:grpSpPr>
            <p:sp>
              <p:nvSpPr>
                <p:cNvPr id="3654" name="Rectangle"/>
                <p:cNvSpPr/>
                <p:nvPr/>
              </p:nvSpPr>
              <p:spPr>
                <a:xfrm>
                  <a:off x="0" y="0"/>
                  <a:ext cx="1088705" cy="2343195"/>
                </a:xfrm>
                <a:prstGeom prst="rect">
                  <a:avLst/>
                </a:prstGeom>
                <a:noFill/>
                <a:ln w="25400" cap="flat">
                  <a:solidFill>
                    <a:srgbClr val="FFFFFF">
                      <a:alpha val="68332"/>
                    </a:srgbClr>
                  </a:solidFill>
                  <a:prstDash val="solid"/>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sp>
              <p:nvSpPr>
                <p:cNvPr id="3655" name="Rectangle"/>
                <p:cNvSpPr/>
                <p:nvPr/>
              </p:nvSpPr>
              <p:spPr>
                <a:xfrm>
                  <a:off x="56617" y="127000"/>
                  <a:ext cx="962202" cy="233428"/>
                </a:xfrm>
                <a:prstGeom prst="rect">
                  <a:avLst/>
                </a:prstGeom>
                <a:solidFill>
                  <a:schemeClr val="accent3"/>
                </a:solidFill>
                <a:ln w="12700" cap="flat">
                  <a:noFill/>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sp>
              <p:nvSpPr>
                <p:cNvPr id="3656" name="Rectangle"/>
                <p:cNvSpPr/>
                <p:nvPr/>
              </p:nvSpPr>
              <p:spPr>
                <a:xfrm>
                  <a:off x="56617" y="438247"/>
                  <a:ext cx="962202" cy="233429"/>
                </a:xfrm>
                <a:prstGeom prst="rect">
                  <a:avLst/>
                </a:prstGeom>
                <a:solidFill>
                  <a:schemeClr val="accent3"/>
                </a:solidFill>
                <a:ln w="12700" cap="flat">
                  <a:noFill/>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sp>
              <p:nvSpPr>
                <p:cNvPr id="3657" name="Rectangle"/>
                <p:cNvSpPr/>
                <p:nvPr/>
              </p:nvSpPr>
              <p:spPr>
                <a:xfrm>
                  <a:off x="56617" y="749494"/>
                  <a:ext cx="962202" cy="233429"/>
                </a:xfrm>
                <a:prstGeom prst="rect">
                  <a:avLst/>
                </a:prstGeom>
                <a:solidFill>
                  <a:schemeClr val="accent3"/>
                </a:solidFill>
                <a:ln w="12700" cap="flat">
                  <a:noFill/>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sp>
              <p:nvSpPr>
                <p:cNvPr id="3658" name="Rectangle"/>
                <p:cNvSpPr/>
                <p:nvPr/>
              </p:nvSpPr>
              <p:spPr>
                <a:xfrm>
                  <a:off x="56617" y="1050186"/>
                  <a:ext cx="962202" cy="233429"/>
                </a:xfrm>
                <a:prstGeom prst="rect">
                  <a:avLst/>
                </a:prstGeom>
                <a:solidFill>
                  <a:schemeClr val="accent3"/>
                </a:solidFill>
                <a:ln w="12700" cap="flat">
                  <a:noFill/>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sp>
              <p:nvSpPr>
                <p:cNvPr id="3659" name="Rectangle"/>
                <p:cNvSpPr/>
                <p:nvPr/>
              </p:nvSpPr>
              <p:spPr>
                <a:xfrm>
                  <a:off x="56617" y="1361434"/>
                  <a:ext cx="962202" cy="233429"/>
                </a:xfrm>
                <a:prstGeom prst="rect">
                  <a:avLst/>
                </a:prstGeom>
                <a:solidFill>
                  <a:schemeClr val="accent3"/>
                </a:solidFill>
                <a:ln w="12700" cap="flat">
                  <a:noFill/>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sp>
              <p:nvSpPr>
                <p:cNvPr id="3660" name="Rectangle"/>
                <p:cNvSpPr/>
                <p:nvPr/>
              </p:nvSpPr>
              <p:spPr>
                <a:xfrm>
                  <a:off x="56617" y="1672681"/>
                  <a:ext cx="962202" cy="233429"/>
                </a:xfrm>
                <a:prstGeom prst="rect">
                  <a:avLst/>
                </a:prstGeom>
                <a:solidFill>
                  <a:schemeClr val="accent3"/>
                </a:solidFill>
                <a:ln w="12700" cap="flat">
                  <a:noFill/>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sp>
              <p:nvSpPr>
                <p:cNvPr id="3661" name="Rectangle"/>
                <p:cNvSpPr/>
                <p:nvPr/>
              </p:nvSpPr>
              <p:spPr>
                <a:xfrm>
                  <a:off x="56617" y="1983928"/>
                  <a:ext cx="962202" cy="233429"/>
                </a:xfrm>
                <a:prstGeom prst="rect">
                  <a:avLst/>
                </a:prstGeom>
                <a:solidFill>
                  <a:schemeClr val="accent3"/>
                </a:solidFill>
                <a:ln w="12700" cap="flat">
                  <a:noFill/>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grpSp>
          <p:sp>
            <p:nvSpPr>
              <p:cNvPr id="3663" name="112 M Certificates…"/>
              <p:cNvSpPr/>
              <p:nvPr/>
            </p:nvSpPr>
            <p:spPr>
              <a:xfrm>
                <a:off x="1051693" y="2713490"/>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defRPr b="0" sz="2000">
                    <a:latin typeface="Gill Sans"/>
                    <a:ea typeface="Gill Sans"/>
                    <a:cs typeface="Gill Sans"/>
                    <a:sym typeface="Gill Sans"/>
                  </a:defRPr>
                </a:pPr>
                <a:r>
                  <a:t>112 M Certificates </a:t>
                </a:r>
              </a:p>
              <a:p>
                <a:pPr>
                  <a:defRPr b="0" sz="2000">
                    <a:latin typeface="Gill Sans"/>
                    <a:ea typeface="Gill Sans"/>
                    <a:cs typeface="Gill Sans"/>
                    <a:sym typeface="Gill Sans"/>
                  </a:defRPr>
                </a:pPr>
                <a:r>
                  <a:t>from Censys</a:t>
                </a:r>
              </a:p>
            </p:txBody>
          </p:sp>
        </p:grpSp>
        <p:grpSp>
          <p:nvGrpSpPr>
            <p:cNvPr id="3667" name="Group"/>
            <p:cNvGrpSpPr/>
            <p:nvPr/>
          </p:nvGrpSpPr>
          <p:grpSpPr>
            <a:xfrm>
              <a:off x="1751071" y="-1"/>
              <a:ext cx="2579458" cy="3117666"/>
              <a:chOff x="163561" y="0"/>
              <a:chExt cx="2579456" cy="3117664"/>
            </a:xfrm>
          </p:grpSpPr>
          <p:sp>
            <p:nvSpPr>
              <p:cNvPr id="3686" name="Connection Line"/>
              <p:cNvSpPr/>
              <p:nvPr/>
            </p:nvSpPr>
            <p:spPr>
              <a:xfrm>
                <a:off x="163561" y="0"/>
                <a:ext cx="2579458" cy="2436294"/>
              </a:xfrm>
              <a:custGeom>
                <a:avLst/>
                <a:gdLst/>
                <a:ahLst/>
                <a:cxnLst>
                  <a:cxn ang="0">
                    <a:pos x="wd2" y="hd2"/>
                  </a:cxn>
                  <a:cxn ang="5400000">
                    <a:pos x="wd2" y="hd2"/>
                  </a:cxn>
                  <a:cxn ang="10800000">
                    <a:pos x="wd2" y="hd2"/>
                  </a:cxn>
                  <a:cxn ang="16200000">
                    <a:pos x="wd2" y="hd2"/>
                  </a:cxn>
                </a:cxnLst>
                <a:rect l="0" t="0" r="r" b="b"/>
                <a:pathLst>
                  <a:path w="21126" h="21141" fill="norm" stroke="1" extrusionOk="0">
                    <a:moveTo>
                      <a:pt x="21101" y="0"/>
                    </a:moveTo>
                    <a:cubicBezTo>
                      <a:pt x="21600" y="14561"/>
                      <a:pt x="14566" y="21600"/>
                      <a:pt x="0" y="21118"/>
                    </a:cubicBezTo>
                  </a:path>
                </a:pathLst>
              </a:custGeom>
              <a:noFill/>
              <a:ln w="63500" cap="flat">
                <a:solidFill>
                  <a:schemeClr val="accent4"/>
                </a:solidFill>
                <a:prstDash val="sysDot"/>
                <a:miter lim="400000"/>
                <a:headEnd type="triangle" w="med" len="med"/>
                <a:tailEnd type="triangle" w="med" len="med"/>
              </a:ln>
              <a:effectLst/>
            </p:spPr>
            <p:txBody>
              <a:bodyPr/>
              <a:lstStyle/>
              <a:p>
                <a:pPr/>
              </a:p>
            </p:txBody>
          </p:sp>
          <p:sp>
            <p:nvSpPr>
              <p:cNvPr id="3666" name="Cross-check"/>
              <p:cNvSpPr/>
              <p:nvPr/>
            </p:nvSpPr>
            <p:spPr>
              <a:xfrm>
                <a:off x="892162" y="1847664"/>
                <a:ext cx="1270001" cy="1270001"/>
              </a:xfrm>
              <a:prstGeom prst="line">
                <a:avLst/>
              </a:prstGeom>
              <a:solidFill>
                <a:srgbClr val="000000"/>
              </a:solid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2600">
                    <a:solidFill>
                      <a:schemeClr val="accent3">
                        <a:hueOff val="-365725"/>
                        <a:satOff val="-32500"/>
                        <a:lumOff val="18235"/>
                      </a:schemeClr>
                    </a:solidFill>
                    <a:latin typeface="Gill Sans"/>
                    <a:ea typeface="Gill Sans"/>
                    <a:cs typeface="Gill Sans"/>
                    <a:sym typeface="Gill Sans"/>
                  </a:defRPr>
                </a:lvl1pPr>
              </a:lstStyle>
              <a:p>
                <a:pPr/>
                <a:r>
                  <a:t>Cross-check</a:t>
                </a:r>
              </a:p>
            </p:txBody>
          </p:sp>
        </p:grpSp>
      </p:grpSp>
      <p:grpSp>
        <p:nvGrpSpPr>
          <p:cNvPr id="3678" name="Group"/>
          <p:cNvGrpSpPr/>
          <p:nvPr/>
        </p:nvGrpSpPr>
        <p:grpSpPr>
          <a:xfrm>
            <a:off x="7777051" y="2833965"/>
            <a:ext cx="1880563" cy="3575438"/>
            <a:chOff x="463803" y="342900"/>
            <a:chExt cx="1880562" cy="3575437"/>
          </a:xfrm>
        </p:grpSpPr>
        <p:grpSp>
          <p:nvGrpSpPr>
            <p:cNvPr id="3675" name="Group"/>
            <p:cNvGrpSpPr/>
            <p:nvPr/>
          </p:nvGrpSpPr>
          <p:grpSpPr>
            <a:xfrm>
              <a:off x="463803" y="1134876"/>
              <a:ext cx="1762145" cy="2783462"/>
              <a:chOff x="0" y="0"/>
              <a:chExt cx="1762144" cy="2783461"/>
            </a:xfrm>
          </p:grpSpPr>
          <p:sp>
            <p:nvSpPr>
              <p:cNvPr id="3669" name="1F3D4…9A8"/>
              <p:cNvSpPr/>
              <p:nvPr/>
            </p:nvSpPr>
            <p:spPr>
              <a:xfrm>
                <a:off x="0" y="0"/>
                <a:ext cx="984289" cy="342900"/>
              </a:xfrm>
              <a:prstGeom prst="rect">
                <a:avLst/>
              </a:prstGeom>
              <a:solidFill>
                <a:srgbClr val="A9A9A9"/>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0" sz="1200">
                    <a:latin typeface="+mn-lt"/>
                    <a:ea typeface="+mn-ea"/>
                    <a:cs typeface="+mn-cs"/>
                    <a:sym typeface="Helvetica Neue Medium"/>
                  </a:defRPr>
                </a:lvl1pPr>
              </a:lstStyle>
              <a:p>
                <a:pPr/>
                <a:r>
                  <a:t>1F3D4…9A8</a:t>
                </a:r>
              </a:p>
            </p:txBody>
          </p:sp>
          <p:sp>
            <p:nvSpPr>
              <p:cNvPr id="3670" name="A234…FAA"/>
              <p:cNvSpPr/>
              <p:nvPr/>
            </p:nvSpPr>
            <p:spPr>
              <a:xfrm>
                <a:off x="0" y="440610"/>
                <a:ext cx="984289" cy="342901"/>
              </a:xfrm>
              <a:prstGeom prst="rect">
                <a:avLst/>
              </a:prstGeom>
              <a:solidFill>
                <a:srgbClr val="A9A9A9"/>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0" sz="1200">
                    <a:latin typeface="+mn-lt"/>
                    <a:ea typeface="+mn-ea"/>
                    <a:cs typeface="+mn-cs"/>
                    <a:sym typeface="Helvetica Neue Medium"/>
                  </a:defRPr>
                </a:lvl1pPr>
              </a:lstStyle>
              <a:p>
                <a:pPr/>
                <a:r>
                  <a:t>A234…FAA</a:t>
                </a:r>
              </a:p>
            </p:txBody>
          </p:sp>
          <p:sp>
            <p:nvSpPr>
              <p:cNvPr id="3671" name="Rectangle"/>
              <p:cNvSpPr/>
              <p:nvPr/>
            </p:nvSpPr>
            <p:spPr>
              <a:xfrm>
                <a:off x="0" y="881220"/>
                <a:ext cx="984289" cy="342901"/>
              </a:xfrm>
              <a:prstGeom prst="rect">
                <a:avLst/>
              </a:prstGeom>
              <a:solidFill>
                <a:srgbClr val="A9A9A9"/>
              </a:solidFill>
              <a:ln w="12700" cap="flat">
                <a:noFill/>
                <a:miter lim="400000"/>
              </a:ln>
              <a:effectLst/>
            </p:spPr>
            <p:txBody>
              <a:bodyPr wrap="square" lIns="50800" tIns="50800" rIns="50800" bIns="50800" numCol="1" anchor="ctr">
                <a:noAutofit/>
              </a:bodyPr>
              <a:lstStyle/>
              <a:p>
                <a:pPr>
                  <a:defRPr b="0" sz="1200">
                    <a:latin typeface="+mn-lt"/>
                    <a:ea typeface="+mn-ea"/>
                    <a:cs typeface="+mn-cs"/>
                    <a:sym typeface="Helvetica Neue Medium"/>
                  </a:defRPr>
                </a:pPr>
              </a:p>
            </p:txBody>
          </p:sp>
          <p:sp>
            <p:nvSpPr>
              <p:cNvPr id="3672" name="1F3D4…9A8"/>
              <p:cNvSpPr/>
              <p:nvPr/>
            </p:nvSpPr>
            <p:spPr>
              <a:xfrm>
                <a:off x="0" y="2392044"/>
                <a:ext cx="984289" cy="342901"/>
              </a:xfrm>
              <a:prstGeom prst="rect">
                <a:avLst/>
              </a:prstGeom>
              <a:solidFill>
                <a:srgbClr val="A9A9A9"/>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0" sz="1200">
                    <a:latin typeface="+mn-lt"/>
                    <a:ea typeface="+mn-ea"/>
                    <a:cs typeface="+mn-cs"/>
                    <a:sym typeface="Helvetica Neue Medium"/>
                  </a:defRPr>
                </a:lvl1pPr>
              </a:lstStyle>
              <a:p>
                <a:pPr/>
                <a:r>
                  <a:t>1F3D4…9A8</a:t>
                </a:r>
              </a:p>
            </p:txBody>
          </p:sp>
          <p:sp>
            <p:nvSpPr>
              <p:cNvPr id="3673" name="Rectangle"/>
              <p:cNvSpPr/>
              <p:nvPr/>
            </p:nvSpPr>
            <p:spPr>
              <a:xfrm>
                <a:off x="0" y="1888533"/>
                <a:ext cx="984289" cy="342901"/>
              </a:xfrm>
              <a:prstGeom prst="rect">
                <a:avLst/>
              </a:prstGeom>
              <a:solidFill>
                <a:srgbClr val="A9A9A9"/>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0" sz="1200">
                    <a:latin typeface="+mn-lt"/>
                    <a:ea typeface="+mn-ea"/>
                    <a:cs typeface="+mn-cs"/>
                    <a:sym typeface="Helvetica Neue Medium"/>
                  </a:defRPr>
                </a:lvl1pPr>
              </a:lstStyle>
              <a:p>
                <a:pPr/>
                <a:r>
                  <a:t> </a:t>
                </a:r>
              </a:p>
            </p:txBody>
          </p:sp>
          <p:sp>
            <p:nvSpPr>
              <p:cNvPr id="3674" name="…"/>
              <p:cNvSpPr/>
              <p:nvPr/>
            </p:nvSpPr>
            <p:spPr>
              <a:xfrm>
                <a:off x="492144" y="1513461"/>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000"/>
                </a:lvl1pPr>
              </a:lstStyle>
              <a:p>
                <a:pPr/>
                <a:r>
                  <a:t>…</a:t>
                </a:r>
              </a:p>
            </p:txBody>
          </p:sp>
        </p:grpSp>
        <p:sp>
          <p:nvSpPr>
            <p:cNvPr id="3676" name="2,041,345 Serials…"/>
            <p:cNvSpPr/>
            <p:nvPr/>
          </p:nvSpPr>
          <p:spPr>
            <a:xfrm>
              <a:off x="955947" y="342900"/>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defRPr b="0" sz="2000">
                  <a:latin typeface="Gill Sans"/>
                  <a:ea typeface="Gill Sans"/>
                  <a:cs typeface="Gill Sans"/>
                  <a:sym typeface="Gill Sans"/>
                </a:defRPr>
              </a:pPr>
              <a:r>
                <a:t>2,041,345 Serials </a:t>
              </a:r>
            </a:p>
            <a:p>
              <a:pPr>
                <a:defRPr b="0" sz="2000">
                  <a:latin typeface="Gill Sans"/>
                  <a:ea typeface="Gill Sans"/>
                  <a:cs typeface="Gill Sans"/>
                  <a:sym typeface="Gill Sans"/>
                </a:defRPr>
              </a:pPr>
              <a:r>
                <a:t>w/ OCSP URL</a:t>
              </a:r>
            </a:p>
          </p:txBody>
        </p:sp>
        <p:sp>
          <p:nvSpPr>
            <p:cNvPr id="3677" name="}"/>
            <p:cNvSpPr/>
            <p:nvPr/>
          </p:nvSpPr>
          <p:spPr>
            <a:xfrm>
              <a:off x="1528755" y="2502348"/>
              <a:ext cx="815611"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b="0" sz="22000">
                  <a:latin typeface="Heiti TC Light"/>
                  <a:ea typeface="Heiti TC Light"/>
                  <a:cs typeface="Heiti TC Light"/>
                  <a:sym typeface="Heiti TC Light"/>
                </a:defRPr>
              </a:lvl1pPr>
            </a:lstStyle>
            <a:p>
              <a:pPr/>
              <a:r>
                <a:t>}</a:t>
              </a:r>
            </a:p>
          </p:txBody>
        </p:sp>
      </p:grpSp>
      <p:sp>
        <p:nvSpPr>
          <p:cNvPr id="3679" name="Arrow"/>
          <p:cNvSpPr/>
          <p:nvPr/>
        </p:nvSpPr>
        <p:spPr>
          <a:xfrm>
            <a:off x="6789380" y="4643178"/>
            <a:ext cx="847908" cy="821381"/>
          </a:xfrm>
          <a:prstGeom prst="rightArrow">
            <a:avLst>
              <a:gd name="adj1" fmla="val 49488"/>
              <a:gd name="adj2" fmla="val 58151"/>
            </a:avLst>
          </a:prstGeom>
          <a:ln w="76200">
            <a:solidFill>
              <a:schemeClr val="accent4">
                <a:hueOff val="468000"/>
                <a:satOff val="-4761"/>
                <a:lumOff val="10196"/>
              </a:schemeClr>
            </a:solidFill>
            <a:miter lim="400000"/>
          </a:ln>
        </p:spPr>
        <p:txBody>
          <a:bodyPr lIns="50800" tIns="50800" rIns="50800" bIns="50800" anchor="ctr"/>
          <a:lstStyle/>
          <a:p>
            <a:pPr>
              <a:defRPr b="0" sz="2200">
                <a:latin typeface="+mn-lt"/>
                <a:ea typeface="+mn-ea"/>
                <a:cs typeface="+mn-cs"/>
                <a:sym typeface="Helvetica Neue Medium"/>
              </a:defRPr>
            </a:pPr>
          </a:p>
        </p:txBody>
      </p:sp>
      <p:sp>
        <p:nvSpPr>
          <p:cNvPr id="3680" name="Arrow"/>
          <p:cNvSpPr/>
          <p:nvPr/>
        </p:nvSpPr>
        <p:spPr>
          <a:xfrm>
            <a:off x="1890862" y="4606857"/>
            <a:ext cx="847908" cy="821381"/>
          </a:xfrm>
          <a:prstGeom prst="rightArrow">
            <a:avLst>
              <a:gd name="adj1" fmla="val 49488"/>
              <a:gd name="adj2" fmla="val 58151"/>
            </a:avLst>
          </a:prstGeom>
          <a:ln w="76200">
            <a:solidFill>
              <a:schemeClr val="accent4">
                <a:hueOff val="468000"/>
                <a:satOff val="-4761"/>
                <a:lumOff val="10196"/>
              </a:schemeClr>
            </a:solidFill>
            <a:miter lim="400000"/>
          </a:ln>
        </p:spPr>
        <p:txBody>
          <a:bodyPr lIns="50800" tIns="50800" rIns="50800" bIns="50800" anchor="ctr"/>
          <a:lstStyle/>
          <a:p>
            <a:pPr>
              <a:defRPr b="0" sz="2200">
                <a:latin typeface="+mn-lt"/>
                <a:ea typeface="+mn-ea"/>
                <a:cs typeface="+mn-cs"/>
                <a:sym typeface="Helvetica Neue Medium"/>
              </a:defRPr>
            </a:pPr>
          </a:p>
        </p:txBody>
      </p:sp>
      <p:sp>
        <p:nvSpPr>
          <p:cNvPr id="3681" name="Arrow"/>
          <p:cNvSpPr/>
          <p:nvPr/>
        </p:nvSpPr>
        <p:spPr>
          <a:xfrm>
            <a:off x="4230729" y="4643178"/>
            <a:ext cx="847908" cy="821381"/>
          </a:xfrm>
          <a:prstGeom prst="rightArrow">
            <a:avLst>
              <a:gd name="adj1" fmla="val 49488"/>
              <a:gd name="adj2" fmla="val 58151"/>
            </a:avLst>
          </a:prstGeom>
          <a:ln w="76200">
            <a:solidFill>
              <a:schemeClr val="accent4">
                <a:hueOff val="468000"/>
                <a:satOff val="-4761"/>
                <a:lumOff val="10196"/>
              </a:schemeClr>
            </a:solidFill>
            <a:miter lim="400000"/>
          </a:ln>
        </p:spPr>
        <p:txBody>
          <a:bodyPr lIns="50800" tIns="50800" rIns="50800" bIns="50800" anchor="ctr"/>
          <a:lstStyle/>
          <a:p>
            <a:pPr>
              <a:defRPr b="0" sz="2200">
                <a:latin typeface="+mn-lt"/>
                <a:ea typeface="+mn-ea"/>
                <a:cs typeface="+mn-cs"/>
                <a:sym typeface="Helvetica Neue Medium"/>
              </a:defRPr>
            </a:pPr>
          </a:p>
        </p:txBody>
      </p:sp>
      <p:sp>
        <p:nvSpPr>
          <p:cNvPr id="3682" name="Arrow"/>
          <p:cNvSpPr/>
          <p:nvPr/>
        </p:nvSpPr>
        <p:spPr>
          <a:xfrm>
            <a:off x="10136947" y="4606857"/>
            <a:ext cx="847907" cy="821381"/>
          </a:xfrm>
          <a:prstGeom prst="rightArrow">
            <a:avLst>
              <a:gd name="adj1" fmla="val 49488"/>
              <a:gd name="adj2" fmla="val 58151"/>
            </a:avLst>
          </a:prstGeom>
          <a:ln w="76200">
            <a:solidFill>
              <a:schemeClr val="accent4">
                <a:hueOff val="468000"/>
                <a:satOff val="-4761"/>
                <a:lumOff val="10196"/>
              </a:schemeClr>
            </a:solidFill>
            <a:miter lim="400000"/>
          </a:ln>
        </p:spPr>
        <p:txBody>
          <a:bodyPr lIns="50800" tIns="50800" rIns="50800" bIns="50800" anchor="ctr"/>
          <a:lstStyle/>
          <a:p>
            <a:pPr>
              <a:defRPr b="0" sz="2200">
                <a:latin typeface="+mn-lt"/>
                <a:ea typeface="+mn-ea"/>
                <a:cs typeface="+mn-cs"/>
                <a:sym typeface="Helvetica Neue Medium"/>
              </a:defRPr>
            </a:pPr>
          </a:p>
        </p:txBody>
      </p:sp>
      <p:sp>
        <p:nvSpPr>
          <p:cNvPr id="3683" name="Robot"/>
          <p:cNvSpPr/>
          <p:nvPr/>
        </p:nvSpPr>
        <p:spPr>
          <a:xfrm>
            <a:off x="11379595" y="7343094"/>
            <a:ext cx="768273" cy="1148067"/>
          </a:xfrm>
          <a:custGeom>
            <a:avLst/>
            <a:gdLst/>
            <a:ahLst/>
            <a:cxnLst>
              <a:cxn ang="0">
                <a:pos x="wd2" y="hd2"/>
              </a:cxn>
              <a:cxn ang="5400000">
                <a:pos x="wd2" y="hd2"/>
              </a:cxn>
              <a:cxn ang="10800000">
                <a:pos x="wd2" y="hd2"/>
              </a:cxn>
              <a:cxn ang="16200000">
                <a:pos x="wd2" y="hd2"/>
              </a:cxn>
            </a:cxnLst>
            <a:rect l="0" t="0" r="r" b="b"/>
            <a:pathLst>
              <a:path w="21547" h="21600" fill="norm" stroke="1" extrusionOk="0">
                <a:moveTo>
                  <a:pt x="7636" y="0"/>
                </a:moveTo>
                <a:cubicBezTo>
                  <a:pt x="7308" y="0"/>
                  <a:pt x="7042" y="178"/>
                  <a:pt x="7042" y="398"/>
                </a:cubicBezTo>
                <a:lnTo>
                  <a:pt x="7042" y="1269"/>
                </a:lnTo>
                <a:cubicBezTo>
                  <a:pt x="7042" y="1360"/>
                  <a:pt x="6932" y="1434"/>
                  <a:pt x="6796" y="1434"/>
                </a:cubicBezTo>
                <a:lnTo>
                  <a:pt x="6444" y="1434"/>
                </a:lnTo>
                <a:cubicBezTo>
                  <a:pt x="6308" y="1434"/>
                  <a:pt x="6197" y="1509"/>
                  <a:pt x="6197" y="1600"/>
                </a:cubicBezTo>
                <a:lnTo>
                  <a:pt x="6197" y="2450"/>
                </a:lnTo>
                <a:cubicBezTo>
                  <a:pt x="6197" y="2541"/>
                  <a:pt x="6308" y="2614"/>
                  <a:pt x="6444" y="2614"/>
                </a:cubicBezTo>
                <a:lnTo>
                  <a:pt x="6796" y="2614"/>
                </a:lnTo>
                <a:cubicBezTo>
                  <a:pt x="6932" y="2614"/>
                  <a:pt x="7042" y="2688"/>
                  <a:pt x="7042" y="2779"/>
                </a:cubicBezTo>
                <a:lnTo>
                  <a:pt x="7042" y="4048"/>
                </a:lnTo>
                <a:lnTo>
                  <a:pt x="4708" y="4048"/>
                </a:lnTo>
                <a:cubicBezTo>
                  <a:pt x="4373" y="4048"/>
                  <a:pt x="4102" y="4230"/>
                  <a:pt x="4102" y="4455"/>
                </a:cubicBezTo>
                <a:lnTo>
                  <a:pt x="4102" y="5592"/>
                </a:lnTo>
                <a:lnTo>
                  <a:pt x="3470" y="5592"/>
                </a:lnTo>
                <a:lnTo>
                  <a:pt x="3470" y="5197"/>
                </a:lnTo>
                <a:cubicBezTo>
                  <a:pt x="3470" y="5006"/>
                  <a:pt x="3238" y="4850"/>
                  <a:pt x="2952" y="4850"/>
                </a:cubicBezTo>
                <a:lnTo>
                  <a:pt x="575" y="4850"/>
                </a:lnTo>
                <a:cubicBezTo>
                  <a:pt x="289" y="4850"/>
                  <a:pt x="57" y="5006"/>
                  <a:pt x="57" y="5197"/>
                </a:cubicBezTo>
                <a:lnTo>
                  <a:pt x="57" y="9364"/>
                </a:lnTo>
                <a:cubicBezTo>
                  <a:pt x="57" y="9530"/>
                  <a:pt x="233" y="9669"/>
                  <a:pt x="464" y="9703"/>
                </a:cubicBezTo>
                <a:lnTo>
                  <a:pt x="464" y="10395"/>
                </a:lnTo>
                <a:cubicBezTo>
                  <a:pt x="233" y="10429"/>
                  <a:pt x="57" y="10568"/>
                  <a:pt x="57" y="10734"/>
                </a:cubicBezTo>
                <a:lnTo>
                  <a:pt x="57" y="13326"/>
                </a:lnTo>
                <a:cubicBezTo>
                  <a:pt x="57" y="13518"/>
                  <a:pt x="290" y="13672"/>
                  <a:pt x="575" y="13672"/>
                </a:cubicBezTo>
                <a:lnTo>
                  <a:pt x="771" y="13672"/>
                </a:lnTo>
                <a:lnTo>
                  <a:pt x="117" y="14205"/>
                </a:lnTo>
                <a:cubicBezTo>
                  <a:pt x="10" y="14293"/>
                  <a:pt x="-27" y="14412"/>
                  <a:pt x="19" y="14521"/>
                </a:cubicBezTo>
                <a:lnTo>
                  <a:pt x="480" y="15614"/>
                </a:lnTo>
                <a:cubicBezTo>
                  <a:pt x="506" y="15676"/>
                  <a:pt x="590" y="15719"/>
                  <a:pt x="686" y="15719"/>
                </a:cubicBezTo>
                <a:lnTo>
                  <a:pt x="1020" y="15719"/>
                </a:lnTo>
                <a:cubicBezTo>
                  <a:pt x="1138" y="15719"/>
                  <a:pt x="1234" y="15655"/>
                  <a:pt x="1234" y="15576"/>
                </a:cubicBezTo>
                <a:lnTo>
                  <a:pt x="1234" y="14788"/>
                </a:lnTo>
                <a:cubicBezTo>
                  <a:pt x="1234" y="14591"/>
                  <a:pt x="1472" y="14431"/>
                  <a:pt x="1765" y="14431"/>
                </a:cubicBezTo>
                <a:cubicBezTo>
                  <a:pt x="2058" y="14431"/>
                  <a:pt x="2293" y="14591"/>
                  <a:pt x="2293" y="14788"/>
                </a:cubicBezTo>
                <a:lnTo>
                  <a:pt x="2293" y="15576"/>
                </a:lnTo>
                <a:cubicBezTo>
                  <a:pt x="2293" y="15655"/>
                  <a:pt x="2389" y="15719"/>
                  <a:pt x="2507" y="15719"/>
                </a:cubicBezTo>
                <a:lnTo>
                  <a:pt x="2842" y="15719"/>
                </a:lnTo>
                <a:cubicBezTo>
                  <a:pt x="2937" y="15719"/>
                  <a:pt x="3022" y="15676"/>
                  <a:pt x="3048" y="15614"/>
                </a:cubicBezTo>
                <a:lnTo>
                  <a:pt x="3508" y="14521"/>
                </a:lnTo>
                <a:cubicBezTo>
                  <a:pt x="3554" y="14412"/>
                  <a:pt x="3518" y="14293"/>
                  <a:pt x="3410" y="14205"/>
                </a:cubicBezTo>
                <a:lnTo>
                  <a:pt x="2756" y="13672"/>
                </a:lnTo>
                <a:lnTo>
                  <a:pt x="2952" y="13672"/>
                </a:lnTo>
                <a:cubicBezTo>
                  <a:pt x="3238" y="13672"/>
                  <a:pt x="3470" y="13518"/>
                  <a:pt x="3470" y="13326"/>
                </a:cubicBezTo>
                <a:lnTo>
                  <a:pt x="3470" y="10734"/>
                </a:lnTo>
                <a:cubicBezTo>
                  <a:pt x="3470" y="10568"/>
                  <a:pt x="3297" y="10429"/>
                  <a:pt x="3065" y="10395"/>
                </a:cubicBezTo>
                <a:lnTo>
                  <a:pt x="3065" y="9703"/>
                </a:lnTo>
                <a:cubicBezTo>
                  <a:pt x="3297" y="9669"/>
                  <a:pt x="3470" y="9530"/>
                  <a:pt x="3470" y="9364"/>
                </a:cubicBezTo>
                <a:lnTo>
                  <a:pt x="3470" y="7843"/>
                </a:lnTo>
                <a:lnTo>
                  <a:pt x="4102" y="7843"/>
                </a:lnTo>
                <a:lnTo>
                  <a:pt x="4102" y="13265"/>
                </a:lnTo>
                <a:cubicBezTo>
                  <a:pt x="4102" y="13490"/>
                  <a:pt x="4373" y="13672"/>
                  <a:pt x="4708" y="13672"/>
                </a:cubicBezTo>
                <a:lnTo>
                  <a:pt x="5367" y="13672"/>
                </a:lnTo>
                <a:lnTo>
                  <a:pt x="5367" y="19636"/>
                </a:lnTo>
                <a:cubicBezTo>
                  <a:pt x="5367" y="19764"/>
                  <a:pt x="5302" y="19890"/>
                  <a:pt x="5186" y="19992"/>
                </a:cubicBezTo>
                <a:lnTo>
                  <a:pt x="4326" y="20751"/>
                </a:lnTo>
                <a:cubicBezTo>
                  <a:pt x="4210" y="20853"/>
                  <a:pt x="4145" y="20979"/>
                  <a:pt x="4145" y="21107"/>
                </a:cubicBezTo>
                <a:lnTo>
                  <a:pt x="4145" y="21327"/>
                </a:lnTo>
                <a:cubicBezTo>
                  <a:pt x="4145" y="21477"/>
                  <a:pt x="4328" y="21600"/>
                  <a:pt x="4552" y="21600"/>
                </a:cubicBezTo>
                <a:lnTo>
                  <a:pt x="9040" y="21600"/>
                </a:lnTo>
                <a:cubicBezTo>
                  <a:pt x="9264" y="21600"/>
                  <a:pt x="9447" y="21477"/>
                  <a:pt x="9447" y="21327"/>
                </a:cubicBezTo>
                <a:lnTo>
                  <a:pt x="9447" y="13672"/>
                </a:lnTo>
                <a:lnTo>
                  <a:pt x="12099" y="13672"/>
                </a:lnTo>
                <a:lnTo>
                  <a:pt x="12099" y="21327"/>
                </a:lnTo>
                <a:cubicBezTo>
                  <a:pt x="12099" y="21477"/>
                  <a:pt x="12282" y="21600"/>
                  <a:pt x="12506" y="21600"/>
                </a:cubicBezTo>
                <a:lnTo>
                  <a:pt x="16994" y="21600"/>
                </a:lnTo>
                <a:cubicBezTo>
                  <a:pt x="17218" y="21600"/>
                  <a:pt x="17399" y="21477"/>
                  <a:pt x="17399" y="21327"/>
                </a:cubicBezTo>
                <a:lnTo>
                  <a:pt x="17399" y="21107"/>
                </a:lnTo>
                <a:cubicBezTo>
                  <a:pt x="17399" y="20979"/>
                  <a:pt x="17336" y="20853"/>
                  <a:pt x="17220" y="20751"/>
                </a:cubicBezTo>
                <a:lnTo>
                  <a:pt x="16357" y="19992"/>
                </a:lnTo>
                <a:cubicBezTo>
                  <a:pt x="16241" y="19890"/>
                  <a:pt x="16179" y="19764"/>
                  <a:pt x="16179" y="19636"/>
                </a:cubicBezTo>
                <a:lnTo>
                  <a:pt x="16179" y="13672"/>
                </a:lnTo>
                <a:lnTo>
                  <a:pt x="16838" y="13672"/>
                </a:lnTo>
                <a:cubicBezTo>
                  <a:pt x="17173" y="13672"/>
                  <a:pt x="17444" y="13490"/>
                  <a:pt x="17444" y="13265"/>
                </a:cubicBezTo>
                <a:lnTo>
                  <a:pt x="17444" y="7843"/>
                </a:lnTo>
                <a:lnTo>
                  <a:pt x="18075" y="7843"/>
                </a:lnTo>
                <a:lnTo>
                  <a:pt x="18075" y="9364"/>
                </a:lnTo>
                <a:cubicBezTo>
                  <a:pt x="18075" y="9530"/>
                  <a:pt x="18249" y="9669"/>
                  <a:pt x="18480" y="9703"/>
                </a:cubicBezTo>
                <a:lnTo>
                  <a:pt x="18480" y="10395"/>
                </a:lnTo>
                <a:cubicBezTo>
                  <a:pt x="18249" y="10429"/>
                  <a:pt x="18075" y="10568"/>
                  <a:pt x="18075" y="10734"/>
                </a:cubicBezTo>
                <a:lnTo>
                  <a:pt x="18075" y="13326"/>
                </a:lnTo>
                <a:cubicBezTo>
                  <a:pt x="18075" y="13518"/>
                  <a:pt x="18308" y="13672"/>
                  <a:pt x="18594" y="13672"/>
                </a:cubicBezTo>
                <a:lnTo>
                  <a:pt x="18790" y="13672"/>
                </a:lnTo>
                <a:lnTo>
                  <a:pt x="18136" y="14205"/>
                </a:lnTo>
                <a:cubicBezTo>
                  <a:pt x="18028" y="14293"/>
                  <a:pt x="17991" y="14412"/>
                  <a:pt x="18038" y="14521"/>
                </a:cubicBezTo>
                <a:lnTo>
                  <a:pt x="18498" y="15614"/>
                </a:lnTo>
                <a:cubicBezTo>
                  <a:pt x="18524" y="15676"/>
                  <a:pt x="18609" y="15719"/>
                  <a:pt x="18704" y="15719"/>
                </a:cubicBezTo>
                <a:lnTo>
                  <a:pt x="19039" y="15719"/>
                </a:lnTo>
                <a:cubicBezTo>
                  <a:pt x="19157" y="15719"/>
                  <a:pt x="19250" y="15655"/>
                  <a:pt x="19250" y="15576"/>
                </a:cubicBezTo>
                <a:lnTo>
                  <a:pt x="19250" y="14788"/>
                </a:lnTo>
                <a:cubicBezTo>
                  <a:pt x="19250" y="14591"/>
                  <a:pt x="19488" y="14431"/>
                  <a:pt x="19781" y="14431"/>
                </a:cubicBezTo>
                <a:cubicBezTo>
                  <a:pt x="20074" y="14431"/>
                  <a:pt x="20312" y="14591"/>
                  <a:pt x="20312" y="14788"/>
                </a:cubicBezTo>
                <a:lnTo>
                  <a:pt x="20312" y="15576"/>
                </a:lnTo>
                <a:cubicBezTo>
                  <a:pt x="20312" y="15655"/>
                  <a:pt x="20408" y="15719"/>
                  <a:pt x="20525" y="15719"/>
                </a:cubicBezTo>
                <a:lnTo>
                  <a:pt x="20860" y="15719"/>
                </a:lnTo>
                <a:cubicBezTo>
                  <a:pt x="20955" y="15719"/>
                  <a:pt x="21038" y="15676"/>
                  <a:pt x="21064" y="15614"/>
                </a:cubicBezTo>
                <a:lnTo>
                  <a:pt x="21527" y="14521"/>
                </a:lnTo>
                <a:cubicBezTo>
                  <a:pt x="21573" y="14412"/>
                  <a:pt x="21536" y="14293"/>
                  <a:pt x="21429" y="14205"/>
                </a:cubicBezTo>
                <a:lnTo>
                  <a:pt x="20775" y="13672"/>
                </a:lnTo>
                <a:lnTo>
                  <a:pt x="20971" y="13672"/>
                </a:lnTo>
                <a:cubicBezTo>
                  <a:pt x="21256" y="13672"/>
                  <a:pt x="21489" y="13518"/>
                  <a:pt x="21489" y="13326"/>
                </a:cubicBezTo>
                <a:lnTo>
                  <a:pt x="21489" y="10734"/>
                </a:lnTo>
                <a:cubicBezTo>
                  <a:pt x="21489" y="10568"/>
                  <a:pt x="21313" y="10429"/>
                  <a:pt x="21081" y="10395"/>
                </a:cubicBezTo>
                <a:lnTo>
                  <a:pt x="21081" y="9703"/>
                </a:lnTo>
                <a:cubicBezTo>
                  <a:pt x="21313" y="9669"/>
                  <a:pt x="21489" y="9530"/>
                  <a:pt x="21489" y="9364"/>
                </a:cubicBezTo>
                <a:lnTo>
                  <a:pt x="21489" y="5197"/>
                </a:lnTo>
                <a:cubicBezTo>
                  <a:pt x="21489" y="5006"/>
                  <a:pt x="21256" y="4850"/>
                  <a:pt x="20971" y="4850"/>
                </a:cubicBezTo>
                <a:lnTo>
                  <a:pt x="18594" y="4850"/>
                </a:lnTo>
                <a:cubicBezTo>
                  <a:pt x="18308" y="4850"/>
                  <a:pt x="18075" y="5006"/>
                  <a:pt x="18075" y="5197"/>
                </a:cubicBezTo>
                <a:lnTo>
                  <a:pt x="18075" y="5592"/>
                </a:lnTo>
                <a:lnTo>
                  <a:pt x="17444" y="5592"/>
                </a:lnTo>
                <a:lnTo>
                  <a:pt x="17444" y="4455"/>
                </a:lnTo>
                <a:cubicBezTo>
                  <a:pt x="17444" y="4230"/>
                  <a:pt x="17173" y="4048"/>
                  <a:pt x="16838" y="4048"/>
                </a:cubicBezTo>
                <a:lnTo>
                  <a:pt x="14503" y="4048"/>
                </a:lnTo>
                <a:lnTo>
                  <a:pt x="14503" y="2779"/>
                </a:lnTo>
                <a:cubicBezTo>
                  <a:pt x="14503" y="2688"/>
                  <a:pt x="14614" y="2614"/>
                  <a:pt x="14750" y="2614"/>
                </a:cubicBezTo>
                <a:lnTo>
                  <a:pt x="15102" y="2614"/>
                </a:lnTo>
                <a:cubicBezTo>
                  <a:pt x="15238" y="2614"/>
                  <a:pt x="15349" y="2541"/>
                  <a:pt x="15349" y="2450"/>
                </a:cubicBezTo>
                <a:lnTo>
                  <a:pt x="15349" y="1600"/>
                </a:lnTo>
                <a:cubicBezTo>
                  <a:pt x="15349" y="1509"/>
                  <a:pt x="15238" y="1434"/>
                  <a:pt x="15102" y="1434"/>
                </a:cubicBezTo>
                <a:lnTo>
                  <a:pt x="14750" y="1434"/>
                </a:lnTo>
                <a:cubicBezTo>
                  <a:pt x="14614" y="1434"/>
                  <a:pt x="14503" y="1360"/>
                  <a:pt x="14503" y="1269"/>
                </a:cubicBezTo>
                <a:lnTo>
                  <a:pt x="14503" y="398"/>
                </a:lnTo>
                <a:cubicBezTo>
                  <a:pt x="14503" y="178"/>
                  <a:pt x="14238" y="0"/>
                  <a:pt x="13910" y="0"/>
                </a:cubicBezTo>
                <a:lnTo>
                  <a:pt x="7636" y="0"/>
                </a:lnTo>
                <a:close/>
                <a:moveTo>
                  <a:pt x="9228" y="1434"/>
                </a:moveTo>
                <a:cubicBezTo>
                  <a:pt x="9713" y="1434"/>
                  <a:pt x="10106" y="1700"/>
                  <a:pt x="10106" y="2025"/>
                </a:cubicBezTo>
                <a:cubicBezTo>
                  <a:pt x="10106" y="2350"/>
                  <a:pt x="9713" y="2614"/>
                  <a:pt x="9228" y="2614"/>
                </a:cubicBezTo>
                <a:cubicBezTo>
                  <a:pt x="8743" y="2614"/>
                  <a:pt x="8351" y="2350"/>
                  <a:pt x="8351" y="2025"/>
                </a:cubicBezTo>
                <a:cubicBezTo>
                  <a:pt x="8351" y="1700"/>
                  <a:pt x="8743" y="1434"/>
                  <a:pt x="9228" y="1434"/>
                </a:cubicBezTo>
                <a:close/>
                <a:moveTo>
                  <a:pt x="12317" y="1434"/>
                </a:moveTo>
                <a:cubicBezTo>
                  <a:pt x="12802" y="1434"/>
                  <a:pt x="13195" y="1700"/>
                  <a:pt x="13195" y="2025"/>
                </a:cubicBezTo>
                <a:cubicBezTo>
                  <a:pt x="13195" y="2350"/>
                  <a:pt x="12802" y="2614"/>
                  <a:pt x="12317" y="2614"/>
                </a:cubicBezTo>
                <a:cubicBezTo>
                  <a:pt x="11832" y="2614"/>
                  <a:pt x="11440" y="2350"/>
                  <a:pt x="11440" y="2025"/>
                </a:cubicBezTo>
                <a:cubicBezTo>
                  <a:pt x="11440" y="1700"/>
                  <a:pt x="11832" y="1434"/>
                  <a:pt x="12317" y="1434"/>
                </a:cubicBezTo>
                <a:close/>
                <a:moveTo>
                  <a:pt x="8091" y="5474"/>
                </a:moveTo>
                <a:lnTo>
                  <a:pt x="13454" y="5474"/>
                </a:lnTo>
                <a:lnTo>
                  <a:pt x="13454" y="7795"/>
                </a:lnTo>
                <a:lnTo>
                  <a:pt x="8091" y="7795"/>
                </a:lnTo>
                <a:lnTo>
                  <a:pt x="8091" y="5474"/>
                </a:lnTo>
                <a:close/>
                <a:moveTo>
                  <a:pt x="8688" y="8716"/>
                </a:moveTo>
                <a:cubicBezTo>
                  <a:pt x="9016" y="8716"/>
                  <a:pt x="9281" y="8895"/>
                  <a:pt x="9281" y="9116"/>
                </a:cubicBezTo>
                <a:cubicBezTo>
                  <a:pt x="9281" y="9336"/>
                  <a:pt x="9016" y="9514"/>
                  <a:pt x="8688" y="9514"/>
                </a:cubicBezTo>
                <a:cubicBezTo>
                  <a:pt x="8359" y="9514"/>
                  <a:pt x="8091" y="9336"/>
                  <a:pt x="8091" y="9116"/>
                </a:cubicBezTo>
                <a:cubicBezTo>
                  <a:pt x="8091" y="8895"/>
                  <a:pt x="8359" y="8716"/>
                  <a:pt x="8688" y="8716"/>
                </a:cubicBezTo>
                <a:close/>
                <a:moveTo>
                  <a:pt x="10773" y="8716"/>
                </a:moveTo>
                <a:cubicBezTo>
                  <a:pt x="11102" y="8716"/>
                  <a:pt x="11369" y="8895"/>
                  <a:pt x="11369" y="9116"/>
                </a:cubicBezTo>
                <a:cubicBezTo>
                  <a:pt x="11369" y="9336"/>
                  <a:pt x="11102" y="9514"/>
                  <a:pt x="10773" y="9514"/>
                </a:cubicBezTo>
                <a:cubicBezTo>
                  <a:pt x="10444" y="9514"/>
                  <a:pt x="10177" y="9336"/>
                  <a:pt x="10177" y="9116"/>
                </a:cubicBezTo>
                <a:cubicBezTo>
                  <a:pt x="10177" y="8895"/>
                  <a:pt x="10444" y="8716"/>
                  <a:pt x="10773" y="8716"/>
                </a:cubicBezTo>
                <a:close/>
                <a:moveTo>
                  <a:pt x="12858" y="8716"/>
                </a:moveTo>
                <a:cubicBezTo>
                  <a:pt x="13187" y="8716"/>
                  <a:pt x="13454" y="8895"/>
                  <a:pt x="13454" y="9116"/>
                </a:cubicBezTo>
                <a:cubicBezTo>
                  <a:pt x="13454" y="9336"/>
                  <a:pt x="13187" y="9514"/>
                  <a:pt x="12858" y="9514"/>
                </a:cubicBezTo>
                <a:cubicBezTo>
                  <a:pt x="12530" y="9514"/>
                  <a:pt x="12265" y="9336"/>
                  <a:pt x="12265" y="9116"/>
                </a:cubicBezTo>
                <a:cubicBezTo>
                  <a:pt x="12265" y="8895"/>
                  <a:pt x="12530" y="8716"/>
                  <a:pt x="12858" y="8716"/>
                </a:cubicBezTo>
                <a:close/>
                <a:moveTo>
                  <a:pt x="10773" y="10277"/>
                </a:moveTo>
                <a:cubicBezTo>
                  <a:pt x="11801" y="10277"/>
                  <a:pt x="12768" y="10545"/>
                  <a:pt x="13495" y="11033"/>
                </a:cubicBezTo>
                <a:lnTo>
                  <a:pt x="11917" y="12093"/>
                </a:lnTo>
                <a:cubicBezTo>
                  <a:pt x="11612" y="11888"/>
                  <a:pt x="11205" y="11774"/>
                  <a:pt x="10773" y="11774"/>
                </a:cubicBezTo>
                <a:cubicBezTo>
                  <a:pt x="10341" y="11774"/>
                  <a:pt x="9934" y="11888"/>
                  <a:pt x="9628" y="12093"/>
                </a:cubicBezTo>
                <a:lnTo>
                  <a:pt x="8051" y="11033"/>
                </a:lnTo>
                <a:cubicBezTo>
                  <a:pt x="8778" y="10545"/>
                  <a:pt x="9745" y="10277"/>
                  <a:pt x="10773" y="10277"/>
                </a:cubicBezTo>
                <a:close/>
              </a:path>
            </a:pathLst>
          </a:custGeom>
          <a:solidFill>
            <a:schemeClr val="accent1">
              <a:lumOff val="13529"/>
            </a:schemeClr>
          </a:solidFill>
          <a:ln w="12700">
            <a:miter lim="400000"/>
          </a:ln>
        </p:spPr>
        <p:txBody>
          <a:bodyPr lIns="50800" tIns="50800" rIns="50800" bIns="50800" anchor="ctr"/>
          <a:lstStyle/>
          <a:p>
            <a:pPr>
              <a:defRPr b="0" sz="2200">
                <a:latin typeface="+mn-lt"/>
                <a:ea typeface="+mn-ea"/>
                <a:cs typeface="+mn-cs"/>
                <a:sym typeface="Helvetica Neue Medium"/>
              </a:defRPr>
            </a:pPr>
          </a:p>
        </p:txBody>
      </p:sp>
      <p:sp>
        <p:nvSpPr>
          <p:cNvPr id="3684" name="Callout"/>
          <p:cNvSpPr/>
          <p:nvPr/>
        </p:nvSpPr>
        <p:spPr>
          <a:xfrm>
            <a:off x="10999904" y="3594856"/>
            <a:ext cx="1354932" cy="351353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765" y="0"/>
                </a:moveTo>
                <a:cubicBezTo>
                  <a:pt x="1238" y="0"/>
                  <a:pt x="0" y="477"/>
                  <a:pt x="0" y="1066"/>
                </a:cubicBezTo>
                <a:lnTo>
                  <a:pt x="0" y="17003"/>
                </a:lnTo>
                <a:cubicBezTo>
                  <a:pt x="0" y="17592"/>
                  <a:pt x="1238" y="18070"/>
                  <a:pt x="2765" y="18070"/>
                </a:cubicBezTo>
                <a:lnTo>
                  <a:pt x="9136" y="18070"/>
                </a:lnTo>
                <a:lnTo>
                  <a:pt x="12148" y="21600"/>
                </a:lnTo>
                <a:lnTo>
                  <a:pt x="15166" y="18070"/>
                </a:lnTo>
                <a:lnTo>
                  <a:pt x="18835" y="18070"/>
                </a:lnTo>
                <a:cubicBezTo>
                  <a:pt x="20362" y="18070"/>
                  <a:pt x="21600" y="17592"/>
                  <a:pt x="21600" y="17003"/>
                </a:cubicBezTo>
                <a:lnTo>
                  <a:pt x="21600" y="1066"/>
                </a:lnTo>
                <a:cubicBezTo>
                  <a:pt x="21600" y="477"/>
                  <a:pt x="20362" y="0"/>
                  <a:pt x="18835" y="0"/>
                </a:cubicBezTo>
                <a:lnTo>
                  <a:pt x="2765" y="0"/>
                </a:lnTo>
                <a:close/>
              </a:path>
            </a:pathLst>
          </a:custGeom>
          <a:ln w="63500">
            <a:solidFill>
              <a:schemeClr val="accent1">
                <a:lumOff val="13529"/>
              </a:schemeClr>
            </a:solidFill>
            <a:miter lim="400000"/>
          </a:ln>
        </p:spPr>
        <p:txBody>
          <a:bodyPr lIns="50800" tIns="50800" rIns="50800" bIns="50800" anchor="ctr"/>
          <a:lstStyle/>
          <a:p>
            <a:pPr>
              <a:defRPr b="0" sz="2200">
                <a:latin typeface="+mn-lt"/>
                <a:ea typeface="+mn-ea"/>
                <a:cs typeface="+mn-cs"/>
                <a:sym typeface="Helvetica Neue Medium"/>
              </a:defRPr>
            </a:pPr>
          </a:p>
        </p:txBody>
      </p:sp>
      <p:sp>
        <p:nvSpPr>
          <p:cNvPr id="3685" name="Measurement…"/>
          <p:cNvSpPr txBox="1"/>
          <p:nvPr/>
        </p:nvSpPr>
        <p:spPr>
          <a:xfrm>
            <a:off x="10971618" y="8477406"/>
            <a:ext cx="1584227" cy="685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0" sz="2000">
                <a:latin typeface="Gill Sans"/>
                <a:ea typeface="Gill Sans"/>
                <a:cs typeface="Gill Sans"/>
                <a:sym typeface="Gill Sans"/>
              </a:defRPr>
            </a:pPr>
            <a:r>
              <a:t>Measurement </a:t>
            </a:r>
          </a:p>
          <a:p>
            <a:pPr>
              <a:defRPr b="0" sz="2000">
                <a:latin typeface="Gill Sans"/>
                <a:ea typeface="Gill Sans"/>
                <a:cs typeface="Gill Sans"/>
                <a:sym typeface="Gill Sans"/>
              </a:defRPr>
            </a:pPr>
            <a:r>
              <a:t>Client</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6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8" presetID="22" grpId="2" fill="hold">
                                  <p:stCondLst>
                                    <p:cond delay="0"/>
                                  </p:stCondLst>
                                  <p:iterate type="el" backwards="0">
                                    <p:tmAbs val="0"/>
                                  </p:iterate>
                                  <p:childTnLst>
                                    <p:set>
                                      <p:cBhvr>
                                        <p:cTn id="10" fill="hold"/>
                                        <p:tgtEl>
                                          <p:spTgt spid="3680"/>
                                        </p:tgtEl>
                                        <p:attrNameLst>
                                          <p:attrName>style.visibility</p:attrName>
                                        </p:attrNameLst>
                                      </p:cBhvr>
                                      <p:to>
                                        <p:strVal val="visible"/>
                                      </p:to>
                                    </p:set>
                                    <p:animEffect filter="wipe(left)" transition="in">
                                      <p:cBhvr>
                                        <p:cTn id="11" dur="300"/>
                                        <p:tgtEl>
                                          <p:spTgt spid="3680"/>
                                        </p:tgtEl>
                                      </p:cBhvr>
                                    </p:animEffect>
                                  </p:childTnLst>
                                </p:cTn>
                              </p:par>
                            </p:childTnLst>
                          </p:cTn>
                        </p:par>
                        <p:par>
                          <p:cTn id="12" fill="hold">
                            <p:stCondLst>
                              <p:cond delay="300"/>
                            </p:stCondLst>
                            <p:childTnLst>
                              <p:par>
                                <p:cTn id="13" presetClass="entr" nodeType="afterEffect" presetSubtype="0" presetID="1" grpId="3" fill="hold">
                                  <p:stCondLst>
                                    <p:cond delay="0"/>
                                  </p:stCondLst>
                                  <p:iterate type="el" backwards="0">
                                    <p:tmAbs val="0"/>
                                  </p:iterate>
                                  <p:childTnLst>
                                    <p:set>
                                      <p:cBhvr>
                                        <p:cTn id="14" fill="hold"/>
                                        <p:tgtEl>
                                          <p:spTgt spid="36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8" presetID="22" grpId="4" fill="hold">
                                  <p:stCondLst>
                                    <p:cond delay="0"/>
                                  </p:stCondLst>
                                  <p:iterate type="el" backwards="0">
                                    <p:tmAbs val="0"/>
                                  </p:iterate>
                                  <p:childTnLst>
                                    <p:set>
                                      <p:cBhvr>
                                        <p:cTn id="18" fill="hold"/>
                                        <p:tgtEl>
                                          <p:spTgt spid="3681"/>
                                        </p:tgtEl>
                                        <p:attrNameLst>
                                          <p:attrName>style.visibility</p:attrName>
                                        </p:attrNameLst>
                                      </p:cBhvr>
                                      <p:to>
                                        <p:strVal val="visible"/>
                                      </p:to>
                                    </p:set>
                                    <p:animEffect filter="wipe(left)" transition="in">
                                      <p:cBhvr>
                                        <p:cTn id="19" dur="300"/>
                                        <p:tgtEl>
                                          <p:spTgt spid="3681"/>
                                        </p:tgtEl>
                                      </p:cBhvr>
                                    </p:animEffect>
                                  </p:childTnLst>
                                </p:cTn>
                              </p:par>
                            </p:childTnLst>
                          </p:cTn>
                        </p:par>
                        <p:par>
                          <p:cTn id="20" fill="hold">
                            <p:stCondLst>
                              <p:cond delay="300"/>
                            </p:stCondLst>
                            <p:childTnLst>
                              <p:par>
                                <p:cTn id="21" presetClass="entr" nodeType="afterEffect" presetSubtype="0" presetID="1" grpId="5" fill="hold">
                                  <p:stCondLst>
                                    <p:cond delay="0"/>
                                  </p:stCondLst>
                                  <p:iterate type="el" backwards="0">
                                    <p:tmAbs val="0"/>
                                  </p:iterate>
                                  <p:childTnLst>
                                    <p:set>
                                      <p:cBhvr>
                                        <p:cTn id="22" fill="hold"/>
                                        <p:tgtEl>
                                          <p:spTgt spid="36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8" presetID="22" grpId="6" fill="hold">
                                  <p:stCondLst>
                                    <p:cond delay="0"/>
                                  </p:stCondLst>
                                  <p:iterate type="el" backwards="0">
                                    <p:tmAbs val="0"/>
                                  </p:iterate>
                                  <p:childTnLst>
                                    <p:set>
                                      <p:cBhvr>
                                        <p:cTn id="26" fill="hold"/>
                                        <p:tgtEl>
                                          <p:spTgt spid="3679"/>
                                        </p:tgtEl>
                                        <p:attrNameLst>
                                          <p:attrName>style.visibility</p:attrName>
                                        </p:attrNameLst>
                                      </p:cBhvr>
                                      <p:to>
                                        <p:strVal val="visible"/>
                                      </p:to>
                                    </p:set>
                                    <p:animEffect filter="wipe(left)" transition="in">
                                      <p:cBhvr>
                                        <p:cTn id="27" dur="300"/>
                                        <p:tgtEl>
                                          <p:spTgt spid="3679"/>
                                        </p:tgtEl>
                                      </p:cBhvr>
                                    </p:animEffect>
                                  </p:childTnLst>
                                </p:cTn>
                              </p:par>
                            </p:childTnLst>
                          </p:cTn>
                        </p:par>
                        <p:par>
                          <p:cTn id="28" fill="hold">
                            <p:stCondLst>
                              <p:cond delay="300"/>
                            </p:stCondLst>
                            <p:childTnLst>
                              <p:par>
                                <p:cTn id="29" presetClass="entr" nodeType="afterEffect" presetSubtype="0" presetID="1" grpId="7" fill="hold">
                                  <p:stCondLst>
                                    <p:cond delay="0"/>
                                  </p:stCondLst>
                                  <p:iterate type="el" backwards="0">
                                    <p:tmAbs val="0"/>
                                  </p:iterate>
                                  <p:childTnLst>
                                    <p:set>
                                      <p:cBhvr>
                                        <p:cTn id="30" fill="hold"/>
                                        <p:tgtEl>
                                          <p:spTgt spid="367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0" presetID="1" grpId="8" fill="hold">
                                  <p:stCondLst>
                                    <p:cond delay="0"/>
                                  </p:stCondLst>
                                  <p:iterate type="el" backwards="0">
                                    <p:tmAbs val="0"/>
                                  </p:iterate>
                                  <p:childTnLst>
                                    <p:set>
                                      <p:cBhvr>
                                        <p:cTn id="34" fill="hold"/>
                                        <p:tgtEl>
                                          <p:spTgt spid="360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Class="entr" nodeType="clickEffect" presetSubtype="1" presetID="22" grpId="9" fill="hold">
                                  <p:stCondLst>
                                    <p:cond delay="0"/>
                                  </p:stCondLst>
                                  <p:iterate type="el" backwards="0">
                                    <p:tmAbs val="0"/>
                                  </p:iterate>
                                  <p:childTnLst>
                                    <p:set>
                                      <p:cBhvr>
                                        <p:cTn id="38" fill="hold"/>
                                        <p:tgtEl>
                                          <p:spTgt spid="3668"/>
                                        </p:tgtEl>
                                        <p:attrNameLst>
                                          <p:attrName>style.visibility</p:attrName>
                                        </p:attrNameLst>
                                      </p:cBhvr>
                                      <p:to>
                                        <p:strVal val="visible"/>
                                      </p:to>
                                    </p:set>
                                    <p:animEffect filter="wipe(up)" transition="in">
                                      <p:cBhvr>
                                        <p:cTn id="39" dur="300"/>
                                        <p:tgtEl>
                                          <p:spTgt spid="3668"/>
                                        </p:tgtEl>
                                      </p:cBhvr>
                                    </p:animEffect>
                                  </p:childTnLst>
                                </p:cTn>
                              </p:par>
                            </p:childTnLst>
                          </p:cTn>
                        </p:par>
                      </p:childTnLst>
                    </p:cTn>
                  </p:par>
                  <p:par>
                    <p:cTn id="40" fill="hold">
                      <p:stCondLst>
                        <p:cond delay="indefinite"/>
                      </p:stCondLst>
                      <p:childTnLst>
                        <p:par>
                          <p:cTn id="41" fill="hold">
                            <p:stCondLst>
                              <p:cond delay="0"/>
                            </p:stCondLst>
                            <p:childTnLst>
                              <p:par>
                                <p:cTn id="42" presetClass="entr" nodeType="clickEffect" presetSubtype="8" presetID="22" grpId="10" fill="hold">
                                  <p:stCondLst>
                                    <p:cond delay="0"/>
                                  </p:stCondLst>
                                  <p:iterate type="el" backwards="0">
                                    <p:tmAbs val="0"/>
                                  </p:iterate>
                                  <p:childTnLst>
                                    <p:set>
                                      <p:cBhvr>
                                        <p:cTn id="43" fill="hold"/>
                                        <p:tgtEl>
                                          <p:spTgt spid="3682"/>
                                        </p:tgtEl>
                                        <p:attrNameLst>
                                          <p:attrName>style.visibility</p:attrName>
                                        </p:attrNameLst>
                                      </p:cBhvr>
                                      <p:to>
                                        <p:strVal val="visible"/>
                                      </p:to>
                                    </p:set>
                                    <p:animEffect filter="wipe(left)" transition="in">
                                      <p:cBhvr>
                                        <p:cTn id="44" dur="300"/>
                                        <p:tgtEl>
                                          <p:spTgt spid="3682"/>
                                        </p:tgtEl>
                                      </p:cBhvr>
                                    </p:animEffect>
                                  </p:childTnLst>
                                </p:cTn>
                              </p:par>
                            </p:childTnLst>
                          </p:cTn>
                        </p:par>
                        <p:par>
                          <p:cTn id="45" fill="hold">
                            <p:stCondLst>
                              <p:cond delay="300"/>
                            </p:stCondLst>
                            <p:childTnLst>
                              <p:par>
                                <p:cTn id="46" presetClass="entr" nodeType="afterEffect" presetSubtype="0" presetID="1" grpId="11" fill="hold">
                                  <p:stCondLst>
                                    <p:cond delay="0"/>
                                  </p:stCondLst>
                                  <p:iterate type="el" backwards="0">
                                    <p:tmAbs val="0"/>
                                  </p:iterate>
                                  <p:childTnLst>
                                    <p:set>
                                      <p:cBhvr>
                                        <p:cTn id="47" fill="hold"/>
                                        <p:tgtEl>
                                          <p:spTgt spid="3653"/>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Class="entr" nodeType="clickEffect" presetSubtype="0" presetID="1" grpId="12" fill="hold">
                                  <p:stCondLst>
                                    <p:cond delay="0"/>
                                  </p:stCondLst>
                                  <p:iterate type="el" backwards="0">
                                    <p:tmAbs val="0"/>
                                  </p:iterate>
                                  <p:childTnLst>
                                    <p:set>
                                      <p:cBhvr>
                                        <p:cTn id="51" fill="hold"/>
                                        <p:tgtEl>
                                          <p:spTgt spid="3684"/>
                                        </p:tgtEl>
                                        <p:attrNameLst>
                                          <p:attrName>style.visibility</p:attrName>
                                        </p:attrNameLst>
                                      </p:cBhvr>
                                      <p:to>
                                        <p:strVal val="visible"/>
                                      </p:to>
                                    </p:set>
                                  </p:childTnLst>
                                </p:cTn>
                              </p:par>
                            </p:childTnLst>
                          </p:cTn>
                        </p:par>
                        <p:par>
                          <p:cTn id="52" fill="hold">
                            <p:stCondLst>
                              <p:cond delay="0"/>
                            </p:stCondLst>
                            <p:childTnLst>
                              <p:par>
                                <p:cTn id="53" presetClass="entr" nodeType="afterEffect" presetSubtype="0" presetID="1" grpId="13" fill="hold">
                                  <p:stCondLst>
                                    <p:cond delay="0"/>
                                  </p:stCondLst>
                                  <p:iterate type="el" backwards="0">
                                    <p:tmAbs val="0"/>
                                  </p:iterate>
                                  <p:childTnLst>
                                    <p:set>
                                      <p:cBhvr>
                                        <p:cTn id="54" fill="hold"/>
                                        <p:tgtEl>
                                          <p:spTgt spid="3683"/>
                                        </p:tgtEl>
                                        <p:attrNameLst>
                                          <p:attrName>style.visibility</p:attrName>
                                        </p:attrNameLst>
                                      </p:cBhvr>
                                      <p:to>
                                        <p:strVal val="visible"/>
                                      </p:to>
                                    </p:set>
                                  </p:childTnLst>
                                </p:cTn>
                              </p:par>
                            </p:childTnLst>
                          </p:cTn>
                        </p:par>
                        <p:par>
                          <p:cTn id="55" fill="hold">
                            <p:stCondLst>
                              <p:cond delay="0"/>
                            </p:stCondLst>
                            <p:childTnLst>
                              <p:par>
                                <p:cTn id="56" presetClass="entr" nodeType="afterEffect" presetSubtype="0" presetID="1" grpId="14" fill="hold">
                                  <p:stCondLst>
                                    <p:cond delay="0"/>
                                  </p:stCondLst>
                                  <p:iterate type="el" backwards="0">
                                    <p:tmAbs val="0"/>
                                  </p:iterate>
                                  <p:childTnLst>
                                    <p:set>
                                      <p:cBhvr>
                                        <p:cTn id="57" fill="hold"/>
                                        <p:tgtEl>
                                          <p:spTgt spid="368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681" grpId="4"/>
      <p:bldP build="whole" bldLvl="1" animBg="1" rev="0" advAuto="0" spid="3653" grpId="11"/>
      <p:bldP build="whole" bldLvl="1" animBg="1" rev="0" advAuto="0" spid="3678" grpId="7"/>
      <p:bldP build="whole" bldLvl="1" animBg="1" rev="0" advAuto="0" spid="3682" grpId="10"/>
      <p:bldP build="whole" bldLvl="1" animBg="1" rev="0" advAuto="0" spid="3628" grpId="5"/>
      <p:bldP build="whole" bldLvl="1" animBg="1" rev="0" advAuto="0" spid="3684" grpId="12"/>
      <p:bldP build="whole" bldLvl="1" animBg="1" rev="0" advAuto="0" spid="3683" grpId="13"/>
      <p:bldP build="whole" bldLvl="1" animBg="1" rev="0" advAuto="0" spid="3685" grpId="14"/>
      <p:bldP build="whole" bldLvl="1" animBg="1" rev="0" advAuto="0" spid="3680" grpId="2"/>
      <p:bldP build="whole" bldLvl="1" animBg="1" rev="0" advAuto="0" spid="3608" grpId="8"/>
      <p:bldP build="whole" bldLvl="1" animBg="1" rev="0" advAuto="0" spid="3641" grpId="1"/>
      <p:bldP build="whole" bldLvl="1" animBg="1" rev="0" advAuto="0" spid="3668" grpId="9"/>
      <p:bldP build="whole" bldLvl="1" animBg="1" rev="0" advAuto="0" spid="3679" grpId="6"/>
      <p:bldP build="whole" bldLvl="1" animBg="1" rev="0" advAuto="0" spid="3620" grpId="3"/>
    </p:bldLst>
  </p:timing>
</p:sld>
</file>

<file path=ppt/slides/slide4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90" name="(3) Consistency…"/>
          <p:cNvSpPr txBox="1"/>
          <p:nvPr>
            <p:ph type="title"/>
          </p:nvPr>
        </p:nvSpPr>
        <p:spPr>
          <a:prstGeom prst="rect">
            <a:avLst/>
          </a:prstGeom>
        </p:spPr>
        <p:txBody>
          <a:bodyPr/>
          <a:lstStyle/>
          <a:p>
            <a:pPr/>
            <a:r>
              <a:t>(3) Consistency </a:t>
            </a:r>
          </a:p>
          <a:p>
            <a:pPr/>
            <a:r>
              <a:t>OCSP vs. CRL</a:t>
            </a:r>
          </a:p>
        </p:txBody>
      </p:sp>
      <p:sp>
        <p:nvSpPr>
          <p:cNvPr id="3691"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aphicFrame>
        <p:nvGraphicFramePr>
          <p:cNvPr id="3692" name="Table"/>
          <p:cNvGraphicFramePr/>
          <p:nvPr/>
        </p:nvGraphicFramePr>
        <p:xfrm>
          <a:off x="736204" y="1966280"/>
          <a:ext cx="11677816" cy="6937626"/>
        </p:xfrm>
        <a:graphic xmlns:a="http://schemas.openxmlformats.org/drawingml/2006/main">
          <a:graphicData uri="http://schemas.openxmlformats.org/drawingml/2006/table">
            <a:tbl>
              <a:tblPr firstCol="1" firstRow="0" lastCol="0" lastRow="0" bandCol="0" bandRow="0" rtl="0">
                <a:tableStyleId>{4C3C2611-4C71-4FC5-86AE-919BDF0F9419}</a:tableStyleId>
              </a:tblPr>
              <a:tblGrid>
                <a:gridCol w="3969120"/>
                <a:gridCol w="3960577"/>
                <a:gridCol w="1245138"/>
                <a:gridCol w="1245138"/>
                <a:gridCol w="1245138"/>
              </a:tblGrid>
              <a:tr h="692492">
                <a:tc rowSpan="2">
                  <a:txBody>
                    <a:bodyPr/>
                    <a:lstStyle/>
                    <a:p>
                      <a:pPr>
                        <a:defRPr b="0" sz="1800">
                          <a:solidFill>
                            <a:srgbClr val="000000"/>
                          </a:solidFill>
                        </a:defRPr>
                      </a:pPr>
                      <a:r>
                        <a:rPr sz="2200">
                          <a:solidFill>
                            <a:srgbClr val="FFFFFF"/>
                          </a:solidFill>
                          <a:latin typeface="Gill Sans"/>
                          <a:ea typeface="Gill Sans"/>
                          <a:cs typeface="Gill Sans"/>
                          <a:sym typeface="Gill Sans"/>
                        </a:rPr>
                        <a:t>OCSP URL</a:t>
                      </a:r>
                    </a:p>
                  </a:txBody>
                  <a:tcPr marL="50800" marR="50800" marT="50800" marB="50800" anchor="ctr" anchorCtr="0" horzOverflow="overflow">
                    <a:lnR w="12700">
                      <a:solidFill>
                        <a:srgbClr val="D6D7D6"/>
                      </a:solidFill>
                      <a:miter lim="400000"/>
                    </a:lnR>
                    <a:lnT w="12700">
                      <a:solidFill>
                        <a:srgbClr val="D6D6D6"/>
                      </a:solidFill>
                      <a:miter lim="400000"/>
                    </a:lnT>
                    <a:lnB w="25400">
                      <a:solidFill>
                        <a:srgbClr val="D6D7D6"/>
                      </a:solidFill>
                      <a:miter lim="400000"/>
                    </a:lnB>
                    <a:solidFill>
                      <a:srgbClr val="032650"/>
                    </a:solidFill>
                  </a:tcPr>
                </a:tc>
                <a:tc rowSpan="2">
                  <a:txBody>
                    <a:bodyPr/>
                    <a:lstStyle/>
                    <a:p>
                      <a:pPr>
                        <a:defRPr sz="1800">
                          <a:solidFill>
                            <a:srgbClr val="000000"/>
                          </a:solidFill>
                        </a:defRPr>
                      </a:pPr>
                      <a:r>
                        <a:rPr sz="2200">
                          <a:solidFill>
                            <a:srgbClr val="FFFFFF"/>
                          </a:solidFill>
                          <a:latin typeface="Gill Sans"/>
                          <a:ea typeface="Gill Sans"/>
                          <a:cs typeface="Gill Sans"/>
                          <a:sym typeface="Gill Sans"/>
                        </a:rPr>
                        <a:t>CRL</a:t>
                      </a:r>
                    </a:p>
                  </a:txBody>
                  <a:tcPr marL="50800" marR="50800" marT="50800" marB="50800" anchor="ctr" anchorCtr="0" horzOverflow="overflow">
                    <a:lnL w="12700">
                      <a:solidFill>
                        <a:srgbClr val="D6D7D6"/>
                      </a:solidFill>
                      <a:miter lim="400000"/>
                    </a:lnL>
                    <a:lnT w="12700">
                      <a:solidFill>
                        <a:srgbClr val="D6D6D6"/>
                      </a:solidFill>
                      <a:miter lim="400000"/>
                    </a:lnT>
                    <a:lnB w="25400">
                      <a:solidFill>
                        <a:srgbClr val="D6D7D6"/>
                      </a:solidFill>
                      <a:miter lim="400000"/>
                    </a:lnB>
                    <a:solidFill>
                      <a:srgbClr val="032650"/>
                    </a:solidFill>
                  </a:tcPr>
                </a:tc>
                <a:tc gridSpan="3">
                  <a:txBody>
                    <a:bodyPr/>
                    <a:lstStyle/>
                    <a:p>
                      <a:pPr>
                        <a:defRPr sz="1800">
                          <a:solidFill>
                            <a:srgbClr val="000000"/>
                          </a:solidFill>
                        </a:defRPr>
                      </a:pPr>
                      <a:r>
                        <a:rPr sz="2200">
                          <a:solidFill>
                            <a:srgbClr val="FFFFFF"/>
                          </a:solidFill>
                          <a:latin typeface="Gill Sans"/>
                          <a:ea typeface="Gill Sans"/>
                          <a:cs typeface="Gill Sans"/>
                          <a:sym typeface="Gill Sans"/>
                        </a:rPr>
                        <a:t># of certificates where the OCSP response is</a:t>
                      </a:r>
                    </a:p>
                  </a:txBody>
                  <a:tcPr marL="50800" marR="50800" marT="50800" marB="50800" anchor="ctr" anchorCtr="0" horzOverflow="overflow">
                    <a:lnR w="12700">
                      <a:solidFill>
                        <a:srgbClr val="D6D6D6"/>
                      </a:solidFill>
                      <a:miter lim="400000"/>
                    </a:lnR>
                    <a:lnT w="12700">
                      <a:solidFill>
                        <a:srgbClr val="D6D6D6"/>
                      </a:solidFill>
                      <a:miter lim="400000"/>
                    </a:lnT>
                    <a:solidFill>
                      <a:srgbClr val="032650"/>
                    </a:solidFill>
                  </a:tcPr>
                </a:tc>
                <a:tc hMerge="1">
                  <a:tcPr/>
                </a:tc>
                <a:tc hMerge="1">
                  <a:tcPr/>
                </a:tc>
              </a:tr>
              <a:tr h="692492">
                <a:tc vMerge="1">
                  <a:tcPr/>
                </a:tc>
                <a:tc vMerge="1">
                  <a:tcPr/>
                </a:tc>
                <a:tc>
                  <a:txBody>
                    <a:bodyPr/>
                    <a:lstStyle/>
                    <a:p>
                      <a:pPr>
                        <a:defRPr sz="1800">
                          <a:solidFill>
                            <a:srgbClr val="000000"/>
                          </a:solidFill>
                        </a:defRPr>
                      </a:pPr>
                      <a:r>
                        <a:rPr sz="1900">
                          <a:solidFill>
                            <a:srgbClr val="FFFFFF"/>
                          </a:solidFill>
                          <a:latin typeface="Gill Sans"/>
                          <a:ea typeface="Gill Sans"/>
                          <a:cs typeface="Gill Sans"/>
                          <a:sym typeface="Gill Sans"/>
                        </a:rPr>
                        <a:t>Unknown</a:t>
                      </a:r>
                    </a:p>
                  </a:txBody>
                  <a:tcPr marL="50800" marR="50800" marT="50800" marB="50800" anchor="ctr" anchorCtr="0" horzOverflow="overflow">
                    <a:lnB w="25400">
                      <a:solidFill>
                        <a:srgbClr val="D6D7D6"/>
                      </a:solidFill>
                      <a:miter lim="400000"/>
                    </a:lnB>
                    <a:solidFill>
                      <a:srgbClr val="032650"/>
                    </a:solidFill>
                  </a:tcPr>
                </a:tc>
                <a:tc>
                  <a:txBody>
                    <a:bodyPr/>
                    <a:lstStyle/>
                    <a:p>
                      <a:pPr>
                        <a:defRPr sz="1800">
                          <a:solidFill>
                            <a:srgbClr val="000000"/>
                          </a:solidFill>
                        </a:defRPr>
                      </a:pPr>
                      <a:r>
                        <a:rPr sz="1900">
                          <a:solidFill>
                            <a:srgbClr val="FFFFFF"/>
                          </a:solidFill>
                          <a:latin typeface="Gill Sans"/>
                          <a:ea typeface="Gill Sans"/>
                          <a:cs typeface="Gill Sans"/>
                          <a:sym typeface="Gill Sans"/>
                        </a:rPr>
                        <a:t>Good</a:t>
                      </a:r>
                    </a:p>
                  </a:txBody>
                  <a:tcPr marL="50800" marR="50800" marT="50800" marB="50800" anchor="ctr" anchorCtr="0" horzOverflow="overflow">
                    <a:lnB w="25400">
                      <a:solidFill>
                        <a:srgbClr val="D6D7D6"/>
                      </a:solidFill>
                      <a:miter lim="400000"/>
                    </a:lnB>
                    <a:solidFill>
                      <a:srgbClr val="032650"/>
                    </a:solidFill>
                  </a:tcPr>
                </a:tc>
                <a:tc>
                  <a:txBody>
                    <a:bodyPr/>
                    <a:lstStyle/>
                    <a:p>
                      <a:pPr>
                        <a:defRPr sz="1800">
                          <a:solidFill>
                            <a:srgbClr val="000000"/>
                          </a:solidFill>
                        </a:defRPr>
                      </a:pPr>
                      <a:r>
                        <a:rPr sz="1900">
                          <a:solidFill>
                            <a:srgbClr val="FFFFFF"/>
                          </a:solidFill>
                          <a:latin typeface="Gill Sans"/>
                          <a:ea typeface="Gill Sans"/>
                          <a:cs typeface="Gill Sans"/>
                          <a:sym typeface="Gill Sans"/>
                        </a:rPr>
                        <a:t>Revoked</a:t>
                      </a:r>
                    </a:p>
                  </a:txBody>
                  <a:tcPr marL="50800" marR="50800" marT="50800" marB="50800" anchor="ctr" anchorCtr="0" horzOverflow="overflow">
                    <a:lnR w="12700">
                      <a:solidFill>
                        <a:srgbClr val="D6D6D6"/>
                      </a:solidFill>
                      <a:miter lim="400000"/>
                    </a:lnR>
                    <a:lnB w="25400">
                      <a:solidFill>
                        <a:srgbClr val="D6D7D6"/>
                      </a:solidFill>
                      <a:miter lim="400000"/>
                    </a:lnB>
                    <a:solidFill>
                      <a:srgbClr val="032650"/>
                    </a:solidFill>
                  </a:tcPr>
                </a:tc>
              </a:tr>
              <a:tr h="692492">
                <a:tc>
                  <a:txBody>
                    <a:bodyPr/>
                    <a:lstStyle/>
                    <a:p>
                      <a:pPr algn="l">
                        <a:defRPr b="0" sz="1800">
                          <a:solidFill>
                            <a:srgbClr val="000000"/>
                          </a:solidFill>
                        </a:defRPr>
                      </a:pPr>
                      <a:r>
                        <a:rPr sz="1600">
                          <a:solidFill>
                            <a:srgbClr val="FFFFFF"/>
                          </a:solidFill>
                          <a:latin typeface="Symbol"/>
                          <a:ea typeface="Symbol"/>
                          <a:cs typeface="Symbol"/>
                          <a:sym typeface="Symbol"/>
                        </a:rPr>
                        <a:t>ocsp.camerfirma.com</a:t>
                      </a:r>
                    </a:p>
                  </a:txBody>
                  <a:tcPr marL="50800" marR="50800" marT="50800" marB="50800" anchor="ctr" anchorCtr="0" horzOverflow="overflow">
                    <a:lnT w="25400">
                      <a:solidFill>
                        <a:srgbClr val="D6D7D6"/>
                      </a:solidFill>
                      <a:miter lim="400000"/>
                    </a:lnT>
                  </a:tcPr>
                </a:tc>
                <a:tc>
                  <a:txBody>
                    <a:bodyPr/>
                    <a:lstStyle/>
                    <a:p>
                      <a:pPr algn="l">
                        <a:defRPr sz="1800">
                          <a:solidFill>
                            <a:srgbClr val="000000"/>
                          </a:solidFill>
                        </a:defRPr>
                      </a:pPr>
                      <a:r>
                        <a:rPr sz="1600">
                          <a:solidFill>
                            <a:srgbClr val="FFFFFF"/>
                          </a:solidFill>
                          <a:latin typeface="Symbol"/>
                          <a:ea typeface="Symbol"/>
                          <a:cs typeface="Symbol"/>
                          <a:sym typeface="Symbol"/>
                        </a:rPr>
                        <a:t>crl1.camerfirma.com/camerfirma_cserverii-2015.crl</a:t>
                      </a:r>
                    </a:p>
                  </a:txBody>
                  <a:tcPr marL="50800" marR="50800" marT="50800" marB="50800" anchor="ctr" anchorCtr="0" horzOverflow="overflow">
                    <a:lnT w="25400">
                      <a:solidFill>
                        <a:srgbClr val="D6D7D6"/>
                      </a:solidFill>
                      <a:miter lim="400000"/>
                    </a:lnT>
                  </a:tcPr>
                </a:tc>
                <a:tc>
                  <a:txBody>
                    <a:bodyPr/>
                    <a:lstStyle/>
                    <a:p>
                      <a:pPr>
                        <a:defRPr sz="1800">
                          <a:solidFill>
                            <a:srgbClr val="000000"/>
                          </a:solidFill>
                        </a:defRPr>
                      </a:pPr>
                      <a:r>
                        <a:rPr sz="2200">
                          <a:solidFill>
                            <a:srgbClr val="FFFFFF"/>
                          </a:solidFill>
                          <a:latin typeface="Gill Sans"/>
                          <a:ea typeface="Gill Sans"/>
                          <a:cs typeface="Gill Sans"/>
                          <a:sym typeface="Gill Sans"/>
                        </a:rPr>
                        <a:t>0</a:t>
                      </a:r>
                    </a:p>
                  </a:txBody>
                  <a:tcPr marL="50800" marR="50800" marT="50800" marB="50800" anchor="ctr" anchorCtr="0" horzOverflow="overflow">
                    <a:lnT w="25400">
                      <a:solidFill>
                        <a:srgbClr val="D6D7D6"/>
                      </a:solidFill>
                      <a:miter lim="400000"/>
                    </a:lnT>
                  </a:tcPr>
                </a:tc>
                <a:tc>
                  <a:txBody>
                    <a:bodyPr/>
                    <a:lstStyle/>
                    <a:p>
                      <a:pPr>
                        <a:defRPr sz="1800">
                          <a:solidFill>
                            <a:srgbClr val="000000"/>
                          </a:solidFill>
                        </a:defRPr>
                      </a:pPr>
                      <a:r>
                        <a:rPr b="1" sz="2200">
                          <a:solidFill>
                            <a:schemeClr val="accent5">
                              <a:hueOff val="89162"/>
                              <a:satOff val="9554"/>
                              <a:lumOff val="16296"/>
                            </a:schemeClr>
                          </a:solidFill>
                          <a:latin typeface="Gill Sans"/>
                          <a:ea typeface="Gill Sans"/>
                          <a:cs typeface="Gill Sans"/>
                          <a:sym typeface="Gill Sans"/>
                        </a:rPr>
                        <a:t>7</a:t>
                      </a:r>
                    </a:p>
                  </a:txBody>
                  <a:tcPr marL="50800" marR="50800" marT="50800" marB="50800" anchor="ctr" anchorCtr="0" horzOverflow="overflow">
                    <a:lnT w="25400">
                      <a:solidFill>
                        <a:srgbClr val="D6D7D6"/>
                      </a:solidFill>
                      <a:miter lim="400000"/>
                    </a:lnT>
                  </a:tcPr>
                </a:tc>
                <a:tc>
                  <a:txBody>
                    <a:bodyPr/>
                    <a:lstStyle/>
                    <a:p>
                      <a:pPr>
                        <a:defRPr sz="1800">
                          <a:solidFill>
                            <a:srgbClr val="000000"/>
                          </a:solidFill>
                        </a:defRPr>
                      </a:pPr>
                      <a:r>
                        <a:rPr sz="2200">
                          <a:solidFill>
                            <a:srgbClr val="FFFFFF"/>
                          </a:solidFill>
                          <a:latin typeface="Gill Sans"/>
                          <a:ea typeface="Gill Sans"/>
                          <a:cs typeface="Gill Sans"/>
                          <a:sym typeface="Gill Sans"/>
                        </a:rPr>
                        <a:t>369</a:t>
                      </a:r>
                    </a:p>
                  </a:txBody>
                  <a:tcPr marL="50800" marR="50800" marT="50800" marB="50800" anchor="ctr" anchorCtr="0" horzOverflow="overflow">
                    <a:lnR w="12700">
                      <a:solidFill>
                        <a:srgbClr val="D6D6D6"/>
                      </a:solidFill>
                      <a:miter lim="400000"/>
                    </a:lnR>
                    <a:lnT w="25400">
                      <a:solidFill>
                        <a:srgbClr val="D6D7D6"/>
                      </a:solidFill>
                      <a:miter lim="400000"/>
                    </a:lnT>
                  </a:tcPr>
                </a:tc>
              </a:tr>
              <a:tr h="692492">
                <a:tc>
                  <a:txBody>
                    <a:bodyPr/>
                    <a:lstStyle/>
                    <a:p>
                      <a:pPr algn="l">
                        <a:defRPr b="0" sz="1800">
                          <a:solidFill>
                            <a:srgbClr val="000000"/>
                          </a:solidFill>
                        </a:defRPr>
                      </a:pPr>
                      <a:r>
                        <a:rPr sz="1600">
                          <a:solidFill>
                            <a:srgbClr val="FFFFFF"/>
                          </a:solidFill>
                          <a:latin typeface="Symbol"/>
                          <a:ea typeface="Symbol"/>
                          <a:cs typeface="Symbol"/>
                          <a:sym typeface="Symbol"/>
                        </a:rPr>
                        <a:t>ocsp.quovadisglobal.com</a:t>
                      </a:r>
                    </a:p>
                  </a:txBody>
                  <a:tcPr marL="50800" marR="50800" marT="50800" marB="50800" anchor="ctr" anchorCtr="0" horzOverflow="overflow"/>
                </a:tc>
                <a:tc>
                  <a:txBody>
                    <a:bodyPr/>
                    <a:lstStyle/>
                    <a:p>
                      <a:pPr algn="l">
                        <a:defRPr sz="1800">
                          <a:solidFill>
                            <a:srgbClr val="000000"/>
                          </a:solidFill>
                        </a:defRPr>
                      </a:pPr>
                      <a:r>
                        <a:rPr sz="1600">
                          <a:solidFill>
                            <a:srgbClr val="FFFFFF"/>
                          </a:solidFill>
                          <a:latin typeface="Symbol"/>
                          <a:ea typeface="Symbol"/>
                          <a:cs typeface="Symbol"/>
                          <a:sym typeface="Symbol"/>
                        </a:rPr>
                        <a:t>crl.quovadisglobal.com/qvsslg3.crl </a:t>
                      </a:r>
                    </a:p>
                  </a:txBody>
                  <a:tcPr marL="50800" marR="50800" marT="50800" marB="50800" anchor="ctr" anchorCtr="0" horzOverflow="overflow"/>
                </a:tc>
                <a:tc>
                  <a:txBody>
                    <a:bodyPr/>
                    <a:lstStyle/>
                    <a:p>
                      <a:pPr>
                        <a:defRPr sz="1800">
                          <a:solidFill>
                            <a:srgbClr val="000000"/>
                          </a:solidFill>
                        </a:defRPr>
                      </a:pPr>
                      <a:r>
                        <a:rPr sz="2200">
                          <a:solidFill>
                            <a:srgbClr val="FFFFFF"/>
                          </a:solidFill>
                          <a:latin typeface="Gill Sans"/>
                          <a:ea typeface="Gill Sans"/>
                          <a:cs typeface="Gill Sans"/>
                          <a:sym typeface="Gill Sans"/>
                        </a:rPr>
                        <a:t>0</a:t>
                      </a:r>
                    </a:p>
                  </a:txBody>
                  <a:tcPr marL="50800" marR="50800" marT="50800" marB="50800" anchor="ctr" anchorCtr="0" horzOverflow="overflow"/>
                </a:tc>
                <a:tc>
                  <a:txBody>
                    <a:bodyPr/>
                    <a:lstStyle/>
                    <a:p>
                      <a:pPr>
                        <a:defRPr sz="1800">
                          <a:solidFill>
                            <a:srgbClr val="000000"/>
                          </a:solidFill>
                        </a:defRPr>
                      </a:pPr>
                      <a:r>
                        <a:rPr b="1" sz="2200">
                          <a:solidFill>
                            <a:schemeClr val="accent5">
                              <a:hueOff val="89162"/>
                              <a:satOff val="9554"/>
                              <a:lumOff val="16296"/>
                            </a:schemeClr>
                          </a:solidFill>
                          <a:latin typeface="Gill Sans"/>
                          <a:ea typeface="Gill Sans"/>
                          <a:cs typeface="Gill Sans"/>
                          <a:sym typeface="Gill Sans"/>
                        </a:rPr>
                        <a:t>1</a:t>
                      </a:r>
                    </a:p>
                  </a:txBody>
                  <a:tcPr marL="50800" marR="50800" marT="50800" marB="50800" anchor="ctr" anchorCtr="0" horzOverflow="overflow"/>
                </a:tc>
                <a:tc>
                  <a:txBody>
                    <a:bodyPr/>
                    <a:lstStyle/>
                    <a:p>
                      <a:pPr>
                        <a:defRPr sz="1800">
                          <a:solidFill>
                            <a:srgbClr val="000000"/>
                          </a:solidFill>
                        </a:defRPr>
                      </a:pPr>
                      <a:r>
                        <a:rPr sz="2200">
                          <a:solidFill>
                            <a:srgbClr val="FFFFFF"/>
                          </a:solidFill>
                          <a:latin typeface="Gill Sans"/>
                          <a:ea typeface="Gill Sans"/>
                          <a:cs typeface="Gill Sans"/>
                          <a:sym typeface="Gill Sans"/>
                        </a:rPr>
                        <a:t>514</a:t>
                      </a:r>
                    </a:p>
                  </a:txBody>
                  <a:tcPr marL="50800" marR="50800" marT="50800" marB="50800" anchor="ctr" anchorCtr="0" horzOverflow="overflow">
                    <a:lnR w="12700">
                      <a:solidFill>
                        <a:srgbClr val="D6D6D6"/>
                      </a:solidFill>
                      <a:miter lim="400000"/>
                    </a:lnR>
                  </a:tcPr>
                </a:tc>
              </a:tr>
              <a:tr h="692492">
                <a:tc>
                  <a:txBody>
                    <a:bodyPr/>
                    <a:lstStyle/>
                    <a:p>
                      <a:pPr algn="l">
                        <a:defRPr b="0" sz="1800">
                          <a:solidFill>
                            <a:srgbClr val="000000"/>
                          </a:solidFill>
                        </a:defRPr>
                      </a:pPr>
                      <a:r>
                        <a:rPr sz="1600">
                          <a:solidFill>
                            <a:srgbClr val="FFFFFF"/>
                          </a:solidFill>
                          <a:latin typeface="Symbol"/>
                          <a:ea typeface="Symbol"/>
                          <a:cs typeface="Symbol"/>
                          <a:sym typeface="Symbol"/>
                        </a:rPr>
                        <a:t>ocsp.startssl.com</a:t>
                      </a:r>
                    </a:p>
                  </a:txBody>
                  <a:tcPr marL="50800" marR="50800" marT="50800" marB="50800" anchor="ctr" anchorCtr="0" horzOverflow="overflow"/>
                </a:tc>
                <a:tc>
                  <a:txBody>
                    <a:bodyPr/>
                    <a:lstStyle/>
                    <a:p>
                      <a:pPr algn="l">
                        <a:defRPr sz="1800">
                          <a:solidFill>
                            <a:srgbClr val="000000"/>
                          </a:solidFill>
                        </a:defRPr>
                      </a:pPr>
                      <a:r>
                        <a:rPr sz="1600">
                          <a:solidFill>
                            <a:srgbClr val="FFFFFF"/>
                          </a:solidFill>
                          <a:latin typeface="Symbol"/>
                          <a:ea typeface="Symbol"/>
                          <a:cs typeface="Symbol"/>
                          <a:sym typeface="Symbol"/>
                        </a:rPr>
                        <a:t>crl.startssl.com/sca-server1.crl</a:t>
                      </a:r>
                    </a:p>
                  </a:txBody>
                  <a:tcPr marL="50800" marR="50800" marT="50800" marB="50800" anchor="ctr" anchorCtr="0" horzOverflow="overflow"/>
                </a:tc>
                <a:tc>
                  <a:txBody>
                    <a:bodyPr/>
                    <a:lstStyle/>
                    <a:p>
                      <a:pPr>
                        <a:defRPr sz="1800">
                          <a:solidFill>
                            <a:srgbClr val="000000"/>
                          </a:solidFill>
                        </a:defRPr>
                      </a:pPr>
                      <a:r>
                        <a:rPr sz="2200">
                          <a:solidFill>
                            <a:srgbClr val="FFFFFF"/>
                          </a:solidFill>
                          <a:latin typeface="Gill Sans"/>
                          <a:ea typeface="Gill Sans"/>
                          <a:cs typeface="Gill Sans"/>
                          <a:sym typeface="Gill Sans"/>
                        </a:rPr>
                        <a:t>0</a:t>
                      </a:r>
                    </a:p>
                  </a:txBody>
                  <a:tcPr marL="50800" marR="50800" marT="50800" marB="50800" anchor="ctr" anchorCtr="0" horzOverflow="overflow"/>
                </a:tc>
                <a:tc>
                  <a:txBody>
                    <a:bodyPr/>
                    <a:lstStyle/>
                    <a:p>
                      <a:pPr>
                        <a:defRPr sz="1800">
                          <a:solidFill>
                            <a:srgbClr val="000000"/>
                          </a:solidFill>
                        </a:defRPr>
                      </a:pPr>
                      <a:r>
                        <a:rPr b="1" sz="2200">
                          <a:solidFill>
                            <a:schemeClr val="accent5">
                              <a:hueOff val="89162"/>
                              <a:satOff val="9554"/>
                              <a:lumOff val="16296"/>
                            </a:schemeClr>
                          </a:solidFill>
                          <a:latin typeface="Gill Sans"/>
                          <a:ea typeface="Gill Sans"/>
                          <a:cs typeface="Gill Sans"/>
                          <a:sym typeface="Gill Sans"/>
                        </a:rPr>
                        <a:t>1</a:t>
                      </a:r>
                    </a:p>
                  </a:txBody>
                  <a:tcPr marL="50800" marR="50800" marT="50800" marB="50800" anchor="ctr" anchorCtr="0" horzOverflow="overflow"/>
                </a:tc>
                <a:tc>
                  <a:txBody>
                    <a:bodyPr/>
                    <a:lstStyle/>
                    <a:p>
                      <a:pPr>
                        <a:defRPr sz="1800">
                          <a:solidFill>
                            <a:srgbClr val="000000"/>
                          </a:solidFill>
                        </a:defRPr>
                      </a:pPr>
                      <a:r>
                        <a:rPr sz="2200">
                          <a:solidFill>
                            <a:srgbClr val="FFFFFF"/>
                          </a:solidFill>
                          <a:latin typeface="Gill Sans"/>
                          <a:ea typeface="Gill Sans"/>
                          <a:cs typeface="Gill Sans"/>
                          <a:sym typeface="Gill Sans"/>
                        </a:rPr>
                        <a:t>980</a:t>
                      </a:r>
                    </a:p>
                  </a:txBody>
                  <a:tcPr marL="50800" marR="50800" marT="50800" marB="50800" anchor="ctr" anchorCtr="0" horzOverflow="overflow">
                    <a:lnR w="12700">
                      <a:solidFill>
                        <a:srgbClr val="D6D6D6"/>
                      </a:solidFill>
                      <a:miter lim="400000"/>
                    </a:lnR>
                  </a:tcPr>
                </a:tc>
              </a:tr>
              <a:tr h="692492">
                <a:tc>
                  <a:txBody>
                    <a:bodyPr/>
                    <a:lstStyle/>
                    <a:p>
                      <a:pPr algn="l">
                        <a:defRPr b="0" sz="1800">
                          <a:solidFill>
                            <a:srgbClr val="000000"/>
                          </a:solidFill>
                        </a:defRPr>
                      </a:pPr>
                      <a:r>
                        <a:rPr sz="1600">
                          <a:solidFill>
                            <a:srgbClr val="FFFFFF"/>
                          </a:solidFill>
                          <a:latin typeface="Symbol"/>
                          <a:ea typeface="Symbol"/>
                          <a:cs typeface="Symbol"/>
                          <a:sym typeface="Symbol"/>
                        </a:rPr>
                        <a:t>ss.symcd.com</a:t>
                      </a:r>
                    </a:p>
                  </a:txBody>
                  <a:tcPr marL="50800" marR="50800" marT="50800" marB="50800" anchor="ctr" anchorCtr="0" horzOverflow="overflow"/>
                </a:tc>
                <a:tc>
                  <a:txBody>
                    <a:bodyPr/>
                    <a:lstStyle/>
                    <a:p>
                      <a:pPr algn="l">
                        <a:defRPr sz="1800">
                          <a:solidFill>
                            <a:srgbClr val="000000"/>
                          </a:solidFill>
                        </a:defRPr>
                      </a:pPr>
                      <a:r>
                        <a:rPr sz="1600">
                          <a:solidFill>
                            <a:srgbClr val="FFFFFF"/>
                          </a:solidFill>
                          <a:latin typeface="Symbol"/>
                          <a:ea typeface="Symbol"/>
                          <a:cs typeface="Symbol"/>
                          <a:sym typeface="Symbol"/>
                        </a:rPr>
                        <a:t>ss.symcb.com/ss.crl</a:t>
                      </a:r>
                    </a:p>
                  </a:txBody>
                  <a:tcPr marL="50800" marR="50800" marT="50800" marB="50800" anchor="ctr" anchorCtr="0" horzOverflow="overflow"/>
                </a:tc>
                <a:tc>
                  <a:txBody>
                    <a:bodyPr/>
                    <a:lstStyle/>
                    <a:p>
                      <a:pPr>
                        <a:defRPr sz="1800">
                          <a:solidFill>
                            <a:srgbClr val="000000"/>
                          </a:solidFill>
                        </a:defRPr>
                      </a:pPr>
                      <a:r>
                        <a:rPr sz="2200">
                          <a:solidFill>
                            <a:srgbClr val="FFFFFF"/>
                          </a:solidFill>
                          <a:latin typeface="Gill Sans"/>
                          <a:ea typeface="Gill Sans"/>
                          <a:cs typeface="Gill Sans"/>
                          <a:sym typeface="Gill Sans"/>
                        </a:rPr>
                        <a:t>0</a:t>
                      </a:r>
                    </a:p>
                  </a:txBody>
                  <a:tcPr marL="50800" marR="50800" marT="50800" marB="50800" anchor="ctr" anchorCtr="0" horzOverflow="overflow"/>
                </a:tc>
                <a:tc>
                  <a:txBody>
                    <a:bodyPr/>
                    <a:lstStyle/>
                    <a:p>
                      <a:pPr>
                        <a:defRPr sz="1800">
                          <a:solidFill>
                            <a:srgbClr val="000000"/>
                          </a:solidFill>
                        </a:defRPr>
                      </a:pPr>
                      <a:r>
                        <a:rPr b="1" sz="2200">
                          <a:solidFill>
                            <a:schemeClr val="accent5">
                              <a:hueOff val="89162"/>
                              <a:satOff val="9554"/>
                              <a:lumOff val="16296"/>
                            </a:schemeClr>
                          </a:solidFill>
                          <a:latin typeface="Gill Sans"/>
                          <a:ea typeface="Gill Sans"/>
                          <a:cs typeface="Gill Sans"/>
                          <a:sym typeface="Gill Sans"/>
                        </a:rPr>
                        <a:t>1</a:t>
                      </a:r>
                    </a:p>
                  </a:txBody>
                  <a:tcPr marL="50800" marR="50800" marT="50800" marB="50800" anchor="ctr" anchorCtr="0" horzOverflow="overflow"/>
                </a:tc>
                <a:tc>
                  <a:txBody>
                    <a:bodyPr/>
                    <a:lstStyle/>
                    <a:p>
                      <a:pPr>
                        <a:defRPr sz="1800">
                          <a:solidFill>
                            <a:srgbClr val="000000"/>
                          </a:solidFill>
                        </a:defRPr>
                      </a:pPr>
                      <a:r>
                        <a:rPr sz="2200">
                          <a:solidFill>
                            <a:srgbClr val="FFFFFF"/>
                          </a:solidFill>
                          <a:latin typeface="Gill Sans"/>
                          <a:ea typeface="Gill Sans"/>
                          <a:cs typeface="Gill Sans"/>
                          <a:sym typeface="Gill Sans"/>
                        </a:rPr>
                        <a:t>28,032</a:t>
                      </a:r>
                    </a:p>
                  </a:txBody>
                  <a:tcPr marL="50800" marR="50800" marT="50800" marB="50800" anchor="ctr" anchorCtr="0" horzOverflow="overflow">
                    <a:lnR w="12700">
                      <a:solidFill>
                        <a:srgbClr val="D6D6D6"/>
                      </a:solidFill>
                      <a:miter lim="400000"/>
                    </a:lnR>
                  </a:tcPr>
                </a:tc>
              </a:tr>
              <a:tr h="692492">
                <a:tc>
                  <a:txBody>
                    <a:bodyPr/>
                    <a:lstStyle/>
                    <a:p>
                      <a:pPr algn="l">
                        <a:defRPr b="0" sz="1800">
                          <a:solidFill>
                            <a:srgbClr val="000000"/>
                          </a:solidFill>
                        </a:defRPr>
                      </a:pPr>
                      <a:r>
                        <a:rPr sz="1600">
                          <a:solidFill>
                            <a:srgbClr val="FFFFFF"/>
                          </a:solidFill>
                          <a:latin typeface="Symbol"/>
                          <a:ea typeface="Symbol"/>
                          <a:cs typeface="Symbol"/>
                          <a:sym typeface="Symbol"/>
                        </a:rPr>
                        <a:t>twcasslocsp.twca.com.tw/</a:t>
                      </a:r>
                    </a:p>
                  </a:txBody>
                  <a:tcPr marL="50800" marR="50800" marT="50800" marB="50800" anchor="ctr" anchorCtr="0" horzOverflow="overflow"/>
                </a:tc>
                <a:tc>
                  <a:txBody>
                    <a:bodyPr/>
                    <a:lstStyle/>
                    <a:p>
                      <a:pPr algn="l">
                        <a:defRPr sz="1800">
                          <a:solidFill>
                            <a:srgbClr val="000000"/>
                          </a:solidFill>
                        </a:defRPr>
                      </a:pPr>
                      <a:r>
                        <a:rPr sz="1600">
                          <a:solidFill>
                            <a:srgbClr val="FFFFFF"/>
                          </a:solidFill>
                          <a:latin typeface="Symbol"/>
                          <a:ea typeface="Symbol"/>
                          <a:cs typeface="Symbol"/>
                          <a:sym typeface="Symbol"/>
                        </a:rPr>
                        <a:t>sslserver.twca.com.tw/sslserver/securessl </a:t>
                      </a:r>
                    </a:p>
                  </a:txBody>
                  <a:tcPr marL="50800" marR="50800" marT="50800" marB="50800" anchor="ctr" anchorCtr="0" horzOverflow="overflow"/>
                </a:tc>
                <a:tc>
                  <a:txBody>
                    <a:bodyPr/>
                    <a:lstStyle/>
                    <a:p>
                      <a:pPr>
                        <a:defRPr sz="1800">
                          <a:solidFill>
                            <a:srgbClr val="000000"/>
                          </a:solidFill>
                        </a:defRPr>
                      </a:pPr>
                      <a:r>
                        <a:rPr sz="2200">
                          <a:solidFill>
                            <a:srgbClr val="FFFFFF"/>
                          </a:solidFill>
                          <a:latin typeface="Gill Sans"/>
                          <a:ea typeface="Gill Sans"/>
                          <a:cs typeface="Gill Sans"/>
                          <a:sym typeface="Gill Sans"/>
                        </a:rPr>
                        <a:t>0</a:t>
                      </a:r>
                    </a:p>
                  </a:txBody>
                  <a:tcPr marL="50800" marR="50800" marT="50800" marB="50800" anchor="ctr" anchorCtr="0" horzOverflow="overflow"/>
                </a:tc>
                <a:tc>
                  <a:txBody>
                    <a:bodyPr/>
                    <a:lstStyle/>
                    <a:p>
                      <a:pPr>
                        <a:defRPr sz="1800">
                          <a:solidFill>
                            <a:srgbClr val="000000"/>
                          </a:solidFill>
                        </a:defRPr>
                      </a:pPr>
                      <a:r>
                        <a:rPr b="1" sz="2200">
                          <a:solidFill>
                            <a:schemeClr val="accent5">
                              <a:hueOff val="89162"/>
                              <a:satOff val="9554"/>
                              <a:lumOff val="16296"/>
                            </a:schemeClr>
                          </a:solidFill>
                          <a:latin typeface="Gill Sans"/>
                          <a:ea typeface="Gill Sans"/>
                          <a:cs typeface="Gill Sans"/>
                          <a:sym typeface="Gill Sans"/>
                        </a:rPr>
                        <a:t>1</a:t>
                      </a:r>
                    </a:p>
                  </a:txBody>
                  <a:tcPr marL="50800" marR="50800" marT="50800" marB="50800" anchor="ctr" anchorCtr="0" horzOverflow="overflow"/>
                </a:tc>
                <a:tc>
                  <a:txBody>
                    <a:bodyPr/>
                    <a:lstStyle/>
                    <a:p>
                      <a:pPr>
                        <a:defRPr sz="1800">
                          <a:solidFill>
                            <a:srgbClr val="000000"/>
                          </a:solidFill>
                        </a:defRPr>
                      </a:pPr>
                      <a:r>
                        <a:rPr sz="2200">
                          <a:solidFill>
                            <a:srgbClr val="FFFFFF"/>
                          </a:solidFill>
                          <a:latin typeface="Gill Sans"/>
                          <a:ea typeface="Gill Sans"/>
                          <a:cs typeface="Gill Sans"/>
                          <a:sym typeface="Gill Sans"/>
                        </a:rPr>
                        <a:t>122</a:t>
                      </a:r>
                    </a:p>
                  </a:txBody>
                  <a:tcPr marL="50800" marR="50800" marT="50800" marB="50800" anchor="ctr" anchorCtr="0" horzOverflow="overflow">
                    <a:lnR w="12700">
                      <a:solidFill>
                        <a:srgbClr val="D6D6D6"/>
                      </a:solidFill>
                      <a:miter lim="400000"/>
                    </a:lnR>
                  </a:tcPr>
                </a:tc>
              </a:tr>
              <a:tr h="692492">
                <a:tc>
                  <a:txBody>
                    <a:bodyPr/>
                    <a:lstStyle/>
                    <a:p>
                      <a:pPr algn="l">
                        <a:defRPr b="0" sz="1800">
                          <a:solidFill>
                            <a:srgbClr val="000000"/>
                          </a:solidFill>
                        </a:defRPr>
                      </a:pPr>
                      <a:r>
                        <a:rPr sz="1600">
                          <a:solidFill>
                            <a:srgbClr val="FFFFFF"/>
                          </a:solidFill>
                          <a:latin typeface="Symbol"/>
                          <a:ea typeface="Symbol"/>
                          <a:cs typeface="Symbol"/>
                          <a:sym typeface="Symbol"/>
                        </a:rPr>
                        <a:t>ocsp2.globalsign.com/gsalphasha2g2 </a:t>
                      </a:r>
                    </a:p>
                  </a:txBody>
                  <a:tcPr marL="50800" marR="50800" marT="50800" marB="50800" anchor="ctr" anchorCtr="0" horzOverflow="overflow"/>
                </a:tc>
                <a:tc>
                  <a:txBody>
                    <a:bodyPr/>
                    <a:lstStyle/>
                    <a:p>
                      <a:pPr algn="l">
                        <a:defRPr sz="1800">
                          <a:solidFill>
                            <a:srgbClr val="000000"/>
                          </a:solidFill>
                        </a:defRPr>
                      </a:pPr>
                      <a:r>
                        <a:rPr sz="1600">
                          <a:solidFill>
                            <a:srgbClr val="FFFFFF"/>
                          </a:solidFill>
                          <a:latin typeface="Symbol"/>
                          <a:ea typeface="Symbol"/>
                          <a:cs typeface="Symbol"/>
                          <a:sym typeface="Symbol"/>
                        </a:rPr>
                        <a:t>crl2.alphassl.com/gs/gsalphasha2g2.crl </a:t>
                      </a:r>
                    </a:p>
                  </a:txBody>
                  <a:tcPr marL="50800" marR="50800" marT="50800" marB="50800" anchor="ctr" anchorCtr="0" horzOverflow="overflow"/>
                </a:tc>
                <a:tc>
                  <a:txBody>
                    <a:bodyPr/>
                    <a:lstStyle/>
                    <a:p>
                      <a:pPr>
                        <a:defRPr sz="1800">
                          <a:solidFill>
                            <a:srgbClr val="000000"/>
                          </a:solidFill>
                        </a:defRPr>
                      </a:pPr>
                      <a:r>
                        <a:rPr b="1" sz="2200">
                          <a:solidFill>
                            <a:schemeClr val="accent4">
                              <a:hueOff val="468000"/>
                              <a:satOff val="-4761"/>
                              <a:lumOff val="10196"/>
                            </a:schemeClr>
                          </a:solidFill>
                          <a:latin typeface="Gill Sans"/>
                          <a:ea typeface="Gill Sans"/>
                          <a:cs typeface="Gill Sans"/>
                          <a:sym typeface="Gill Sans"/>
                        </a:rPr>
                        <a:t>5,375</a:t>
                      </a:r>
                    </a:p>
                  </a:txBody>
                  <a:tcPr marL="50800" marR="50800" marT="50800" marB="50800" anchor="ctr" anchorCtr="0" horzOverflow="overflow"/>
                </a:tc>
                <a:tc>
                  <a:txBody>
                    <a:bodyPr/>
                    <a:lstStyle/>
                    <a:p>
                      <a:pPr>
                        <a:defRPr sz="1800">
                          <a:solidFill>
                            <a:srgbClr val="000000"/>
                          </a:solidFill>
                        </a:defRPr>
                      </a:pPr>
                      <a:r>
                        <a:rPr sz="2200">
                          <a:solidFill>
                            <a:srgbClr val="FFFFFF"/>
                          </a:solidFill>
                          <a:latin typeface="Gill Sans"/>
                          <a:ea typeface="Gill Sans"/>
                          <a:cs typeface="Gill Sans"/>
                          <a:sym typeface="Gill Sans"/>
                        </a:rPr>
                        <a:t>0</a:t>
                      </a:r>
                    </a:p>
                  </a:txBody>
                  <a:tcPr marL="50800" marR="50800" marT="50800" marB="50800" anchor="ctr" anchorCtr="0" horzOverflow="overflow"/>
                </a:tc>
                <a:tc>
                  <a:txBody>
                    <a:bodyPr/>
                    <a:lstStyle/>
                    <a:p>
                      <a:pPr>
                        <a:defRPr sz="1800">
                          <a:solidFill>
                            <a:srgbClr val="000000"/>
                          </a:solidFill>
                        </a:defRPr>
                      </a:pPr>
                      <a:r>
                        <a:rPr sz="2200">
                          <a:solidFill>
                            <a:srgbClr val="FFFFFF"/>
                          </a:solidFill>
                          <a:latin typeface="Gill Sans"/>
                          <a:ea typeface="Gill Sans"/>
                          <a:cs typeface="Gill Sans"/>
                          <a:sym typeface="Gill Sans"/>
                        </a:rPr>
                        <a:t>0</a:t>
                      </a:r>
                    </a:p>
                  </a:txBody>
                  <a:tcPr marL="50800" marR="50800" marT="50800" marB="50800" anchor="ctr" anchorCtr="0" horzOverflow="overflow">
                    <a:lnR w="12700">
                      <a:solidFill>
                        <a:srgbClr val="D6D6D6"/>
                      </a:solidFill>
                      <a:miter lim="400000"/>
                    </a:lnR>
                  </a:tcPr>
                </a:tc>
              </a:tr>
              <a:tr h="692492">
                <a:tc>
                  <a:txBody>
                    <a:bodyPr/>
                    <a:lstStyle/>
                    <a:p>
                      <a:pPr algn="l">
                        <a:defRPr b="0" sz="1800">
                          <a:solidFill>
                            <a:srgbClr val="000000"/>
                          </a:solidFill>
                        </a:defRPr>
                      </a:pPr>
                      <a:r>
                        <a:rPr sz="1600">
                          <a:solidFill>
                            <a:srgbClr val="FFFFFF"/>
                          </a:solidFill>
                          <a:latin typeface="Symbol"/>
                          <a:ea typeface="Symbol"/>
                          <a:cs typeface="Symbol"/>
                          <a:sym typeface="Symbol"/>
                        </a:rPr>
                        <a:t>ocsp.firmaprofesional.com</a:t>
                      </a:r>
                    </a:p>
                  </a:txBody>
                  <a:tcPr marL="50800" marR="50800" marT="50800" marB="50800" anchor="ctr" anchorCtr="0" horzOverflow="overflow">
                    <a:lnB w="25400">
                      <a:solidFill>
                        <a:srgbClr val="D6D7D6"/>
                      </a:solidFill>
                      <a:miter lim="400000"/>
                    </a:lnB>
                  </a:tcPr>
                </a:tc>
                <a:tc>
                  <a:txBody>
                    <a:bodyPr/>
                    <a:lstStyle/>
                    <a:p>
                      <a:pPr algn="l">
                        <a:defRPr sz="1800">
                          <a:solidFill>
                            <a:srgbClr val="000000"/>
                          </a:solidFill>
                        </a:defRPr>
                      </a:pPr>
                      <a:r>
                        <a:rPr sz="1600">
                          <a:solidFill>
                            <a:srgbClr val="FFFFFF"/>
                          </a:solidFill>
                          <a:latin typeface="Symbol"/>
                          <a:ea typeface="Symbol"/>
                          <a:cs typeface="Symbol"/>
                          <a:sym typeface="Symbol"/>
                        </a:rPr>
                        <a:t>crl.firmaprofesional.com/infraestructura.crl </a:t>
                      </a:r>
                    </a:p>
                  </a:txBody>
                  <a:tcPr marL="50800" marR="50800" marT="50800" marB="50800" anchor="ctr" anchorCtr="0" horzOverflow="overflow">
                    <a:lnB w="25400">
                      <a:solidFill>
                        <a:srgbClr val="D6D7D6"/>
                      </a:solidFill>
                      <a:miter lim="400000"/>
                    </a:lnB>
                  </a:tcPr>
                </a:tc>
                <a:tc>
                  <a:txBody>
                    <a:bodyPr/>
                    <a:lstStyle/>
                    <a:p>
                      <a:pPr>
                        <a:defRPr sz="1800">
                          <a:solidFill>
                            <a:srgbClr val="000000"/>
                          </a:solidFill>
                        </a:defRPr>
                      </a:pPr>
                      <a:r>
                        <a:rPr b="1" sz="2200">
                          <a:solidFill>
                            <a:schemeClr val="accent4">
                              <a:hueOff val="468000"/>
                              <a:satOff val="-4761"/>
                              <a:lumOff val="10196"/>
                            </a:schemeClr>
                          </a:solidFill>
                          <a:latin typeface="Gill Sans"/>
                          <a:ea typeface="Gill Sans"/>
                          <a:cs typeface="Gill Sans"/>
                          <a:sym typeface="Gill Sans"/>
                        </a:rPr>
                        <a:t>11</a:t>
                      </a:r>
                    </a:p>
                  </a:txBody>
                  <a:tcPr marL="50800" marR="50800" marT="50800" marB="50800" anchor="ctr" anchorCtr="0" horzOverflow="overflow">
                    <a:lnB w="25400">
                      <a:solidFill>
                        <a:srgbClr val="D6D7D6"/>
                      </a:solidFill>
                      <a:miter lim="400000"/>
                    </a:lnB>
                  </a:tcPr>
                </a:tc>
                <a:tc>
                  <a:txBody>
                    <a:bodyPr/>
                    <a:lstStyle/>
                    <a:p>
                      <a:pPr>
                        <a:defRPr sz="1800">
                          <a:solidFill>
                            <a:srgbClr val="000000"/>
                          </a:solidFill>
                        </a:defRPr>
                      </a:pPr>
                      <a:r>
                        <a:rPr sz="2200">
                          <a:solidFill>
                            <a:srgbClr val="FFFFFF"/>
                          </a:solidFill>
                          <a:latin typeface="Gill Sans"/>
                          <a:ea typeface="Gill Sans"/>
                          <a:cs typeface="Gill Sans"/>
                          <a:sym typeface="Gill Sans"/>
                        </a:rPr>
                        <a:t>0</a:t>
                      </a:r>
                    </a:p>
                  </a:txBody>
                  <a:tcPr marL="50800" marR="50800" marT="50800" marB="50800" anchor="ctr" anchorCtr="0" horzOverflow="overflow">
                    <a:lnB w="25400">
                      <a:solidFill>
                        <a:srgbClr val="D6D7D6"/>
                      </a:solidFill>
                      <a:miter lim="400000"/>
                    </a:lnB>
                  </a:tcPr>
                </a:tc>
                <a:tc>
                  <a:txBody>
                    <a:bodyPr/>
                    <a:lstStyle/>
                    <a:p>
                      <a:pPr>
                        <a:defRPr sz="1800">
                          <a:solidFill>
                            <a:srgbClr val="000000"/>
                          </a:solidFill>
                        </a:defRPr>
                      </a:pPr>
                      <a:r>
                        <a:rPr sz="2200">
                          <a:solidFill>
                            <a:srgbClr val="FFFFFF"/>
                          </a:solidFill>
                          <a:latin typeface="Gill Sans"/>
                          <a:ea typeface="Gill Sans"/>
                          <a:cs typeface="Gill Sans"/>
                          <a:sym typeface="Gill Sans"/>
                        </a:rPr>
                        <a:t>0</a:t>
                      </a:r>
                    </a:p>
                  </a:txBody>
                  <a:tcPr marL="50800" marR="50800" marT="50800" marB="50800" anchor="ctr" anchorCtr="0" horzOverflow="overflow">
                    <a:lnR w="12700">
                      <a:solidFill>
                        <a:srgbClr val="D6D6D6"/>
                      </a:solidFill>
                      <a:miter lim="400000"/>
                    </a:lnR>
                    <a:lnB w="25400">
                      <a:solidFill>
                        <a:srgbClr val="D6D7D6"/>
                      </a:solidFill>
                      <a:miter lim="400000"/>
                    </a:lnB>
                  </a:tcPr>
                </a:tc>
              </a:tr>
              <a:tr h="692492">
                <a:tc>
                  <a:txBody>
                    <a:bodyPr/>
                    <a:lstStyle/>
                    <a:p>
                      <a:pPr algn="l">
                        <a:defRPr b="0" sz="1800">
                          <a:solidFill>
                            <a:srgbClr val="000000"/>
                          </a:solidFill>
                        </a:defRPr>
                      </a:pPr>
                      <a:r>
                        <a:rPr>
                          <a:solidFill>
                            <a:srgbClr val="FFFFFF"/>
                          </a:solidFill>
                          <a:latin typeface="Gill Sans"/>
                          <a:ea typeface="Gill Sans"/>
                          <a:cs typeface="Gill Sans"/>
                          <a:sym typeface="Gill Sans"/>
                        </a:rPr>
                        <a:t>…</a:t>
                      </a:r>
                    </a:p>
                  </a:txBody>
                  <a:tcPr marL="50800" marR="50800" marT="50800" marB="50800" anchor="ctr" anchorCtr="0" horzOverflow="overflow">
                    <a:lnT w="25400">
                      <a:solidFill>
                        <a:srgbClr val="D6D7D6"/>
                      </a:solidFill>
                      <a:miter lim="400000"/>
                    </a:lnT>
                    <a:lnB w="12700">
                      <a:solidFill>
                        <a:srgbClr val="D6D6D6"/>
                      </a:solidFill>
                      <a:miter lim="400000"/>
                    </a:lnB>
                  </a:tcPr>
                </a:tc>
                <a:tc>
                  <a:txBody>
                    <a:bodyPr/>
                    <a:lstStyle/>
                    <a:p>
                      <a:pPr algn="l">
                        <a:defRPr sz="1800">
                          <a:solidFill>
                            <a:srgbClr val="000000"/>
                          </a:solidFill>
                        </a:defRPr>
                      </a:pPr>
                      <a:r>
                        <a:rPr>
                          <a:solidFill>
                            <a:srgbClr val="FFFFFF"/>
                          </a:solidFill>
                          <a:latin typeface="Gill Sans"/>
                          <a:ea typeface="Gill Sans"/>
                          <a:cs typeface="Gill Sans"/>
                          <a:sym typeface="Gill Sans"/>
                        </a:rPr>
                        <a:t>…</a:t>
                      </a:r>
                    </a:p>
                  </a:txBody>
                  <a:tcPr marL="50800" marR="50800" marT="50800" marB="50800" anchor="ctr" anchorCtr="0" horzOverflow="overflow">
                    <a:lnT w="25400">
                      <a:solidFill>
                        <a:srgbClr val="D6D7D6"/>
                      </a:solidFill>
                      <a:miter lim="400000"/>
                    </a:lnT>
                    <a:lnB w="12700">
                      <a:solidFill>
                        <a:srgbClr val="D6D6D6"/>
                      </a:solidFill>
                      <a:miter lim="400000"/>
                    </a:lnB>
                  </a:tcPr>
                </a:tc>
                <a:tc>
                  <a:txBody>
                    <a:bodyPr/>
                    <a:lstStyle/>
                    <a:p>
                      <a:pPr>
                        <a:defRPr sz="1800">
                          <a:solidFill>
                            <a:srgbClr val="000000"/>
                          </a:solidFill>
                        </a:defRPr>
                      </a:pPr>
                      <a:r>
                        <a:rPr sz="2200">
                          <a:solidFill>
                            <a:srgbClr val="FFFFFF"/>
                          </a:solidFill>
                          <a:latin typeface="Gill Sans"/>
                          <a:ea typeface="Gill Sans"/>
                          <a:cs typeface="Gill Sans"/>
                          <a:sym typeface="Gill Sans"/>
                        </a:rPr>
                        <a:t>0</a:t>
                      </a:r>
                    </a:p>
                  </a:txBody>
                  <a:tcPr marL="50800" marR="50800" marT="50800" marB="50800" anchor="ctr" anchorCtr="0" horzOverflow="overflow">
                    <a:lnT w="25400">
                      <a:solidFill>
                        <a:srgbClr val="D6D7D6"/>
                      </a:solidFill>
                      <a:miter lim="400000"/>
                    </a:lnT>
                    <a:lnB w="12700">
                      <a:solidFill>
                        <a:srgbClr val="D6D6D6"/>
                      </a:solidFill>
                      <a:miter lim="400000"/>
                    </a:lnB>
                  </a:tcPr>
                </a:tc>
                <a:tc>
                  <a:txBody>
                    <a:bodyPr/>
                    <a:lstStyle/>
                    <a:p>
                      <a:pPr>
                        <a:defRPr sz="1800">
                          <a:solidFill>
                            <a:srgbClr val="000000"/>
                          </a:solidFill>
                        </a:defRPr>
                      </a:pPr>
                      <a:r>
                        <a:rPr sz="2200">
                          <a:solidFill>
                            <a:srgbClr val="FFFFFF"/>
                          </a:solidFill>
                          <a:latin typeface="Gill Sans"/>
                          <a:ea typeface="Gill Sans"/>
                          <a:cs typeface="Gill Sans"/>
                          <a:sym typeface="Gill Sans"/>
                        </a:rPr>
                        <a:t>0</a:t>
                      </a:r>
                    </a:p>
                  </a:txBody>
                  <a:tcPr marL="50800" marR="50800" marT="50800" marB="50800" anchor="ctr" anchorCtr="0" horzOverflow="overflow">
                    <a:lnT w="25400">
                      <a:solidFill>
                        <a:srgbClr val="D6D7D6"/>
                      </a:solidFill>
                      <a:miter lim="400000"/>
                    </a:lnT>
                    <a:lnB w="12700">
                      <a:solidFill>
                        <a:srgbClr val="D6D6D6"/>
                      </a:solidFill>
                      <a:miter lim="400000"/>
                    </a:lnB>
                  </a:tcPr>
                </a:tc>
                <a:tc>
                  <a:txBody>
                    <a:bodyPr/>
                    <a:lstStyle/>
                    <a:p>
                      <a:pPr>
                        <a:defRPr sz="1800">
                          <a:solidFill>
                            <a:srgbClr val="000000"/>
                          </a:solidFill>
                        </a:defRPr>
                      </a:pPr>
                      <a:r>
                        <a:rPr sz="2200">
                          <a:solidFill>
                            <a:srgbClr val="FFFFFF"/>
                          </a:solidFill>
                          <a:latin typeface="Gill Sans"/>
                          <a:ea typeface="Gill Sans"/>
                          <a:cs typeface="Gill Sans"/>
                          <a:sym typeface="Gill Sans"/>
                        </a:rPr>
                        <a:t>…</a:t>
                      </a:r>
                    </a:p>
                  </a:txBody>
                  <a:tcPr marL="50800" marR="50800" marT="50800" marB="50800" anchor="ctr" anchorCtr="0" horzOverflow="overflow">
                    <a:lnR w="12700">
                      <a:solidFill>
                        <a:srgbClr val="D6D6D6"/>
                      </a:solidFill>
                      <a:miter lim="400000"/>
                    </a:lnR>
                    <a:lnT w="25400">
                      <a:solidFill>
                        <a:srgbClr val="D6D7D6"/>
                      </a:solidFill>
                      <a:miter lim="400000"/>
                    </a:lnT>
                    <a:lnB w="12700">
                      <a:solidFill>
                        <a:srgbClr val="D6D6D6"/>
                      </a:solidFill>
                      <a:miter lim="400000"/>
                    </a:lnB>
                  </a:tcPr>
                </a:tc>
              </a:tr>
            </a:tbl>
          </a:graphicData>
        </a:graphic>
      </p:graphicFrame>
      <p:sp>
        <p:nvSpPr>
          <p:cNvPr id="3693" name="Rectangle"/>
          <p:cNvSpPr/>
          <p:nvPr/>
        </p:nvSpPr>
        <p:spPr>
          <a:xfrm>
            <a:off x="8684607" y="3403221"/>
            <a:ext cx="3680453" cy="5479853"/>
          </a:xfrm>
          <a:prstGeom prst="rect">
            <a:avLst/>
          </a:prstGeom>
          <a:solidFill>
            <a:srgbClr val="000000"/>
          </a:solidFill>
          <a:ln w="12700">
            <a:miter lim="400000"/>
          </a:ln>
        </p:spPr>
        <p:txBody>
          <a:bodyPr lIns="50800" tIns="50800" rIns="50800" bIns="50800" anchor="ctr"/>
          <a:lstStyle/>
          <a:p>
            <a:pPr>
              <a:defRPr b="0" sz="2200">
                <a:latin typeface="+mn-lt"/>
                <a:ea typeface="+mn-ea"/>
                <a:cs typeface="+mn-cs"/>
                <a:sym typeface="Helvetica Neue Medium"/>
              </a:defRPr>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xit" nodeType="clickEffect" presetID="9" grpId="1" fill="hold">
                                  <p:stCondLst>
                                    <p:cond delay="0"/>
                                  </p:stCondLst>
                                  <p:iterate type="el" backwards="0">
                                    <p:tmAbs val="0"/>
                                  </p:iterate>
                                  <p:childTnLst>
                                    <p:animEffect filter="dissolve" transition="out">
                                      <p:cBhvr>
                                        <p:cTn id="6" dur="300" fill="hold"/>
                                        <p:tgtEl>
                                          <p:spTgt spid="3693"/>
                                        </p:tgtEl>
                                      </p:cBhvr>
                                    </p:animEffect>
                                    <p:set>
                                      <p:cBhvr>
                                        <p:cTn id="7" fill="hold">
                                          <p:stCondLst>
                                            <p:cond delay="299"/>
                                          </p:stCondLst>
                                        </p:cTn>
                                        <p:tgtEl>
                                          <p:spTgt spid="3693"/>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693" grpId="1"/>
    </p:bldLst>
  </p:timing>
</p:sld>
</file>

<file path=ppt/slides/slide4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97" name="(3) Consistency…"/>
          <p:cNvSpPr txBox="1"/>
          <p:nvPr>
            <p:ph type="title"/>
          </p:nvPr>
        </p:nvSpPr>
        <p:spPr>
          <a:prstGeom prst="rect">
            <a:avLst/>
          </a:prstGeom>
        </p:spPr>
        <p:txBody>
          <a:bodyPr/>
          <a:lstStyle/>
          <a:p>
            <a:pPr/>
            <a:r>
              <a:t>(3) Consistency </a:t>
            </a:r>
          </a:p>
          <a:p>
            <a:pPr/>
            <a:r>
              <a:t>OCSP vs. CRL</a:t>
            </a:r>
          </a:p>
        </p:txBody>
      </p:sp>
      <p:sp>
        <p:nvSpPr>
          <p:cNvPr id="3698"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aphicFrame>
        <p:nvGraphicFramePr>
          <p:cNvPr id="3699" name="Table"/>
          <p:cNvGraphicFramePr/>
          <p:nvPr/>
        </p:nvGraphicFramePr>
        <p:xfrm>
          <a:off x="736204" y="1966280"/>
          <a:ext cx="11677816" cy="6937626"/>
        </p:xfrm>
        <a:graphic xmlns:a="http://schemas.openxmlformats.org/drawingml/2006/main">
          <a:graphicData uri="http://schemas.openxmlformats.org/drawingml/2006/table">
            <a:tbl>
              <a:tblPr firstCol="1" firstRow="0" lastCol="0" lastRow="0" bandCol="0" bandRow="0" rtl="0">
                <a:tableStyleId>{4C3C2611-4C71-4FC5-86AE-919BDF0F9419}</a:tableStyleId>
              </a:tblPr>
              <a:tblGrid>
                <a:gridCol w="3969120"/>
                <a:gridCol w="3960577"/>
                <a:gridCol w="1245138"/>
                <a:gridCol w="1245138"/>
                <a:gridCol w="1245138"/>
              </a:tblGrid>
              <a:tr h="692492">
                <a:tc rowSpan="2">
                  <a:txBody>
                    <a:bodyPr/>
                    <a:lstStyle/>
                    <a:p>
                      <a:pPr>
                        <a:defRPr b="0" sz="1800">
                          <a:solidFill>
                            <a:srgbClr val="000000"/>
                          </a:solidFill>
                        </a:defRPr>
                      </a:pPr>
                      <a:r>
                        <a:rPr sz="2200">
                          <a:solidFill>
                            <a:srgbClr val="FFFFFF"/>
                          </a:solidFill>
                          <a:latin typeface="Gill Sans"/>
                          <a:ea typeface="Gill Sans"/>
                          <a:cs typeface="Gill Sans"/>
                          <a:sym typeface="Gill Sans"/>
                        </a:rPr>
                        <a:t>OCSP URL</a:t>
                      </a:r>
                    </a:p>
                  </a:txBody>
                  <a:tcPr marL="50800" marR="50800" marT="50800" marB="50800" anchor="ctr" anchorCtr="0" horzOverflow="overflow">
                    <a:lnR w="12700">
                      <a:solidFill>
                        <a:srgbClr val="D6D7D6"/>
                      </a:solidFill>
                      <a:miter lim="400000"/>
                    </a:lnR>
                    <a:lnT w="12700">
                      <a:solidFill>
                        <a:srgbClr val="D6D6D6"/>
                      </a:solidFill>
                      <a:miter lim="400000"/>
                    </a:lnT>
                    <a:lnB w="25400">
                      <a:solidFill>
                        <a:srgbClr val="D6D7D6"/>
                      </a:solidFill>
                      <a:miter lim="400000"/>
                    </a:lnB>
                    <a:solidFill>
                      <a:srgbClr val="032650"/>
                    </a:solidFill>
                  </a:tcPr>
                </a:tc>
                <a:tc rowSpan="2">
                  <a:txBody>
                    <a:bodyPr/>
                    <a:lstStyle/>
                    <a:p>
                      <a:pPr>
                        <a:defRPr sz="1800">
                          <a:solidFill>
                            <a:srgbClr val="000000"/>
                          </a:solidFill>
                        </a:defRPr>
                      </a:pPr>
                      <a:r>
                        <a:rPr sz="2200">
                          <a:solidFill>
                            <a:srgbClr val="FFFFFF"/>
                          </a:solidFill>
                          <a:latin typeface="Gill Sans"/>
                          <a:ea typeface="Gill Sans"/>
                          <a:cs typeface="Gill Sans"/>
                          <a:sym typeface="Gill Sans"/>
                        </a:rPr>
                        <a:t>CRL</a:t>
                      </a:r>
                    </a:p>
                  </a:txBody>
                  <a:tcPr marL="50800" marR="50800" marT="50800" marB="50800" anchor="ctr" anchorCtr="0" horzOverflow="overflow">
                    <a:lnL w="12700">
                      <a:solidFill>
                        <a:srgbClr val="D6D7D6"/>
                      </a:solidFill>
                      <a:miter lim="400000"/>
                    </a:lnL>
                    <a:lnT w="12700">
                      <a:solidFill>
                        <a:srgbClr val="D6D6D6"/>
                      </a:solidFill>
                      <a:miter lim="400000"/>
                    </a:lnT>
                    <a:lnB w="25400">
                      <a:solidFill>
                        <a:srgbClr val="D6D7D6"/>
                      </a:solidFill>
                      <a:miter lim="400000"/>
                    </a:lnB>
                    <a:solidFill>
                      <a:srgbClr val="032650"/>
                    </a:solidFill>
                  </a:tcPr>
                </a:tc>
                <a:tc gridSpan="3">
                  <a:txBody>
                    <a:bodyPr/>
                    <a:lstStyle/>
                    <a:p>
                      <a:pPr>
                        <a:defRPr sz="1800">
                          <a:solidFill>
                            <a:srgbClr val="000000"/>
                          </a:solidFill>
                        </a:defRPr>
                      </a:pPr>
                      <a:r>
                        <a:rPr sz="2200">
                          <a:solidFill>
                            <a:srgbClr val="FFFFFF"/>
                          </a:solidFill>
                          <a:latin typeface="Gill Sans"/>
                          <a:ea typeface="Gill Sans"/>
                          <a:cs typeface="Gill Sans"/>
                          <a:sym typeface="Gill Sans"/>
                        </a:rPr>
                        <a:t># of certificates where the OCSP response is</a:t>
                      </a:r>
                    </a:p>
                  </a:txBody>
                  <a:tcPr marL="50800" marR="50800" marT="50800" marB="50800" anchor="ctr" anchorCtr="0" horzOverflow="overflow">
                    <a:lnR w="12700">
                      <a:solidFill>
                        <a:srgbClr val="D6D6D6"/>
                      </a:solidFill>
                      <a:miter lim="400000"/>
                    </a:lnR>
                    <a:lnT w="12700">
                      <a:solidFill>
                        <a:srgbClr val="D6D6D6"/>
                      </a:solidFill>
                      <a:miter lim="400000"/>
                    </a:lnT>
                    <a:solidFill>
                      <a:srgbClr val="032650"/>
                    </a:solidFill>
                  </a:tcPr>
                </a:tc>
                <a:tc hMerge="1">
                  <a:tcPr/>
                </a:tc>
                <a:tc hMerge="1">
                  <a:tcPr/>
                </a:tc>
              </a:tr>
              <a:tr h="692492">
                <a:tc vMerge="1">
                  <a:tcPr/>
                </a:tc>
                <a:tc vMerge="1">
                  <a:tcPr/>
                </a:tc>
                <a:tc>
                  <a:txBody>
                    <a:bodyPr/>
                    <a:lstStyle/>
                    <a:p>
                      <a:pPr>
                        <a:defRPr sz="1800">
                          <a:solidFill>
                            <a:srgbClr val="000000"/>
                          </a:solidFill>
                        </a:defRPr>
                      </a:pPr>
                      <a:r>
                        <a:rPr sz="1900">
                          <a:solidFill>
                            <a:srgbClr val="FFFFFF"/>
                          </a:solidFill>
                          <a:latin typeface="Gill Sans"/>
                          <a:ea typeface="Gill Sans"/>
                          <a:cs typeface="Gill Sans"/>
                          <a:sym typeface="Gill Sans"/>
                        </a:rPr>
                        <a:t>Unknown</a:t>
                      </a:r>
                    </a:p>
                  </a:txBody>
                  <a:tcPr marL="50800" marR="50800" marT="50800" marB="50800" anchor="ctr" anchorCtr="0" horzOverflow="overflow">
                    <a:lnB w="25400">
                      <a:solidFill>
                        <a:srgbClr val="D6D7D6"/>
                      </a:solidFill>
                      <a:miter lim="400000"/>
                    </a:lnB>
                    <a:solidFill>
                      <a:srgbClr val="032650"/>
                    </a:solidFill>
                  </a:tcPr>
                </a:tc>
                <a:tc>
                  <a:txBody>
                    <a:bodyPr/>
                    <a:lstStyle/>
                    <a:p>
                      <a:pPr>
                        <a:defRPr sz="1800">
                          <a:solidFill>
                            <a:srgbClr val="000000"/>
                          </a:solidFill>
                        </a:defRPr>
                      </a:pPr>
                      <a:r>
                        <a:rPr sz="1900">
                          <a:solidFill>
                            <a:srgbClr val="FFFFFF"/>
                          </a:solidFill>
                          <a:latin typeface="Gill Sans"/>
                          <a:ea typeface="Gill Sans"/>
                          <a:cs typeface="Gill Sans"/>
                          <a:sym typeface="Gill Sans"/>
                        </a:rPr>
                        <a:t>Good</a:t>
                      </a:r>
                    </a:p>
                  </a:txBody>
                  <a:tcPr marL="50800" marR="50800" marT="50800" marB="50800" anchor="ctr" anchorCtr="0" horzOverflow="overflow">
                    <a:lnB w="25400">
                      <a:solidFill>
                        <a:srgbClr val="D6D7D6"/>
                      </a:solidFill>
                      <a:miter lim="400000"/>
                    </a:lnB>
                    <a:solidFill>
                      <a:srgbClr val="032650"/>
                    </a:solidFill>
                  </a:tcPr>
                </a:tc>
                <a:tc>
                  <a:txBody>
                    <a:bodyPr/>
                    <a:lstStyle/>
                    <a:p>
                      <a:pPr>
                        <a:defRPr sz="1800">
                          <a:solidFill>
                            <a:srgbClr val="000000"/>
                          </a:solidFill>
                        </a:defRPr>
                      </a:pPr>
                      <a:r>
                        <a:rPr sz="1900">
                          <a:solidFill>
                            <a:srgbClr val="FFFFFF"/>
                          </a:solidFill>
                          <a:latin typeface="Gill Sans"/>
                          <a:ea typeface="Gill Sans"/>
                          <a:cs typeface="Gill Sans"/>
                          <a:sym typeface="Gill Sans"/>
                        </a:rPr>
                        <a:t>Revoked</a:t>
                      </a:r>
                    </a:p>
                  </a:txBody>
                  <a:tcPr marL="50800" marR="50800" marT="50800" marB="50800" anchor="ctr" anchorCtr="0" horzOverflow="overflow">
                    <a:lnR w="12700">
                      <a:solidFill>
                        <a:srgbClr val="D6D6D6"/>
                      </a:solidFill>
                      <a:miter lim="400000"/>
                    </a:lnR>
                    <a:lnB w="25400">
                      <a:solidFill>
                        <a:srgbClr val="D6D7D6"/>
                      </a:solidFill>
                      <a:miter lim="400000"/>
                    </a:lnB>
                    <a:solidFill>
                      <a:srgbClr val="032650"/>
                    </a:solidFill>
                  </a:tcPr>
                </a:tc>
              </a:tr>
              <a:tr h="692492">
                <a:tc>
                  <a:txBody>
                    <a:bodyPr/>
                    <a:lstStyle/>
                    <a:p>
                      <a:pPr algn="l">
                        <a:defRPr b="0" sz="1800">
                          <a:solidFill>
                            <a:srgbClr val="000000"/>
                          </a:solidFill>
                        </a:defRPr>
                      </a:pPr>
                      <a:r>
                        <a:rPr sz="2200">
                          <a:solidFill>
                            <a:srgbClr val="FFFFFF"/>
                          </a:solidFill>
                          <a:latin typeface="Gill Sans"/>
                          <a:ea typeface="Gill Sans"/>
                          <a:cs typeface="Gill Sans"/>
                          <a:sym typeface="Gill Sans"/>
                        </a:rPr>
                        <a:t>ocsp.camerfirma.com</a:t>
                      </a:r>
                    </a:p>
                  </a:txBody>
                  <a:tcPr marL="50800" marR="50800" marT="50800" marB="50800" anchor="ctr" anchorCtr="0" horzOverflow="overflow">
                    <a:lnT w="25400">
                      <a:solidFill>
                        <a:srgbClr val="D6D7D6"/>
                      </a:solidFill>
                      <a:miter lim="400000"/>
                    </a:lnT>
                  </a:tcPr>
                </a:tc>
                <a:tc>
                  <a:txBody>
                    <a:bodyPr/>
                    <a:lstStyle/>
                    <a:p>
                      <a:pPr algn="l">
                        <a:defRPr sz="1800">
                          <a:solidFill>
                            <a:srgbClr val="000000"/>
                          </a:solidFill>
                        </a:defRPr>
                      </a:pPr>
                      <a:r>
                        <a:rPr sz="2200">
                          <a:solidFill>
                            <a:srgbClr val="FFFFFF"/>
                          </a:solidFill>
                          <a:latin typeface="Gill Sans"/>
                          <a:ea typeface="Gill Sans"/>
                          <a:cs typeface="Gill Sans"/>
                          <a:sym typeface="Gill Sans"/>
                        </a:rPr>
                        <a:t>crl1.camerfirma.com/camerfirma_cserverii-2015.crl
</a:t>
                      </a:r>
                    </a:p>
                  </a:txBody>
                  <a:tcPr marL="50800" marR="50800" marT="50800" marB="50800" anchor="ctr" anchorCtr="0" horzOverflow="overflow">
                    <a:lnT w="25400">
                      <a:solidFill>
                        <a:srgbClr val="D6D7D6"/>
                      </a:solidFill>
                      <a:miter lim="400000"/>
                    </a:lnT>
                  </a:tcPr>
                </a:tc>
                <a:tc>
                  <a:txBody>
                    <a:bodyPr/>
                    <a:lstStyle/>
                    <a:p>
                      <a:pPr>
                        <a:defRPr sz="1800">
                          <a:solidFill>
                            <a:srgbClr val="000000"/>
                          </a:solidFill>
                        </a:defRPr>
                      </a:pPr>
                      <a:r>
                        <a:rPr sz="2200">
                          <a:solidFill>
                            <a:srgbClr val="FFFFFF"/>
                          </a:solidFill>
                          <a:latin typeface="Gill Sans"/>
                          <a:ea typeface="Gill Sans"/>
                          <a:cs typeface="Gill Sans"/>
                          <a:sym typeface="Gill Sans"/>
                        </a:rPr>
                        <a:t>0</a:t>
                      </a:r>
                    </a:p>
                  </a:txBody>
                  <a:tcPr marL="50800" marR="50800" marT="50800" marB="50800" anchor="ctr" anchorCtr="0" horzOverflow="overflow">
                    <a:lnT w="25400">
                      <a:solidFill>
                        <a:srgbClr val="D6D7D6"/>
                      </a:solidFill>
                      <a:miter lim="400000"/>
                    </a:lnT>
                  </a:tcPr>
                </a:tc>
                <a:tc>
                  <a:txBody>
                    <a:bodyPr/>
                    <a:lstStyle/>
                    <a:p>
                      <a:pPr>
                        <a:defRPr sz="1800">
                          <a:solidFill>
                            <a:srgbClr val="000000"/>
                          </a:solidFill>
                        </a:defRPr>
                      </a:pPr>
                      <a:r>
                        <a:rPr b="1" sz="2200">
                          <a:solidFill>
                            <a:schemeClr val="accent5">
                              <a:hueOff val="89162"/>
                              <a:satOff val="9554"/>
                              <a:lumOff val="16296"/>
                            </a:schemeClr>
                          </a:solidFill>
                          <a:latin typeface="Gill Sans"/>
                          <a:ea typeface="Gill Sans"/>
                          <a:cs typeface="Gill Sans"/>
                          <a:sym typeface="Gill Sans"/>
                        </a:rPr>
                        <a:t>7</a:t>
                      </a:r>
                    </a:p>
                  </a:txBody>
                  <a:tcPr marL="50800" marR="50800" marT="50800" marB="50800" anchor="ctr" anchorCtr="0" horzOverflow="overflow">
                    <a:lnT w="25400">
                      <a:solidFill>
                        <a:srgbClr val="D6D7D6"/>
                      </a:solidFill>
                      <a:miter lim="400000"/>
                    </a:lnT>
                  </a:tcPr>
                </a:tc>
                <a:tc>
                  <a:txBody>
                    <a:bodyPr/>
                    <a:lstStyle/>
                    <a:p>
                      <a:pPr>
                        <a:defRPr sz="1800">
                          <a:solidFill>
                            <a:srgbClr val="000000"/>
                          </a:solidFill>
                        </a:defRPr>
                      </a:pPr>
                      <a:r>
                        <a:rPr sz="2200">
                          <a:solidFill>
                            <a:srgbClr val="FFFFFF"/>
                          </a:solidFill>
                          <a:latin typeface="Gill Sans"/>
                          <a:ea typeface="Gill Sans"/>
                          <a:cs typeface="Gill Sans"/>
                          <a:sym typeface="Gill Sans"/>
                        </a:rPr>
                        <a:t>369</a:t>
                      </a:r>
                    </a:p>
                  </a:txBody>
                  <a:tcPr marL="50800" marR="50800" marT="50800" marB="50800" anchor="ctr" anchorCtr="0" horzOverflow="overflow">
                    <a:lnR w="12700">
                      <a:solidFill>
                        <a:srgbClr val="D6D6D6"/>
                      </a:solidFill>
                      <a:miter lim="400000"/>
                    </a:lnR>
                    <a:lnT w="25400">
                      <a:solidFill>
                        <a:srgbClr val="D6D7D6"/>
                      </a:solidFill>
                      <a:miter lim="400000"/>
                    </a:lnT>
                  </a:tcPr>
                </a:tc>
              </a:tr>
              <a:tr h="692492">
                <a:tc>
                  <a:txBody>
                    <a:bodyPr/>
                    <a:lstStyle/>
                    <a:p>
                      <a:pPr algn="l">
                        <a:defRPr b="0" sz="1800">
                          <a:solidFill>
                            <a:srgbClr val="000000"/>
                          </a:solidFill>
                        </a:defRPr>
                      </a:pPr>
                      <a:r>
                        <a:rPr sz="2200">
                          <a:solidFill>
                            <a:srgbClr val="FFFFFF"/>
                          </a:solidFill>
                          <a:latin typeface="Gill Sans"/>
                          <a:ea typeface="Gill Sans"/>
                          <a:cs typeface="Gill Sans"/>
                          <a:sym typeface="Gill Sans"/>
                        </a:rPr>
                        <a:t>ocsp.quovadisglobal.com</a:t>
                      </a:r>
                    </a:p>
                  </a:txBody>
                  <a:tcPr marL="50800" marR="50800" marT="50800" marB="50800" anchor="ctr" anchorCtr="0" horzOverflow="overflow"/>
                </a:tc>
                <a:tc>
                  <a:txBody>
                    <a:bodyPr/>
                    <a:lstStyle/>
                    <a:p>
                      <a:pPr algn="l">
                        <a:defRPr sz="1800">
                          <a:solidFill>
                            <a:srgbClr val="000000"/>
                          </a:solidFill>
                        </a:defRPr>
                      </a:pPr>
                      <a:r>
                        <a:rPr sz="2200">
                          <a:solidFill>
                            <a:srgbClr val="FFFFFF"/>
                          </a:solidFill>
                          <a:latin typeface="Gill Sans"/>
                          <a:ea typeface="Gill Sans"/>
                          <a:cs typeface="Gill Sans"/>
                          <a:sym typeface="Gill Sans"/>
                        </a:rPr>
                        <a:t>crl.quovadisglobal.com/qvsslg3.crl </a:t>
                      </a:r>
                    </a:p>
                  </a:txBody>
                  <a:tcPr marL="50800" marR="50800" marT="50800" marB="50800" anchor="ctr" anchorCtr="0" horzOverflow="overflow"/>
                </a:tc>
                <a:tc>
                  <a:txBody>
                    <a:bodyPr/>
                    <a:lstStyle/>
                    <a:p>
                      <a:pPr>
                        <a:defRPr sz="1800">
                          <a:solidFill>
                            <a:srgbClr val="000000"/>
                          </a:solidFill>
                        </a:defRPr>
                      </a:pPr>
                      <a:r>
                        <a:rPr sz="2200">
                          <a:solidFill>
                            <a:srgbClr val="FFFFFF"/>
                          </a:solidFill>
                          <a:latin typeface="Gill Sans"/>
                          <a:ea typeface="Gill Sans"/>
                          <a:cs typeface="Gill Sans"/>
                          <a:sym typeface="Gill Sans"/>
                        </a:rPr>
                        <a:t>0</a:t>
                      </a:r>
                    </a:p>
                  </a:txBody>
                  <a:tcPr marL="50800" marR="50800" marT="50800" marB="50800" anchor="ctr" anchorCtr="0" horzOverflow="overflow"/>
                </a:tc>
                <a:tc>
                  <a:txBody>
                    <a:bodyPr/>
                    <a:lstStyle/>
                    <a:p>
                      <a:pPr>
                        <a:defRPr sz="1800">
                          <a:solidFill>
                            <a:srgbClr val="000000"/>
                          </a:solidFill>
                        </a:defRPr>
                      </a:pPr>
                      <a:r>
                        <a:rPr b="1" sz="2200">
                          <a:solidFill>
                            <a:schemeClr val="accent5">
                              <a:hueOff val="89162"/>
                              <a:satOff val="9554"/>
                              <a:lumOff val="16296"/>
                            </a:schemeClr>
                          </a:solidFill>
                          <a:latin typeface="Gill Sans"/>
                          <a:ea typeface="Gill Sans"/>
                          <a:cs typeface="Gill Sans"/>
                          <a:sym typeface="Gill Sans"/>
                        </a:rPr>
                        <a:t>1</a:t>
                      </a:r>
                    </a:p>
                  </a:txBody>
                  <a:tcPr marL="50800" marR="50800" marT="50800" marB="50800" anchor="ctr" anchorCtr="0" horzOverflow="overflow"/>
                </a:tc>
                <a:tc>
                  <a:txBody>
                    <a:bodyPr/>
                    <a:lstStyle/>
                    <a:p>
                      <a:pPr>
                        <a:defRPr sz="1800">
                          <a:solidFill>
                            <a:srgbClr val="000000"/>
                          </a:solidFill>
                        </a:defRPr>
                      </a:pPr>
                      <a:r>
                        <a:rPr sz="2200">
                          <a:solidFill>
                            <a:srgbClr val="FFFFFF"/>
                          </a:solidFill>
                          <a:latin typeface="Gill Sans"/>
                          <a:ea typeface="Gill Sans"/>
                          <a:cs typeface="Gill Sans"/>
                          <a:sym typeface="Gill Sans"/>
                        </a:rPr>
                        <a:t>514</a:t>
                      </a:r>
                    </a:p>
                  </a:txBody>
                  <a:tcPr marL="50800" marR="50800" marT="50800" marB="50800" anchor="ctr" anchorCtr="0" horzOverflow="overflow">
                    <a:lnR w="12700">
                      <a:solidFill>
                        <a:srgbClr val="D6D6D6"/>
                      </a:solidFill>
                      <a:miter lim="400000"/>
                    </a:lnR>
                  </a:tcPr>
                </a:tc>
              </a:tr>
              <a:tr h="692492">
                <a:tc>
                  <a:txBody>
                    <a:bodyPr/>
                    <a:lstStyle/>
                    <a:p>
                      <a:pPr algn="l">
                        <a:defRPr b="0" sz="1800">
                          <a:solidFill>
                            <a:srgbClr val="000000"/>
                          </a:solidFill>
                        </a:defRPr>
                      </a:pPr>
                      <a:r>
                        <a:rPr sz="2200">
                          <a:solidFill>
                            <a:srgbClr val="FFFFFF"/>
                          </a:solidFill>
                          <a:latin typeface="Gill Sans"/>
                          <a:ea typeface="Gill Sans"/>
                          <a:cs typeface="Gill Sans"/>
                          <a:sym typeface="Gill Sans"/>
                        </a:rPr>
                        <a:t>ocsp.startssl.com</a:t>
                      </a:r>
                    </a:p>
                  </a:txBody>
                  <a:tcPr marL="50800" marR="50800" marT="50800" marB="50800" anchor="ctr" anchorCtr="0" horzOverflow="overflow"/>
                </a:tc>
                <a:tc>
                  <a:txBody>
                    <a:bodyPr/>
                    <a:lstStyle/>
                    <a:p>
                      <a:pPr algn="l">
                        <a:defRPr sz="1800">
                          <a:solidFill>
                            <a:srgbClr val="000000"/>
                          </a:solidFill>
                        </a:defRPr>
                      </a:pPr>
                      <a:r>
                        <a:rPr sz="2200">
                          <a:solidFill>
                            <a:srgbClr val="FFFFFF"/>
                          </a:solidFill>
                          <a:latin typeface="Gill Sans"/>
                          <a:ea typeface="Gill Sans"/>
                          <a:cs typeface="Gill Sans"/>
                          <a:sym typeface="Gill Sans"/>
                        </a:rPr>
                        <a:t>crl.startssl.com/sca-server1.crl</a:t>
                      </a:r>
                    </a:p>
                  </a:txBody>
                  <a:tcPr marL="50800" marR="50800" marT="50800" marB="50800" anchor="ctr" anchorCtr="0" horzOverflow="overflow"/>
                </a:tc>
                <a:tc>
                  <a:txBody>
                    <a:bodyPr/>
                    <a:lstStyle/>
                    <a:p>
                      <a:pPr>
                        <a:defRPr sz="1800">
                          <a:solidFill>
                            <a:srgbClr val="000000"/>
                          </a:solidFill>
                        </a:defRPr>
                      </a:pPr>
                      <a:r>
                        <a:rPr sz="2200">
                          <a:solidFill>
                            <a:srgbClr val="FFFFFF"/>
                          </a:solidFill>
                          <a:latin typeface="Gill Sans"/>
                          <a:ea typeface="Gill Sans"/>
                          <a:cs typeface="Gill Sans"/>
                          <a:sym typeface="Gill Sans"/>
                        </a:rPr>
                        <a:t>0</a:t>
                      </a:r>
                    </a:p>
                  </a:txBody>
                  <a:tcPr marL="50800" marR="50800" marT="50800" marB="50800" anchor="ctr" anchorCtr="0" horzOverflow="overflow"/>
                </a:tc>
                <a:tc>
                  <a:txBody>
                    <a:bodyPr/>
                    <a:lstStyle/>
                    <a:p>
                      <a:pPr>
                        <a:defRPr sz="1800">
                          <a:solidFill>
                            <a:srgbClr val="000000"/>
                          </a:solidFill>
                        </a:defRPr>
                      </a:pPr>
                      <a:r>
                        <a:rPr b="1" sz="2200">
                          <a:solidFill>
                            <a:schemeClr val="accent5">
                              <a:hueOff val="89162"/>
                              <a:satOff val="9554"/>
                              <a:lumOff val="16296"/>
                            </a:schemeClr>
                          </a:solidFill>
                          <a:latin typeface="Gill Sans"/>
                          <a:ea typeface="Gill Sans"/>
                          <a:cs typeface="Gill Sans"/>
                          <a:sym typeface="Gill Sans"/>
                        </a:rPr>
                        <a:t>1</a:t>
                      </a:r>
                    </a:p>
                  </a:txBody>
                  <a:tcPr marL="50800" marR="50800" marT="50800" marB="50800" anchor="ctr" anchorCtr="0" horzOverflow="overflow"/>
                </a:tc>
                <a:tc>
                  <a:txBody>
                    <a:bodyPr/>
                    <a:lstStyle/>
                    <a:p>
                      <a:pPr>
                        <a:defRPr sz="1800">
                          <a:solidFill>
                            <a:srgbClr val="000000"/>
                          </a:solidFill>
                        </a:defRPr>
                      </a:pPr>
                      <a:r>
                        <a:rPr sz="2200">
                          <a:solidFill>
                            <a:srgbClr val="FFFFFF"/>
                          </a:solidFill>
                          <a:latin typeface="Gill Sans"/>
                          <a:ea typeface="Gill Sans"/>
                          <a:cs typeface="Gill Sans"/>
                          <a:sym typeface="Gill Sans"/>
                        </a:rPr>
                        <a:t>980</a:t>
                      </a:r>
                    </a:p>
                  </a:txBody>
                  <a:tcPr marL="50800" marR="50800" marT="50800" marB="50800" anchor="ctr" anchorCtr="0" horzOverflow="overflow">
                    <a:lnR w="12700">
                      <a:solidFill>
                        <a:srgbClr val="D6D6D6"/>
                      </a:solidFill>
                      <a:miter lim="400000"/>
                    </a:lnR>
                  </a:tcPr>
                </a:tc>
              </a:tr>
              <a:tr h="692492">
                <a:tc>
                  <a:txBody>
                    <a:bodyPr/>
                    <a:lstStyle/>
                    <a:p>
                      <a:pPr algn="l">
                        <a:defRPr b="0" sz="1800">
                          <a:solidFill>
                            <a:srgbClr val="000000"/>
                          </a:solidFill>
                        </a:defRPr>
                      </a:pPr>
                      <a:r>
                        <a:rPr sz="2200">
                          <a:solidFill>
                            <a:srgbClr val="FFFFFF"/>
                          </a:solidFill>
                          <a:latin typeface="Gill Sans"/>
                          <a:ea typeface="Gill Sans"/>
                          <a:cs typeface="Gill Sans"/>
                          <a:sym typeface="Gill Sans"/>
                        </a:rPr>
                        <a:t>ss.symcd.com</a:t>
                      </a:r>
                    </a:p>
                  </a:txBody>
                  <a:tcPr marL="50800" marR="50800" marT="50800" marB="50800" anchor="ctr" anchorCtr="0" horzOverflow="overflow"/>
                </a:tc>
                <a:tc>
                  <a:txBody>
                    <a:bodyPr/>
                    <a:lstStyle/>
                    <a:p>
                      <a:pPr algn="l">
                        <a:defRPr sz="1800">
                          <a:solidFill>
                            <a:srgbClr val="000000"/>
                          </a:solidFill>
                        </a:defRPr>
                      </a:pPr>
                      <a:r>
                        <a:rPr sz="2200">
                          <a:solidFill>
                            <a:srgbClr val="FFFFFF"/>
                          </a:solidFill>
                          <a:latin typeface="Gill Sans"/>
                          <a:ea typeface="Gill Sans"/>
                          <a:cs typeface="Gill Sans"/>
                          <a:sym typeface="Gill Sans"/>
                        </a:rPr>
                        <a:t>ss.symcb.com/ss.crl</a:t>
                      </a:r>
                    </a:p>
                  </a:txBody>
                  <a:tcPr marL="50800" marR="50800" marT="50800" marB="50800" anchor="ctr" anchorCtr="0" horzOverflow="overflow"/>
                </a:tc>
                <a:tc>
                  <a:txBody>
                    <a:bodyPr/>
                    <a:lstStyle/>
                    <a:p>
                      <a:pPr>
                        <a:defRPr sz="1800">
                          <a:solidFill>
                            <a:srgbClr val="000000"/>
                          </a:solidFill>
                        </a:defRPr>
                      </a:pPr>
                      <a:r>
                        <a:rPr sz="2200">
                          <a:solidFill>
                            <a:srgbClr val="FFFFFF"/>
                          </a:solidFill>
                          <a:latin typeface="Gill Sans"/>
                          <a:ea typeface="Gill Sans"/>
                          <a:cs typeface="Gill Sans"/>
                          <a:sym typeface="Gill Sans"/>
                        </a:rPr>
                        <a:t>0</a:t>
                      </a:r>
                    </a:p>
                  </a:txBody>
                  <a:tcPr marL="50800" marR="50800" marT="50800" marB="50800" anchor="ctr" anchorCtr="0" horzOverflow="overflow"/>
                </a:tc>
                <a:tc>
                  <a:txBody>
                    <a:bodyPr/>
                    <a:lstStyle/>
                    <a:p>
                      <a:pPr>
                        <a:defRPr sz="1800">
                          <a:solidFill>
                            <a:srgbClr val="000000"/>
                          </a:solidFill>
                        </a:defRPr>
                      </a:pPr>
                      <a:r>
                        <a:rPr b="1" sz="2200">
                          <a:solidFill>
                            <a:schemeClr val="accent5">
                              <a:hueOff val="89162"/>
                              <a:satOff val="9554"/>
                              <a:lumOff val="16296"/>
                            </a:schemeClr>
                          </a:solidFill>
                          <a:latin typeface="Gill Sans"/>
                          <a:ea typeface="Gill Sans"/>
                          <a:cs typeface="Gill Sans"/>
                          <a:sym typeface="Gill Sans"/>
                        </a:rPr>
                        <a:t>1</a:t>
                      </a:r>
                    </a:p>
                  </a:txBody>
                  <a:tcPr marL="50800" marR="50800" marT="50800" marB="50800" anchor="ctr" anchorCtr="0" horzOverflow="overflow"/>
                </a:tc>
                <a:tc>
                  <a:txBody>
                    <a:bodyPr/>
                    <a:lstStyle/>
                    <a:p>
                      <a:pPr>
                        <a:defRPr sz="1800">
                          <a:solidFill>
                            <a:srgbClr val="000000"/>
                          </a:solidFill>
                        </a:defRPr>
                      </a:pPr>
                      <a:r>
                        <a:rPr sz="2200">
                          <a:solidFill>
                            <a:srgbClr val="FFFFFF"/>
                          </a:solidFill>
                          <a:latin typeface="Gill Sans"/>
                          <a:ea typeface="Gill Sans"/>
                          <a:cs typeface="Gill Sans"/>
                          <a:sym typeface="Gill Sans"/>
                        </a:rPr>
                        <a:t>28,032</a:t>
                      </a:r>
                    </a:p>
                  </a:txBody>
                  <a:tcPr marL="50800" marR="50800" marT="50800" marB="50800" anchor="ctr" anchorCtr="0" horzOverflow="overflow">
                    <a:lnR w="12700">
                      <a:solidFill>
                        <a:srgbClr val="D6D6D6"/>
                      </a:solidFill>
                      <a:miter lim="400000"/>
                    </a:lnR>
                  </a:tcPr>
                </a:tc>
              </a:tr>
              <a:tr h="692492">
                <a:tc>
                  <a:txBody>
                    <a:bodyPr/>
                    <a:lstStyle/>
                    <a:p>
                      <a:pPr algn="l">
                        <a:defRPr b="0" sz="1800">
                          <a:solidFill>
                            <a:srgbClr val="000000"/>
                          </a:solidFill>
                        </a:defRPr>
                      </a:pPr>
                      <a:r>
                        <a:rPr sz="2200">
                          <a:solidFill>
                            <a:srgbClr val="FFFFFF"/>
                          </a:solidFill>
                          <a:latin typeface="Gill Sans"/>
                          <a:ea typeface="Gill Sans"/>
                          <a:cs typeface="Gill Sans"/>
                          <a:sym typeface="Gill Sans"/>
                        </a:rPr>
                        <a:t>twcasslocsp.twca.com.tw/</a:t>
                      </a:r>
                    </a:p>
                  </a:txBody>
                  <a:tcPr marL="50800" marR="50800" marT="50800" marB="50800" anchor="ctr" anchorCtr="0" horzOverflow="overflow"/>
                </a:tc>
                <a:tc>
                  <a:txBody>
                    <a:bodyPr/>
                    <a:lstStyle/>
                    <a:p>
                      <a:pPr algn="l">
                        <a:defRPr sz="1800">
                          <a:solidFill>
                            <a:srgbClr val="000000"/>
                          </a:solidFill>
                        </a:defRPr>
                      </a:pPr>
                      <a:r>
                        <a:rPr sz="2200">
                          <a:solidFill>
                            <a:srgbClr val="FFFFFF"/>
                          </a:solidFill>
                          <a:latin typeface="Gill Sans"/>
                          <a:ea typeface="Gill Sans"/>
                          <a:cs typeface="Gill Sans"/>
                          <a:sym typeface="Gill Sans"/>
                        </a:rPr>
                        <a:t>sslserver.twca.com.tw/sslserver/Securessl </a:t>
                      </a:r>
                    </a:p>
                  </a:txBody>
                  <a:tcPr marL="50800" marR="50800" marT="50800" marB="50800" anchor="ctr" anchorCtr="0" horzOverflow="overflow"/>
                </a:tc>
                <a:tc>
                  <a:txBody>
                    <a:bodyPr/>
                    <a:lstStyle/>
                    <a:p>
                      <a:pPr>
                        <a:defRPr sz="1800">
                          <a:solidFill>
                            <a:srgbClr val="000000"/>
                          </a:solidFill>
                        </a:defRPr>
                      </a:pPr>
                      <a:r>
                        <a:rPr sz="2200">
                          <a:solidFill>
                            <a:srgbClr val="FFFFFF"/>
                          </a:solidFill>
                          <a:latin typeface="Gill Sans"/>
                          <a:ea typeface="Gill Sans"/>
                          <a:cs typeface="Gill Sans"/>
                          <a:sym typeface="Gill Sans"/>
                        </a:rPr>
                        <a:t>0</a:t>
                      </a:r>
                    </a:p>
                  </a:txBody>
                  <a:tcPr marL="50800" marR="50800" marT="50800" marB="50800" anchor="ctr" anchorCtr="0" horzOverflow="overflow"/>
                </a:tc>
                <a:tc>
                  <a:txBody>
                    <a:bodyPr/>
                    <a:lstStyle/>
                    <a:p>
                      <a:pPr>
                        <a:defRPr sz="1800">
                          <a:solidFill>
                            <a:srgbClr val="000000"/>
                          </a:solidFill>
                        </a:defRPr>
                      </a:pPr>
                      <a:r>
                        <a:rPr b="1" sz="2200">
                          <a:solidFill>
                            <a:schemeClr val="accent5">
                              <a:hueOff val="89162"/>
                              <a:satOff val="9554"/>
                              <a:lumOff val="16296"/>
                            </a:schemeClr>
                          </a:solidFill>
                          <a:latin typeface="Gill Sans"/>
                          <a:ea typeface="Gill Sans"/>
                          <a:cs typeface="Gill Sans"/>
                          <a:sym typeface="Gill Sans"/>
                        </a:rPr>
                        <a:t>1</a:t>
                      </a:r>
                    </a:p>
                  </a:txBody>
                  <a:tcPr marL="50800" marR="50800" marT="50800" marB="50800" anchor="ctr" anchorCtr="0" horzOverflow="overflow"/>
                </a:tc>
                <a:tc>
                  <a:txBody>
                    <a:bodyPr/>
                    <a:lstStyle/>
                    <a:p>
                      <a:pPr>
                        <a:defRPr sz="1800">
                          <a:solidFill>
                            <a:srgbClr val="000000"/>
                          </a:solidFill>
                        </a:defRPr>
                      </a:pPr>
                      <a:r>
                        <a:rPr sz="2200">
                          <a:solidFill>
                            <a:srgbClr val="FFFFFF"/>
                          </a:solidFill>
                          <a:latin typeface="Gill Sans"/>
                          <a:ea typeface="Gill Sans"/>
                          <a:cs typeface="Gill Sans"/>
                          <a:sym typeface="Gill Sans"/>
                        </a:rPr>
                        <a:t>122</a:t>
                      </a:r>
                    </a:p>
                  </a:txBody>
                  <a:tcPr marL="50800" marR="50800" marT="50800" marB="50800" anchor="ctr" anchorCtr="0" horzOverflow="overflow">
                    <a:lnR w="12700">
                      <a:solidFill>
                        <a:srgbClr val="D6D6D6"/>
                      </a:solidFill>
                      <a:miter lim="400000"/>
                    </a:lnR>
                  </a:tcPr>
                </a:tc>
              </a:tr>
              <a:tr h="692492">
                <a:tc>
                  <a:txBody>
                    <a:bodyPr/>
                    <a:lstStyle/>
                    <a:p>
                      <a:pPr algn="l">
                        <a:defRPr b="0" sz="1800">
                          <a:solidFill>
                            <a:srgbClr val="000000"/>
                          </a:solidFill>
                        </a:defRPr>
                      </a:pPr>
                      <a:r>
                        <a:rPr sz="2200">
                          <a:solidFill>
                            <a:srgbClr val="FFFFFF"/>
                          </a:solidFill>
                          <a:latin typeface="Gill Sans"/>
                          <a:ea typeface="Gill Sans"/>
                          <a:cs typeface="Gill Sans"/>
                          <a:sym typeface="Gill Sans"/>
                        </a:rPr>
                        <a:t>ocsp2.globalsign.com/gsalphasha2g2 </a:t>
                      </a:r>
                    </a:p>
                  </a:txBody>
                  <a:tcPr marL="50800" marR="50800" marT="50800" marB="50800" anchor="ctr" anchorCtr="0" horzOverflow="overflow"/>
                </a:tc>
                <a:tc>
                  <a:txBody>
                    <a:bodyPr/>
                    <a:lstStyle/>
                    <a:p>
                      <a:pPr algn="l">
                        <a:defRPr sz="1800">
                          <a:solidFill>
                            <a:srgbClr val="000000"/>
                          </a:solidFill>
                        </a:defRPr>
                      </a:pPr>
                      <a:r>
                        <a:rPr sz="2200">
                          <a:solidFill>
                            <a:srgbClr val="FFFFFF"/>
                          </a:solidFill>
                          <a:latin typeface="Gill Sans"/>
                          <a:ea typeface="Gill Sans"/>
                          <a:cs typeface="Gill Sans"/>
                          <a:sym typeface="Gill Sans"/>
                        </a:rPr>
                        <a:t>crl2.alphassl.com/gs/gsalphasha2g2.crl </a:t>
                      </a:r>
                    </a:p>
                  </a:txBody>
                  <a:tcPr marL="50800" marR="50800" marT="50800" marB="50800" anchor="ctr" anchorCtr="0" horzOverflow="overflow"/>
                </a:tc>
                <a:tc>
                  <a:txBody>
                    <a:bodyPr/>
                    <a:lstStyle/>
                    <a:p>
                      <a:pPr>
                        <a:defRPr sz="1800">
                          <a:solidFill>
                            <a:srgbClr val="000000"/>
                          </a:solidFill>
                        </a:defRPr>
                      </a:pPr>
                      <a:r>
                        <a:rPr b="1" sz="2200">
                          <a:solidFill>
                            <a:schemeClr val="accent4">
                              <a:hueOff val="468000"/>
                              <a:satOff val="-4761"/>
                              <a:lumOff val="10196"/>
                            </a:schemeClr>
                          </a:solidFill>
                          <a:latin typeface="Gill Sans"/>
                          <a:ea typeface="Gill Sans"/>
                          <a:cs typeface="Gill Sans"/>
                          <a:sym typeface="Gill Sans"/>
                        </a:rPr>
                        <a:t>5,375</a:t>
                      </a:r>
                    </a:p>
                  </a:txBody>
                  <a:tcPr marL="50800" marR="50800" marT="50800" marB="50800" anchor="ctr" anchorCtr="0" horzOverflow="overflow"/>
                </a:tc>
                <a:tc>
                  <a:txBody>
                    <a:bodyPr/>
                    <a:lstStyle/>
                    <a:p>
                      <a:pPr>
                        <a:defRPr sz="1800">
                          <a:solidFill>
                            <a:srgbClr val="000000"/>
                          </a:solidFill>
                        </a:defRPr>
                      </a:pPr>
                      <a:r>
                        <a:rPr sz="2200">
                          <a:solidFill>
                            <a:srgbClr val="FFFFFF"/>
                          </a:solidFill>
                          <a:latin typeface="Gill Sans"/>
                          <a:ea typeface="Gill Sans"/>
                          <a:cs typeface="Gill Sans"/>
                          <a:sym typeface="Gill Sans"/>
                        </a:rPr>
                        <a:t>0</a:t>
                      </a:r>
                    </a:p>
                  </a:txBody>
                  <a:tcPr marL="50800" marR="50800" marT="50800" marB="50800" anchor="ctr" anchorCtr="0" horzOverflow="overflow"/>
                </a:tc>
                <a:tc>
                  <a:txBody>
                    <a:bodyPr/>
                    <a:lstStyle/>
                    <a:p>
                      <a:pPr>
                        <a:defRPr sz="1800">
                          <a:solidFill>
                            <a:srgbClr val="000000"/>
                          </a:solidFill>
                        </a:defRPr>
                      </a:pPr>
                      <a:r>
                        <a:rPr sz="2200">
                          <a:solidFill>
                            <a:srgbClr val="FFFFFF"/>
                          </a:solidFill>
                          <a:latin typeface="Gill Sans"/>
                          <a:ea typeface="Gill Sans"/>
                          <a:cs typeface="Gill Sans"/>
                          <a:sym typeface="Gill Sans"/>
                        </a:rPr>
                        <a:t>0</a:t>
                      </a:r>
                    </a:p>
                  </a:txBody>
                  <a:tcPr marL="50800" marR="50800" marT="50800" marB="50800" anchor="ctr" anchorCtr="0" horzOverflow="overflow">
                    <a:lnR w="12700">
                      <a:solidFill>
                        <a:srgbClr val="D6D6D6"/>
                      </a:solidFill>
                      <a:miter lim="400000"/>
                    </a:lnR>
                  </a:tcPr>
                </a:tc>
              </a:tr>
              <a:tr h="692492">
                <a:tc>
                  <a:txBody>
                    <a:bodyPr/>
                    <a:lstStyle/>
                    <a:p>
                      <a:pPr algn="l">
                        <a:defRPr b="0" sz="1800">
                          <a:solidFill>
                            <a:srgbClr val="000000"/>
                          </a:solidFill>
                        </a:defRPr>
                      </a:pPr>
                      <a:r>
                        <a:rPr sz="2200">
                          <a:solidFill>
                            <a:srgbClr val="FFFFFF"/>
                          </a:solidFill>
                          <a:latin typeface="Gill Sans"/>
                          <a:ea typeface="Gill Sans"/>
                          <a:cs typeface="Gill Sans"/>
                          <a:sym typeface="Gill Sans"/>
                        </a:rPr>
                        <a:t>ocsp.firmaprofesional.com</a:t>
                      </a:r>
                    </a:p>
                  </a:txBody>
                  <a:tcPr marL="50800" marR="50800" marT="50800" marB="50800" anchor="ctr" anchorCtr="0" horzOverflow="overflow">
                    <a:lnB w="25400">
                      <a:solidFill>
                        <a:srgbClr val="D6D7D6"/>
                      </a:solidFill>
                      <a:custDash>
                        <a:ds d="200000" sp="200000"/>
                      </a:custDash>
                      <a:miter lim="400000"/>
                    </a:lnB>
                  </a:tcPr>
                </a:tc>
                <a:tc>
                  <a:txBody>
                    <a:bodyPr/>
                    <a:lstStyle/>
                    <a:p>
                      <a:pPr algn="l">
                        <a:defRPr sz="1800">
                          <a:solidFill>
                            <a:srgbClr val="000000"/>
                          </a:solidFill>
                        </a:defRPr>
                      </a:pPr>
                      <a:r>
                        <a:rPr sz="2200">
                          <a:solidFill>
                            <a:srgbClr val="FFFFFF"/>
                          </a:solidFill>
                          <a:latin typeface="Gill Sans"/>
                          <a:ea typeface="Gill Sans"/>
                          <a:cs typeface="Gill Sans"/>
                          <a:sym typeface="Gill Sans"/>
                        </a:rPr>
                        <a:t> crl.firmaprofesional.com/infraestructura.crl </a:t>
                      </a:r>
                    </a:p>
                  </a:txBody>
                  <a:tcPr marL="50800" marR="50800" marT="50800" marB="50800" anchor="ctr" anchorCtr="0" horzOverflow="overflow">
                    <a:lnB w="25400">
                      <a:solidFill>
                        <a:srgbClr val="D6D7D6"/>
                      </a:solidFill>
                      <a:custDash>
                        <a:ds d="200000" sp="200000"/>
                      </a:custDash>
                      <a:miter lim="400000"/>
                    </a:lnB>
                  </a:tcPr>
                </a:tc>
                <a:tc>
                  <a:txBody>
                    <a:bodyPr/>
                    <a:lstStyle/>
                    <a:p>
                      <a:pPr>
                        <a:defRPr sz="1800">
                          <a:solidFill>
                            <a:srgbClr val="000000"/>
                          </a:solidFill>
                        </a:defRPr>
                      </a:pPr>
                      <a:r>
                        <a:rPr b="1" sz="2200">
                          <a:solidFill>
                            <a:schemeClr val="accent4">
                              <a:hueOff val="468000"/>
                              <a:satOff val="-4761"/>
                              <a:lumOff val="10196"/>
                            </a:schemeClr>
                          </a:solidFill>
                          <a:latin typeface="Gill Sans"/>
                          <a:ea typeface="Gill Sans"/>
                          <a:cs typeface="Gill Sans"/>
                          <a:sym typeface="Gill Sans"/>
                        </a:rPr>
                        <a:t>11</a:t>
                      </a:r>
                    </a:p>
                  </a:txBody>
                  <a:tcPr marL="50800" marR="50800" marT="50800" marB="50800" anchor="ctr" anchorCtr="0" horzOverflow="overflow">
                    <a:lnB w="25400">
                      <a:solidFill>
                        <a:srgbClr val="D6D7D6"/>
                      </a:solidFill>
                      <a:custDash>
                        <a:ds d="200000" sp="200000"/>
                      </a:custDash>
                      <a:miter lim="400000"/>
                    </a:lnB>
                  </a:tcPr>
                </a:tc>
                <a:tc>
                  <a:txBody>
                    <a:bodyPr/>
                    <a:lstStyle/>
                    <a:p>
                      <a:pPr>
                        <a:defRPr sz="1800">
                          <a:solidFill>
                            <a:srgbClr val="000000"/>
                          </a:solidFill>
                        </a:defRPr>
                      </a:pPr>
                      <a:r>
                        <a:rPr sz="2200">
                          <a:solidFill>
                            <a:srgbClr val="FFFFFF"/>
                          </a:solidFill>
                          <a:latin typeface="Gill Sans"/>
                          <a:ea typeface="Gill Sans"/>
                          <a:cs typeface="Gill Sans"/>
                          <a:sym typeface="Gill Sans"/>
                        </a:rPr>
                        <a:t>0</a:t>
                      </a:r>
                    </a:p>
                  </a:txBody>
                  <a:tcPr marL="50800" marR="50800" marT="50800" marB="50800" anchor="ctr" anchorCtr="0" horzOverflow="overflow">
                    <a:lnB w="25400">
                      <a:solidFill>
                        <a:srgbClr val="D6D7D6"/>
                      </a:solidFill>
                      <a:custDash>
                        <a:ds d="200000" sp="200000"/>
                      </a:custDash>
                      <a:miter lim="400000"/>
                    </a:lnB>
                  </a:tcPr>
                </a:tc>
                <a:tc>
                  <a:txBody>
                    <a:bodyPr/>
                    <a:lstStyle/>
                    <a:p>
                      <a:pPr>
                        <a:defRPr sz="1800">
                          <a:solidFill>
                            <a:srgbClr val="000000"/>
                          </a:solidFill>
                        </a:defRPr>
                      </a:pPr>
                      <a:r>
                        <a:rPr sz="2200">
                          <a:solidFill>
                            <a:srgbClr val="FFFFFF"/>
                          </a:solidFill>
                          <a:latin typeface="Gill Sans"/>
                          <a:ea typeface="Gill Sans"/>
                          <a:cs typeface="Gill Sans"/>
                          <a:sym typeface="Gill Sans"/>
                        </a:rPr>
                        <a:t>0</a:t>
                      </a:r>
                    </a:p>
                  </a:txBody>
                  <a:tcPr marL="50800" marR="50800" marT="50800" marB="50800" anchor="ctr" anchorCtr="0" horzOverflow="overflow">
                    <a:lnR w="12700">
                      <a:solidFill>
                        <a:srgbClr val="D6D6D6"/>
                      </a:solidFill>
                      <a:miter lim="400000"/>
                    </a:lnR>
                    <a:lnB w="25400">
                      <a:solidFill>
                        <a:srgbClr val="D6D7D6"/>
                      </a:solidFill>
                      <a:custDash>
                        <a:ds d="200000" sp="200000"/>
                      </a:custDash>
                      <a:miter lim="400000"/>
                    </a:lnB>
                  </a:tcPr>
                </a:tc>
              </a:tr>
              <a:tr h="692492">
                <a:tc>
                  <a:txBody>
                    <a:bodyPr/>
                    <a:lstStyle/>
                    <a:p>
                      <a:pPr algn="l">
                        <a:defRPr b="0" sz="1800">
                          <a:solidFill>
                            <a:srgbClr val="000000"/>
                          </a:solidFill>
                        </a:defRPr>
                      </a:pPr>
                      <a:r>
                        <a:rPr sz="2200">
                          <a:solidFill>
                            <a:srgbClr val="FFFFFF"/>
                          </a:solidFill>
                          <a:latin typeface="Gill Sans"/>
                          <a:ea typeface="Gill Sans"/>
                          <a:cs typeface="Gill Sans"/>
                          <a:sym typeface="Gill Sans"/>
                        </a:rPr>
                        <a:t>…</a:t>
                      </a:r>
                    </a:p>
                  </a:txBody>
                  <a:tcPr marL="50800" marR="50800" marT="50800" marB="50800" anchor="ctr" anchorCtr="0" horzOverflow="overflow">
                    <a:lnT w="25400">
                      <a:solidFill>
                        <a:srgbClr val="D6D7D6"/>
                      </a:solidFill>
                      <a:custDash>
                        <a:ds d="200000" sp="200000"/>
                      </a:custDash>
                      <a:miter lim="400000"/>
                    </a:lnT>
                    <a:lnB w="12700">
                      <a:solidFill>
                        <a:srgbClr val="D6D6D6"/>
                      </a:solidFill>
                      <a:miter lim="400000"/>
                    </a:lnB>
                  </a:tcPr>
                </a:tc>
                <a:tc>
                  <a:txBody>
                    <a:bodyPr/>
                    <a:lstStyle/>
                    <a:p>
                      <a:pPr algn="l">
                        <a:defRPr sz="1800">
                          <a:solidFill>
                            <a:srgbClr val="000000"/>
                          </a:solidFill>
                        </a:defRPr>
                      </a:pPr>
                      <a:r>
                        <a:rPr sz="2200">
                          <a:solidFill>
                            <a:srgbClr val="FFFFFF"/>
                          </a:solidFill>
                          <a:latin typeface="Gill Sans"/>
                          <a:ea typeface="Gill Sans"/>
                          <a:cs typeface="Gill Sans"/>
                          <a:sym typeface="Gill Sans"/>
                        </a:rPr>
                        <a:t>…</a:t>
                      </a:r>
                    </a:p>
                  </a:txBody>
                  <a:tcPr marL="50800" marR="50800" marT="50800" marB="50800" anchor="ctr" anchorCtr="0" horzOverflow="overflow">
                    <a:lnT w="25400">
                      <a:solidFill>
                        <a:srgbClr val="D6D7D6"/>
                      </a:solidFill>
                      <a:custDash>
                        <a:ds d="200000" sp="200000"/>
                      </a:custDash>
                      <a:miter lim="400000"/>
                    </a:lnT>
                    <a:lnB w="12700">
                      <a:solidFill>
                        <a:srgbClr val="D6D6D6"/>
                      </a:solidFill>
                      <a:miter lim="400000"/>
                    </a:lnB>
                  </a:tcPr>
                </a:tc>
                <a:tc>
                  <a:txBody>
                    <a:bodyPr/>
                    <a:lstStyle/>
                    <a:p>
                      <a:pPr>
                        <a:defRPr sz="1800">
                          <a:solidFill>
                            <a:srgbClr val="000000"/>
                          </a:solidFill>
                        </a:defRPr>
                      </a:pPr>
                      <a:r>
                        <a:rPr sz="2200">
                          <a:solidFill>
                            <a:srgbClr val="FFFFFF"/>
                          </a:solidFill>
                          <a:latin typeface="Gill Sans"/>
                          <a:ea typeface="Gill Sans"/>
                          <a:cs typeface="Gill Sans"/>
                          <a:sym typeface="Gill Sans"/>
                        </a:rPr>
                        <a:t>0</a:t>
                      </a:r>
                    </a:p>
                  </a:txBody>
                  <a:tcPr marL="50800" marR="50800" marT="50800" marB="50800" anchor="ctr" anchorCtr="0" horzOverflow="overflow">
                    <a:lnT w="25400">
                      <a:solidFill>
                        <a:srgbClr val="D6D7D6"/>
                      </a:solidFill>
                      <a:custDash>
                        <a:ds d="200000" sp="200000"/>
                      </a:custDash>
                      <a:miter lim="400000"/>
                    </a:lnT>
                    <a:lnB w="12700">
                      <a:solidFill>
                        <a:srgbClr val="D6D6D6"/>
                      </a:solidFill>
                      <a:miter lim="400000"/>
                    </a:lnB>
                  </a:tcPr>
                </a:tc>
                <a:tc>
                  <a:txBody>
                    <a:bodyPr/>
                    <a:lstStyle/>
                    <a:p>
                      <a:pPr>
                        <a:defRPr sz="1800">
                          <a:solidFill>
                            <a:srgbClr val="000000"/>
                          </a:solidFill>
                        </a:defRPr>
                      </a:pPr>
                      <a:r>
                        <a:rPr sz="2200">
                          <a:solidFill>
                            <a:srgbClr val="FFFFFF"/>
                          </a:solidFill>
                          <a:latin typeface="Gill Sans"/>
                          <a:ea typeface="Gill Sans"/>
                          <a:cs typeface="Gill Sans"/>
                          <a:sym typeface="Gill Sans"/>
                        </a:rPr>
                        <a:t>0</a:t>
                      </a:r>
                    </a:p>
                  </a:txBody>
                  <a:tcPr marL="50800" marR="50800" marT="50800" marB="50800" anchor="ctr" anchorCtr="0" horzOverflow="overflow">
                    <a:lnT w="25400">
                      <a:solidFill>
                        <a:srgbClr val="D6D7D6"/>
                      </a:solidFill>
                      <a:custDash>
                        <a:ds d="200000" sp="200000"/>
                      </a:custDash>
                      <a:miter lim="400000"/>
                    </a:lnT>
                    <a:lnB w="12700">
                      <a:solidFill>
                        <a:srgbClr val="D6D6D6"/>
                      </a:solidFill>
                      <a:miter lim="400000"/>
                    </a:lnB>
                  </a:tcPr>
                </a:tc>
                <a:tc>
                  <a:txBody>
                    <a:bodyPr/>
                    <a:lstStyle/>
                    <a:p>
                      <a:pPr>
                        <a:defRPr sz="1800">
                          <a:solidFill>
                            <a:srgbClr val="000000"/>
                          </a:solidFill>
                        </a:defRPr>
                      </a:pPr>
                      <a:r>
                        <a:rPr sz="2200">
                          <a:solidFill>
                            <a:srgbClr val="FFFFFF"/>
                          </a:solidFill>
                          <a:latin typeface="Gill Sans"/>
                          <a:ea typeface="Gill Sans"/>
                          <a:cs typeface="Gill Sans"/>
                          <a:sym typeface="Gill Sans"/>
                        </a:rPr>
                        <a:t>…</a:t>
                      </a:r>
                    </a:p>
                  </a:txBody>
                  <a:tcPr marL="50800" marR="50800" marT="50800" marB="50800" anchor="ctr" anchorCtr="0" horzOverflow="overflow">
                    <a:lnR w="12700">
                      <a:solidFill>
                        <a:srgbClr val="D6D6D6"/>
                      </a:solidFill>
                      <a:miter lim="400000"/>
                    </a:lnR>
                    <a:lnT w="25400">
                      <a:solidFill>
                        <a:srgbClr val="D6D7D6"/>
                      </a:solidFill>
                      <a:custDash>
                        <a:ds d="200000" sp="200000"/>
                      </a:custDash>
                      <a:miter lim="400000"/>
                    </a:lnT>
                    <a:lnB w="12700">
                      <a:solidFill>
                        <a:srgbClr val="D6D6D6"/>
                      </a:solidFill>
                      <a:miter lim="400000"/>
                    </a:lnB>
                  </a:tcPr>
                </a:tc>
              </a:tr>
            </a:tbl>
          </a:graphicData>
        </a:graphic>
      </p:graphicFrame>
      <p:sp>
        <p:nvSpPr>
          <p:cNvPr id="3700" name="Rectangle"/>
          <p:cNvSpPr/>
          <p:nvPr/>
        </p:nvSpPr>
        <p:spPr>
          <a:xfrm>
            <a:off x="226711" y="1606998"/>
            <a:ext cx="12758971" cy="7319562"/>
          </a:xfrm>
          <a:prstGeom prst="rect">
            <a:avLst/>
          </a:prstGeom>
          <a:solidFill>
            <a:srgbClr val="000000">
              <a:alpha val="81505"/>
            </a:srgbClr>
          </a:solidFill>
          <a:ln w="12700">
            <a:miter lim="400000"/>
          </a:ln>
        </p:spPr>
        <p:txBody>
          <a:bodyPr lIns="50800" tIns="50800" rIns="50800" bIns="50800" anchor="ctr"/>
          <a:lstStyle/>
          <a:p>
            <a:pPr>
              <a:defRPr b="0" sz="2200">
                <a:latin typeface="+mn-lt"/>
                <a:ea typeface="+mn-ea"/>
                <a:cs typeface="+mn-cs"/>
                <a:sym typeface="Helvetica Neue Medium"/>
              </a:defRPr>
            </a:pPr>
          </a:p>
        </p:txBody>
      </p:sp>
      <p:sp>
        <p:nvSpPr>
          <p:cNvPr id="3701" name="“OCSP and PKI Management are two different platforms and are synchronized by means of some DDBB triggers that are failing in some circumstances. Meanwhile CRL management is easer and simple, OCSP should give information about any certificate serial number issued by *** and the amount of information transmitted between them. That’s the source of this problem.”"/>
          <p:cNvSpPr txBox="1"/>
          <p:nvPr/>
        </p:nvSpPr>
        <p:spPr>
          <a:xfrm>
            <a:off x="210362" y="4408247"/>
            <a:ext cx="12791670" cy="241030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lnSpc>
                <a:spcPct val="117999"/>
              </a:lnSpc>
              <a:defRPr b="0" i="1" sz="2600"/>
            </a:pPr>
            <a:r>
              <a:t>“OCSP and PKI Management are </a:t>
            </a:r>
            <a:r>
              <a:rPr>
                <a:solidFill>
                  <a:schemeClr val="accent5">
                    <a:hueOff val="89162"/>
                    <a:satOff val="9554"/>
                    <a:lumOff val="16296"/>
                  </a:schemeClr>
                </a:solidFill>
              </a:rPr>
              <a:t>two different platforms and are synchronized by means of some DDBB triggers</a:t>
            </a:r>
            <a:r>
              <a:t> that are failing in some circumstances. Meanwhile CRL management is easer and simple, OCSP should give information about any certificate serial number issued by *** and the amount of information transmitted between them. That’s the source of this problem.”</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6" name="Title 1"/>
          <p:cNvSpPr txBox="1"/>
          <p:nvPr>
            <p:ph type="title"/>
          </p:nvPr>
        </p:nvSpPr>
        <p:spPr>
          <a:prstGeom prst="rect">
            <a:avLst/>
          </a:prstGeom>
        </p:spPr>
        <p:txBody>
          <a:bodyPr/>
          <a:lstStyle/>
          <a:p>
            <a:pPr/>
            <a:r>
              <a:t>Certificate Authorities</a:t>
            </a:r>
          </a:p>
        </p:txBody>
      </p:sp>
      <p:sp>
        <p:nvSpPr>
          <p:cNvPr id="217" name="Content Placeholder 2"/>
          <p:cNvSpPr txBox="1"/>
          <p:nvPr>
            <p:ph type="body" idx="1"/>
          </p:nvPr>
        </p:nvSpPr>
        <p:spPr>
          <a:prstGeom prst="rect">
            <a:avLst/>
          </a:prstGeom>
        </p:spPr>
        <p:txBody>
          <a:bodyPr/>
          <a:lstStyle/>
          <a:p>
            <a:pPr/>
            <a:r>
              <a:t>Certificate Authorities (CAs) are the roots of trust in the TLS PKI</a:t>
            </a:r>
          </a:p>
          <a:p>
            <a:pPr lvl="1" marL="1179004" indent="-417004">
              <a:spcBef>
                <a:spcPts val="700"/>
              </a:spcBef>
              <a:defRPr sz="3400"/>
            </a:pPr>
            <a:r>
              <a:t>Symantec, Verisign, Thawte, Geotrust, Comodo, GlobalSign, Go Daddy, Digicert, Entrust, and hundreds of others</a:t>
            </a:r>
          </a:p>
          <a:p>
            <a:pPr lvl="1" marL="1179004" indent="-417004">
              <a:spcBef>
                <a:spcPts val="700"/>
              </a:spcBef>
              <a:defRPr sz="3400"/>
            </a:pPr>
            <a:r>
              <a:t>Issue signed certs on behalf of third-parties</a:t>
            </a:r>
          </a:p>
          <a:p>
            <a:pPr/>
            <a:r>
              <a:t>How do you become a CA?</a:t>
            </a:r>
          </a:p>
          <a:p>
            <a:pPr lvl="1" marL="1409700" indent="-647700">
              <a:spcBef>
                <a:spcPts val="700"/>
              </a:spcBef>
              <a:buAutoNum type="arabicPeriod" startAt="1"/>
              <a:defRPr sz="3400"/>
            </a:pPr>
            <a:r>
              <a:t>Create a self-signed root certificate</a:t>
            </a:r>
          </a:p>
          <a:p>
            <a:pPr lvl="1" marL="1409700" indent="-647700">
              <a:spcBef>
                <a:spcPts val="700"/>
              </a:spcBef>
              <a:buAutoNum type="arabicPeriod" startAt="1"/>
              <a:defRPr sz="3400"/>
            </a:pPr>
            <a:r>
              <a:t>Get all the major browser vendors to include your cert with their software</a:t>
            </a:r>
          </a:p>
          <a:p>
            <a:pPr lvl="1" marL="1409700" indent="-647700">
              <a:spcBef>
                <a:spcPts val="700"/>
              </a:spcBef>
              <a:buAutoNum type="arabicPeriod" startAt="1"/>
              <a:defRPr sz="3400"/>
            </a:pPr>
            <a:r>
              <a:t>Keep your private key secret at all costs</a:t>
            </a:r>
          </a:p>
          <a:p>
            <a:pPr/>
            <a:r>
              <a:t>What is the key responsibility of being a CA?</a:t>
            </a:r>
          </a:p>
          <a:p>
            <a:pPr lvl="1" marL="1179004" indent="-417004">
              <a:spcBef>
                <a:spcPts val="700"/>
              </a:spcBef>
              <a:defRPr sz="3400"/>
            </a:pPr>
            <a:r>
              <a:t>Verify that someone buying a cert for </a:t>
            </a:r>
            <a:r>
              <a:rPr i="1">
                <a:latin typeface="Calibri"/>
                <a:ea typeface="Calibri"/>
                <a:cs typeface="Calibri"/>
                <a:sym typeface="Calibri"/>
              </a:rPr>
              <a:t>example.com</a:t>
            </a:r>
            <a:r>
              <a:t> actually controls </a:t>
            </a:r>
            <a:r>
              <a:rPr i="1">
                <a:latin typeface="Calibri"/>
                <a:ea typeface="Calibri"/>
                <a:cs typeface="Calibri"/>
                <a:sym typeface="Calibri"/>
              </a:rPr>
              <a:t>example.com</a:t>
            </a:r>
          </a:p>
        </p:txBody>
      </p:sp>
      <p:sp>
        <p:nvSpPr>
          <p:cNvPr id="218" name="Slide Number"/>
          <p:cNvSpPr txBox="1"/>
          <p:nvPr>
            <p:ph type="sldNum" sz="quarter" idx="2"/>
          </p:nvPr>
        </p:nvSpPr>
        <p:spPr>
          <a:xfrm>
            <a:off x="12017325" y="9296400"/>
            <a:ext cx="235050"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221" name="Rectangular Callout 3"/>
          <p:cNvGrpSpPr/>
          <p:nvPr/>
        </p:nvGrpSpPr>
        <p:grpSpPr>
          <a:xfrm>
            <a:off x="7647854" y="4403655"/>
            <a:ext cx="5094266" cy="2359062"/>
            <a:chOff x="0" y="0"/>
            <a:chExt cx="5094264" cy="2359060"/>
          </a:xfrm>
        </p:grpSpPr>
        <p:sp>
          <p:nvSpPr>
            <p:cNvPr id="219" name="Shape"/>
            <p:cNvSpPr/>
            <p:nvPr/>
          </p:nvSpPr>
          <p:spPr>
            <a:xfrm>
              <a:off x="0" y="0"/>
              <a:ext cx="5094265" cy="235906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16205"/>
                  </a:lnTo>
                  <a:lnTo>
                    <a:pt x="9000" y="16205"/>
                  </a:lnTo>
                  <a:lnTo>
                    <a:pt x="2089" y="21600"/>
                  </a:lnTo>
                  <a:lnTo>
                    <a:pt x="3600" y="16205"/>
                  </a:lnTo>
                  <a:lnTo>
                    <a:pt x="0" y="16205"/>
                  </a:lnTo>
                  <a:lnTo>
                    <a:pt x="0" y="9453"/>
                  </a:lnTo>
                  <a:close/>
                </a:path>
              </a:pathLst>
            </a:custGeom>
            <a:solidFill>
              <a:srgbClr val="FF0000"/>
            </a:solidFill>
            <a:ln w="12700" cap="flat">
              <a:solidFill>
                <a:srgbClr val="C00000"/>
              </a:solidFill>
              <a:prstDash val="solid"/>
              <a:miter lim="800000"/>
            </a:ln>
            <a:effectLst/>
          </p:spPr>
          <p:txBody>
            <a:bodyPr wrap="square" lIns="48767" tIns="48767" rIns="48767" bIns="48767" numCol="1" anchor="ctr">
              <a:noAutofit/>
            </a:bodyPr>
            <a:lstStyle/>
            <a:p>
              <a:pPr algn="l" defTabSz="1300480">
                <a:defRPr b="0">
                  <a:latin typeface="Calibri"/>
                  <a:ea typeface="Calibri"/>
                  <a:cs typeface="Calibri"/>
                  <a:sym typeface="Calibri"/>
                </a:defRPr>
              </a:pPr>
            </a:p>
          </p:txBody>
        </p:sp>
        <p:sp>
          <p:nvSpPr>
            <p:cNvPr id="220" name="Any CA can issue a cert for any domain!…"/>
            <p:cNvSpPr txBox="1"/>
            <p:nvPr/>
          </p:nvSpPr>
          <p:spPr>
            <a:xfrm>
              <a:off x="0" y="277360"/>
              <a:ext cx="5094265" cy="121513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8767" tIns="48767" rIns="48767" bIns="48767" numCol="1" anchor="ctr">
              <a:spAutoFit/>
            </a:bodyPr>
            <a:lstStyle/>
            <a:p>
              <a:pPr marL="480059" indent="-480059" algn="l" defTabSz="1300480">
                <a:buSzPct val="100000"/>
                <a:buFont typeface="Arial"/>
                <a:buChar char="•"/>
                <a:defRPr b="0" sz="1900">
                  <a:latin typeface="Calibri"/>
                  <a:ea typeface="Calibri"/>
                  <a:cs typeface="Calibri"/>
                  <a:sym typeface="Calibri"/>
                </a:defRPr>
              </a:pPr>
              <a:r>
                <a:t>Any CA can issue a cert for any domain!</a:t>
              </a:r>
            </a:p>
            <a:p>
              <a:pPr marL="480059" indent="-480059" algn="l" defTabSz="1300480">
                <a:buSzPct val="100000"/>
                <a:buFont typeface="Arial"/>
                <a:buChar char="•"/>
                <a:defRPr sz="1900">
                  <a:latin typeface="Calibri"/>
                  <a:ea typeface="Calibri"/>
                  <a:cs typeface="Calibri"/>
                  <a:sym typeface="Calibri"/>
                </a:defRPr>
              </a:pPr>
              <a:r>
                <a:t>The only thing that stops me from buying a cert for </a:t>
              </a:r>
              <a:r>
                <a:rPr i="1"/>
                <a:t>google.com</a:t>
              </a:r>
              <a:r>
                <a:t> is a manual verification process</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217">
                                            <p:txEl>
                                              <p:pRg st="3" end="3"/>
                                            </p:txEl>
                                          </p:spTgt>
                                        </p:tgtEl>
                                        <p:attrNameLst>
                                          <p:attrName>style.visibility</p:attrName>
                                        </p:attrNameLst>
                                      </p:cBhvr>
                                      <p:to>
                                        <p:strVal val="visible"/>
                                      </p:to>
                                    </p:set>
                                    <p:anim calcmode="lin" valueType="num">
                                      <p:cBhvr>
                                        <p:cTn id="7" dur="500" fill="hold"/>
                                        <p:tgtEl>
                                          <p:spTgt spid="217">
                                            <p:txEl>
                                              <p:pRg st="3" end="3"/>
                                            </p:txEl>
                                          </p:spTgt>
                                        </p:tgtEl>
                                        <p:attrNameLst>
                                          <p:attrName>ppt_x</p:attrName>
                                        </p:attrNameLst>
                                      </p:cBhvr>
                                      <p:tavLst>
                                        <p:tav tm="0">
                                          <p:val>
                                            <p:strVal val="#ppt_x"/>
                                          </p:val>
                                        </p:tav>
                                        <p:tav tm="100000">
                                          <p:val>
                                            <p:strVal val="#ppt_x"/>
                                          </p:val>
                                        </p:tav>
                                      </p:tavLst>
                                    </p:anim>
                                    <p:anim calcmode="lin" valueType="num">
                                      <p:cBhvr>
                                        <p:cTn id="8" dur="500" fill="hold"/>
                                        <p:tgtEl>
                                          <p:spTgt spid="21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4" presetID="2" grpId="1" fill="hold">
                                  <p:stCondLst>
                                    <p:cond delay="0"/>
                                  </p:stCondLst>
                                  <p:iterate type="el" backwards="0">
                                    <p:tmAbs val="0"/>
                                  </p:iterate>
                                  <p:childTnLst>
                                    <p:set>
                                      <p:cBhvr>
                                        <p:cTn id="12" fill="hold"/>
                                        <p:tgtEl>
                                          <p:spTgt spid="217">
                                            <p:txEl>
                                              <p:pRg st="4" end="4"/>
                                            </p:txEl>
                                          </p:spTgt>
                                        </p:tgtEl>
                                        <p:attrNameLst>
                                          <p:attrName>style.visibility</p:attrName>
                                        </p:attrNameLst>
                                      </p:cBhvr>
                                      <p:to>
                                        <p:strVal val="visible"/>
                                      </p:to>
                                    </p:set>
                                    <p:anim calcmode="lin" valueType="num">
                                      <p:cBhvr>
                                        <p:cTn id="13" dur="500" fill="hold"/>
                                        <p:tgtEl>
                                          <p:spTgt spid="217">
                                            <p:txEl>
                                              <p:pRg st="4" end="4"/>
                                            </p:txEl>
                                          </p:spTgt>
                                        </p:tgtEl>
                                        <p:attrNameLst>
                                          <p:attrName>ppt_x</p:attrName>
                                        </p:attrNameLst>
                                      </p:cBhvr>
                                      <p:tavLst>
                                        <p:tav tm="0">
                                          <p:val>
                                            <p:strVal val="#ppt_x"/>
                                          </p:val>
                                        </p:tav>
                                        <p:tav tm="100000">
                                          <p:val>
                                            <p:strVal val="#ppt_x"/>
                                          </p:val>
                                        </p:tav>
                                      </p:tavLst>
                                    </p:anim>
                                    <p:anim calcmode="lin" valueType="num">
                                      <p:cBhvr>
                                        <p:cTn id="14" dur="500" fill="hold"/>
                                        <p:tgtEl>
                                          <p:spTgt spid="217">
                                            <p:txEl>
                                              <p:pRg st="4" end="4"/>
                                            </p:txEl>
                                          </p:spTgt>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Class="entr" nodeType="afterEffect" presetSubtype="4" presetID="2" grpId="1" fill="hold">
                                  <p:stCondLst>
                                    <p:cond delay="0"/>
                                  </p:stCondLst>
                                  <p:iterate type="el" backwards="0">
                                    <p:tmAbs val="0"/>
                                  </p:iterate>
                                  <p:childTnLst>
                                    <p:set>
                                      <p:cBhvr>
                                        <p:cTn id="17" fill="hold"/>
                                        <p:tgtEl>
                                          <p:spTgt spid="217">
                                            <p:txEl>
                                              <p:pRg st="5" end="5"/>
                                            </p:txEl>
                                          </p:spTgt>
                                        </p:tgtEl>
                                        <p:attrNameLst>
                                          <p:attrName>style.visibility</p:attrName>
                                        </p:attrNameLst>
                                      </p:cBhvr>
                                      <p:to>
                                        <p:strVal val="visible"/>
                                      </p:to>
                                    </p:set>
                                    <p:anim calcmode="lin" valueType="num">
                                      <p:cBhvr>
                                        <p:cTn id="18" dur="500" fill="hold"/>
                                        <p:tgtEl>
                                          <p:spTgt spid="217">
                                            <p:txEl>
                                              <p:pRg st="5" end="5"/>
                                            </p:txEl>
                                          </p:spTgt>
                                        </p:tgtEl>
                                        <p:attrNameLst>
                                          <p:attrName>ppt_x</p:attrName>
                                        </p:attrNameLst>
                                      </p:cBhvr>
                                      <p:tavLst>
                                        <p:tav tm="0">
                                          <p:val>
                                            <p:strVal val="#ppt_x"/>
                                          </p:val>
                                        </p:tav>
                                        <p:tav tm="100000">
                                          <p:val>
                                            <p:strVal val="#ppt_x"/>
                                          </p:val>
                                        </p:tav>
                                      </p:tavLst>
                                    </p:anim>
                                    <p:anim calcmode="lin" valueType="num">
                                      <p:cBhvr>
                                        <p:cTn id="19" dur="500" fill="hold"/>
                                        <p:tgtEl>
                                          <p:spTgt spid="217">
                                            <p:txEl>
                                              <p:pRg st="5" end="5"/>
                                            </p:txEl>
                                          </p:spTgt>
                                        </p:tgtEl>
                                        <p:attrNameLst>
                                          <p:attrName>ppt_y</p:attrName>
                                        </p:attrNameLst>
                                      </p:cBhvr>
                                      <p:tavLst>
                                        <p:tav tm="0">
                                          <p:val>
                                            <p:strVal val="1+#ppt_h/2"/>
                                          </p:val>
                                        </p:tav>
                                        <p:tav tm="100000">
                                          <p:val>
                                            <p:strVal val="#ppt_y"/>
                                          </p:val>
                                        </p:tav>
                                      </p:tavLst>
                                    </p:anim>
                                  </p:childTnLst>
                                </p:cTn>
                              </p:par>
                            </p:childTnLst>
                          </p:cTn>
                        </p:par>
                        <p:par>
                          <p:cTn id="20" fill="hold">
                            <p:stCondLst>
                              <p:cond delay="1000"/>
                            </p:stCondLst>
                            <p:childTnLst>
                              <p:par>
                                <p:cTn id="21" presetClass="entr" nodeType="afterEffect" presetSubtype="4" presetID="2" grpId="1" fill="hold">
                                  <p:stCondLst>
                                    <p:cond delay="0"/>
                                  </p:stCondLst>
                                  <p:iterate type="el" backwards="0">
                                    <p:tmAbs val="0"/>
                                  </p:iterate>
                                  <p:childTnLst>
                                    <p:set>
                                      <p:cBhvr>
                                        <p:cTn id="22" fill="hold"/>
                                        <p:tgtEl>
                                          <p:spTgt spid="217">
                                            <p:txEl>
                                              <p:pRg st="6" end="6"/>
                                            </p:txEl>
                                          </p:spTgt>
                                        </p:tgtEl>
                                        <p:attrNameLst>
                                          <p:attrName>style.visibility</p:attrName>
                                        </p:attrNameLst>
                                      </p:cBhvr>
                                      <p:to>
                                        <p:strVal val="visible"/>
                                      </p:to>
                                    </p:set>
                                    <p:anim calcmode="lin" valueType="num">
                                      <p:cBhvr>
                                        <p:cTn id="23" dur="500" fill="hold"/>
                                        <p:tgtEl>
                                          <p:spTgt spid="217">
                                            <p:txEl>
                                              <p:pRg st="6" end="6"/>
                                            </p:txEl>
                                          </p:spTgt>
                                        </p:tgtEl>
                                        <p:attrNameLst>
                                          <p:attrName>ppt_x</p:attrName>
                                        </p:attrNameLst>
                                      </p:cBhvr>
                                      <p:tavLst>
                                        <p:tav tm="0">
                                          <p:val>
                                            <p:strVal val="#ppt_x"/>
                                          </p:val>
                                        </p:tav>
                                        <p:tav tm="100000">
                                          <p:val>
                                            <p:strVal val="#ppt_x"/>
                                          </p:val>
                                        </p:tav>
                                      </p:tavLst>
                                    </p:anim>
                                    <p:anim calcmode="lin" valueType="num">
                                      <p:cBhvr>
                                        <p:cTn id="24" dur="500" fill="hold"/>
                                        <p:tgtEl>
                                          <p:spTgt spid="21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4" presetID="2" grpId="1" fill="hold">
                                  <p:stCondLst>
                                    <p:cond delay="0"/>
                                  </p:stCondLst>
                                  <p:iterate type="el" backwards="0">
                                    <p:tmAbs val="0"/>
                                  </p:iterate>
                                  <p:childTnLst>
                                    <p:set>
                                      <p:cBhvr>
                                        <p:cTn id="28" fill="hold"/>
                                        <p:tgtEl>
                                          <p:spTgt spid="217">
                                            <p:txEl>
                                              <p:pRg st="7" end="7"/>
                                            </p:txEl>
                                          </p:spTgt>
                                        </p:tgtEl>
                                        <p:attrNameLst>
                                          <p:attrName>style.visibility</p:attrName>
                                        </p:attrNameLst>
                                      </p:cBhvr>
                                      <p:to>
                                        <p:strVal val="visible"/>
                                      </p:to>
                                    </p:set>
                                    <p:anim calcmode="lin" valueType="num">
                                      <p:cBhvr>
                                        <p:cTn id="29" dur="500" fill="hold"/>
                                        <p:tgtEl>
                                          <p:spTgt spid="217">
                                            <p:txEl>
                                              <p:pRg st="7" end="7"/>
                                            </p:txEl>
                                          </p:spTgt>
                                        </p:tgtEl>
                                        <p:attrNameLst>
                                          <p:attrName>ppt_x</p:attrName>
                                        </p:attrNameLst>
                                      </p:cBhvr>
                                      <p:tavLst>
                                        <p:tav tm="0">
                                          <p:val>
                                            <p:strVal val="#ppt_x"/>
                                          </p:val>
                                        </p:tav>
                                        <p:tav tm="100000">
                                          <p:val>
                                            <p:strVal val="#ppt_x"/>
                                          </p:val>
                                        </p:tav>
                                      </p:tavLst>
                                    </p:anim>
                                    <p:anim calcmode="lin" valueType="num">
                                      <p:cBhvr>
                                        <p:cTn id="30" dur="500" fill="hold"/>
                                        <p:tgtEl>
                                          <p:spTgt spid="21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4" presetID="2" grpId="1" fill="hold">
                                  <p:stCondLst>
                                    <p:cond delay="0"/>
                                  </p:stCondLst>
                                  <p:iterate type="el" backwards="0">
                                    <p:tmAbs val="0"/>
                                  </p:iterate>
                                  <p:childTnLst>
                                    <p:set>
                                      <p:cBhvr>
                                        <p:cTn id="34" fill="hold"/>
                                        <p:tgtEl>
                                          <p:spTgt spid="217">
                                            <p:txEl>
                                              <p:pRg st="8" end="8"/>
                                            </p:txEl>
                                          </p:spTgt>
                                        </p:tgtEl>
                                        <p:attrNameLst>
                                          <p:attrName>style.visibility</p:attrName>
                                        </p:attrNameLst>
                                      </p:cBhvr>
                                      <p:to>
                                        <p:strVal val="visible"/>
                                      </p:to>
                                    </p:set>
                                    <p:anim calcmode="lin" valueType="num">
                                      <p:cBhvr>
                                        <p:cTn id="35" dur="500" fill="hold"/>
                                        <p:tgtEl>
                                          <p:spTgt spid="217">
                                            <p:txEl>
                                              <p:pRg st="8" end="8"/>
                                            </p:txEl>
                                          </p:spTgt>
                                        </p:tgtEl>
                                        <p:attrNameLst>
                                          <p:attrName>ppt_x</p:attrName>
                                        </p:attrNameLst>
                                      </p:cBhvr>
                                      <p:tavLst>
                                        <p:tav tm="0">
                                          <p:val>
                                            <p:strVal val="#ppt_x"/>
                                          </p:val>
                                        </p:tav>
                                        <p:tav tm="100000">
                                          <p:val>
                                            <p:strVal val="#ppt_x"/>
                                          </p:val>
                                        </p:tav>
                                      </p:tavLst>
                                    </p:anim>
                                    <p:anim calcmode="lin" valueType="num">
                                      <p:cBhvr>
                                        <p:cTn id="36" dur="500" fill="hold"/>
                                        <p:tgtEl>
                                          <p:spTgt spid="21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Class="entr" nodeType="clickEffect" presetSubtype="4" presetID="2" grpId="2" fill="hold">
                                  <p:stCondLst>
                                    <p:cond delay="0"/>
                                  </p:stCondLst>
                                  <p:iterate type="el" backwards="0">
                                    <p:tmAbs val="0"/>
                                  </p:iterate>
                                  <p:childTnLst>
                                    <p:set>
                                      <p:cBhvr>
                                        <p:cTn id="40" fill="hold"/>
                                        <p:tgtEl>
                                          <p:spTgt spid="221"/>
                                        </p:tgtEl>
                                        <p:attrNameLst>
                                          <p:attrName>style.visibility</p:attrName>
                                        </p:attrNameLst>
                                      </p:cBhvr>
                                      <p:to>
                                        <p:strVal val="visible"/>
                                      </p:to>
                                    </p:set>
                                    <p:anim calcmode="lin" valueType="num">
                                      <p:cBhvr>
                                        <p:cTn id="41" dur="500" fill="hold"/>
                                        <p:tgtEl>
                                          <p:spTgt spid="221"/>
                                        </p:tgtEl>
                                        <p:attrNameLst>
                                          <p:attrName>ppt_x</p:attrName>
                                        </p:attrNameLst>
                                      </p:cBhvr>
                                      <p:tavLst>
                                        <p:tav tm="0">
                                          <p:val>
                                            <p:strVal val="#ppt_x"/>
                                          </p:val>
                                        </p:tav>
                                        <p:tav tm="100000">
                                          <p:val>
                                            <p:strVal val="#ppt_x"/>
                                          </p:val>
                                        </p:tav>
                                      </p:tavLst>
                                    </p:anim>
                                    <p:anim calcmode="lin" valueType="num">
                                      <p:cBhvr>
                                        <p:cTn id="42" dur="500" fill="hold"/>
                                        <p:tgtEl>
                                          <p:spTgt spid="221"/>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Class="entr" nodeType="clickEffect" presetSubtype="4" presetID="2" grpId="1" fill="hold">
                                  <p:stCondLst>
                                    <p:cond delay="0"/>
                                  </p:stCondLst>
                                  <p:iterate type="el" backwards="0">
                                    <p:tmAbs val="0"/>
                                  </p:iterate>
                                  <p:childTnLst>
                                    <p:set>
                                      <p:cBhvr>
                                        <p:cTn id="46" fill="hold"/>
                                        <p:tgtEl>
                                          <p:spTgt spid="217">
                                            <p:txEl>
                                              <p:pRg st="9" end="9"/>
                                            </p:txEl>
                                          </p:spTgt>
                                        </p:tgtEl>
                                        <p:attrNameLst>
                                          <p:attrName>style.visibility</p:attrName>
                                        </p:attrNameLst>
                                      </p:cBhvr>
                                      <p:to>
                                        <p:strVal val="visible"/>
                                      </p:to>
                                    </p:set>
                                    <p:anim calcmode="lin" valueType="num">
                                      <p:cBhvr>
                                        <p:cTn id="47" dur="500" fill="hold"/>
                                        <p:tgtEl>
                                          <p:spTgt spid="217">
                                            <p:txEl>
                                              <p:pRg st="9" end="9"/>
                                            </p:txEl>
                                          </p:spTgt>
                                        </p:tgtEl>
                                        <p:attrNameLst>
                                          <p:attrName>ppt_x</p:attrName>
                                        </p:attrNameLst>
                                      </p:cBhvr>
                                      <p:tavLst>
                                        <p:tav tm="0">
                                          <p:val>
                                            <p:strVal val="#ppt_x"/>
                                          </p:val>
                                        </p:tav>
                                        <p:tav tm="100000">
                                          <p:val>
                                            <p:strVal val="#ppt_x"/>
                                          </p:val>
                                        </p:tav>
                                      </p:tavLst>
                                    </p:anim>
                                    <p:anim calcmode="lin" valueType="num">
                                      <p:cBhvr>
                                        <p:cTn id="48" dur="500" fill="hold"/>
                                        <p:tgtEl>
                                          <p:spTgt spid="217">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21" grpId="2"/>
      <p:bldP build="p" bldLvl="5" animBg="1" rev="0" advAuto="0" spid="217" grpId="1"/>
    </p:bldLst>
  </p:timing>
</p:sld>
</file>

<file path=ppt/slides/slide5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00000"/>
        </a:solidFill>
      </p:bgPr>
    </p:bg>
    <p:spTree>
      <p:nvGrpSpPr>
        <p:cNvPr id="1" name=""/>
        <p:cNvGrpSpPr/>
        <p:nvPr/>
      </p:nvGrpSpPr>
      <p:grpSpPr>
        <a:xfrm>
          <a:off x="0" y="0"/>
          <a:ext cx="0" cy="0"/>
          <a:chOff x="0" y="0"/>
          <a:chExt cx="0" cy="0"/>
        </a:xfrm>
      </p:grpSpPr>
      <p:sp>
        <p:nvSpPr>
          <p:cNvPr id="3705" name="Is the Web Ready for…"/>
          <p:cNvSpPr txBox="1"/>
          <p:nvPr/>
        </p:nvSpPr>
        <p:spPr>
          <a:xfrm>
            <a:off x="1270000" y="398961"/>
            <a:ext cx="10464800" cy="3302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normAutofit fontScale="100000" lnSpcReduction="0"/>
          </a:bodyPr>
          <a:lstStyle/>
          <a:p>
            <a:pPr>
              <a:defRPr sz="6000">
                <a:solidFill>
                  <a:srgbClr val="FFFB00"/>
                </a:solidFill>
                <a:latin typeface="Helvetica"/>
                <a:ea typeface="Helvetica"/>
                <a:cs typeface="Helvetica"/>
                <a:sym typeface="Helvetica"/>
              </a:defRPr>
            </a:pPr>
          </a:p>
          <a:p>
            <a:pPr>
              <a:spcBef>
                <a:spcPts val="1000"/>
              </a:spcBef>
              <a:defRPr sz="6000">
                <a:latin typeface="Helvetica"/>
                <a:ea typeface="Helvetica"/>
                <a:cs typeface="Helvetica"/>
                <a:sym typeface="Helvetica"/>
              </a:defRPr>
            </a:pPr>
            <a:r>
              <a:t>Is the Web Ready for</a:t>
            </a:r>
          </a:p>
          <a:p>
            <a:pPr>
              <a:spcBef>
                <a:spcPts val="1000"/>
              </a:spcBef>
              <a:defRPr sz="6000">
                <a:solidFill>
                  <a:schemeClr val="accent4">
                    <a:hueOff val="468000"/>
                    <a:satOff val="-4761"/>
                    <a:lumOff val="10196"/>
                  </a:schemeClr>
                </a:solidFill>
                <a:latin typeface="Helvetica"/>
                <a:ea typeface="Helvetica"/>
                <a:cs typeface="Helvetica"/>
                <a:sym typeface="Helvetica"/>
              </a:defRPr>
            </a:pPr>
            <a:r>
              <a:t> OCSP Must-Staple? </a:t>
            </a:r>
            <a:endParaRPr sz="1200"/>
          </a:p>
        </p:txBody>
      </p:sp>
      <p:pic>
        <p:nvPicPr>
          <p:cNvPr id="3706" name="Chrome-logo.png" descr="Chrome-logo.png"/>
          <p:cNvPicPr>
            <a:picLocks noChangeAspect="1"/>
          </p:cNvPicPr>
          <p:nvPr/>
        </p:nvPicPr>
        <p:blipFill>
          <a:blip r:embed="rId3">
            <a:extLst/>
          </a:blip>
          <a:stretch>
            <a:fillRect/>
          </a:stretch>
        </p:blipFill>
        <p:spPr>
          <a:xfrm>
            <a:off x="10028341" y="4875244"/>
            <a:ext cx="1140620" cy="1140620"/>
          </a:xfrm>
          <a:prstGeom prst="rect">
            <a:avLst/>
          </a:prstGeom>
          <a:ln w="12700">
            <a:miter lim="400000"/>
          </a:ln>
        </p:spPr>
      </p:pic>
      <p:pic>
        <p:nvPicPr>
          <p:cNvPr id="3707" name="250px-VRSNlogoAug2012.png" descr="250px-VRSNlogoAug2012.png"/>
          <p:cNvPicPr>
            <a:picLocks noChangeAspect="1"/>
          </p:cNvPicPr>
          <p:nvPr/>
        </p:nvPicPr>
        <p:blipFill>
          <a:blip r:embed="rId4">
            <a:extLst/>
          </a:blip>
          <a:srcRect l="18183" t="9604" r="18183" b="29836"/>
          <a:stretch>
            <a:fillRect/>
          </a:stretch>
        </p:blipFill>
        <p:spPr>
          <a:xfrm>
            <a:off x="2085600" y="4875244"/>
            <a:ext cx="1198500" cy="1140596"/>
          </a:xfrm>
          <a:prstGeom prst="rect">
            <a:avLst/>
          </a:prstGeom>
          <a:ln w="12700">
            <a:miter lim="400000"/>
          </a:ln>
        </p:spPr>
      </p:pic>
      <p:pic>
        <p:nvPicPr>
          <p:cNvPr id="3708" name="strategic_bofa500_1.png" descr="strategic_bofa500_1.png"/>
          <p:cNvPicPr>
            <a:picLocks noChangeAspect="1"/>
          </p:cNvPicPr>
          <p:nvPr/>
        </p:nvPicPr>
        <p:blipFill>
          <a:blip r:embed="rId5">
            <a:extLst/>
          </a:blip>
          <a:srcRect l="28418" t="39675" r="28418" b="0"/>
          <a:stretch>
            <a:fillRect/>
          </a:stretch>
        </p:blipFill>
        <p:spPr>
          <a:xfrm>
            <a:off x="5690059" y="4875244"/>
            <a:ext cx="1932473" cy="911516"/>
          </a:xfrm>
          <a:prstGeom prst="rect">
            <a:avLst/>
          </a:prstGeom>
          <a:ln w="12700">
            <a:miter lim="400000"/>
          </a:ln>
        </p:spPr>
      </p:pic>
      <p:sp>
        <p:nvSpPr>
          <p:cNvPr id="3709" name="Web server"/>
          <p:cNvSpPr txBox="1"/>
          <p:nvPr/>
        </p:nvSpPr>
        <p:spPr>
          <a:xfrm>
            <a:off x="5860239" y="5972020"/>
            <a:ext cx="1818159" cy="508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Web server</a:t>
            </a:r>
          </a:p>
        </p:txBody>
      </p:sp>
      <p:sp>
        <p:nvSpPr>
          <p:cNvPr id="3710" name="Certificate authority"/>
          <p:cNvSpPr txBox="1"/>
          <p:nvPr/>
        </p:nvSpPr>
        <p:spPr>
          <a:xfrm>
            <a:off x="1150637" y="5972020"/>
            <a:ext cx="3068489" cy="508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Certificate authority</a:t>
            </a:r>
          </a:p>
        </p:txBody>
      </p:sp>
      <p:sp>
        <p:nvSpPr>
          <p:cNvPr id="3711" name="Browser"/>
          <p:cNvSpPr txBox="1"/>
          <p:nvPr/>
        </p:nvSpPr>
        <p:spPr>
          <a:xfrm>
            <a:off x="10028341" y="5882388"/>
            <a:ext cx="1342927" cy="508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Browser</a:t>
            </a:r>
          </a:p>
        </p:txBody>
      </p:sp>
      <p:sp>
        <p:nvSpPr>
          <p:cNvPr id="3712" name="Rounded Rectangle"/>
          <p:cNvSpPr/>
          <p:nvPr/>
        </p:nvSpPr>
        <p:spPr>
          <a:xfrm>
            <a:off x="953160" y="4594352"/>
            <a:ext cx="3463443" cy="1987296"/>
          </a:xfrm>
          <a:prstGeom prst="roundRect">
            <a:avLst>
              <a:gd name="adj" fmla="val 14269"/>
            </a:avLst>
          </a:prstGeom>
          <a:ln w="63500">
            <a:solidFill>
              <a:schemeClr val="accent4">
                <a:hueOff val="468000"/>
                <a:satOff val="-4761"/>
                <a:lumOff val="10196"/>
              </a:schemeClr>
            </a:solidFill>
            <a:miter lim="400000"/>
          </a:ln>
        </p:spPr>
        <p:txBody>
          <a:bodyPr lIns="50800" tIns="50800" rIns="50800" bIns="50800" anchor="ctr"/>
          <a:lstStyle/>
          <a:p>
            <a:pPr>
              <a:defRPr b="0" sz="2200">
                <a:latin typeface="+mn-lt"/>
                <a:ea typeface="+mn-ea"/>
                <a:cs typeface="+mn-cs"/>
                <a:sym typeface="Helvetica Neue Medium"/>
              </a:defRPr>
            </a:pPr>
          </a:p>
        </p:txBody>
      </p:sp>
      <p:grpSp>
        <p:nvGrpSpPr>
          <p:cNvPr id="3717" name="Group"/>
          <p:cNvGrpSpPr/>
          <p:nvPr/>
        </p:nvGrpSpPr>
        <p:grpSpPr>
          <a:xfrm>
            <a:off x="5377758" y="6953985"/>
            <a:ext cx="4712905" cy="931167"/>
            <a:chOff x="0" y="0"/>
            <a:chExt cx="4712903" cy="931165"/>
          </a:xfrm>
        </p:grpSpPr>
        <p:sp>
          <p:nvSpPr>
            <p:cNvPr id="3713" name="Fetch and cache OCSP responses"/>
            <p:cNvSpPr txBox="1"/>
            <p:nvPr/>
          </p:nvSpPr>
          <p:spPr>
            <a:xfrm>
              <a:off x="461627" y="-1"/>
              <a:ext cx="4251277" cy="45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a:solidFill>
                    <a:schemeClr val="accent4">
                      <a:hueOff val="468000"/>
                      <a:satOff val="-4761"/>
                      <a:lumOff val="10196"/>
                    </a:schemeClr>
                  </a:solidFill>
                  <a:latin typeface="Gill Sans"/>
                  <a:ea typeface="Gill Sans"/>
                  <a:cs typeface="Gill Sans"/>
                  <a:sym typeface="Gill Sans"/>
                </a:defRPr>
              </a:lvl1pPr>
            </a:lstStyle>
            <a:p>
              <a:pPr/>
              <a:r>
                <a:t>Fetch and cache OCSP responses</a:t>
              </a:r>
            </a:p>
          </p:txBody>
        </p:sp>
        <p:sp>
          <p:nvSpPr>
            <p:cNvPr id="3714" name="Handling errors"/>
            <p:cNvSpPr txBox="1"/>
            <p:nvPr/>
          </p:nvSpPr>
          <p:spPr>
            <a:xfrm>
              <a:off x="456215" y="473965"/>
              <a:ext cx="2058145" cy="45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a:solidFill>
                    <a:schemeClr val="accent4">
                      <a:hueOff val="468000"/>
                      <a:satOff val="-4761"/>
                      <a:lumOff val="10196"/>
                    </a:schemeClr>
                  </a:solidFill>
                  <a:latin typeface="Gill Sans"/>
                  <a:ea typeface="Gill Sans"/>
                  <a:cs typeface="Gill Sans"/>
                  <a:sym typeface="Gill Sans"/>
                </a:defRPr>
              </a:lvl1pPr>
            </a:lstStyle>
            <a:p>
              <a:pPr/>
              <a:r>
                <a:t>Handling errors</a:t>
              </a:r>
            </a:p>
          </p:txBody>
        </p:sp>
        <p:sp>
          <p:nvSpPr>
            <p:cNvPr id="3715" name="Dingbat Check"/>
            <p:cNvSpPr/>
            <p:nvPr/>
          </p:nvSpPr>
          <p:spPr>
            <a:xfrm>
              <a:off x="0" y="55808"/>
              <a:ext cx="378750" cy="359913"/>
            </a:xfrm>
            <a:custGeom>
              <a:avLst/>
              <a:gdLst/>
              <a:ahLst/>
              <a:cxnLst>
                <a:cxn ang="0">
                  <a:pos x="wd2" y="hd2"/>
                </a:cxn>
                <a:cxn ang="5400000">
                  <a:pos x="wd2" y="hd2"/>
                </a:cxn>
                <a:cxn ang="10800000">
                  <a:pos x="wd2" y="hd2"/>
                </a:cxn>
                <a:cxn ang="16200000">
                  <a:pos x="wd2" y="hd2"/>
                </a:cxn>
              </a:cxnLst>
              <a:rect l="0" t="0" r="r" b="b"/>
              <a:pathLst>
                <a:path w="21452" h="20404" fill="norm" stroke="1"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chemeClr val="accent3"/>
            </a:solidFill>
            <a:ln w="12700" cap="flat">
              <a:noFill/>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sp>
          <p:nvSpPr>
            <p:cNvPr id="3716" name="Dingbat Check"/>
            <p:cNvSpPr/>
            <p:nvPr/>
          </p:nvSpPr>
          <p:spPr>
            <a:xfrm>
              <a:off x="0" y="522609"/>
              <a:ext cx="378750" cy="359913"/>
            </a:xfrm>
            <a:custGeom>
              <a:avLst/>
              <a:gdLst/>
              <a:ahLst/>
              <a:cxnLst>
                <a:cxn ang="0">
                  <a:pos x="wd2" y="hd2"/>
                </a:cxn>
                <a:cxn ang="5400000">
                  <a:pos x="wd2" y="hd2"/>
                </a:cxn>
                <a:cxn ang="10800000">
                  <a:pos x="wd2" y="hd2"/>
                </a:cxn>
                <a:cxn ang="16200000">
                  <a:pos x="wd2" y="hd2"/>
                </a:cxn>
              </a:cxnLst>
              <a:rect l="0" t="0" r="r" b="b"/>
              <a:pathLst>
                <a:path w="21452" h="20404" fill="norm" stroke="1"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chemeClr val="accent3"/>
            </a:solidFill>
            <a:ln w="12700" cap="flat">
              <a:noFill/>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path" nodeType="clickEffect" presetSubtype="0" presetID="-1" grpId="1" accel="50000" decel="50000" fill="hold">
                                  <p:stCondLst>
                                    <p:cond delay="0"/>
                                  </p:stCondLst>
                                  <p:childTnLst>
                                    <p:animMotion path="M 0.000000 0.000000 L 0.315148 0.000000" origin="layout" pathEditMode="relative">
                                      <p:cBhvr>
                                        <p:cTn id="6" dur="1000" fill="hold"/>
                                        <p:tgtEl>
                                          <p:spTgt spid="3712"/>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371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717" grpId="2"/>
    </p:bldLst>
  </p:timing>
</p:sld>
</file>

<file path=ppt/slides/slide5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21" name="Web Server…"/>
          <p:cNvSpPr txBox="1"/>
          <p:nvPr>
            <p:ph type="title"/>
          </p:nvPr>
        </p:nvSpPr>
        <p:spPr>
          <a:prstGeom prst="rect">
            <a:avLst/>
          </a:prstGeom>
        </p:spPr>
        <p:txBody>
          <a:bodyPr/>
          <a:lstStyle/>
          <a:p>
            <a:pPr/>
            <a:r>
              <a:t>Web Server</a:t>
            </a:r>
          </a:p>
          <a:p>
            <a:pPr/>
            <a:r>
              <a:t>Methodology</a:t>
            </a:r>
          </a:p>
        </p:txBody>
      </p:sp>
      <p:sp>
        <p:nvSpPr>
          <p:cNvPr id="3722"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3723" name="logo.png" descr="logo.png"/>
          <p:cNvPicPr>
            <a:picLocks noChangeAspect="1"/>
          </p:cNvPicPr>
          <p:nvPr/>
        </p:nvPicPr>
        <p:blipFill>
          <a:blip r:embed="rId3">
            <a:extLst/>
          </a:blip>
          <a:stretch>
            <a:fillRect/>
          </a:stretch>
        </p:blipFill>
        <p:spPr>
          <a:xfrm>
            <a:off x="6501454" y="2681775"/>
            <a:ext cx="3362515" cy="773486"/>
          </a:xfrm>
          <a:prstGeom prst="rect">
            <a:avLst/>
          </a:prstGeom>
          <a:ln w="12700">
            <a:miter lim="400000"/>
          </a:ln>
        </p:spPr>
      </p:pic>
      <p:pic>
        <p:nvPicPr>
          <p:cNvPr id="3724" name="Apache_Software_Foundation_Logo_(2016).svg.png" descr="Apache_Software_Foundation_Logo_(2016).svg.png"/>
          <p:cNvPicPr>
            <a:picLocks noChangeAspect="1"/>
          </p:cNvPicPr>
          <p:nvPr/>
        </p:nvPicPr>
        <p:blipFill>
          <a:blip r:embed="rId4">
            <a:extLst/>
          </a:blip>
          <a:stretch>
            <a:fillRect/>
          </a:stretch>
        </p:blipFill>
        <p:spPr>
          <a:xfrm>
            <a:off x="2887113" y="2247504"/>
            <a:ext cx="3362514" cy="1642028"/>
          </a:xfrm>
          <a:prstGeom prst="rect">
            <a:avLst/>
          </a:prstGeom>
          <a:ln w="12700">
            <a:miter lim="400000"/>
          </a:ln>
        </p:spPr>
      </p:pic>
      <p:sp>
        <p:nvSpPr>
          <p:cNvPr id="3725" name="(1) Performance"/>
          <p:cNvSpPr txBox="1"/>
          <p:nvPr/>
        </p:nvSpPr>
        <p:spPr>
          <a:xfrm>
            <a:off x="2089906" y="4435235"/>
            <a:ext cx="2958531" cy="596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3400">
                <a:solidFill>
                  <a:schemeClr val="accent4">
                    <a:hueOff val="468000"/>
                    <a:satOff val="-4761"/>
                    <a:lumOff val="10196"/>
                  </a:schemeClr>
                </a:solidFill>
                <a:latin typeface="Gill Sans"/>
                <a:ea typeface="Gill Sans"/>
                <a:cs typeface="Gill Sans"/>
                <a:sym typeface="Gill Sans"/>
              </a:defRPr>
            </a:lvl1pPr>
          </a:lstStyle>
          <a:p>
            <a:pPr/>
            <a:r>
              <a:t>(1) Performance</a:t>
            </a:r>
          </a:p>
        </p:txBody>
      </p:sp>
      <p:sp>
        <p:nvSpPr>
          <p:cNvPr id="3726" name="(2) Caching"/>
          <p:cNvSpPr txBox="1"/>
          <p:nvPr/>
        </p:nvSpPr>
        <p:spPr>
          <a:xfrm>
            <a:off x="2147902" y="6012111"/>
            <a:ext cx="2119177" cy="596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3400">
                <a:solidFill>
                  <a:schemeClr val="accent4">
                    <a:hueOff val="468000"/>
                    <a:satOff val="-4761"/>
                    <a:lumOff val="10196"/>
                  </a:schemeClr>
                </a:solidFill>
                <a:latin typeface="Gill Sans"/>
                <a:ea typeface="Gill Sans"/>
                <a:cs typeface="Gill Sans"/>
                <a:sym typeface="Gill Sans"/>
              </a:defRPr>
            </a:lvl1pPr>
          </a:lstStyle>
          <a:p>
            <a:pPr/>
            <a:r>
              <a:t>(2) Caching</a:t>
            </a:r>
          </a:p>
        </p:txBody>
      </p:sp>
      <p:sp>
        <p:nvSpPr>
          <p:cNvPr id="3727" name="Prefetch OCSP response"/>
          <p:cNvSpPr txBox="1"/>
          <p:nvPr/>
        </p:nvSpPr>
        <p:spPr>
          <a:xfrm>
            <a:off x="6398899" y="4435235"/>
            <a:ext cx="4460342" cy="596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3400">
                <a:latin typeface="Gill Sans"/>
                <a:ea typeface="Gill Sans"/>
                <a:cs typeface="Gill Sans"/>
                <a:sym typeface="Gill Sans"/>
              </a:defRPr>
            </a:lvl1pPr>
          </a:lstStyle>
          <a:p>
            <a:pPr/>
            <a:r>
              <a:t>Prefetch OCSP response</a:t>
            </a:r>
          </a:p>
        </p:txBody>
      </p:sp>
      <p:sp>
        <p:nvSpPr>
          <p:cNvPr id="3728" name="?"/>
          <p:cNvSpPr/>
          <p:nvPr/>
        </p:nvSpPr>
        <p:spPr>
          <a:xfrm>
            <a:off x="5804498" y="4531583"/>
            <a:ext cx="376794" cy="404205"/>
          </a:xfrm>
          <a:prstGeom prst="rect">
            <a:avLst/>
          </a:prstGeom>
          <a:ln>
            <a:solidFill>
              <a:srgbClr val="FFFFFF"/>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b="0" sz="2200">
                <a:latin typeface="+mn-lt"/>
                <a:ea typeface="+mn-ea"/>
                <a:cs typeface="+mn-cs"/>
                <a:sym typeface="Helvetica Neue Medium"/>
              </a:defRPr>
            </a:lvl1pPr>
          </a:lstStyle>
          <a:p>
            <a:pPr/>
            <a:r>
              <a:t>?</a:t>
            </a:r>
          </a:p>
        </p:txBody>
      </p:sp>
      <p:sp>
        <p:nvSpPr>
          <p:cNvPr id="3729" name="Cache OCSP response"/>
          <p:cNvSpPr txBox="1"/>
          <p:nvPr/>
        </p:nvSpPr>
        <p:spPr>
          <a:xfrm>
            <a:off x="6398899" y="5577840"/>
            <a:ext cx="4113511" cy="596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3400">
                <a:latin typeface="Gill Sans"/>
                <a:ea typeface="Gill Sans"/>
                <a:cs typeface="Gill Sans"/>
                <a:sym typeface="Gill Sans"/>
              </a:defRPr>
            </a:lvl1pPr>
          </a:lstStyle>
          <a:p>
            <a:pPr/>
            <a:r>
              <a:t>Cache OCSP response</a:t>
            </a:r>
          </a:p>
        </p:txBody>
      </p:sp>
      <p:sp>
        <p:nvSpPr>
          <p:cNvPr id="3730" name="Respect nextUpdate in cache"/>
          <p:cNvSpPr txBox="1"/>
          <p:nvPr/>
        </p:nvSpPr>
        <p:spPr>
          <a:xfrm>
            <a:off x="6488927" y="6238636"/>
            <a:ext cx="5218523" cy="596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3400">
                <a:latin typeface="Gill Sans"/>
                <a:ea typeface="Gill Sans"/>
                <a:cs typeface="Gill Sans"/>
                <a:sym typeface="Gill Sans"/>
              </a:defRPr>
            </a:lvl1pPr>
          </a:lstStyle>
          <a:p>
            <a:pPr/>
            <a:r>
              <a:t>Respect nextUpdate in cache</a:t>
            </a:r>
          </a:p>
        </p:txBody>
      </p:sp>
      <p:sp>
        <p:nvSpPr>
          <p:cNvPr id="3731" name="?"/>
          <p:cNvSpPr/>
          <p:nvPr/>
        </p:nvSpPr>
        <p:spPr>
          <a:xfrm>
            <a:off x="5804498" y="5674188"/>
            <a:ext cx="376794" cy="404205"/>
          </a:xfrm>
          <a:prstGeom prst="rect">
            <a:avLst/>
          </a:prstGeom>
          <a:ln>
            <a:solidFill>
              <a:srgbClr val="FFFFFF"/>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b="0" sz="2200">
                <a:latin typeface="+mn-lt"/>
                <a:ea typeface="+mn-ea"/>
                <a:cs typeface="+mn-cs"/>
                <a:sym typeface="Helvetica Neue Medium"/>
              </a:defRPr>
            </a:lvl1pPr>
          </a:lstStyle>
          <a:p>
            <a:pPr/>
            <a:r>
              <a:t>?</a:t>
            </a:r>
          </a:p>
        </p:txBody>
      </p:sp>
      <p:sp>
        <p:nvSpPr>
          <p:cNvPr id="3732" name="?"/>
          <p:cNvSpPr/>
          <p:nvPr/>
        </p:nvSpPr>
        <p:spPr>
          <a:xfrm>
            <a:off x="5804498" y="6334984"/>
            <a:ext cx="376794" cy="404205"/>
          </a:xfrm>
          <a:prstGeom prst="rect">
            <a:avLst/>
          </a:prstGeom>
          <a:ln>
            <a:solidFill>
              <a:srgbClr val="FFFFFF"/>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b="0" sz="2200">
                <a:latin typeface="+mn-lt"/>
                <a:ea typeface="+mn-ea"/>
                <a:cs typeface="+mn-cs"/>
                <a:sym typeface="Helvetica Neue Medium"/>
              </a:defRPr>
            </a:lvl1pPr>
          </a:lstStyle>
          <a:p>
            <a:pPr/>
            <a:r>
              <a:t>?</a:t>
            </a:r>
          </a:p>
        </p:txBody>
      </p:sp>
      <p:sp>
        <p:nvSpPr>
          <p:cNvPr id="3733" name="(3) Availability"/>
          <p:cNvSpPr txBox="1"/>
          <p:nvPr/>
        </p:nvSpPr>
        <p:spPr>
          <a:xfrm>
            <a:off x="2156056" y="7582685"/>
            <a:ext cx="2543176" cy="596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3400">
                <a:solidFill>
                  <a:schemeClr val="accent4">
                    <a:hueOff val="468000"/>
                    <a:satOff val="-4761"/>
                    <a:lumOff val="10196"/>
                  </a:schemeClr>
                </a:solidFill>
                <a:latin typeface="Gill Sans"/>
                <a:ea typeface="Gill Sans"/>
                <a:cs typeface="Gill Sans"/>
                <a:sym typeface="Gill Sans"/>
              </a:defRPr>
            </a:lvl1pPr>
          </a:lstStyle>
          <a:p>
            <a:pPr/>
            <a:r>
              <a:t>(3) Availability</a:t>
            </a:r>
          </a:p>
        </p:txBody>
      </p:sp>
      <p:sp>
        <p:nvSpPr>
          <p:cNvPr id="3734" name="?"/>
          <p:cNvSpPr/>
          <p:nvPr/>
        </p:nvSpPr>
        <p:spPr>
          <a:xfrm>
            <a:off x="5804498" y="7679033"/>
            <a:ext cx="376794" cy="404205"/>
          </a:xfrm>
          <a:prstGeom prst="rect">
            <a:avLst/>
          </a:prstGeom>
          <a:ln>
            <a:solidFill>
              <a:srgbClr val="FFFFFF"/>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b="0" sz="2200">
                <a:latin typeface="+mn-lt"/>
                <a:ea typeface="+mn-ea"/>
                <a:cs typeface="+mn-cs"/>
                <a:sym typeface="Helvetica Neue Medium"/>
              </a:defRPr>
            </a:lvl1pPr>
          </a:lstStyle>
          <a:p>
            <a:pPr/>
            <a:r>
              <a:t>?</a:t>
            </a:r>
          </a:p>
        </p:txBody>
      </p:sp>
      <p:sp>
        <p:nvSpPr>
          <p:cNvPr id="3735" name="Retain OCSP response on error"/>
          <p:cNvSpPr txBox="1"/>
          <p:nvPr/>
        </p:nvSpPr>
        <p:spPr>
          <a:xfrm>
            <a:off x="6322699" y="7582685"/>
            <a:ext cx="5954973" cy="596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0" sz="3400">
                <a:latin typeface="Gill Sans"/>
                <a:ea typeface="Gill Sans"/>
                <a:cs typeface="Gill Sans"/>
                <a:sym typeface="Gill Sans"/>
              </a:defRPr>
            </a:lvl1pPr>
          </a:lstStyle>
          <a:p>
            <a:pPr/>
            <a:r>
              <a:t>Retain OCSP response on error</a:t>
            </a:r>
          </a:p>
        </p:txBody>
      </p:sp>
      <p:sp>
        <p:nvSpPr>
          <p:cNvPr id="3736" name="*Expiration date of a OCSP response"/>
          <p:cNvSpPr txBox="1"/>
          <p:nvPr/>
        </p:nvSpPr>
        <p:spPr>
          <a:xfrm>
            <a:off x="-30911" y="9270999"/>
            <a:ext cx="4016078" cy="393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2000">
                <a:latin typeface="Gill Sans"/>
                <a:ea typeface="Gill Sans"/>
                <a:cs typeface="Gill Sans"/>
                <a:sym typeface="Gill Sans"/>
              </a:defRPr>
            </a:lvl1pPr>
          </a:lstStyle>
          <a:p>
            <a:pPr/>
            <a:r>
              <a:t>*Expiration date of a OCSP response </a:t>
            </a:r>
          </a:p>
        </p:txBody>
      </p:sp>
      <p:sp>
        <p:nvSpPr>
          <p:cNvPr id="3737" name="*"/>
          <p:cNvSpPr txBox="1"/>
          <p:nvPr/>
        </p:nvSpPr>
        <p:spPr>
          <a:xfrm>
            <a:off x="9980160" y="6119569"/>
            <a:ext cx="294358" cy="596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3400">
                <a:latin typeface="Gill Sans"/>
                <a:ea typeface="Gill Sans"/>
                <a:cs typeface="Gill Sans"/>
                <a:sym typeface="Gill Sans"/>
              </a:defRPr>
            </a:lvl1pPr>
          </a:lstStyle>
          <a:p>
            <a:pPr/>
            <a:r>
              <a:t>*</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3724"/>
                                        </p:tgtEl>
                                        <p:attrNameLst>
                                          <p:attrName>style.visibility</p:attrName>
                                        </p:attrNameLst>
                                      </p:cBhvr>
                                      <p:to>
                                        <p:strVal val="visible"/>
                                      </p:to>
                                    </p:set>
                                    <p:animEffect filter="dissolve" transition="in">
                                      <p:cBhvr>
                                        <p:cTn id="7" dur="200"/>
                                        <p:tgtEl>
                                          <p:spTgt spid="3724"/>
                                        </p:tgtEl>
                                      </p:cBhvr>
                                    </p:animEffect>
                                  </p:childTnLst>
                                </p:cTn>
                              </p:par>
                            </p:childTnLst>
                          </p:cTn>
                        </p:par>
                        <p:par>
                          <p:cTn id="8" fill="hold">
                            <p:stCondLst>
                              <p:cond delay="200"/>
                            </p:stCondLst>
                            <p:childTnLst>
                              <p:par>
                                <p:cTn id="9" presetClass="entr" nodeType="afterEffect" presetID="9" grpId="2" fill="hold">
                                  <p:stCondLst>
                                    <p:cond delay="0"/>
                                  </p:stCondLst>
                                  <p:iterate type="el" backwards="0">
                                    <p:tmAbs val="0"/>
                                  </p:iterate>
                                  <p:childTnLst>
                                    <p:set>
                                      <p:cBhvr>
                                        <p:cTn id="10" fill="hold"/>
                                        <p:tgtEl>
                                          <p:spTgt spid="3723"/>
                                        </p:tgtEl>
                                        <p:attrNameLst>
                                          <p:attrName>style.visibility</p:attrName>
                                        </p:attrNameLst>
                                      </p:cBhvr>
                                      <p:to>
                                        <p:strVal val="visible"/>
                                      </p:to>
                                    </p:set>
                                    <p:animEffect filter="dissolve" transition="in">
                                      <p:cBhvr>
                                        <p:cTn id="11" dur="200"/>
                                        <p:tgtEl>
                                          <p:spTgt spid="3723"/>
                                        </p:tgtEl>
                                      </p:cBhvr>
                                    </p:animEffect>
                                  </p:childTnLst>
                                </p:cTn>
                              </p:par>
                            </p:childTnLst>
                          </p:cTn>
                        </p:par>
                      </p:childTnLst>
                    </p:cTn>
                  </p:par>
                  <p:par>
                    <p:cTn id="12" fill="hold">
                      <p:stCondLst>
                        <p:cond delay="indefinite"/>
                      </p:stCondLst>
                      <p:childTnLst>
                        <p:par>
                          <p:cTn id="13" fill="hold">
                            <p:stCondLst>
                              <p:cond delay="0"/>
                            </p:stCondLst>
                            <p:childTnLst>
                              <p:par>
                                <p:cTn id="14" presetClass="entr" nodeType="clickEffect" presetSubtype="0" presetID="1" grpId="3" fill="hold">
                                  <p:stCondLst>
                                    <p:cond delay="0"/>
                                  </p:stCondLst>
                                  <p:iterate type="el" backwards="0">
                                    <p:tmAbs val="0"/>
                                  </p:iterate>
                                  <p:childTnLst>
                                    <p:set>
                                      <p:cBhvr>
                                        <p:cTn id="15" fill="hold"/>
                                        <p:tgtEl>
                                          <p:spTgt spid="3725"/>
                                        </p:tgtEl>
                                        <p:attrNameLst>
                                          <p:attrName>style.visibility</p:attrName>
                                        </p:attrNameLst>
                                      </p:cBhvr>
                                      <p:to>
                                        <p:strVal val="visible"/>
                                      </p:to>
                                    </p:set>
                                  </p:childTnLst>
                                </p:cTn>
                              </p:par>
                            </p:childTnLst>
                          </p:cTn>
                        </p:par>
                        <p:par>
                          <p:cTn id="16" fill="hold">
                            <p:stCondLst>
                              <p:cond delay="0"/>
                            </p:stCondLst>
                            <p:childTnLst>
                              <p:par>
                                <p:cTn id="17" presetClass="entr" nodeType="afterEffect" presetSubtype="0" presetID="1" grpId="4" fill="hold">
                                  <p:stCondLst>
                                    <p:cond delay="0"/>
                                  </p:stCondLst>
                                  <p:iterate type="el" backwards="0">
                                    <p:tmAbs val="0"/>
                                  </p:iterate>
                                  <p:childTnLst>
                                    <p:set>
                                      <p:cBhvr>
                                        <p:cTn id="18" fill="hold"/>
                                        <p:tgtEl>
                                          <p:spTgt spid="3728"/>
                                        </p:tgtEl>
                                        <p:attrNameLst>
                                          <p:attrName>style.visibility</p:attrName>
                                        </p:attrNameLst>
                                      </p:cBhvr>
                                      <p:to>
                                        <p:strVal val="visible"/>
                                      </p:to>
                                    </p:set>
                                  </p:childTnLst>
                                </p:cTn>
                              </p:par>
                            </p:childTnLst>
                          </p:cTn>
                        </p:par>
                        <p:par>
                          <p:cTn id="19" fill="hold">
                            <p:stCondLst>
                              <p:cond delay="0"/>
                            </p:stCondLst>
                            <p:childTnLst>
                              <p:par>
                                <p:cTn id="20" presetClass="entr" nodeType="afterEffect" presetSubtype="0" presetID="1" grpId="5" fill="hold">
                                  <p:stCondLst>
                                    <p:cond delay="0"/>
                                  </p:stCondLst>
                                  <p:iterate type="el" backwards="0">
                                    <p:tmAbs val="0"/>
                                  </p:iterate>
                                  <p:childTnLst>
                                    <p:set>
                                      <p:cBhvr>
                                        <p:cTn id="21" fill="hold"/>
                                        <p:tgtEl>
                                          <p:spTgt spid="372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Class="entr" nodeType="clickEffect" presetSubtype="0" presetID="1" grpId="6" fill="hold">
                                  <p:stCondLst>
                                    <p:cond delay="0"/>
                                  </p:stCondLst>
                                  <p:iterate type="el" backwards="0">
                                    <p:tmAbs val="0"/>
                                  </p:iterate>
                                  <p:childTnLst>
                                    <p:set>
                                      <p:cBhvr>
                                        <p:cTn id="25" fill="hold"/>
                                        <p:tgtEl>
                                          <p:spTgt spid="3726"/>
                                        </p:tgtEl>
                                        <p:attrNameLst>
                                          <p:attrName>style.visibility</p:attrName>
                                        </p:attrNameLst>
                                      </p:cBhvr>
                                      <p:to>
                                        <p:strVal val="visible"/>
                                      </p:to>
                                    </p:set>
                                  </p:childTnLst>
                                </p:cTn>
                              </p:par>
                            </p:childTnLst>
                          </p:cTn>
                        </p:par>
                        <p:par>
                          <p:cTn id="26" fill="hold">
                            <p:stCondLst>
                              <p:cond delay="0"/>
                            </p:stCondLst>
                            <p:childTnLst>
                              <p:par>
                                <p:cTn id="27" presetClass="entr" nodeType="afterEffect" presetSubtype="0" presetID="1" grpId="7" fill="hold">
                                  <p:stCondLst>
                                    <p:cond delay="0"/>
                                  </p:stCondLst>
                                  <p:iterate type="el" backwards="0">
                                    <p:tmAbs val="0"/>
                                  </p:iterate>
                                  <p:childTnLst>
                                    <p:set>
                                      <p:cBhvr>
                                        <p:cTn id="28" fill="hold"/>
                                        <p:tgtEl>
                                          <p:spTgt spid="3731"/>
                                        </p:tgtEl>
                                        <p:attrNameLst>
                                          <p:attrName>style.visibility</p:attrName>
                                        </p:attrNameLst>
                                      </p:cBhvr>
                                      <p:to>
                                        <p:strVal val="visible"/>
                                      </p:to>
                                    </p:set>
                                  </p:childTnLst>
                                </p:cTn>
                              </p:par>
                            </p:childTnLst>
                          </p:cTn>
                        </p:par>
                        <p:par>
                          <p:cTn id="29" fill="hold">
                            <p:stCondLst>
                              <p:cond delay="0"/>
                            </p:stCondLst>
                            <p:childTnLst>
                              <p:par>
                                <p:cTn id="30" presetClass="entr" nodeType="afterEffect" presetSubtype="0" presetID="1" grpId="8" fill="hold">
                                  <p:stCondLst>
                                    <p:cond delay="0"/>
                                  </p:stCondLst>
                                  <p:iterate type="el" backwards="0">
                                    <p:tmAbs val="0"/>
                                  </p:iterate>
                                  <p:childTnLst>
                                    <p:set>
                                      <p:cBhvr>
                                        <p:cTn id="31" fill="hold"/>
                                        <p:tgtEl>
                                          <p:spTgt spid="3729"/>
                                        </p:tgtEl>
                                        <p:attrNameLst>
                                          <p:attrName>style.visibility</p:attrName>
                                        </p:attrNameLst>
                                      </p:cBhvr>
                                      <p:to>
                                        <p:strVal val="visible"/>
                                      </p:to>
                                    </p:set>
                                  </p:childTnLst>
                                </p:cTn>
                              </p:par>
                            </p:childTnLst>
                          </p:cTn>
                        </p:par>
                        <p:par>
                          <p:cTn id="32" fill="hold">
                            <p:stCondLst>
                              <p:cond delay="0"/>
                            </p:stCondLst>
                            <p:childTnLst>
                              <p:par>
                                <p:cTn id="33" presetClass="entr" nodeType="afterEffect" presetSubtype="0" presetID="1" grpId="9" fill="hold">
                                  <p:stCondLst>
                                    <p:cond delay="0"/>
                                  </p:stCondLst>
                                  <p:iterate type="el" backwards="0">
                                    <p:tmAbs val="0"/>
                                  </p:iterate>
                                  <p:childTnLst>
                                    <p:set>
                                      <p:cBhvr>
                                        <p:cTn id="34" fill="hold"/>
                                        <p:tgtEl>
                                          <p:spTgt spid="3732"/>
                                        </p:tgtEl>
                                        <p:attrNameLst>
                                          <p:attrName>style.visibility</p:attrName>
                                        </p:attrNameLst>
                                      </p:cBhvr>
                                      <p:to>
                                        <p:strVal val="visible"/>
                                      </p:to>
                                    </p:set>
                                  </p:childTnLst>
                                </p:cTn>
                              </p:par>
                            </p:childTnLst>
                          </p:cTn>
                        </p:par>
                        <p:par>
                          <p:cTn id="35" fill="hold">
                            <p:stCondLst>
                              <p:cond delay="0"/>
                            </p:stCondLst>
                            <p:childTnLst>
                              <p:par>
                                <p:cTn id="36" presetClass="entr" nodeType="afterEffect" presetSubtype="0" presetID="1" grpId="10" fill="hold">
                                  <p:stCondLst>
                                    <p:cond delay="0"/>
                                  </p:stCondLst>
                                  <p:iterate type="el" backwards="0">
                                    <p:tmAbs val="0"/>
                                  </p:iterate>
                                  <p:childTnLst>
                                    <p:set>
                                      <p:cBhvr>
                                        <p:cTn id="37" fill="hold"/>
                                        <p:tgtEl>
                                          <p:spTgt spid="3730"/>
                                        </p:tgtEl>
                                        <p:attrNameLst>
                                          <p:attrName>style.visibility</p:attrName>
                                        </p:attrNameLst>
                                      </p:cBhvr>
                                      <p:to>
                                        <p:strVal val="visible"/>
                                      </p:to>
                                    </p:set>
                                  </p:childTnLst>
                                </p:cTn>
                              </p:par>
                            </p:childTnLst>
                          </p:cTn>
                        </p:par>
                        <p:par>
                          <p:cTn id="38" fill="hold">
                            <p:stCondLst>
                              <p:cond delay="0"/>
                            </p:stCondLst>
                            <p:childTnLst>
                              <p:par>
                                <p:cTn id="39" presetClass="entr" nodeType="afterEffect" presetSubtype="0" presetID="1" grpId="11" fill="hold">
                                  <p:stCondLst>
                                    <p:cond delay="0"/>
                                  </p:stCondLst>
                                  <p:iterate type="el" backwards="0">
                                    <p:tmAbs val="0"/>
                                  </p:iterate>
                                  <p:childTnLst>
                                    <p:set>
                                      <p:cBhvr>
                                        <p:cTn id="40" fill="hold"/>
                                        <p:tgtEl>
                                          <p:spTgt spid="373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Class="entr" nodeType="clickEffect" presetSubtype="0" presetID="1" grpId="12" fill="hold">
                                  <p:stCondLst>
                                    <p:cond delay="0"/>
                                  </p:stCondLst>
                                  <p:iterate type="el" backwards="0">
                                    <p:tmAbs val="0"/>
                                  </p:iterate>
                                  <p:childTnLst>
                                    <p:set>
                                      <p:cBhvr>
                                        <p:cTn id="44" fill="hold"/>
                                        <p:tgtEl>
                                          <p:spTgt spid="3734"/>
                                        </p:tgtEl>
                                        <p:attrNameLst>
                                          <p:attrName>style.visibility</p:attrName>
                                        </p:attrNameLst>
                                      </p:cBhvr>
                                      <p:to>
                                        <p:strVal val="visible"/>
                                      </p:to>
                                    </p:set>
                                  </p:childTnLst>
                                </p:cTn>
                              </p:par>
                            </p:childTnLst>
                          </p:cTn>
                        </p:par>
                        <p:par>
                          <p:cTn id="45" fill="hold">
                            <p:stCondLst>
                              <p:cond delay="0"/>
                            </p:stCondLst>
                            <p:childTnLst>
                              <p:par>
                                <p:cTn id="46" presetClass="entr" nodeType="afterEffect" presetSubtype="0" presetID="1" grpId="13" fill="hold">
                                  <p:stCondLst>
                                    <p:cond delay="0"/>
                                  </p:stCondLst>
                                  <p:iterate type="el" backwards="0">
                                    <p:tmAbs val="0"/>
                                  </p:iterate>
                                  <p:childTnLst>
                                    <p:set>
                                      <p:cBhvr>
                                        <p:cTn id="47" fill="hold"/>
                                        <p:tgtEl>
                                          <p:spTgt spid="3735"/>
                                        </p:tgtEl>
                                        <p:attrNameLst>
                                          <p:attrName>style.visibility</p:attrName>
                                        </p:attrNameLst>
                                      </p:cBhvr>
                                      <p:to>
                                        <p:strVal val="visible"/>
                                      </p:to>
                                    </p:set>
                                  </p:childTnLst>
                                </p:cTn>
                              </p:par>
                            </p:childTnLst>
                          </p:cTn>
                        </p:par>
                        <p:par>
                          <p:cTn id="48" fill="hold">
                            <p:stCondLst>
                              <p:cond delay="0"/>
                            </p:stCondLst>
                            <p:childTnLst>
                              <p:par>
                                <p:cTn id="49" presetClass="entr" nodeType="afterEffect" presetSubtype="0" presetID="1" grpId="14" fill="hold">
                                  <p:stCondLst>
                                    <p:cond delay="0"/>
                                  </p:stCondLst>
                                  <p:iterate type="el" backwards="0">
                                    <p:tmAbs val="0"/>
                                  </p:iterate>
                                  <p:childTnLst>
                                    <p:set>
                                      <p:cBhvr>
                                        <p:cTn id="50" fill="hold"/>
                                        <p:tgtEl>
                                          <p:spTgt spid="373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731" grpId="7"/>
      <p:bldP build="whole" bldLvl="1" animBg="1" rev="0" advAuto="0" spid="3726" grpId="6"/>
      <p:bldP build="whole" bldLvl="1" animBg="1" rev="0" advAuto="0" spid="3725" grpId="3"/>
      <p:bldP build="whole" bldLvl="1" animBg="1" rev="0" advAuto="0" spid="3729" grpId="8"/>
      <p:bldP build="whole" bldLvl="1" animBg="1" rev="0" advAuto="0" spid="3730" grpId="10"/>
      <p:bldP build="whole" bldLvl="1" animBg="1" rev="0" advAuto="0" spid="3728" grpId="4"/>
      <p:bldP build="whole" bldLvl="1" animBg="1" rev="0" advAuto="0" spid="3724" grpId="1"/>
      <p:bldP build="whole" bldLvl="1" animBg="1" rev="0" advAuto="0" spid="3733" grpId="14"/>
      <p:bldP build="whole" bldLvl="1" animBg="1" rev="0" advAuto="0" spid="3737" grpId="11"/>
      <p:bldP build="whole" bldLvl="1" animBg="1" rev="0" advAuto="0" spid="3732" grpId="9"/>
      <p:bldP build="whole" bldLvl="1" animBg="1" rev="0" advAuto="0" spid="3734" grpId="12"/>
      <p:bldP build="whole" bldLvl="1" animBg="1" rev="0" advAuto="0" spid="3735" grpId="13"/>
      <p:bldP build="whole" bldLvl="1" animBg="1" rev="0" advAuto="0" spid="3727" grpId="5"/>
      <p:bldP build="whole" bldLvl="1" animBg="1" rev="0" advAuto="0" spid="3723" grpId="2"/>
    </p:bldLst>
  </p:timing>
</p:sld>
</file>

<file path=ppt/slides/slide5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3741" name="Table"/>
          <p:cNvGraphicFramePr/>
          <p:nvPr/>
        </p:nvGraphicFramePr>
        <p:xfrm>
          <a:off x="1300909" y="2078845"/>
          <a:ext cx="10793446" cy="6255143"/>
        </p:xfrm>
        <a:graphic xmlns:a="http://schemas.openxmlformats.org/drawingml/2006/main">
          <a:graphicData uri="http://schemas.openxmlformats.org/drawingml/2006/table">
            <a:tbl>
              <a:tblPr firstCol="1" firstRow="1" lastCol="0" lastRow="0" bandCol="0" bandRow="0" rtl="0">
                <a:tableStyleId>{4C3C2611-4C71-4FC5-86AE-919BDF0F9419}</a:tableStyleId>
              </a:tblPr>
              <a:tblGrid>
                <a:gridCol w="3593581"/>
                <a:gridCol w="3593581"/>
                <a:gridCol w="3593581"/>
              </a:tblGrid>
              <a:tr h="1248488">
                <a:tc>
                  <a:txBody>
                    <a:bodyPr/>
                    <a:lstStyle/>
                    <a:p>
                      <a:pPr>
                        <a:defRPr sz="2200">
                          <a:sym typeface="Helvetica Neue"/>
                        </a:defRPr>
                      </a:pPr>
                    </a:p>
                  </a:txBody>
                  <a:tcPr marL="50800" marR="50800" marT="50800" marB="50800" anchor="ctr" anchorCtr="0" horzOverflow="overflow">
                    <a:lnL w="12700">
                      <a:solidFill>
                        <a:srgbClr val="D6D6D6"/>
                      </a:solidFill>
                      <a:miter lim="400000"/>
                    </a:lnL>
                  </a:tcPr>
                </a:tc>
                <a:tc>
                  <a:txBody>
                    <a:bodyPr/>
                    <a:lstStyle/>
                    <a:p>
                      <a:pPr>
                        <a:defRPr sz="2200">
                          <a:sym typeface="Helvetica Neue"/>
                        </a:defRPr>
                      </a:pPr>
                    </a:p>
                  </a:txBody>
                  <a:tcPr marL="50800" marR="50800" marT="50800" marB="50800" anchor="ctr" anchorCtr="0" horzOverflow="overflow">
                    <a:noFill/>
                  </a:tcPr>
                </a:tc>
                <a:tc>
                  <a:txBody>
                    <a:bodyPr/>
                    <a:lstStyle/>
                    <a:p>
                      <a:pPr>
                        <a:defRPr sz="2200">
                          <a:sym typeface="Helvetica Neue"/>
                        </a:defRPr>
                      </a:pPr>
                    </a:p>
                  </a:txBody>
                  <a:tcPr marL="50800" marR="50800" marT="50800" marB="50800" anchor="ctr" anchorCtr="0" horzOverflow="overflow">
                    <a:lnR w="12700">
                      <a:solidFill>
                        <a:srgbClr val="D6D6D6"/>
                      </a:solidFill>
                      <a:miter lim="400000"/>
                    </a:lnR>
                    <a:noFill/>
                  </a:tcPr>
                </a:tc>
              </a:tr>
              <a:tr h="1248488">
                <a:tc>
                  <a:txBody>
                    <a:bodyPr/>
                    <a:lstStyle/>
                    <a:p>
                      <a:pPr>
                        <a:defRPr b="0" sz="2200">
                          <a:latin typeface="Gill Sans"/>
                          <a:ea typeface="Gill Sans"/>
                          <a:cs typeface="Gill Sans"/>
                          <a:sym typeface="Gill Sans"/>
                        </a:defRPr>
                      </a:pPr>
                    </a:p>
                  </a:txBody>
                  <a:tcPr marL="50800" marR="50800" marT="50800" marB="50800" anchor="ctr" anchorCtr="0" horzOverflow="overflow"/>
                </a:tc>
                <a:tc>
                  <a:txBody>
                    <a:bodyPr/>
                    <a:lstStyle/>
                    <a:p>
                      <a:pPr>
                        <a:defRPr sz="2200">
                          <a:sym typeface="Helvetica Neue"/>
                        </a:defRPr>
                      </a:pPr>
                    </a:p>
                  </a:txBody>
                  <a:tcPr marL="50800" marR="50800" marT="50800" marB="50800" anchor="ctr" anchorCtr="0" horzOverflow="overflow"/>
                </a:tc>
                <a:tc>
                  <a:txBody>
                    <a:bodyPr/>
                    <a:lstStyle/>
                    <a:p>
                      <a:pPr>
                        <a:defRPr sz="2200">
                          <a:sym typeface="Helvetica Neue"/>
                        </a:defRPr>
                      </a:pPr>
                    </a:p>
                  </a:txBody>
                  <a:tcPr marL="50800" marR="50800" marT="50800" marB="50800" anchor="ctr" anchorCtr="0" horzOverflow="overflow">
                    <a:lnR w="12700">
                      <a:solidFill>
                        <a:srgbClr val="D6D6D6"/>
                      </a:solidFill>
                      <a:miter lim="400000"/>
                    </a:lnR>
                  </a:tcPr>
                </a:tc>
              </a:tr>
              <a:tr h="1248488">
                <a:tc>
                  <a:txBody>
                    <a:bodyPr/>
                    <a:lstStyle/>
                    <a:p>
                      <a:pPr>
                        <a:defRPr b="0" sz="2200">
                          <a:latin typeface="Gill Sans"/>
                          <a:ea typeface="Gill Sans"/>
                          <a:cs typeface="Gill Sans"/>
                          <a:sym typeface="Gill Sans"/>
                        </a:defRPr>
                      </a:pPr>
                    </a:p>
                  </a:txBody>
                  <a:tcPr marL="50800" marR="50800" marT="50800" marB="50800" anchor="ctr" anchorCtr="0" horzOverflow="overflow"/>
                </a:tc>
                <a:tc>
                  <a:txBody>
                    <a:bodyPr/>
                    <a:lstStyle/>
                    <a:p>
                      <a:pPr>
                        <a:defRPr sz="2200">
                          <a:sym typeface="Helvetica Neue"/>
                        </a:defRPr>
                      </a:pPr>
                    </a:p>
                  </a:txBody>
                  <a:tcPr marL="50800" marR="50800" marT="50800" marB="50800" anchor="ctr" anchorCtr="0" horzOverflow="overflow"/>
                </a:tc>
                <a:tc>
                  <a:txBody>
                    <a:bodyPr/>
                    <a:lstStyle/>
                    <a:p>
                      <a:pPr>
                        <a:defRPr sz="2200">
                          <a:sym typeface="Helvetica Neue"/>
                        </a:defRPr>
                      </a:pPr>
                    </a:p>
                  </a:txBody>
                  <a:tcPr marL="50800" marR="50800" marT="50800" marB="50800" anchor="ctr" anchorCtr="0" horzOverflow="overflow">
                    <a:lnR w="12700">
                      <a:solidFill>
                        <a:srgbClr val="D6D6D6"/>
                      </a:solidFill>
                      <a:miter lim="400000"/>
                    </a:lnR>
                  </a:tcPr>
                </a:tc>
              </a:tr>
              <a:tr h="1248488">
                <a:tc>
                  <a:txBody>
                    <a:bodyPr/>
                    <a:lstStyle/>
                    <a:p>
                      <a:pPr>
                        <a:defRPr b="0" sz="2200">
                          <a:latin typeface="Gill Sans"/>
                          <a:ea typeface="Gill Sans"/>
                          <a:cs typeface="Gill Sans"/>
                          <a:sym typeface="Gill Sans"/>
                        </a:defRPr>
                      </a:pPr>
                    </a:p>
                  </a:txBody>
                  <a:tcPr marL="50800" marR="50800" marT="50800" marB="50800" anchor="ctr" anchorCtr="0" horzOverflow="overflow"/>
                </a:tc>
                <a:tc>
                  <a:txBody>
                    <a:bodyPr/>
                    <a:lstStyle/>
                    <a:p>
                      <a:pPr>
                        <a:defRPr sz="2200">
                          <a:sym typeface="Helvetica Neue"/>
                        </a:defRPr>
                      </a:pPr>
                    </a:p>
                  </a:txBody>
                  <a:tcPr marL="50800" marR="50800" marT="50800" marB="50800" anchor="ctr" anchorCtr="0" horzOverflow="overflow"/>
                </a:tc>
                <a:tc>
                  <a:txBody>
                    <a:bodyPr/>
                    <a:lstStyle/>
                    <a:p>
                      <a:pPr>
                        <a:defRPr sz="2200">
                          <a:sym typeface="Helvetica Neue"/>
                        </a:defRPr>
                      </a:pPr>
                    </a:p>
                  </a:txBody>
                  <a:tcPr marL="50800" marR="50800" marT="50800" marB="50800" anchor="ctr" anchorCtr="0" horzOverflow="overflow">
                    <a:lnR w="12700">
                      <a:solidFill>
                        <a:srgbClr val="D6D6D6"/>
                      </a:solidFill>
                      <a:miter lim="400000"/>
                    </a:lnR>
                  </a:tcPr>
                </a:tc>
              </a:tr>
              <a:tr h="1248488">
                <a:tc>
                  <a:txBody>
                    <a:bodyPr/>
                    <a:lstStyle/>
                    <a:p>
                      <a:pPr>
                        <a:defRPr b="0" sz="2200">
                          <a:latin typeface="Gill Sans"/>
                          <a:ea typeface="Gill Sans"/>
                          <a:cs typeface="Gill Sans"/>
                          <a:sym typeface="Gill Sans"/>
                        </a:defRPr>
                      </a:pPr>
                    </a:p>
                  </a:txBody>
                  <a:tcPr marL="50800" marR="50800" marT="50800" marB="50800" anchor="ctr" anchorCtr="0" horzOverflow="overflow">
                    <a:lnB w="12700">
                      <a:solidFill>
                        <a:srgbClr val="D6D6D6"/>
                      </a:solidFill>
                      <a:miter lim="400000"/>
                    </a:lnB>
                  </a:tcPr>
                </a:tc>
                <a:tc>
                  <a:txBody>
                    <a:bodyPr/>
                    <a:lstStyle/>
                    <a:p>
                      <a:pPr>
                        <a:defRPr sz="2200">
                          <a:sym typeface="Helvetica Neue"/>
                        </a:defRPr>
                      </a:pPr>
                    </a:p>
                  </a:txBody>
                  <a:tcPr marL="50800" marR="50800" marT="50800" marB="50800" anchor="ctr" anchorCtr="0" horzOverflow="overflow">
                    <a:lnB w="12700">
                      <a:solidFill>
                        <a:srgbClr val="D6D6D6"/>
                      </a:solidFill>
                      <a:miter lim="400000"/>
                    </a:lnB>
                  </a:tcPr>
                </a:tc>
                <a:tc>
                  <a:txBody>
                    <a:bodyPr/>
                    <a:lstStyle/>
                    <a:p>
                      <a:pPr>
                        <a:defRPr sz="2200">
                          <a:sym typeface="Helvetica Neue"/>
                        </a:defRPr>
                      </a:pPr>
                    </a:p>
                  </a:txBody>
                  <a:tcPr marL="50800" marR="50800" marT="50800" marB="50800" anchor="ctr" anchorCtr="0" horzOverflow="overflow">
                    <a:lnR w="12700">
                      <a:solidFill>
                        <a:srgbClr val="D6D6D6"/>
                      </a:solidFill>
                      <a:miter lim="400000"/>
                    </a:lnR>
                    <a:lnB w="12700">
                      <a:solidFill>
                        <a:srgbClr val="D6D6D6"/>
                      </a:solidFill>
                      <a:miter lim="400000"/>
                    </a:lnB>
                  </a:tcPr>
                </a:tc>
              </a:tr>
            </a:tbl>
          </a:graphicData>
        </a:graphic>
      </p:graphicFrame>
      <p:sp>
        <p:nvSpPr>
          <p:cNvPr id="3742" name="Web Server Administrator…"/>
          <p:cNvSpPr txBox="1"/>
          <p:nvPr>
            <p:ph type="title"/>
          </p:nvPr>
        </p:nvSpPr>
        <p:spPr>
          <a:prstGeom prst="rect">
            <a:avLst/>
          </a:prstGeom>
        </p:spPr>
        <p:txBody>
          <a:bodyPr/>
          <a:lstStyle/>
          <a:p>
            <a:pPr/>
            <a:r>
              <a:t>Web Server Administrator</a:t>
            </a:r>
          </a:p>
          <a:p>
            <a:pPr/>
            <a:r>
              <a:t>Result</a:t>
            </a:r>
          </a:p>
        </p:txBody>
      </p:sp>
      <p:sp>
        <p:nvSpPr>
          <p:cNvPr id="3743"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3744" name="logo.png" descr="logo.png"/>
          <p:cNvPicPr>
            <a:picLocks noChangeAspect="1"/>
          </p:cNvPicPr>
          <p:nvPr/>
        </p:nvPicPr>
        <p:blipFill>
          <a:blip r:embed="rId3">
            <a:extLst/>
          </a:blip>
          <a:stretch>
            <a:fillRect/>
          </a:stretch>
        </p:blipFill>
        <p:spPr>
          <a:xfrm>
            <a:off x="8624366" y="2320093"/>
            <a:ext cx="3362515" cy="773487"/>
          </a:xfrm>
          <a:prstGeom prst="rect">
            <a:avLst/>
          </a:prstGeom>
          <a:ln w="12700">
            <a:miter lim="400000"/>
          </a:ln>
        </p:spPr>
      </p:pic>
      <p:pic>
        <p:nvPicPr>
          <p:cNvPr id="3745" name="Apache_Software_Foundation_Logo_(2016).svg.png" descr="Apache_Software_Foundation_Logo_(2016).svg.png"/>
          <p:cNvPicPr>
            <a:picLocks noChangeAspect="1"/>
          </p:cNvPicPr>
          <p:nvPr/>
        </p:nvPicPr>
        <p:blipFill>
          <a:blip r:embed="rId4">
            <a:extLst/>
          </a:blip>
          <a:stretch>
            <a:fillRect/>
          </a:stretch>
        </p:blipFill>
        <p:spPr>
          <a:xfrm>
            <a:off x="5010024" y="1885822"/>
            <a:ext cx="3362515" cy="1642029"/>
          </a:xfrm>
          <a:prstGeom prst="rect">
            <a:avLst/>
          </a:prstGeom>
          <a:ln w="12700">
            <a:miter lim="400000"/>
          </a:ln>
        </p:spPr>
      </p:pic>
      <p:sp>
        <p:nvSpPr>
          <p:cNvPr id="3746" name="Dingbat Check"/>
          <p:cNvSpPr/>
          <p:nvPr/>
        </p:nvSpPr>
        <p:spPr>
          <a:xfrm>
            <a:off x="9830505" y="4748579"/>
            <a:ext cx="950237" cy="902975"/>
          </a:xfrm>
          <a:custGeom>
            <a:avLst/>
            <a:gdLst/>
            <a:ahLst/>
            <a:cxnLst>
              <a:cxn ang="0">
                <a:pos x="wd2" y="hd2"/>
              </a:cxn>
              <a:cxn ang="5400000">
                <a:pos x="wd2" y="hd2"/>
              </a:cxn>
              <a:cxn ang="10800000">
                <a:pos x="wd2" y="hd2"/>
              </a:cxn>
              <a:cxn ang="16200000">
                <a:pos x="wd2" y="hd2"/>
              </a:cxn>
            </a:cxnLst>
            <a:rect l="0" t="0" r="r" b="b"/>
            <a:pathLst>
              <a:path w="21452" h="20404" fill="norm" stroke="1"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chemeClr val="accent3"/>
          </a:solidFill>
          <a:ln w="12700">
            <a:miter lim="400000"/>
          </a:ln>
        </p:spPr>
        <p:txBody>
          <a:bodyPr lIns="50800" tIns="50800" rIns="50800" bIns="50800" anchor="ctr"/>
          <a:lstStyle/>
          <a:p>
            <a:pPr>
              <a:defRPr b="0" sz="2200">
                <a:latin typeface="+mn-lt"/>
                <a:ea typeface="+mn-ea"/>
                <a:cs typeface="+mn-cs"/>
                <a:sym typeface="Helvetica Neue Medium"/>
              </a:defRPr>
            </a:pPr>
          </a:p>
        </p:txBody>
      </p:sp>
      <p:sp>
        <p:nvSpPr>
          <p:cNvPr id="3747" name="Dingbat X"/>
          <p:cNvSpPr/>
          <p:nvPr/>
        </p:nvSpPr>
        <p:spPr>
          <a:xfrm>
            <a:off x="6363996" y="3570346"/>
            <a:ext cx="654572" cy="773486"/>
          </a:xfrm>
          <a:custGeom>
            <a:avLst/>
            <a:gdLst/>
            <a:ahLst/>
            <a:cxnLst>
              <a:cxn ang="0">
                <a:pos x="wd2" y="hd2"/>
              </a:cxn>
              <a:cxn ang="5400000">
                <a:pos x="wd2" y="hd2"/>
              </a:cxn>
              <a:cxn ang="10800000">
                <a:pos x="wd2" y="hd2"/>
              </a:cxn>
              <a:cxn ang="16200000">
                <a:pos x="wd2" y="hd2"/>
              </a:cxn>
            </a:cxnLst>
            <a:rect l="0" t="0" r="r" b="b"/>
            <a:pathLst>
              <a:path w="21484" h="21548" fill="norm" stroke="1" extrusionOk="0">
                <a:moveTo>
                  <a:pt x="18655" y="0"/>
                </a:moveTo>
                <a:cubicBezTo>
                  <a:pt x="18494" y="5"/>
                  <a:pt x="18333" y="109"/>
                  <a:pt x="18066" y="314"/>
                </a:cubicBezTo>
                <a:cubicBezTo>
                  <a:pt x="15478" y="2289"/>
                  <a:pt x="13027" y="4381"/>
                  <a:pt x="10727" y="6600"/>
                </a:cubicBezTo>
                <a:cubicBezTo>
                  <a:pt x="10587" y="6735"/>
                  <a:pt x="10434" y="6862"/>
                  <a:pt x="10258" y="7020"/>
                </a:cubicBezTo>
                <a:cubicBezTo>
                  <a:pt x="10102" y="6832"/>
                  <a:pt x="9974" y="6685"/>
                  <a:pt x="9856" y="6533"/>
                </a:cubicBezTo>
                <a:cubicBezTo>
                  <a:pt x="8908" y="5315"/>
                  <a:pt x="7971" y="4091"/>
                  <a:pt x="7009" y="2882"/>
                </a:cubicBezTo>
                <a:cubicBezTo>
                  <a:pt x="6625" y="2399"/>
                  <a:pt x="6178" y="1951"/>
                  <a:pt x="5769" y="1483"/>
                </a:cubicBezTo>
                <a:cubicBezTo>
                  <a:pt x="5573" y="1260"/>
                  <a:pt x="5327" y="1254"/>
                  <a:pt x="5044" y="1314"/>
                </a:cubicBezTo>
                <a:cubicBezTo>
                  <a:pt x="4759" y="1375"/>
                  <a:pt x="4593" y="1540"/>
                  <a:pt x="4590" y="1770"/>
                </a:cubicBezTo>
                <a:cubicBezTo>
                  <a:pt x="4583" y="2129"/>
                  <a:pt x="4349" y="2291"/>
                  <a:pt x="3989" y="2389"/>
                </a:cubicBezTo>
                <a:cubicBezTo>
                  <a:pt x="3741" y="2232"/>
                  <a:pt x="3498" y="2079"/>
                  <a:pt x="3221" y="1904"/>
                </a:cubicBezTo>
                <a:cubicBezTo>
                  <a:pt x="2922" y="2176"/>
                  <a:pt x="2660" y="2427"/>
                  <a:pt x="2382" y="2665"/>
                </a:cubicBezTo>
                <a:cubicBezTo>
                  <a:pt x="2135" y="2876"/>
                  <a:pt x="2125" y="3090"/>
                  <a:pt x="2231" y="3371"/>
                </a:cubicBezTo>
                <a:cubicBezTo>
                  <a:pt x="3179" y="5877"/>
                  <a:pt x="4394" y="8283"/>
                  <a:pt x="5880" y="10593"/>
                </a:cubicBezTo>
                <a:cubicBezTo>
                  <a:pt x="5956" y="10712"/>
                  <a:pt x="6024" y="10835"/>
                  <a:pt x="6094" y="10951"/>
                </a:cubicBezTo>
                <a:cubicBezTo>
                  <a:pt x="4046" y="12991"/>
                  <a:pt x="2019" y="15012"/>
                  <a:pt x="0" y="17024"/>
                </a:cubicBezTo>
                <a:cubicBezTo>
                  <a:pt x="166" y="17359"/>
                  <a:pt x="297" y="17644"/>
                  <a:pt x="450" y="17921"/>
                </a:cubicBezTo>
                <a:cubicBezTo>
                  <a:pt x="559" y="18117"/>
                  <a:pt x="570" y="18299"/>
                  <a:pt x="443" y="18491"/>
                </a:cubicBezTo>
                <a:cubicBezTo>
                  <a:pt x="355" y="18625"/>
                  <a:pt x="277" y="18763"/>
                  <a:pt x="214" y="18906"/>
                </a:cubicBezTo>
                <a:cubicBezTo>
                  <a:pt x="179" y="18986"/>
                  <a:pt x="139" y="19096"/>
                  <a:pt x="175" y="19164"/>
                </a:cubicBezTo>
                <a:cubicBezTo>
                  <a:pt x="462" y="19717"/>
                  <a:pt x="876" y="20186"/>
                  <a:pt x="1406" y="20550"/>
                </a:cubicBezTo>
                <a:cubicBezTo>
                  <a:pt x="1668" y="20457"/>
                  <a:pt x="1862" y="20370"/>
                  <a:pt x="2068" y="20319"/>
                </a:cubicBezTo>
                <a:cubicBezTo>
                  <a:pt x="2305" y="20259"/>
                  <a:pt x="2506" y="20384"/>
                  <a:pt x="2432" y="20567"/>
                </a:cubicBezTo>
                <a:cubicBezTo>
                  <a:pt x="2271" y="20967"/>
                  <a:pt x="2606" y="21165"/>
                  <a:pt x="2838" y="21403"/>
                </a:cubicBezTo>
                <a:cubicBezTo>
                  <a:pt x="3027" y="21596"/>
                  <a:pt x="3335" y="21593"/>
                  <a:pt x="3548" y="21414"/>
                </a:cubicBezTo>
                <a:cubicBezTo>
                  <a:pt x="3624" y="21350"/>
                  <a:pt x="3679" y="21268"/>
                  <a:pt x="3745" y="21195"/>
                </a:cubicBezTo>
                <a:cubicBezTo>
                  <a:pt x="5406" y="19353"/>
                  <a:pt x="7068" y="17510"/>
                  <a:pt x="8732" y="15669"/>
                </a:cubicBezTo>
                <a:cubicBezTo>
                  <a:pt x="8850" y="15538"/>
                  <a:pt x="8982" y="15417"/>
                  <a:pt x="9151" y="15248"/>
                </a:cubicBezTo>
                <a:cubicBezTo>
                  <a:pt x="9312" y="15457"/>
                  <a:pt x="9442" y="15618"/>
                  <a:pt x="9566" y="15782"/>
                </a:cubicBezTo>
                <a:cubicBezTo>
                  <a:pt x="10552" y="17091"/>
                  <a:pt x="11622" y="18348"/>
                  <a:pt x="12799" y="19538"/>
                </a:cubicBezTo>
                <a:cubicBezTo>
                  <a:pt x="13137" y="19880"/>
                  <a:pt x="13363" y="19913"/>
                  <a:pt x="13764" y="19639"/>
                </a:cubicBezTo>
                <a:cubicBezTo>
                  <a:pt x="14071" y="19429"/>
                  <a:pt x="14340" y="19181"/>
                  <a:pt x="14638" y="18942"/>
                </a:cubicBezTo>
                <a:cubicBezTo>
                  <a:pt x="14977" y="19118"/>
                  <a:pt x="15325" y="19299"/>
                  <a:pt x="15670" y="19479"/>
                </a:cubicBezTo>
                <a:cubicBezTo>
                  <a:pt x="15874" y="19336"/>
                  <a:pt x="16024" y="19228"/>
                  <a:pt x="16179" y="19123"/>
                </a:cubicBezTo>
                <a:cubicBezTo>
                  <a:pt x="16407" y="18969"/>
                  <a:pt x="16586" y="18817"/>
                  <a:pt x="16625" y="18532"/>
                </a:cubicBezTo>
                <a:cubicBezTo>
                  <a:pt x="16663" y="18245"/>
                  <a:pt x="16848" y="17980"/>
                  <a:pt x="17238" y="17893"/>
                </a:cubicBezTo>
                <a:cubicBezTo>
                  <a:pt x="17537" y="17826"/>
                  <a:pt x="17736" y="17646"/>
                  <a:pt x="17893" y="17435"/>
                </a:cubicBezTo>
                <a:cubicBezTo>
                  <a:pt x="18144" y="17098"/>
                  <a:pt x="18337" y="16737"/>
                  <a:pt x="18424" y="16377"/>
                </a:cubicBezTo>
                <a:cubicBezTo>
                  <a:pt x="16705" y="14528"/>
                  <a:pt x="15014" y="12708"/>
                  <a:pt x="13308" y="10873"/>
                </a:cubicBezTo>
                <a:cubicBezTo>
                  <a:pt x="13494" y="10665"/>
                  <a:pt x="13612" y="10530"/>
                  <a:pt x="13734" y="10397"/>
                </a:cubicBezTo>
                <a:cubicBezTo>
                  <a:pt x="15805" y="8137"/>
                  <a:pt x="18039" y="6000"/>
                  <a:pt x="20413" y="3968"/>
                </a:cubicBezTo>
                <a:cubicBezTo>
                  <a:pt x="20703" y="3719"/>
                  <a:pt x="20983" y="3471"/>
                  <a:pt x="21190" y="3153"/>
                </a:cubicBezTo>
                <a:cubicBezTo>
                  <a:pt x="21585" y="2544"/>
                  <a:pt x="21600" y="2565"/>
                  <a:pt x="21129" y="2026"/>
                </a:cubicBezTo>
                <a:cubicBezTo>
                  <a:pt x="20955" y="1827"/>
                  <a:pt x="20762" y="1776"/>
                  <a:pt x="20487" y="1772"/>
                </a:cubicBezTo>
                <a:cubicBezTo>
                  <a:pt x="19961" y="1764"/>
                  <a:pt x="19720" y="1486"/>
                  <a:pt x="19806" y="1064"/>
                </a:cubicBezTo>
                <a:cubicBezTo>
                  <a:pt x="19825" y="971"/>
                  <a:pt x="19804" y="847"/>
                  <a:pt x="19743" y="773"/>
                </a:cubicBezTo>
                <a:cubicBezTo>
                  <a:pt x="19597" y="599"/>
                  <a:pt x="19434" y="429"/>
                  <a:pt x="19245" y="289"/>
                </a:cubicBezTo>
                <a:cubicBezTo>
                  <a:pt x="18978" y="92"/>
                  <a:pt x="18816" y="-4"/>
                  <a:pt x="18655" y="0"/>
                </a:cubicBezTo>
                <a:close/>
              </a:path>
            </a:pathLst>
          </a:custGeom>
          <a:solidFill>
            <a:schemeClr val="accent5"/>
          </a:solidFill>
          <a:ln w="12700">
            <a:miter lim="400000"/>
          </a:ln>
        </p:spPr>
        <p:txBody>
          <a:bodyPr lIns="50800" tIns="50800" rIns="50800" bIns="50800" anchor="ctr"/>
          <a:lstStyle/>
          <a:p>
            <a:pPr>
              <a:defRPr b="0" sz="2200">
                <a:latin typeface="+mn-lt"/>
                <a:ea typeface="+mn-ea"/>
                <a:cs typeface="+mn-cs"/>
                <a:sym typeface="Helvetica Neue Medium"/>
              </a:defRPr>
            </a:pPr>
          </a:p>
        </p:txBody>
      </p:sp>
      <p:sp>
        <p:nvSpPr>
          <p:cNvPr id="3748" name="Dingbat X"/>
          <p:cNvSpPr/>
          <p:nvPr/>
        </p:nvSpPr>
        <p:spPr>
          <a:xfrm>
            <a:off x="9978338" y="3570346"/>
            <a:ext cx="654571" cy="773486"/>
          </a:xfrm>
          <a:custGeom>
            <a:avLst/>
            <a:gdLst/>
            <a:ahLst/>
            <a:cxnLst>
              <a:cxn ang="0">
                <a:pos x="wd2" y="hd2"/>
              </a:cxn>
              <a:cxn ang="5400000">
                <a:pos x="wd2" y="hd2"/>
              </a:cxn>
              <a:cxn ang="10800000">
                <a:pos x="wd2" y="hd2"/>
              </a:cxn>
              <a:cxn ang="16200000">
                <a:pos x="wd2" y="hd2"/>
              </a:cxn>
            </a:cxnLst>
            <a:rect l="0" t="0" r="r" b="b"/>
            <a:pathLst>
              <a:path w="21484" h="21548" fill="norm" stroke="1" extrusionOk="0">
                <a:moveTo>
                  <a:pt x="18655" y="0"/>
                </a:moveTo>
                <a:cubicBezTo>
                  <a:pt x="18494" y="5"/>
                  <a:pt x="18333" y="109"/>
                  <a:pt x="18066" y="314"/>
                </a:cubicBezTo>
                <a:cubicBezTo>
                  <a:pt x="15478" y="2289"/>
                  <a:pt x="13027" y="4381"/>
                  <a:pt x="10727" y="6600"/>
                </a:cubicBezTo>
                <a:cubicBezTo>
                  <a:pt x="10587" y="6735"/>
                  <a:pt x="10434" y="6862"/>
                  <a:pt x="10258" y="7020"/>
                </a:cubicBezTo>
                <a:cubicBezTo>
                  <a:pt x="10102" y="6832"/>
                  <a:pt x="9974" y="6685"/>
                  <a:pt x="9856" y="6533"/>
                </a:cubicBezTo>
                <a:cubicBezTo>
                  <a:pt x="8908" y="5315"/>
                  <a:pt x="7971" y="4091"/>
                  <a:pt x="7009" y="2882"/>
                </a:cubicBezTo>
                <a:cubicBezTo>
                  <a:pt x="6625" y="2399"/>
                  <a:pt x="6178" y="1951"/>
                  <a:pt x="5769" y="1483"/>
                </a:cubicBezTo>
                <a:cubicBezTo>
                  <a:pt x="5573" y="1260"/>
                  <a:pt x="5327" y="1254"/>
                  <a:pt x="5044" y="1314"/>
                </a:cubicBezTo>
                <a:cubicBezTo>
                  <a:pt x="4759" y="1375"/>
                  <a:pt x="4593" y="1540"/>
                  <a:pt x="4590" y="1770"/>
                </a:cubicBezTo>
                <a:cubicBezTo>
                  <a:pt x="4583" y="2129"/>
                  <a:pt x="4349" y="2291"/>
                  <a:pt x="3989" y="2389"/>
                </a:cubicBezTo>
                <a:cubicBezTo>
                  <a:pt x="3741" y="2232"/>
                  <a:pt x="3498" y="2079"/>
                  <a:pt x="3221" y="1904"/>
                </a:cubicBezTo>
                <a:cubicBezTo>
                  <a:pt x="2922" y="2176"/>
                  <a:pt x="2660" y="2427"/>
                  <a:pt x="2382" y="2665"/>
                </a:cubicBezTo>
                <a:cubicBezTo>
                  <a:pt x="2135" y="2876"/>
                  <a:pt x="2125" y="3090"/>
                  <a:pt x="2231" y="3371"/>
                </a:cubicBezTo>
                <a:cubicBezTo>
                  <a:pt x="3179" y="5877"/>
                  <a:pt x="4394" y="8283"/>
                  <a:pt x="5880" y="10593"/>
                </a:cubicBezTo>
                <a:cubicBezTo>
                  <a:pt x="5956" y="10712"/>
                  <a:pt x="6024" y="10835"/>
                  <a:pt x="6094" y="10951"/>
                </a:cubicBezTo>
                <a:cubicBezTo>
                  <a:pt x="4046" y="12991"/>
                  <a:pt x="2019" y="15012"/>
                  <a:pt x="0" y="17024"/>
                </a:cubicBezTo>
                <a:cubicBezTo>
                  <a:pt x="166" y="17359"/>
                  <a:pt x="297" y="17644"/>
                  <a:pt x="450" y="17921"/>
                </a:cubicBezTo>
                <a:cubicBezTo>
                  <a:pt x="559" y="18117"/>
                  <a:pt x="570" y="18299"/>
                  <a:pt x="443" y="18491"/>
                </a:cubicBezTo>
                <a:cubicBezTo>
                  <a:pt x="355" y="18625"/>
                  <a:pt x="277" y="18763"/>
                  <a:pt x="214" y="18906"/>
                </a:cubicBezTo>
                <a:cubicBezTo>
                  <a:pt x="179" y="18986"/>
                  <a:pt x="139" y="19096"/>
                  <a:pt x="175" y="19164"/>
                </a:cubicBezTo>
                <a:cubicBezTo>
                  <a:pt x="462" y="19717"/>
                  <a:pt x="876" y="20186"/>
                  <a:pt x="1406" y="20550"/>
                </a:cubicBezTo>
                <a:cubicBezTo>
                  <a:pt x="1668" y="20457"/>
                  <a:pt x="1862" y="20370"/>
                  <a:pt x="2068" y="20319"/>
                </a:cubicBezTo>
                <a:cubicBezTo>
                  <a:pt x="2305" y="20259"/>
                  <a:pt x="2506" y="20384"/>
                  <a:pt x="2432" y="20567"/>
                </a:cubicBezTo>
                <a:cubicBezTo>
                  <a:pt x="2271" y="20967"/>
                  <a:pt x="2606" y="21165"/>
                  <a:pt x="2838" y="21403"/>
                </a:cubicBezTo>
                <a:cubicBezTo>
                  <a:pt x="3027" y="21596"/>
                  <a:pt x="3335" y="21593"/>
                  <a:pt x="3548" y="21414"/>
                </a:cubicBezTo>
                <a:cubicBezTo>
                  <a:pt x="3624" y="21350"/>
                  <a:pt x="3679" y="21268"/>
                  <a:pt x="3745" y="21195"/>
                </a:cubicBezTo>
                <a:cubicBezTo>
                  <a:pt x="5406" y="19353"/>
                  <a:pt x="7068" y="17510"/>
                  <a:pt x="8732" y="15669"/>
                </a:cubicBezTo>
                <a:cubicBezTo>
                  <a:pt x="8850" y="15538"/>
                  <a:pt x="8982" y="15417"/>
                  <a:pt x="9151" y="15248"/>
                </a:cubicBezTo>
                <a:cubicBezTo>
                  <a:pt x="9312" y="15457"/>
                  <a:pt x="9442" y="15618"/>
                  <a:pt x="9566" y="15782"/>
                </a:cubicBezTo>
                <a:cubicBezTo>
                  <a:pt x="10552" y="17091"/>
                  <a:pt x="11622" y="18348"/>
                  <a:pt x="12799" y="19538"/>
                </a:cubicBezTo>
                <a:cubicBezTo>
                  <a:pt x="13137" y="19880"/>
                  <a:pt x="13363" y="19913"/>
                  <a:pt x="13764" y="19639"/>
                </a:cubicBezTo>
                <a:cubicBezTo>
                  <a:pt x="14071" y="19429"/>
                  <a:pt x="14340" y="19181"/>
                  <a:pt x="14638" y="18942"/>
                </a:cubicBezTo>
                <a:cubicBezTo>
                  <a:pt x="14977" y="19118"/>
                  <a:pt x="15325" y="19299"/>
                  <a:pt x="15670" y="19479"/>
                </a:cubicBezTo>
                <a:cubicBezTo>
                  <a:pt x="15874" y="19336"/>
                  <a:pt x="16024" y="19228"/>
                  <a:pt x="16179" y="19123"/>
                </a:cubicBezTo>
                <a:cubicBezTo>
                  <a:pt x="16407" y="18969"/>
                  <a:pt x="16586" y="18817"/>
                  <a:pt x="16625" y="18532"/>
                </a:cubicBezTo>
                <a:cubicBezTo>
                  <a:pt x="16663" y="18245"/>
                  <a:pt x="16848" y="17980"/>
                  <a:pt x="17238" y="17893"/>
                </a:cubicBezTo>
                <a:cubicBezTo>
                  <a:pt x="17537" y="17826"/>
                  <a:pt x="17736" y="17646"/>
                  <a:pt x="17893" y="17435"/>
                </a:cubicBezTo>
                <a:cubicBezTo>
                  <a:pt x="18144" y="17098"/>
                  <a:pt x="18337" y="16737"/>
                  <a:pt x="18424" y="16377"/>
                </a:cubicBezTo>
                <a:cubicBezTo>
                  <a:pt x="16705" y="14528"/>
                  <a:pt x="15014" y="12708"/>
                  <a:pt x="13308" y="10873"/>
                </a:cubicBezTo>
                <a:cubicBezTo>
                  <a:pt x="13494" y="10665"/>
                  <a:pt x="13612" y="10530"/>
                  <a:pt x="13734" y="10397"/>
                </a:cubicBezTo>
                <a:cubicBezTo>
                  <a:pt x="15805" y="8137"/>
                  <a:pt x="18039" y="6000"/>
                  <a:pt x="20413" y="3968"/>
                </a:cubicBezTo>
                <a:cubicBezTo>
                  <a:pt x="20703" y="3719"/>
                  <a:pt x="20983" y="3471"/>
                  <a:pt x="21190" y="3153"/>
                </a:cubicBezTo>
                <a:cubicBezTo>
                  <a:pt x="21585" y="2544"/>
                  <a:pt x="21600" y="2565"/>
                  <a:pt x="21129" y="2026"/>
                </a:cubicBezTo>
                <a:cubicBezTo>
                  <a:pt x="20955" y="1827"/>
                  <a:pt x="20762" y="1776"/>
                  <a:pt x="20487" y="1772"/>
                </a:cubicBezTo>
                <a:cubicBezTo>
                  <a:pt x="19961" y="1764"/>
                  <a:pt x="19720" y="1486"/>
                  <a:pt x="19806" y="1064"/>
                </a:cubicBezTo>
                <a:cubicBezTo>
                  <a:pt x="19825" y="971"/>
                  <a:pt x="19804" y="847"/>
                  <a:pt x="19743" y="773"/>
                </a:cubicBezTo>
                <a:cubicBezTo>
                  <a:pt x="19597" y="599"/>
                  <a:pt x="19434" y="429"/>
                  <a:pt x="19245" y="289"/>
                </a:cubicBezTo>
                <a:cubicBezTo>
                  <a:pt x="18978" y="92"/>
                  <a:pt x="18816" y="-4"/>
                  <a:pt x="18655" y="0"/>
                </a:cubicBezTo>
                <a:close/>
              </a:path>
            </a:pathLst>
          </a:custGeom>
          <a:solidFill>
            <a:schemeClr val="accent5"/>
          </a:solidFill>
          <a:ln w="12700">
            <a:miter lim="400000"/>
          </a:ln>
        </p:spPr>
        <p:txBody>
          <a:bodyPr lIns="50800" tIns="50800" rIns="50800" bIns="50800" anchor="ctr"/>
          <a:lstStyle/>
          <a:p>
            <a:pPr>
              <a:defRPr b="0" sz="2200">
                <a:latin typeface="+mn-lt"/>
                <a:ea typeface="+mn-ea"/>
                <a:cs typeface="+mn-cs"/>
                <a:sym typeface="Helvetica Neue Medium"/>
              </a:defRPr>
            </a:pPr>
          </a:p>
        </p:txBody>
      </p:sp>
      <p:sp>
        <p:nvSpPr>
          <p:cNvPr id="3749" name="Dingbat Check"/>
          <p:cNvSpPr/>
          <p:nvPr/>
        </p:nvSpPr>
        <p:spPr>
          <a:xfrm>
            <a:off x="6216163" y="4748579"/>
            <a:ext cx="950238" cy="902975"/>
          </a:xfrm>
          <a:custGeom>
            <a:avLst/>
            <a:gdLst/>
            <a:ahLst/>
            <a:cxnLst>
              <a:cxn ang="0">
                <a:pos x="wd2" y="hd2"/>
              </a:cxn>
              <a:cxn ang="5400000">
                <a:pos x="wd2" y="hd2"/>
              </a:cxn>
              <a:cxn ang="10800000">
                <a:pos x="wd2" y="hd2"/>
              </a:cxn>
              <a:cxn ang="16200000">
                <a:pos x="wd2" y="hd2"/>
              </a:cxn>
            </a:cxnLst>
            <a:rect l="0" t="0" r="r" b="b"/>
            <a:pathLst>
              <a:path w="21452" h="20404" fill="norm" stroke="1"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chemeClr val="accent3"/>
          </a:solidFill>
          <a:ln w="12700">
            <a:miter lim="400000"/>
          </a:ln>
        </p:spPr>
        <p:txBody>
          <a:bodyPr lIns="50800" tIns="50800" rIns="50800" bIns="50800" anchor="ctr"/>
          <a:lstStyle/>
          <a:p>
            <a:pPr>
              <a:defRPr b="0" sz="2200">
                <a:latin typeface="+mn-lt"/>
                <a:ea typeface="+mn-ea"/>
                <a:cs typeface="+mn-cs"/>
                <a:sym typeface="Helvetica Neue Medium"/>
              </a:defRPr>
            </a:pPr>
          </a:p>
        </p:txBody>
      </p:sp>
      <p:sp>
        <p:nvSpPr>
          <p:cNvPr id="3750" name="Dingbat Check"/>
          <p:cNvSpPr/>
          <p:nvPr/>
        </p:nvSpPr>
        <p:spPr>
          <a:xfrm>
            <a:off x="9830505" y="6056301"/>
            <a:ext cx="950237" cy="902975"/>
          </a:xfrm>
          <a:custGeom>
            <a:avLst/>
            <a:gdLst/>
            <a:ahLst/>
            <a:cxnLst>
              <a:cxn ang="0">
                <a:pos x="wd2" y="hd2"/>
              </a:cxn>
              <a:cxn ang="5400000">
                <a:pos x="wd2" y="hd2"/>
              </a:cxn>
              <a:cxn ang="10800000">
                <a:pos x="wd2" y="hd2"/>
              </a:cxn>
              <a:cxn ang="16200000">
                <a:pos x="wd2" y="hd2"/>
              </a:cxn>
            </a:cxnLst>
            <a:rect l="0" t="0" r="r" b="b"/>
            <a:pathLst>
              <a:path w="21452" h="20404" fill="norm" stroke="1"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chemeClr val="accent3"/>
          </a:solidFill>
          <a:ln w="12700">
            <a:miter lim="400000"/>
          </a:ln>
        </p:spPr>
        <p:txBody>
          <a:bodyPr lIns="50800" tIns="50800" rIns="50800" bIns="50800" anchor="ctr"/>
          <a:lstStyle/>
          <a:p>
            <a:pPr>
              <a:defRPr b="0" sz="2200">
                <a:latin typeface="+mn-lt"/>
                <a:ea typeface="+mn-ea"/>
                <a:cs typeface="+mn-cs"/>
                <a:sym typeface="Helvetica Neue Medium"/>
              </a:defRPr>
            </a:pPr>
          </a:p>
        </p:txBody>
      </p:sp>
      <p:sp>
        <p:nvSpPr>
          <p:cNvPr id="3751" name="Dingbat Check"/>
          <p:cNvSpPr/>
          <p:nvPr/>
        </p:nvSpPr>
        <p:spPr>
          <a:xfrm>
            <a:off x="9830505" y="7306553"/>
            <a:ext cx="950237" cy="902975"/>
          </a:xfrm>
          <a:custGeom>
            <a:avLst/>
            <a:gdLst/>
            <a:ahLst/>
            <a:cxnLst>
              <a:cxn ang="0">
                <a:pos x="wd2" y="hd2"/>
              </a:cxn>
              <a:cxn ang="5400000">
                <a:pos x="wd2" y="hd2"/>
              </a:cxn>
              <a:cxn ang="10800000">
                <a:pos x="wd2" y="hd2"/>
              </a:cxn>
              <a:cxn ang="16200000">
                <a:pos x="wd2" y="hd2"/>
              </a:cxn>
            </a:cxnLst>
            <a:rect l="0" t="0" r="r" b="b"/>
            <a:pathLst>
              <a:path w="21452" h="20404" fill="norm" stroke="1"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chemeClr val="accent3"/>
          </a:solidFill>
          <a:ln w="12700">
            <a:miter lim="400000"/>
          </a:ln>
        </p:spPr>
        <p:txBody>
          <a:bodyPr lIns="50800" tIns="50800" rIns="50800" bIns="50800" anchor="ctr"/>
          <a:lstStyle/>
          <a:p>
            <a:pPr>
              <a:defRPr b="0" sz="2200">
                <a:latin typeface="+mn-lt"/>
                <a:ea typeface="+mn-ea"/>
                <a:cs typeface="+mn-cs"/>
                <a:sym typeface="Helvetica Neue Medium"/>
              </a:defRPr>
            </a:pPr>
          </a:p>
        </p:txBody>
      </p:sp>
      <p:sp>
        <p:nvSpPr>
          <p:cNvPr id="3752" name="Dingbat X"/>
          <p:cNvSpPr/>
          <p:nvPr/>
        </p:nvSpPr>
        <p:spPr>
          <a:xfrm>
            <a:off x="6363996" y="6124682"/>
            <a:ext cx="654572" cy="773487"/>
          </a:xfrm>
          <a:custGeom>
            <a:avLst/>
            <a:gdLst/>
            <a:ahLst/>
            <a:cxnLst>
              <a:cxn ang="0">
                <a:pos x="wd2" y="hd2"/>
              </a:cxn>
              <a:cxn ang="5400000">
                <a:pos x="wd2" y="hd2"/>
              </a:cxn>
              <a:cxn ang="10800000">
                <a:pos x="wd2" y="hd2"/>
              </a:cxn>
              <a:cxn ang="16200000">
                <a:pos x="wd2" y="hd2"/>
              </a:cxn>
            </a:cxnLst>
            <a:rect l="0" t="0" r="r" b="b"/>
            <a:pathLst>
              <a:path w="21484" h="21548" fill="norm" stroke="1" extrusionOk="0">
                <a:moveTo>
                  <a:pt x="18655" y="0"/>
                </a:moveTo>
                <a:cubicBezTo>
                  <a:pt x="18494" y="5"/>
                  <a:pt x="18333" y="109"/>
                  <a:pt x="18066" y="314"/>
                </a:cubicBezTo>
                <a:cubicBezTo>
                  <a:pt x="15478" y="2289"/>
                  <a:pt x="13027" y="4381"/>
                  <a:pt x="10727" y="6600"/>
                </a:cubicBezTo>
                <a:cubicBezTo>
                  <a:pt x="10587" y="6735"/>
                  <a:pt x="10434" y="6862"/>
                  <a:pt x="10258" y="7020"/>
                </a:cubicBezTo>
                <a:cubicBezTo>
                  <a:pt x="10102" y="6832"/>
                  <a:pt x="9974" y="6685"/>
                  <a:pt x="9856" y="6533"/>
                </a:cubicBezTo>
                <a:cubicBezTo>
                  <a:pt x="8908" y="5315"/>
                  <a:pt x="7971" y="4091"/>
                  <a:pt x="7009" y="2882"/>
                </a:cubicBezTo>
                <a:cubicBezTo>
                  <a:pt x="6625" y="2399"/>
                  <a:pt x="6178" y="1951"/>
                  <a:pt x="5769" y="1483"/>
                </a:cubicBezTo>
                <a:cubicBezTo>
                  <a:pt x="5573" y="1260"/>
                  <a:pt x="5327" y="1254"/>
                  <a:pt x="5044" y="1314"/>
                </a:cubicBezTo>
                <a:cubicBezTo>
                  <a:pt x="4759" y="1375"/>
                  <a:pt x="4593" y="1540"/>
                  <a:pt x="4590" y="1770"/>
                </a:cubicBezTo>
                <a:cubicBezTo>
                  <a:pt x="4583" y="2129"/>
                  <a:pt x="4349" y="2291"/>
                  <a:pt x="3989" y="2389"/>
                </a:cubicBezTo>
                <a:cubicBezTo>
                  <a:pt x="3741" y="2232"/>
                  <a:pt x="3498" y="2079"/>
                  <a:pt x="3221" y="1904"/>
                </a:cubicBezTo>
                <a:cubicBezTo>
                  <a:pt x="2922" y="2176"/>
                  <a:pt x="2660" y="2427"/>
                  <a:pt x="2382" y="2665"/>
                </a:cubicBezTo>
                <a:cubicBezTo>
                  <a:pt x="2135" y="2876"/>
                  <a:pt x="2125" y="3090"/>
                  <a:pt x="2231" y="3371"/>
                </a:cubicBezTo>
                <a:cubicBezTo>
                  <a:pt x="3179" y="5877"/>
                  <a:pt x="4394" y="8283"/>
                  <a:pt x="5880" y="10593"/>
                </a:cubicBezTo>
                <a:cubicBezTo>
                  <a:pt x="5956" y="10712"/>
                  <a:pt x="6024" y="10835"/>
                  <a:pt x="6094" y="10951"/>
                </a:cubicBezTo>
                <a:cubicBezTo>
                  <a:pt x="4046" y="12991"/>
                  <a:pt x="2019" y="15012"/>
                  <a:pt x="0" y="17024"/>
                </a:cubicBezTo>
                <a:cubicBezTo>
                  <a:pt x="166" y="17359"/>
                  <a:pt x="297" y="17644"/>
                  <a:pt x="450" y="17921"/>
                </a:cubicBezTo>
                <a:cubicBezTo>
                  <a:pt x="559" y="18117"/>
                  <a:pt x="570" y="18299"/>
                  <a:pt x="443" y="18491"/>
                </a:cubicBezTo>
                <a:cubicBezTo>
                  <a:pt x="355" y="18625"/>
                  <a:pt x="277" y="18763"/>
                  <a:pt x="214" y="18906"/>
                </a:cubicBezTo>
                <a:cubicBezTo>
                  <a:pt x="179" y="18986"/>
                  <a:pt x="139" y="19096"/>
                  <a:pt x="175" y="19164"/>
                </a:cubicBezTo>
                <a:cubicBezTo>
                  <a:pt x="462" y="19717"/>
                  <a:pt x="876" y="20186"/>
                  <a:pt x="1406" y="20550"/>
                </a:cubicBezTo>
                <a:cubicBezTo>
                  <a:pt x="1668" y="20457"/>
                  <a:pt x="1862" y="20370"/>
                  <a:pt x="2068" y="20319"/>
                </a:cubicBezTo>
                <a:cubicBezTo>
                  <a:pt x="2305" y="20259"/>
                  <a:pt x="2506" y="20384"/>
                  <a:pt x="2432" y="20567"/>
                </a:cubicBezTo>
                <a:cubicBezTo>
                  <a:pt x="2271" y="20967"/>
                  <a:pt x="2606" y="21165"/>
                  <a:pt x="2838" y="21403"/>
                </a:cubicBezTo>
                <a:cubicBezTo>
                  <a:pt x="3027" y="21596"/>
                  <a:pt x="3335" y="21593"/>
                  <a:pt x="3548" y="21414"/>
                </a:cubicBezTo>
                <a:cubicBezTo>
                  <a:pt x="3624" y="21350"/>
                  <a:pt x="3679" y="21268"/>
                  <a:pt x="3745" y="21195"/>
                </a:cubicBezTo>
                <a:cubicBezTo>
                  <a:pt x="5406" y="19353"/>
                  <a:pt x="7068" y="17510"/>
                  <a:pt x="8732" y="15669"/>
                </a:cubicBezTo>
                <a:cubicBezTo>
                  <a:pt x="8850" y="15538"/>
                  <a:pt x="8982" y="15417"/>
                  <a:pt x="9151" y="15248"/>
                </a:cubicBezTo>
                <a:cubicBezTo>
                  <a:pt x="9312" y="15457"/>
                  <a:pt x="9442" y="15618"/>
                  <a:pt x="9566" y="15782"/>
                </a:cubicBezTo>
                <a:cubicBezTo>
                  <a:pt x="10552" y="17091"/>
                  <a:pt x="11622" y="18348"/>
                  <a:pt x="12799" y="19538"/>
                </a:cubicBezTo>
                <a:cubicBezTo>
                  <a:pt x="13137" y="19880"/>
                  <a:pt x="13363" y="19913"/>
                  <a:pt x="13764" y="19639"/>
                </a:cubicBezTo>
                <a:cubicBezTo>
                  <a:pt x="14071" y="19429"/>
                  <a:pt x="14340" y="19181"/>
                  <a:pt x="14638" y="18942"/>
                </a:cubicBezTo>
                <a:cubicBezTo>
                  <a:pt x="14977" y="19118"/>
                  <a:pt x="15325" y="19299"/>
                  <a:pt x="15670" y="19479"/>
                </a:cubicBezTo>
                <a:cubicBezTo>
                  <a:pt x="15874" y="19336"/>
                  <a:pt x="16024" y="19228"/>
                  <a:pt x="16179" y="19123"/>
                </a:cubicBezTo>
                <a:cubicBezTo>
                  <a:pt x="16407" y="18969"/>
                  <a:pt x="16586" y="18817"/>
                  <a:pt x="16625" y="18532"/>
                </a:cubicBezTo>
                <a:cubicBezTo>
                  <a:pt x="16663" y="18245"/>
                  <a:pt x="16848" y="17980"/>
                  <a:pt x="17238" y="17893"/>
                </a:cubicBezTo>
                <a:cubicBezTo>
                  <a:pt x="17537" y="17826"/>
                  <a:pt x="17736" y="17646"/>
                  <a:pt x="17893" y="17435"/>
                </a:cubicBezTo>
                <a:cubicBezTo>
                  <a:pt x="18144" y="17098"/>
                  <a:pt x="18337" y="16737"/>
                  <a:pt x="18424" y="16377"/>
                </a:cubicBezTo>
                <a:cubicBezTo>
                  <a:pt x="16705" y="14528"/>
                  <a:pt x="15014" y="12708"/>
                  <a:pt x="13308" y="10873"/>
                </a:cubicBezTo>
                <a:cubicBezTo>
                  <a:pt x="13494" y="10665"/>
                  <a:pt x="13612" y="10530"/>
                  <a:pt x="13734" y="10397"/>
                </a:cubicBezTo>
                <a:cubicBezTo>
                  <a:pt x="15805" y="8137"/>
                  <a:pt x="18039" y="6000"/>
                  <a:pt x="20413" y="3968"/>
                </a:cubicBezTo>
                <a:cubicBezTo>
                  <a:pt x="20703" y="3719"/>
                  <a:pt x="20983" y="3471"/>
                  <a:pt x="21190" y="3153"/>
                </a:cubicBezTo>
                <a:cubicBezTo>
                  <a:pt x="21585" y="2544"/>
                  <a:pt x="21600" y="2565"/>
                  <a:pt x="21129" y="2026"/>
                </a:cubicBezTo>
                <a:cubicBezTo>
                  <a:pt x="20955" y="1827"/>
                  <a:pt x="20762" y="1776"/>
                  <a:pt x="20487" y="1772"/>
                </a:cubicBezTo>
                <a:cubicBezTo>
                  <a:pt x="19961" y="1764"/>
                  <a:pt x="19720" y="1486"/>
                  <a:pt x="19806" y="1064"/>
                </a:cubicBezTo>
                <a:cubicBezTo>
                  <a:pt x="19825" y="971"/>
                  <a:pt x="19804" y="847"/>
                  <a:pt x="19743" y="773"/>
                </a:cubicBezTo>
                <a:cubicBezTo>
                  <a:pt x="19597" y="599"/>
                  <a:pt x="19434" y="429"/>
                  <a:pt x="19245" y="289"/>
                </a:cubicBezTo>
                <a:cubicBezTo>
                  <a:pt x="18978" y="92"/>
                  <a:pt x="18816" y="-4"/>
                  <a:pt x="18655" y="0"/>
                </a:cubicBezTo>
                <a:close/>
              </a:path>
            </a:pathLst>
          </a:custGeom>
          <a:solidFill>
            <a:schemeClr val="accent5"/>
          </a:solidFill>
          <a:ln w="12700">
            <a:miter lim="400000"/>
          </a:ln>
        </p:spPr>
        <p:txBody>
          <a:bodyPr lIns="50800" tIns="50800" rIns="50800" bIns="50800" anchor="ctr"/>
          <a:lstStyle/>
          <a:p>
            <a:pPr>
              <a:defRPr b="0" sz="2200">
                <a:latin typeface="+mn-lt"/>
                <a:ea typeface="+mn-ea"/>
                <a:cs typeface="+mn-cs"/>
                <a:sym typeface="Helvetica Neue Medium"/>
              </a:defRPr>
            </a:pPr>
          </a:p>
        </p:txBody>
      </p:sp>
      <p:sp>
        <p:nvSpPr>
          <p:cNvPr id="3753" name="Dingbat X"/>
          <p:cNvSpPr/>
          <p:nvPr/>
        </p:nvSpPr>
        <p:spPr>
          <a:xfrm>
            <a:off x="6363996" y="7371297"/>
            <a:ext cx="654572" cy="773486"/>
          </a:xfrm>
          <a:custGeom>
            <a:avLst/>
            <a:gdLst/>
            <a:ahLst/>
            <a:cxnLst>
              <a:cxn ang="0">
                <a:pos x="wd2" y="hd2"/>
              </a:cxn>
              <a:cxn ang="5400000">
                <a:pos x="wd2" y="hd2"/>
              </a:cxn>
              <a:cxn ang="10800000">
                <a:pos x="wd2" y="hd2"/>
              </a:cxn>
              <a:cxn ang="16200000">
                <a:pos x="wd2" y="hd2"/>
              </a:cxn>
            </a:cxnLst>
            <a:rect l="0" t="0" r="r" b="b"/>
            <a:pathLst>
              <a:path w="21484" h="21548" fill="norm" stroke="1" extrusionOk="0">
                <a:moveTo>
                  <a:pt x="18655" y="0"/>
                </a:moveTo>
                <a:cubicBezTo>
                  <a:pt x="18494" y="5"/>
                  <a:pt x="18333" y="109"/>
                  <a:pt x="18066" y="314"/>
                </a:cubicBezTo>
                <a:cubicBezTo>
                  <a:pt x="15478" y="2289"/>
                  <a:pt x="13027" y="4381"/>
                  <a:pt x="10727" y="6600"/>
                </a:cubicBezTo>
                <a:cubicBezTo>
                  <a:pt x="10587" y="6735"/>
                  <a:pt x="10434" y="6862"/>
                  <a:pt x="10258" y="7020"/>
                </a:cubicBezTo>
                <a:cubicBezTo>
                  <a:pt x="10102" y="6832"/>
                  <a:pt x="9974" y="6685"/>
                  <a:pt x="9856" y="6533"/>
                </a:cubicBezTo>
                <a:cubicBezTo>
                  <a:pt x="8908" y="5315"/>
                  <a:pt x="7971" y="4091"/>
                  <a:pt x="7009" y="2882"/>
                </a:cubicBezTo>
                <a:cubicBezTo>
                  <a:pt x="6625" y="2399"/>
                  <a:pt x="6178" y="1951"/>
                  <a:pt x="5769" y="1483"/>
                </a:cubicBezTo>
                <a:cubicBezTo>
                  <a:pt x="5573" y="1260"/>
                  <a:pt x="5327" y="1254"/>
                  <a:pt x="5044" y="1314"/>
                </a:cubicBezTo>
                <a:cubicBezTo>
                  <a:pt x="4759" y="1375"/>
                  <a:pt x="4593" y="1540"/>
                  <a:pt x="4590" y="1770"/>
                </a:cubicBezTo>
                <a:cubicBezTo>
                  <a:pt x="4583" y="2129"/>
                  <a:pt x="4349" y="2291"/>
                  <a:pt x="3989" y="2389"/>
                </a:cubicBezTo>
                <a:cubicBezTo>
                  <a:pt x="3741" y="2232"/>
                  <a:pt x="3498" y="2079"/>
                  <a:pt x="3221" y="1904"/>
                </a:cubicBezTo>
                <a:cubicBezTo>
                  <a:pt x="2922" y="2176"/>
                  <a:pt x="2660" y="2427"/>
                  <a:pt x="2382" y="2665"/>
                </a:cubicBezTo>
                <a:cubicBezTo>
                  <a:pt x="2135" y="2876"/>
                  <a:pt x="2125" y="3090"/>
                  <a:pt x="2231" y="3371"/>
                </a:cubicBezTo>
                <a:cubicBezTo>
                  <a:pt x="3179" y="5877"/>
                  <a:pt x="4394" y="8283"/>
                  <a:pt x="5880" y="10593"/>
                </a:cubicBezTo>
                <a:cubicBezTo>
                  <a:pt x="5956" y="10712"/>
                  <a:pt x="6024" y="10835"/>
                  <a:pt x="6094" y="10951"/>
                </a:cubicBezTo>
                <a:cubicBezTo>
                  <a:pt x="4046" y="12991"/>
                  <a:pt x="2019" y="15012"/>
                  <a:pt x="0" y="17024"/>
                </a:cubicBezTo>
                <a:cubicBezTo>
                  <a:pt x="166" y="17359"/>
                  <a:pt x="297" y="17644"/>
                  <a:pt x="450" y="17921"/>
                </a:cubicBezTo>
                <a:cubicBezTo>
                  <a:pt x="559" y="18117"/>
                  <a:pt x="570" y="18299"/>
                  <a:pt x="443" y="18491"/>
                </a:cubicBezTo>
                <a:cubicBezTo>
                  <a:pt x="355" y="18625"/>
                  <a:pt x="277" y="18763"/>
                  <a:pt x="214" y="18906"/>
                </a:cubicBezTo>
                <a:cubicBezTo>
                  <a:pt x="179" y="18986"/>
                  <a:pt x="139" y="19096"/>
                  <a:pt x="175" y="19164"/>
                </a:cubicBezTo>
                <a:cubicBezTo>
                  <a:pt x="462" y="19717"/>
                  <a:pt x="876" y="20186"/>
                  <a:pt x="1406" y="20550"/>
                </a:cubicBezTo>
                <a:cubicBezTo>
                  <a:pt x="1668" y="20457"/>
                  <a:pt x="1862" y="20370"/>
                  <a:pt x="2068" y="20319"/>
                </a:cubicBezTo>
                <a:cubicBezTo>
                  <a:pt x="2305" y="20259"/>
                  <a:pt x="2506" y="20384"/>
                  <a:pt x="2432" y="20567"/>
                </a:cubicBezTo>
                <a:cubicBezTo>
                  <a:pt x="2271" y="20967"/>
                  <a:pt x="2606" y="21165"/>
                  <a:pt x="2838" y="21403"/>
                </a:cubicBezTo>
                <a:cubicBezTo>
                  <a:pt x="3027" y="21596"/>
                  <a:pt x="3335" y="21593"/>
                  <a:pt x="3548" y="21414"/>
                </a:cubicBezTo>
                <a:cubicBezTo>
                  <a:pt x="3624" y="21350"/>
                  <a:pt x="3679" y="21268"/>
                  <a:pt x="3745" y="21195"/>
                </a:cubicBezTo>
                <a:cubicBezTo>
                  <a:pt x="5406" y="19353"/>
                  <a:pt x="7068" y="17510"/>
                  <a:pt x="8732" y="15669"/>
                </a:cubicBezTo>
                <a:cubicBezTo>
                  <a:pt x="8850" y="15538"/>
                  <a:pt x="8982" y="15417"/>
                  <a:pt x="9151" y="15248"/>
                </a:cubicBezTo>
                <a:cubicBezTo>
                  <a:pt x="9312" y="15457"/>
                  <a:pt x="9442" y="15618"/>
                  <a:pt x="9566" y="15782"/>
                </a:cubicBezTo>
                <a:cubicBezTo>
                  <a:pt x="10552" y="17091"/>
                  <a:pt x="11622" y="18348"/>
                  <a:pt x="12799" y="19538"/>
                </a:cubicBezTo>
                <a:cubicBezTo>
                  <a:pt x="13137" y="19880"/>
                  <a:pt x="13363" y="19913"/>
                  <a:pt x="13764" y="19639"/>
                </a:cubicBezTo>
                <a:cubicBezTo>
                  <a:pt x="14071" y="19429"/>
                  <a:pt x="14340" y="19181"/>
                  <a:pt x="14638" y="18942"/>
                </a:cubicBezTo>
                <a:cubicBezTo>
                  <a:pt x="14977" y="19118"/>
                  <a:pt x="15325" y="19299"/>
                  <a:pt x="15670" y="19479"/>
                </a:cubicBezTo>
                <a:cubicBezTo>
                  <a:pt x="15874" y="19336"/>
                  <a:pt x="16024" y="19228"/>
                  <a:pt x="16179" y="19123"/>
                </a:cubicBezTo>
                <a:cubicBezTo>
                  <a:pt x="16407" y="18969"/>
                  <a:pt x="16586" y="18817"/>
                  <a:pt x="16625" y="18532"/>
                </a:cubicBezTo>
                <a:cubicBezTo>
                  <a:pt x="16663" y="18245"/>
                  <a:pt x="16848" y="17980"/>
                  <a:pt x="17238" y="17893"/>
                </a:cubicBezTo>
                <a:cubicBezTo>
                  <a:pt x="17537" y="17826"/>
                  <a:pt x="17736" y="17646"/>
                  <a:pt x="17893" y="17435"/>
                </a:cubicBezTo>
                <a:cubicBezTo>
                  <a:pt x="18144" y="17098"/>
                  <a:pt x="18337" y="16737"/>
                  <a:pt x="18424" y="16377"/>
                </a:cubicBezTo>
                <a:cubicBezTo>
                  <a:pt x="16705" y="14528"/>
                  <a:pt x="15014" y="12708"/>
                  <a:pt x="13308" y="10873"/>
                </a:cubicBezTo>
                <a:cubicBezTo>
                  <a:pt x="13494" y="10665"/>
                  <a:pt x="13612" y="10530"/>
                  <a:pt x="13734" y="10397"/>
                </a:cubicBezTo>
                <a:cubicBezTo>
                  <a:pt x="15805" y="8137"/>
                  <a:pt x="18039" y="6000"/>
                  <a:pt x="20413" y="3968"/>
                </a:cubicBezTo>
                <a:cubicBezTo>
                  <a:pt x="20703" y="3719"/>
                  <a:pt x="20983" y="3471"/>
                  <a:pt x="21190" y="3153"/>
                </a:cubicBezTo>
                <a:cubicBezTo>
                  <a:pt x="21585" y="2544"/>
                  <a:pt x="21600" y="2565"/>
                  <a:pt x="21129" y="2026"/>
                </a:cubicBezTo>
                <a:cubicBezTo>
                  <a:pt x="20955" y="1827"/>
                  <a:pt x="20762" y="1776"/>
                  <a:pt x="20487" y="1772"/>
                </a:cubicBezTo>
                <a:cubicBezTo>
                  <a:pt x="19961" y="1764"/>
                  <a:pt x="19720" y="1486"/>
                  <a:pt x="19806" y="1064"/>
                </a:cubicBezTo>
                <a:cubicBezTo>
                  <a:pt x="19825" y="971"/>
                  <a:pt x="19804" y="847"/>
                  <a:pt x="19743" y="773"/>
                </a:cubicBezTo>
                <a:cubicBezTo>
                  <a:pt x="19597" y="599"/>
                  <a:pt x="19434" y="429"/>
                  <a:pt x="19245" y="289"/>
                </a:cubicBezTo>
                <a:cubicBezTo>
                  <a:pt x="18978" y="92"/>
                  <a:pt x="18816" y="-4"/>
                  <a:pt x="18655" y="0"/>
                </a:cubicBezTo>
                <a:close/>
              </a:path>
            </a:pathLst>
          </a:custGeom>
          <a:solidFill>
            <a:schemeClr val="accent5"/>
          </a:solidFill>
          <a:ln w="12700">
            <a:miter lim="400000"/>
          </a:ln>
        </p:spPr>
        <p:txBody>
          <a:bodyPr lIns="50800" tIns="50800" rIns="50800" bIns="50800" anchor="ctr"/>
          <a:lstStyle/>
          <a:p>
            <a:pPr>
              <a:defRPr b="0" sz="2200">
                <a:latin typeface="+mn-lt"/>
                <a:ea typeface="+mn-ea"/>
                <a:cs typeface="+mn-cs"/>
                <a:sym typeface="Helvetica Neue Medium"/>
              </a:defRPr>
            </a:pPr>
          </a:p>
        </p:txBody>
      </p:sp>
      <p:sp>
        <p:nvSpPr>
          <p:cNvPr id="3754" name="* Apache version 2.4.18 and Nginx version 1.13.12"/>
          <p:cNvSpPr txBox="1"/>
          <p:nvPr/>
        </p:nvSpPr>
        <p:spPr>
          <a:xfrm>
            <a:off x="64235" y="9123153"/>
            <a:ext cx="7470949" cy="1066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4700"/>
              </a:lnSpc>
              <a:spcBef>
                <a:spcPts val="1200"/>
              </a:spcBef>
              <a:defRPr b="0" sz="2800">
                <a:latin typeface="Gill Sans"/>
                <a:ea typeface="Gill Sans"/>
                <a:cs typeface="Gill Sans"/>
                <a:sym typeface="Gill Sans"/>
              </a:defRPr>
            </a:lvl1pPr>
          </a:lstStyle>
          <a:p>
            <a:pPr/>
            <a:r>
              <a:t>* Apache version 2.4.18 and Nginx version 1.13.12 </a:t>
            </a:r>
          </a:p>
        </p:txBody>
      </p:sp>
      <p:sp>
        <p:nvSpPr>
          <p:cNvPr id="3755" name="Prefetch OCSP response"/>
          <p:cNvSpPr txBox="1"/>
          <p:nvPr/>
        </p:nvSpPr>
        <p:spPr>
          <a:xfrm>
            <a:off x="1658244" y="3747538"/>
            <a:ext cx="2926445" cy="419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2200">
                <a:latin typeface="Gill Sans"/>
                <a:ea typeface="Gill Sans"/>
                <a:cs typeface="Gill Sans"/>
                <a:sym typeface="Gill Sans"/>
              </a:defRPr>
            </a:lvl1pPr>
          </a:lstStyle>
          <a:p>
            <a:pPr/>
            <a:r>
              <a:t>Prefetch OCSP response</a:t>
            </a:r>
          </a:p>
        </p:txBody>
      </p:sp>
      <p:sp>
        <p:nvSpPr>
          <p:cNvPr id="3756" name="Cache OCSP response"/>
          <p:cNvSpPr txBox="1"/>
          <p:nvPr/>
        </p:nvSpPr>
        <p:spPr>
          <a:xfrm>
            <a:off x="1770454" y="4990516"/>
            <a:ext cx="2702025" cy="419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2200">
                <a:latin typeface="Gill Sans"/>
                <a:ea typeface="Gill Sans"/>
                <a:cs typeface="Gill Sans"/>
                <a:sym typeface="Gill Sans"/>
              </a:defRPr>
            </a:lvl1pPr>
          </a:lstStyle>
          <a:p>
            <a:pPr/>
            <a:r>
              <a:t>Cache OCSP response</a:t>
            </a:r>
          </a:p>
        </p:txBody>
      </p:sp>
      <p:sp>
        <p:nvSpPr>
          <p:cNvPr id="3757" name="Respect nextUpdate in cache"/>
          <p:cNvSpPr txBox="1"/>
          <p:nvPr/>
        </p:nvSpPr>
        <p:spPr>
          <a:xfrm>
            <a:off x="1412950" y="6233493"/>
            <a:ext cx="3417033" cy="419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2200">
                <a:latin typeface="Gill Sans"/>
                <a:ea typeface="Gill Sans"/>
                <a:cs typeface="Gill Sans"/>
                <a:sym typeface="Gill Sans"/>
              </a:defRPr>
            </a:lvl1pPr>
          </a:lstStyle>
          <a:p>
            <a:pPr/>
            <a:r>
              <a:t>Respect nextUpdate in cache</a:t>
            </a:r>
          </a:p>
        </p:txBody>
      </p:sp>
      <p:sp>
        <p:nvSpPr>
          <p:cNvPr id="3758" name="Retain OCSP response on error"/>
          <p:cNvSpPr txBox="1"/>
          <p:nvPr/>
        </p:nvSpPr>
        <p:spPr>
          <a:xfrm>
            <a:off x="1658244" y="7306553"/>
            <a:ext cx="2926445" cy="736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0" sz="2200">
                <a:latin typeface="Gill Sans"/>
                <a:ea typeface="Gill Sans"/>
                <a:cs typeface="Gill Sans"/>
                <a:sym typeface="Gill Sans"/>
              </a:defRPr>
            </a:lvl1pPr>
          </a:lstStyle>
          <a:p>
            <a:pPr/>
            <a:r>
              <a:t>Retain OCSP response on error</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747"/>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0" presetID="1" grpId="2" fill="hold">
                                  <p:stCondLst>
                                    <p:cond delay="0"/>
                                  </p:stCondLst>
                                  <p:iterate type="el" backwards="0">
                                    <p:tmAbs val="0"/>
                                  </p:iterate>
                                  <p:childTnLst>
                                    <p:set>
                                      <p:cBhvr>
                                        <p:cTn id="9" fill="hold"/>
                                        <p:tgtEl>
                                          <p:spTgt spid="3748"/>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Class="entr" nodeType="clickEffect" presetSubtype="0" presetID="1" grpId="3" fill="hold">
                                  <p:stCondLst>
                                    <p:cond delay="0"/>
                                  </p:stCondLst>
                                  <p:iterate type="el" backwards="0">
                                    <p:tmAbs val="0"/>
                                  </p:iterate>
                                  <p:childTnLst>
                                    <p:set>
                                      <p:cBhvr>
                                        <p:cTn id="13" fill="hold"/>
                                        <p:tgtEl>
                                          <p:spTgt spid="3749"/>
                                        </p:tgtEl>
                                        <p:attrNameLst>
                                          <p:attrName>style.visibility</p:attrName>
                                        </p:attrNameLst>
                                      </p:cBhvr>
                                      <p:to>
                                        <p:strVal val="visible"/>
                                      </p:to>
                                    </p:set>
                                  </p:childTnLst>
                                </p:cTn>
                              </p:par>
                            </p:childTnLst>
                          </p:cTn>
                        </p:par>
                        <p:par>
                          <p:cTn id="14" fill="hold">
                            <p:stCondLst>
                              <p:cond delay="0"/>
                            </p:stCondLst>
                            <p:childTnLst>
                              <p:par>
                                <p:cTn id="15" presetClass="entr" nodeType="afterEffect" presetSubtype="0" presetID="1" grpId="4" fill="hold">
                                  <p:stCondLst>
                                    <p:cond delay="0"/>
                                  </p:stCondLst>
                                  <p:iterate type="el" backwards="0">
                                    <p:tmAbs val="0"/>
                                  </p:iterate>
                                  <p:childTnLst>
                                    <p:set>
                                      <p:cBhvr>
                                        <p:cTn id="16" fill="hold"/>
                                        <p:tgtEl>
                                          <p:spTgt spid="374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5" fill="hold">
                                  <p:stCondLst>
                                    <p:cond delay="0"/>
                                  </p:stCondLst>
                                  <p:iterate type="el" backwards="0">
                                    <p:tmAbs val="0"/>
                                  </p:iterate>
                                  <p:childTnLst>
                                    <p:set>
                                      <p:cBhvr>
                                        <p:cTn id="20" fill="hold"/>
                                        <p:tgtEl>
                                          <p:spTgt spid="3750"/>
                                        </p:tgtEl>
                                        <p:attrNameLst>
                                          <p:attrName>style.visibility</p:attrName>
                                        </p:attrNameLst>
                                      </p:cBhvr>
                                      <p:to>
                                        <p:strVal val="visible"/>
                                      </p:to>
                                    </p:set>
                                  </p:childTnLst>
                                </p:cTn>
                              </p:par>
                            </p:childTnLst>
                          </p:cTn>
                        </p:par>
                        <p:par>
                          <p:cTn id="21" fill="hold">
                            <p:stCondLst>
                              <p:cond delay="0"/>
                            </p:stCondLst>
                            <p:childTnLst>
                              <p:par>
                                <p:cTn id="22" presetClass="entr" nodeType="afterEffect" presetSubtype="0" presetID="1" grpId="6" fill="hold">
                                  <p:stCondLst>
                                    <p:cond delay="0"/>
                                  </p:stCondLst>
                                  <p:iterate type="el" backwards="0">
                                    <p:tmAbs val="0"/>
                                  </p:iterate>
                                  <p:childTnLst>
                                    <p:set>
                                      <p:cBhvr>
                                        <p:cTn id="23" fill="hold"/>
                                        <p:tgtEl>
                                          <p:spTgt spid="375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Class="entr" nodeType="clickEffect" presetSubtype="0" presetID="1" grpId="7" fill="hold">
                                  <p:stCondLst>
                                    <p:cond delay="0"/>
                                  </p:stCondLst>
                                  <p:iterate type="el" backwards="0">
                                    <p:tmAbs val="0"/>
                                  </p:iterate>
                                  <p:childTnLst>
                                    <p:set>
                                      <p:cBhvr>
                                        <p:cTn id="27" fill="hold"/>
                                        <p:tgtEl>
                                          <p:spTgt spid="3753"/>
                                        </p:tgtEl>
                                        <p:attrNameLst>
                                          <p:attrName>style.visibility</p:attrName>
                                        </p:attrNameLst>
                                      </p:cBhvr>
                                      <p:to>
                                        <p:strVal val="visible"/>
                                      </p:to>
                                    </p:set>
                                  </p:childTnLst>
                                </p:cTn>
                              </p:par>
                            </p:childTnLst>
                          </p:cTn>
                        </p:par>
                        <p:par>
                          <p:cTn id="28" fill="hold">
                            <p:stCondLst>
                              <p:cond delay="0"/>
                            </p:stCondLst>
                            <p:childTnLst>
                              <p:par>
                                <p:cTn id="29" presetClass="entr" nodeType="afterEffect" presetSubtype="0" presetID="1" grpId="8" fill="hold">
                                  <p:stCondLst>
                                    <p:cond delay="0"/>
                                  </p:stCondLst>
                                  <p:iterate type="el" backwards="0">
                                    <p:tmAbs val="0"/>
                                  </p:iterate>
                                  <p:childTnLst>
                                    <p:set>
                                      <p:cBhvr>
                                        <p:cTn id="30" fill="hold"/>
                                        <p:tgtEl>
                                          <p:spTgt spid="375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750" grpId="5"/>
      <p:bldP build="whole" bldLvl="1" animBg="1" rev="0" advAuto="0" spid="3753" grpId="7"/>
      <p:bldP build="whole" bldLvl="1" animBg="1" rev="0" advAuto="0" spid="3748" grpId="2"/>
      <p:bldP build="whole" bldLvl="1" animBg="1" rev="0" advAuto="0" spid="3749" grpId="3"/>
      <p:bldP build="whole" bldLvl="1" animBg="1" rev="0" advAuto="0" spid="3751" grpId="8"/>
      <p:bldP build="whole" bldLvl="1" animBg="1" rev="0" advAuto="0" spid="3752" grpId="6"/>
      <p:bldP build="whole" bldLvl="1" animBg="1" rev="0" advAuto="0" spid="3746" grpId="4"/>
      <p:bldP build="whole" bldLvl="1" animBg="1" rev="0" advAuto="0" spid="3747" grpId="1"/>
    </p:bldLst>
  </p:timing>
</p:sld>
</file>

<file path=ppt/slides/slide5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00000"/>
        </a:solidFill>
      </p:bgPr>
    </p:bg>
    <p:spTree>
      <p:nvGrpSpPr>
        <p:cNvPr id="1" name=""/>
        <p:cNvGrpSpPr/>
        <p:nvPr/>
      </p:nvGrpSpPr>
      <p:grpSpPr>
        <a:xfrm>
          <a:off x="0" y="0"/>
          <a:ext cx="0" cy="0"/>
          <a:chOff x="0" y="0"/>
          <a:chExt cx="0" cy="0"/>
        </a:xfrm>
      </p:grpSpPr>
      <p:sp>
        <p:nvSpPr>
          <p:cNvPr id="3762" name="Is the Web Ready for…"/>
          <p:cNvSpPr txBox="1"/>
          <p:nvPr/>
        </p:nvSpPr>
        <p:spPr>
          <a:xfrm>
            <a:off x="1270000" y="398961"/>
            <a:ext cx="10464800" cy="3302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normAutofit fontScale="100000" lnSpcReduction="0"/>
          </a:bodyPr>
          <a:lstStyle/>
          <a:p>
            <a:pPr>
              <a:defRPr sz="6000">
                <a:solidFill>
                  <a:srgbClr val="FFFB00"/>
                </a:solidFill>
                <a:latin typeface="Helvetica"/>
                <a:ea typeface="Helvetica"/>
                <a:cs typeface="Helvetica"/>
                <a:sym typeface="Helvetica"/>
              </a:defRPr>
            </a:pPr>
          </a:p>
          <a:p>
            <a:pPr>
              <a:spcBef>
                <a:spcPts val="1000"/>
              </a:spcBef>
              <a:defRPr sz="6000">
                <a:latin typeface="Helvetica"/>
                <a:ea typeface="Helvetica"/>
                <a:cs typeface="Helvetica"/>
                <a:sym typeface="Helvetica"/>
              </a:defRPr>
            </a:pPr>
            <a:r>
              <a:t>Is the Web Ready for</a:t>
            </a:r>
          </a:p>
          <a:p>
            <a:pPr>
              <a:spcBef>
                <a:spcPts val="1000"/>
              </a:spcBef>
              <a:defRPr sz="6000">
                <a:solidFill>
                  <a:schemeClr val="accent4">
                    <a:hueOff val="468000"/>
                    <a:satOff val="-4761"/>
                    <a:lumOff val="10196"/>
                  </a:schemeClr>
                </a:solidFill>
                <a:latin typeface="Helvetica"/>
                <a:ea typeface="Helvetica"/>
                <a:cs typeface="Helvetica"/>
                <a:sym typeface="Helvetica"/>
              </a:defRPr>
            </a:pPr>
            <a:r>
              <a:t> OCSP Must-Staple? </a:t>
            </a:r>
            <a:endParaRPr sz="1200"/>
          </a:p>
        </p:txBody>
      </p:sp>
      <p:pic>
        <p:nvPicPr>
          <p:cNvPr id="3763" name="Chrome-logo.png" descr="Chrome-logo.png"/>
          <p:cNvPicPr>
            <a:picLocks noChangeAspect="1"/>
          </p:cNvPicPr>
          <p:nvPr/>
        </p:nvPicPr>
        <p:blipFill>
          <a:blip r:embed="rId3">
            <a:extLst/>
          </a:blip>
          <a:stretch>
            <a:fillRect/>
          </a:stretch>
        </p:blipFill>
        <p:spPr>
          <a:xfrm>
            <a:off x="10129494" y="4785611"/>
            <a:ext cx="1140620" cy="1140620"/>
          </a:xfrm>
          <a:prstGeom prst="rect">
            <a:avLst/>
          </a:prstGeom>
          <a:ln w="12700">
            <a:miter lim="400000"/>
          </a:ln>
        </p:spPr>
      </p:pic>
      <p:pic>
        <p:nvPicPr>
          <p:cNvPr id="3764" name="250px-VRSNlogoAug2012.png" descr="250px-VRSNlogoAug2012.png"/>
          <p:cNvPicPr>
            <a:picLocks noChangeAspect="1"/>
          </p:cNvPicPr>
          <p:nvPr/>
        </p:nvPicPr>
        <p:blipFill>
          <a:blip r:embed="rId4">
            <a:extLst/>
          </a:blip>
          <a:srcRect l="18183" t="9604" r="18183" b="29836"/>
          <a:stretch>
            <a:fillRect/>
          </a:stretch>
        </p:blipFill>
        <p:spPr>
          <a:xfrm>
            <a:off x="2085600" y="4875244"/>
            <a:ext cx="1198500" cy="1140596"/>
          </a:xfrm>
          <a:prstGeom prst="rect">
            <a:avLst/>
          </a:prstGeom>
          <a:ln w="12700">
            <a:miter lim="400000"/>
          </a:ln>
        </p:spPr>
      </p:pic>
      <p:pic>
        <p:nvPicPr>
          <p:cNvPr id="3765" name="strategic_bofa500_1.png" descr="strategic_bofa500_1.png"/>
          <p:cNvPicPr>
            <a:picLocks noChangeAspect="1"/>
          </p:cNvPicPr>
          <p:nvPr/>
        </p:nvPicPr>
        <p:blipFill>
          <a:blip r:embed="rId5">
            <a:extLst/>
          </a:blip>
          <a:srcRect l="28418" t="39675" r="28418" b="0"/>
          <a:stretch>
            <a:fillRect/>
          </a:stretch>
        </p:blipFill>
        <p:spPr>
          <a:xfrm>
            <a:off x="5690059" y="4875244"/>
            <a:ext cx="1932473" cy="911516"/>
          </a:xfrm>
          <a:prstGeom prst="rect">
            <a:avLst/>
          </a:prstGeom>
          <a:ln w="12700">
            <a:miter lim="400000"/>
          </a:ln>
        </p:spPr>
      </p:pic>
      <p:sp>
        <p:nvSpPr>
          <p:cNvPr id="3766" name="Website"/>
          <p:cNvSpPr txBox="1"/>
          <p:nvPr/>
        </p:nvSpPr>
        <p:spPr>
          <a:xfrm>
            <a:off x="6117042" y="5972020"/>
            <a:ext cx="1304554" cy="508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Website</a:t>
            </a:r>
          </a:p>
        </p:txBody>
      </p:sp>
      <p:sp>
        <p:nvSpPr>
          <p:cNvPr id="3767" name="Certificate Authority"/>
          <p:cNvSpPr txBox="1"/>
          <p:nvPr/>
        </p:nvSpPr>
        <p:spPr>
          <a:xfrm>
            <a:off x="1125720" y="5972020"/>
            <a:ext cx="3118323" cy="508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Certificate Authority</a:t>
            </a:r>
          </a:p>
        </p:txBody>
      </p:sp>
      <p:sp>
        <p:nvSpPr>
          <p:cNvPr id="3768" name="Browser"/>
          <p:cNvSpPr txBox="1"/>
          <p:nvPr/>
        </p:nvSpPr>
        <p:spPr>
          <a:xfrm>
            <a:off x="10028341" y="5882388"/>
            <a:ext cx="1342927" cy="508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Browser</a:t>
            </a:r>
          </a:p>
        </p:txBody>
      </p:sp>
      <p:sp>
        <p:nvSpPr>
          <p:cNvPr id="3769" name="Rounded Rectangle"/>
          <p:cNvSpPr/>
          <p:nvPr/>
        </p:nvSpPr>
        <p:spPr>
          <a:xfrm>
            <a:off x="5037597" y="4594352"/>
            <a:ext cx="3463443" cy="1987296"/>
          </a:xfrm>
          <a:prstGeom prst="roundRect">
            <a:avLst>
              <a:gd name="adj" fmla="val 14269"/>
            </a:avLst>
          </a:prstGeom>
          <a:ln w="63500">
            <a:solidFill>
              <a:schemeClr val="accent4">
                <a:hueOff val="468000"/>
                <a:satOff val="-4761"/>
                <a:lumOff val="10196"/>
              </a:schemeClr>
            </a:solidFill>
            <a:miter lim="400000"/>
          </a:ln>
        </p:spPr>
        <p:txBody>
          <a:bodyPr lIns="50800" tIns="50800" rIns="50800" bIns="50800" anchor="ctr"/>
          <a:lstStyle/>
          <a:p>
            <a:pPr>
              <a:defRPr b="0" sz="2200">
                <a:latin typeface="+mn-lt"/>
                <a:ea typeface="+mn-ea"/>
                <a:cs typeface="+mn-cs"/>
                <a:sym typeface="Helvetica Neue Medium"/>
              </a:defRPr>
            </a:pPr>
          </a:p>
        </p:txBody>
      </p:sp>
      <p:grpSp>
        <p:nvGrpSpPr>
          <p:cNvPr id="3774" name="Group"/>
          <p:cNvGrpSpPr/>
          <p:nvPr/>
        </p:nvGrpSpPr>
        <p:grpSpPr>
          <a:xfrm>
            <a:off x="6333636" y="6873177"/>
            <a:ext cx="6411388" cy="982334"/>
            <a:chOff x="0" y="11334"/>
            <a:chExt cx="6411386" cy="982332"/>
          </a:xfrm>
        </p:grpSpPr>
        <p:sp>
          <p:nvSpPr>
            <p:cNvPr id="3770" name="Understand the extension…"/>
            <p:cNvSpPr/>
            <p:nvPr/>
          </p:nvSpPr>
          <p:spPr>
            <a:xfrm>
              <a:off x="320485" y="527049"/>
              <a:ext cx="6090902"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lgn="l">
                <a:defRPr b="0" sz="2200">
                  <a:solidFill>
                    <a:schemeClr val="accent4">
                      <a:hueOff val="468000"/>
                      <a:satOff val="-4761"/>
                      <a:lumOff val="10196"/>
                    </a:schemeClr>
                  </a:solidFill>
                  <a:latin typeface="Gill Sans"/>
                  <a:ea typeface="Gill Sans"/>
                  <a:cs typeface="Gill Sans"/>
                  <a:sym typeface="Gill Sans"/>
                </a:defRPr>
              </a:pPr>
              <a:r>
                <a:t>Understand the extension</a:t>
              </a:r>
            </a:p>
            <a:p>
              <a:pPr algn="l">
                <a:defRPr b="0" sz="2200">
                  <a:solidFill>
                    <a:schemeClr val="accent4">
                      <a:hueOff val="468000"/>
                      <a:satOff val="-4761"/>
                      <a:lumOff val="10196"/>
                    </a:schemeClr>
                  </a:solidFill>
                  <a:latin typeface="Gill Sans"/>
                  <a:ea typeface="Gill Sans"/>
                  <a:cs typeface="Gill Sans"/>
                  <a:sym typeface="Gill Sans"/>
                </a:defRPr>
              </a:pPr>
              <a:r>
                <a:t>Present Certificate Status Request extension</a:t>
              </a:r>
            </a:p>
            <a:p>
              <a:pPr algn="l">
                <a:defRPr b="0" sz="2200">
                  <a:solidFill>
                    <a:schemeClr val="accent4">
                      <a:hueOff val="468000"/>
                      <a:satOff val="-4761"/>
                      <a:lumOff val="10196"/>
                    </a:schemeClr>
                  </a:solidFill>
                  <a:latin typeface="Gill Sans"/>
                  <a:ea typeface="Gill Sans"/>
                  <a:cs typeface="Gill Sans"/>
                  <a:sym typeface="Gill Sans"/>
                </a:defRPr>
              </a:pPr>
              <a:r>
                <a:t>Reject the certificate if the response is not provided</a:t>
              </a:r>
            </a:p>
          </p:txBody>
        </p:sp>
        <p:sp>
          <p:nvSpPr>
            <p:cNvPr id="3771" name="Dingbat Check"/>
            <p:cNvSpPr/>
            <p:nvPr/>
          </p:nvSpPr>
          <p:spPr>
            <a:xfrm>
              <a:off x="0" y="11334"/>
              <a:ext cx="378750" cy="359913"/>
            </a:xfrm>
            <a:custGeom>
              <a:avLst/>
              <a:gdLst/>
              <a:ahLst/>
              <a:cxnLst>
                <a:cxn ang="0">
                  <a:pos x="wd2" y="hd2"/>
                </a:cxn>
                <a:cxn ang="5400000">
                  <a:pos x="wd2" y="hd2"/>
                </a:cxn>
                <a:cxn ang="10800000">
                  <a:pos x="wd2" y="hd2"/>
                </a:cxn>
                <a:cxn ang="16200000">
                  <a:pos x="wd2" y="hd2"/>
                </a:cxn>
              </a:cxnLst>
              <a:rect l="0" t="0" r="r" b="b"/>
              <a:pathLst>
                <a:path w="21452" h="20404" fill="norm" stroke="1"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chemeClr val="accent3"/>
            </a:solidFill>
            <a:ln w="12700" cap="flat">
              <a:noFill/>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sp>
          <p:nvSpPr>
            <p:cNvPr id="3772" name="Dingbat Check"/>
            <p:cNvSpPr/>
            <p:nvPr/>
          </p:nvSpPr>
          <p:spPr>
            <a:xfrm>
              <a:off x="0" y="347094"/>
              <a:ext cx="378750" cy="359912"/>
            </a:xfrm>
            <a:custGeom>
              <a:avLst/>
              <a:gdLst/>
              <a:ahLst/>
              <a:cxnLst>
                <a:cxn ang="0">
                  <a:pos x="wd2" y="hd2"/>
                </a:cxn>
                <a:cxn ang="5400000">
                  <a:pos x="wd2" y="hd2"/>
                </a:cxn>
                <a:cxn ang="10800000">
                  <a:pos x="wd2" y="hd2"/>
                </a:cxn>
                <a:cxn ang="16200000">
                  <a:pos x="wd2" y="hd2"/>
                </a:cxn>
              </a:cxnLst>
              <a:rect l="0" t="0" r="r" b="b"/>
              <a:pathLst>
                <a:path w="21452" h="20404" fill="norm" stroke="1"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chemeClr val="accent3"/>
            </a:solidFill>
            <a:ln w="12700" cap="flat">
              <a:noFill/>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sp>
          <p:nvSpPr>
            <p:cNvPr id="3773" name="Dingbat Check"/>
            <p:cNvSpPr/>
            <p:nvPr/>
          </p:nvSpPr>
          <p:spPr>
            <a:xfrm>
              <a:off x="0" y="633755"/>
              <a:ext cx="378750" cy="359913"/>
            </a:xfrm>
            <a:custGeom>
              <a:avLst/>
              <a:gdLst/>
              <a:ahLst/>
              <a:cxnLst>
                <a:cxn ang="0">
                  <a:pos x="wd2" y="hd2"/>
                </a:cxn>
                <a:cxn ang="5400000">
                  <a:pos x="wd2" y="hd2"/>
                </a:cxn>
                <a:cxn ang="10800000">
                  <a:pos x="wd2" y="hd2"/>
                </a:cxn>
                <a:cxn ang="16200000">
                  <a:pos x="wd2" y="hd2"/>
                </a:cxn>
              </a:cxnLst>
              <a:rect l="0" t="0" r="r" b="b"/>
              <a:pathLst>
                <a:path w="21452" h="20404" fill="norm" stroke="1"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chemeClr val="accent3"/>
            </a:solidFill>
            <a:ln w="12700" cap="flat">
              <a:noFill/>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path" nodeType="clickEffect" presetSubtype="0" presetID="-1" grpId="1" accel="50000" decel="50000" fill="hold">
                                  <p:stCondLst>
                                    <p:cond delay="0"/>
                                  </p:stCondLst>
                                  <p:childTnLst>
                                    <p:animMotion path="M 0.000000 0.000000 L 0.296101 0.000000" origin="layout" pathEditMode="relative">
                                      <p:cBhvr>
                                        <p:cTn id="6" dur="1000" fill="hold"/>
                                        <p:tgtEl>
                                          <p:spTgt spid="3769"/>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377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774" grpId="2"/>
    </p:bldLst>
  </p:timing>
</p:sld>
</file>

<file path=ppt/slides/slide5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78" name="Methodology"/>
          <p:cNvSpPr txBox="1"/>
          <p:nvPr>
            <p:ph type="title"/>
          </p:nvPr>
        </p:nvSpPr>
        <p:spPr>
          <a:prstGeom prst="rect">
            <a:avLst/>
          </a:prstGeom>
        </p:spPr>
        <p:txBody>
          <a:bodyPr/>
          <a:lstStyle/>
          <a:p>
            <a:pPr/>
            <a:r>
              <a:t>Methodology</a:t>
            </a:r>
          </a:p>
        </p:txBody>
      </p:sp>
      <p:sp>
        <p:nvSpPr>
          <p:cNvPr id="3779"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3780" name="Chrome-logo.png" descr="Chrome-logo.png"/>
          <p:cNvPicPr>
            <a:picLocks noChangeAspect="1"/>
          </p:cNvPicPr>
          <p:nvPr/>
        </p:nvPicPr>
        <p:blipFill>
          <a:blip r:embed="rId3">
            <a:extLst/>
          </a:blip>
          <a:stretch>
            <a:fillRect/>
          </a:stretch>
        </p:blipFill>
        <p:spPr>
          <a:xfrm>
            <a:off x="2250396" y="4514382"/>
            <a:ext cx="1140620" cy="1140620"/>
          </a:xfrm>
          <a:prstGeom prst="rect">
            <a:avLst/>
          </a:prstGeom>
          <a:ln w="12700">
            <a:miter lim="400000"/>
          </a:ln>
        </p:spPr>
      </p:pic>
      <p:sp>
        <p:nvSpPr>
          <p:cNvPr id="3781" name="Group"/>
          <p:cNvSpPr/>
          <p:nvPr/>
        </p:nvSpPr>
        <p:spPr>
          <a:xfrm>
            <a:off x="9913519" y="6184910"/>
            <a:ext cx="1270001" cy="1270001"/>
          </a:xfrm>
          <a:prstGeom prst="line">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000">
                <a:solidFill>
                  <a:schemeClr val="accent5">
                    <a:hueOff val="89162"/>
                    <a:satOff val="9554"/>
                    <a:lumOff val="16296"/>
                  </a:schemeClr>
                </a:solidFill>
              </a:defRPr>
            </a:lvl1pPr>
          </a:lstStyle>
          <a:p>
            <a:pPr/>
            <a:r>
              <a:t>Do not send the OCSP response</a:t>
            </a:r>
          </a:p>
        </p:txBody>
      </p:sp>
      <p:grpSp>
        <p:nvGrpSpPr>
          <p:cNvPr id="3788" name="Group"/>
          <p:cNvGrpSpPr/>
          <p:nvPr/>
        </p:nvGrpSpPr>
        <p:grpSpPr>
          <a:xfrm>
            <a:off x="3990977" y="3870234"/>
            <a:ext cx="3986801" cy="1638333"/>
            <a:chOff x="0" y="186899"/>
            <a:chExt cx="3986800" cy="1638332"/>
          </a:xfrm>
        </p:grpSpPr>
        <p:sp>
          <p:nvSpPr>
            <p:cNvPr id="3782" name="Line"/>
            <p:cNvSpPr/>
            <p:nvPr/>
          </p:nvSpPr>
          <p:spPr>
            <a:xfrm>
              <a:off x="0" y="974337"/>
              <a:ext cx="3986800" cy="1"/>
            </a:xfrm>
            <a:prstGeom prst="line">
              <a:avLst/>
            </a:prstGeom>
            <a:noFill/>
            <a:ln w="50800" cap="flat">
              <a:solidFill>
                <a:srgbClr val="FFFFFF"/>
              </a:solidFill>
              <a:prstDash val="solid"/>
              <a:miter lim="400000"/>
              <a:tailEnd type="triangle" w="med" len="med"/>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nvGrpSpPr>
            <p:cNvPr id="3787" name="Group"/>
            <p:cNvGrpSpPr/>
            <p:nvPr/>
          </p:nvGrpSpPr>
          <p:grpSpPr>
            <a:xfrm>
              <a:off x="154025" y="186899"/>
              <a:ext cx="3376744" cy="1638334"/>
              <a:chOff x="0" y="186899"/>
              <a:chExt cx="3376743" cy="1638332"/>
            </a:xfrm>
          </p:grpSpPr>
          <p:grpSp>
            <p:nvGrpSpPr>
              <p:cNvPr id="3785" name="Group"/>
              <p:cNvGrpSpPr/>
              <p:nvPr/>
            </p:nvGrpSpPr>
            <p:grpSpPr>
              <a:xfrm>
                <a:off x="0" y="186899"/>
                <a:ext cx="3376744" cy="1638334"/>
                <a:chOff x="0" y="0"/>
                <a:chExt cx="3376743" cy="1638332"/>
              </a:xfrm>
            </p:grpSpPr>
            <p:sp>
              <p:nvSpPr>
                <p:cNvPr id="3783" name="1"/>
                <p:cNvSpPr/>
                <p:nvPr/>
              </p:nvSpPr>
              <p:spPr>
                <a:xfrm>
                  <a:off x="0" y="0"/>
                  <a:ext cx="469900" cy="469900"/>
                </a:xfrm>
                <a:prstGeom prst="ellipse">
                  <a:avLst/>
                </a:prstGeom>
                <a:noFill/>
                <a:ln w="50800" cap="flat">
                  <a:solidFill>
                    <a:schemeClr val="accent4">
                      <a:hueOff val="468000"/>
                      <a:satOff val="-4761"/>
                      <a:lumOff val="10196"/>
                    </a:schemeClr>
                  </a:solidFill>
                  <a:prstDash val="solid"/>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0" sz="1800">
                      <a:solidFill>
                        <a:schemeClr val="accent4">
                          <a:hueOff val="468000"/>
                          <a:satOff val="-4761"/>
                          <a:lumOff val="10196"/>
                        </a:schemeClr>
                      </a:solidFill>
                      <a:latin typeface="+mn-lt"/>
                      <a:ea typeface="+mn-ea"/>
                      <a:cs typeface="+mn-cs"/>
                      <a:sym typeface="Helvetica Neue Medium"/>
                    </a:defRPr>
                  </a:lvl1pPr>
                </a:lstStyle>
                <a:p>
                  <a:pPr/>
                  <a:r>
                    <a:t>1</a:t>
                  </a:r>
                </a:p>
              </p:txBody>
            </p:sp>
            <p:sp>
              <p:nvSpPr>
                <p:cNvPr id="3784" name="Present CSR* extension?"/>
                <p:cNvSpPr/>
                <p:nvPr/>
              </p:nvSpPr>
              <p:spPr>
                <a:xfrm>
                  <a:off x="2106743" y="368332"/>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000">
                      <a:solidFill>
                        <a:schemeClr val="accent4">
                          <a:hueOff val="468000"/>
                          <a:satOff val="-4761"/>
                          <a:lumOff val="10196"/>
                        </a:schemeClr>
                      </a:solidFill>
                    </a:defRPr>
                  </a:lvl1pPr>
                </a:lstStyle>
                <a:p>
                  <a:pPr/>
                  <a:r>
                    <a:t>Present CSR* extension?</a:t>
                  </a:r>
                </a:p>
              </p:txBody>
            </p:sp>
          </p:grpSp>
          <p:sp>
            <p:nvSpPr>
              <p:cNvPr id="3786" name="(during the handshake)"/>
              <p:cNvSpPr/>
              <p:nvPr/>
            </p:nvSpPr>
            <p:spPr>
              <a:xfrm>
                <a:off x="2062326" y="205866"/>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000">
                    <a:solidFill>
                      <a:schemeClr val="accent4">
                        <a:hueOff val="468000"/>
                        <a:satOff val="-4761"/>
                        <a:lumOff val="10196"/>
                      </a:schemeClr>
                    </a:solidFill>
                  </a:defRPr>
                </a:lvl1pPr>
              </a:lstStyle>
              <a:p>
                <a:pPr/>
                <a:r>
                  <a:t>(during the handshake)</a:t>
                </a:r>
              </a:p>
            </p:txBody>
          </p:sp>
        </p:grpSp>
      </p:grpSp>
      <p:sp>
        <p:nvSpPr>
          <p:cNvPr id="3789" name="*CSR: Certificate Status Request"/>
          <p:cNvSpPr txBox="1"/>
          <p:nvPr/>
        </p:nvSpPr>
        <p:spPr>
          <a:xfrm>
            <a:off x="-29671" y="9347729"/>
            <a:ext cx="4089401" cy="41173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000"/>
            </a:lvl1pPr>
          </a:lstStyle>
          <a:p>
            <a:pPr/>
            <a:r>
              <a:t>*CSR: Certificate Status Request</a:t>
            </a:r>
          </a:p>
        </p:txBody>
      </p:sp>
      <p:grpSp>
        <p:nvGrpSpPr>
          <p:cNvPr id="3798" name="Group"/>
          <p:cNvGrpSpPr/>
          <p:nvPr/>
        </p:nvGrpSpPr>
        <p:grpSpPr>
          <a:xfrm>
            <a:off x="3078166" y="5997561"/>
            <a:ext cx="4576066" cy="4089052"/>
            <a:chOff x="0" y="0"/>
            <a:chExt cx="4576064" cy="4089051"/>
          </a:xfrm>
        </p:grpSpPr>
        <p:sp>
          <p:nvSpPr>
            <p:cNvPr id="3790" name="Line"/>
            <p:cNvSpPr/>
            <p:nvPr/>
          </p:nvSpPr>
          <p:spPr>
            <a:xfrm>
              <a:off x="-1" y="0"/>
              <a:ext cx="790603" cy="1268320"/>
            </a:xfrm>
            <a:prstGeom prst="line">
              <a:avLst/>
            </a:prstGeom>
            <a:noFill/>
            <a:ln w="50800" cap="flat">
              <a:solidFill>
                <a:srgbClr val="FFFFFF"/>
              </a:solidFill>
              <a:prstDash val="solid"/>
              <a:miter lim="400000"/>
              <a:tailEnd type="triangle" w="med" len="med"/>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nvGrpSpPr>
            <p:cNvPr id="3793" name="Group"/>
            <p:cNvGrpSpPr/>
            <p:nvPr/>
          </p:nvGrpSpPr>
          <p:grpSpPr>
            <a:xfrm>
              <a:off x="780118" y="546371"/>
              <a:ext cx="3795947" cy="1504951"/>
              <a:chOff x="0" y="0"/>
              <a:chExt cx="3795945" cy="1504950"/>
            </a:xfrm>
          </p:grpSpPr>
          <p:sp>
            <p:nvSpPr>
              <p:cNvPr id="3791" name="3"/>
              <p:cNvSpPr/>
              <p:nvPr/>
            </p:nvSpPr>
            <p:spPr>
              <a:xfrm>
                <a:off x="0" y="0"/>
                <a:ext cx="469900" cy="469900"/>
              </a:xfrm>
              <a:prstGeom prst="ellipse">
                <a:avLst/>
              </a:prstGeom>
              <a:noFill/>
              <a:ln w="50800" cap="flat">
                <a:solidFill>
                  <a:schemeClr val="accent4">
                    <a:hueOff val="468000"/>
                    <a:satOff val="-4761"/>
                    <a:lumOff val="10196"/>
                  </a:schemeClr>
                </a:solidFill>
                <a:prstDash val="solid"/>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0" sz="1800">
                    <a:solidFill>
                      <a:schemeClr val="accent5">
                        <a:hueOff val="89162"/>
                        <a:satOff val="9554"/>
                        <a:lumOff val="16296"/>
                      </a:schemeClr>
                    </a:solidFill>
                    <a:latin typeface="+mn-lt"/>
                    <a:ea typeface="+mn-ea"/>
                    <a:cs typeface="+mn-cs"/>
                    <a:sym typeface="Helvetica Neue Medium"/>
                  </a:defRPr>
                </a:lvl1pPr>
              </a:lstStyle>
              <a:p>
                <a:pPr/>
                <a:r>
                  <a:t>3</a:t>
                </a:r>
              </a:p>
            </p:txBody>
          </p:sp>
          <p:sp>
            <p:nvSpPr>
              <p:cNvPr id="3792" name="Send additional OCSP request?"/>
              <p:cNvSpPr/>
              <p:nvPr/>
            </p:nvSpPr>
            <p:spPr>
              <a:xfrm>
                <a:off x="2525945" y="234950"/>
                <a:ext cx="1270001" cy="1270000"/>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000">
                    <a:solidFill>
                      <a:schemeClr val="accent5">
                        <a:hueOff val="89162"/>
                        <a:satOff val="9554"/>
                        <a:lumOff val="16296"/>
                      </a:schemeClr>
                    </a:solidFill>
                  </a:defRPr>
                </a:lvl1pPr>
              </a:lstStyle>
              <a:p>
                <a:pPr/>
                <a:r>
                  <a:t>Send additional OCSP request?</a:t>
                </a:r>
              </a:p>
            </p:txBody>
          </p:sp>
        </p:grpSp>
        <p:grpSp>
          <p:nvGrpSpPr>
            <p:cNvPr id="3797" name="Group"/>
            <p:cNvGrpSpPr/>
            <p:nvPr/>
          </p:nvGrpSpPr>
          <p:grpSpPr>
            <a:xfrm>
              <a:off x="701317" y="1055699"/>
              <a:ext cx="1914248" cy="3033353"/>
              <a:chOff x="565949" y="0"/>
              <a:chExt cx="1914246" cy="3033352"/>
            </a:xfrm>
          </p:grpSpPr>
          <p:sp>
            <p:nvSpPr>
              <p:cNvPr id="3794" name="OCSP Responders"/>
              <p:cNvSpPr/>
              <p:nvPr/>
            </p:nvSpPr>
            <p:spPr>
              <a:xfrm>
                <a:off x="1210195" y="1763352"/>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a:latin typeface="Gill Sans"/>
                    <a:ea typeface="Gill Sans"/>
                    <a:cs typeface="Gill Sans"/>
                    <a:sym typeface="Gill Sans"/>
                  </a:defRPr>
                </a:lvl1pPr>
              </a:lstStyle>
              <a:p>
                <a:pPr/>
                <a:r>
                  <a:t>OCSP Responders</a:t>
                </a:r>
              </a:p>
            </p:txBody>
          </p:sp>
          <p:pic>
            <p:nvPicPr>
              <p:cNvPr id="3795" name="Image" descr="Image"/>
              <p:cNvPicPr>
                <a:picLocks noChangeAspect="1"/>
              </p:cNvPicPr>
              <p:nvPr/>
            </p:nvPicPr>
            <p:blipFill>
              <a:blip r:embed="rId4">
                <a:extLst/>
              </a:blip>
              <a:stretch>
                <a:fillRect/>
              </a:stretch>
            </p:blipFill>
            <p:spPr>
              <a:xfrm>
                <a:off x="565949" y="0"/>
                <a:ext cx="1300815" cy="1300814"/>
              </a:xfrm>
              <a:prstGeom prst="rect">
                <a:avLst/>
              </a:prstGeom>
              <a:ln w="12700" cap="flat">
                <a:noFill/>
                <a:miter lim="400000"/>
              </a:ln>
              <a:effectLst/>
            </p:spPr>
          </p:pic>
          <p:sp>
            <p:nvSpPr>
              <p:cNvPr id="3796" name="Coins"/>
              <p:cNvSpPr/>
              <p:nvPr/>
            </p:nvSpPr>
            <p:spPr>
              <a:xfrm>
                <a:off x="1456325" y="795097"/>
                <a:ext cx="575890" cy="57762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1" y="0"/>
                    </a:moveTo>
                    <a:cubicBezTo>
                      <a:pt x="7949" y="0"/>
                      <a:pt x="5266" y="392"/>
                      <a:pt x="3255" y="1111"/>
                    </a:cubicBezTo>
                    <a:cubicBezTo>
                      <a:pt x="1360" y="1787"/>
                      <a:pt x="273" y="2685"/>
                      <a:pt x="273" y="3572"/>
                    </a:cubicBezTo>
                    <a:cubicBezTo>
                      <a:pt x="273" y="4460"/>
                      <a:pt x="1360" y="5360"/>
                      <a:pt x="3255" y="6035"/>
                    </a:cubicBezTo>
                    <a:cubicBezTo>
                      <a:pt x="5266" y="6749"/>
                      <a:pt x="7949" y="7147"/>
                      <a:pt x="10801" y="7147"/>
                    </a:cubicBezTo>
                    <a:cubicBezTo>
                      <a:pt x="13652" y="7147"/>
                      <a:pt x="16334" y="6754"/>
                      <a:pt x="18345" y="6035"/>
                    </a:cubicBezTo>
                    <a:cubicBezTo>
                      <a:pt x="20240" y="5360"/>
                      <a:pt x="21327" y="4460"/>
                      <a:pt x="21327" y="3572"/>
                    </a:cubicBezTo>
                    <a:cubicBezTo>
                      <a:pt x="21327" y="2685"/>
                      <a:pt x="20240" y="1787"/>
                      <a:pt x="18345" y="1111"/>
                    </a:cubicBezTo>
                    <a:cubicBezTo>
                      <a:pt x="16334" y="398"/>
                      <a:pt x="13652" y="0"/>
                      <a:pt x="10801" y="0"/>
                    </a:cubicBezTo>
                    <a:close/>
                    <a:moveTo>
                      <a:pt x="12" y="4505"/>
                    </a:moveTo>
                    <a:lnTo>
                      <a:pt x="12" y="5914"/>
                    </a:lnTo>
                    <a:cubicBezTo>
                      <a:pt x="12" y="8033"/>
                      <a:pt x="4846" y="9754"/>
                      <a:pt x="10811" y="9754"/>
                    </a:cubicBezTo>
                    <a:cubicBezTo>
                      <a:pt x="16776" y="9754"/>
                      <a:pt x="21600" y="8039"/>
                      <a:pt x="21600" y="5914"/>
                    </a:cubicBezTo>
                    <a:lnTo>
                      <a:pt x="21600" y="4505"/>
                    </a:lnTo>
                    <a:cubicBezTo>
                      <a:pt x="21136" y="5284"/>
                      <a:pt x="20088" y="5991"/>
                      <a:pt x="18531" y="6541"/>
                    </a:cubicBezTo>
                    <a:cubicBezTo>
                      <a:pt x="16460" y="7276"/>
                      <a:pt x="13718" y="7679"/>
                      <a:pt x="10806" y="7679"/>
                    </a:cubicBezTo>
                    <a:cubicBezTo>
                      <a:pt x="7894" y="7679"/>
                      <a:pt x="5146" y="7276"/>
                      <a:pt x="3081" y="6541"/>
                    </a:cubicBezTo>
                    <a:cubicBezTo>
                      <a:pt x="1524" y="5985"/>
                      <a:pt x="476" y="5284"/>
                      <a:pt x="12" y="4505"/>
                    </a:cubicBezTo>
                    <a:close/>
                    <a:moveTo>
                      <a:pt x="0" y="7320"/>
                    </a:moveTo>
                    <a:lnTo>
                      <a:pt x="0" y="8284"/>
                    </a:lnTo>
                    <a:cubicBezTo>
                      <a:pt x="0" y="10402"/>
                      <a:pt x="4836" y="12123"/>
                      <a:pt x="10801" y="12123"/>
                    </a:cubicBezTo>
                    <a:cubicBezTo>
                      <a:pt x="16766" y="12123"/>
                      <a:pt x="21600" y="10408"/>
                      <a:pt x="21600" y="8284"/>
                    </a:cubicBezTo>
                    <a:lnTo>
                      <a:pt x="21600" y="7320"/>
                    </a:lnTo>
                    <a:cubicBezTo>
                      <a:pt x="21458" y="7495"/>
                      <a:pt x="21295" y="7664"/>
                      <a:pt x="21098" y="7827"/>
                    </a:cubicBezTo>
                    <a:cubicBezTo>
                      <a:pt x="20508" y="8329"/>
                      <a:pt x="19672" y="8769"/>
                      <a:pt x="18618" y="9145"/>
                    </a:cubicBezTo>
                    <a:cubicBezTo>
                      <a:pt x="16520" y="9891"/>
                      <a:pt x="13745" y="10299"/>
                      <a:pt x="10801" y="10299"/>
                    </a:cubicBezTo>
                    <a:cubicBezTo>
                      <a:pt x="7856" y="10299"/>
                      <a:pt x="5080" y="9891"/>
                      <a:pt x="2982" y="9145"/>
                    </a:cubicBezTo>
                    <a:cubicBezTo>
                      <a:pt x="1928" y="8769"/>
                      <a:pt x="1099" y="8329"/>
                      <a:pt x="504" y="7827"/>
                    </a:cubicBezTo>
                    <a:cubicBezTo>
                      <a:pt x="307" y="7664"/>
                      <a:pt x="142" y="7495"/>
                      <a:pt x="0" y="7320"/>
                    </a:cubicBezTo>
                    <a:close/>
                    <a:moveTo>
                      <a:pt x="0" y="9689"/>
                    </a:moveTo>
                    <a:lnTo>
                      <a:pt x="0" y="10653"/>
                    </a:lnTo>
                    <a:cubicBezTo>
                      <a:pt x="0" y="12771"/>
                      <a:pt x="4836" y="14492"/>
                      <a:pt x="10801" y="14492"/>
                    </a:cubicBezTo>
                    <a:cubicBezTo>
                      <a:pt x="16766" y="14492"/>
                      <a:pt x="21600" y="12777"/>
                      <a:pt x="21600" y="10653"/>
                    </a:cubicBezTo>
                    <a:lnTo>
                      <a:pt x="21600" y="9689"/>
                    </a:lnTo>
                    <a:cubicBezTo>
                      <a:pt x="21458" y="9864"/>
                      <a:pt x="21295" y="10033"/>
                      <a:pt x="21098" y="10197"/>
                    </a:cubicBezTo>
                    <a:cubicBezTo>
                      <a:pt x="20508" y="10698"/>
                      <a:pt x="19672" y="11138"/>
                      <a:pt x="18618" y="11514"/>
                    </a:cubicBezTo>
                    <a:cubicBezTo>
                      <a:pt x="16520" y="12260"/>
                      <a:pt x="13745" y="12668"/>
                      <a:pt x="10801" y="12668"/>
                    </a:cubicBezTo>
                    <a:cubicBezTo>
                      <a:pt x="7856" y="12668"/>
                      <a:pt x="5080" y="12260"/>
                      <a:pt x="2982" y="11514"/>
                    </a:cubicBezTo>
                    <a:cubicBezTo>
                      <a:pt x="1928" y="11138"/>
                      <a:pt x="1099" y="10698"/>
                      <a:pt x="504" y="10197"/>
                    </a:cubicBezTo>
                    <a:cubicBezTo>
                      <a:pt x="307" y="10033"/>
                      <a:pt x="142" y="9864"/>
                      <a:pt x="0" y="9689"/>
                    </a:cubicBezTo>
                    <a:close/>
                    <a:moveTo>
                      <a:pt x="0" y="12059"/>
                    </a:moveTo>
                    <a:lnTo>
                      <a:pt x="0" y="13022"/>
                    </a:lnTo>
                    <a:cubicBezTo>
                      <a:pt x="0" y="15141"/>
                      <a:pt x="4836" y="16862"/>
                      <a:pt x="10801" y="16862"/>
                    </a:cubicBezTo>
                    <a:cubicBezTo>
                      <a:pt x="16766" y="16862"/>
                      <a:pt x="21600" y="15146"/>
                      <a:pt x="21600" y="13022"/>
                    </a:cubicBezTo>
                    <a:lnTo>
                      <a:pt x="21600" y="12059"/>
                    </a:lnTo>
                    <a:cubicBezTo>
                      <a:pt x="21458" y="12233"/>
                      <a:pt x="21295" y="12402"/>
                      <a:pt x="21098" y="12566"/>
                    </a:cubicBezTo>
                    <a:cubicBezTo>
                      <a:pt x="20508" y="13067"/>
                      <a:pt x="19672" y="13507"/>
                      <a:pt x="18618" y="13883"/>
                    </a:cubicBezTo>
                    <a:cubicBezTo>
                      <a:pt x="16520" y="14629"/>
                      <a:pt x="13745" y="15037"/>
                      <a:pt x="10801" y="15037"/>
                    </a:cubicBezTo>
                    <a:cubicBezTo>
                      <a:pt x="7856" y="15037"/>
                      <a:pt x="5080" y="14629"/>
                      <a:pt x="2982" y="13883"/>
                    </a:cubicBezTo>
                    <a:cubicBezTo>
                      <a:pt x="1928" y="13507"/>
                      <a:pt x="1099" y="13067"/>
                      <a:pt x="504" y="12566"/>
                    </a:cubicBezTo>
                    <a:cubicBezTo>
                      <a:pt x="307" y="12402"/>
                      <a:pt x="142" y="12233"/>
                      <a:pt x="0" y="12059"/>
                    </a:cubicBezTo>
                    <a:close/>
                    <a:moveTo>
                      <a:pt x="0" y="14428"/>
                    </a:moveTo>
                    <a:lnTo>
                      <a:pt x="0" y="15391"/>
                    </a:lnTo>
                    <a:cubicBezTo>
                      <a:pt x="0" y="17510"/>
                      <a:pt x="4836" y="19231"/>
                      <a:pt x="10801" y="19231"/>
                    </a:cubicBezTo>
                    <a:cubicBezTo>
                      <a:pt x="16766" y="19231"/>
                      <a:pt x="21600" y="17515"/>
                      <a:pt x="21600" y="15391"/>
                    </a:cubicBezTo>
                    <a:lnTo>
                      <a:pt x="21600" y="14428"/>
                    </a:lnTo>
                    <a:cubicBezTo>
                      <a:pt x="21458" y="14602"/>
                      <a:pt x="21295" y="14772"/>
                      <a:pt x="21098" y="14935"/>
                    </a:cubicBezTo>
                    <a:cubicBezTo>
                      <a:pt x="20508" y="15436"/>
                      <a:pt x="19672" y="15877"/>
                      <a:pt x="18618" y="16252"/>
                    </a:cubicBezTo>
                    <a:cubicBezTo>
                      <a:pt x="16520" y="16998"/>
                      <a:pt x="13745" y="17406"/>
                      <a:pt x="10801" y="17406"/>
                    </a:cubicBezTo>
                    <a:cubicBezTo>
                      <a:pt x="7856" y="17406"/>
                      <a:pt x="5080" y="16998"/>
                      <a:pt x="2982" y="16252"/>
                    </a:cubicBezTo>
                    <a:cubicBezTo>
                      <a:pt x="1928" y="15877"/>
                      <a:pt x="1099" y="15436"/>
                      <a:pt x="504" y="14935"/>
                    </a:cubicBezTo>
                    <a:cubicBezTo>
                      <a:pt x="307" y="14772"/>
                      <a:pt x="142" y="14602"/>
                      <a:pt x="0" y="14428"/>
                    </a:cubicBezTo>
                    <a:close/>
                    <a:moveTo>
                      <a:pt x="0" y="16797"/>
                    </a:moveTo>
                    <a:lnTo>
                      <a:pt x="0" y="17760"/>
                    </a:lnTo>
                    <a:cubicBezTo>
                      <a:pt x="0" y="19879"/>
                      <a:pt x="4836" y="21600"/>
                      <a:pt x="10801" y="21600"/>
                    </a:cubicBezTo>
                    <a:cubicBezTo>
                      <a:pt x="16766" y="21600"/>
                      <a:pt x="21600" y="19879"/>
                      <a:pt x="21600" y="17760"/>
                    </a:cubicBezTo>
                    <a:lnTo>
                      <a:pt x="21600" y="16797"/>
                    </a:lnTo>
                    <a:cubicBezTo>
                      <a:pt x="21458" y="16971"/>
                      <a:pt x="21295" y="17141"/>
                      <a:pt x="21098" y="17304"/>
                    </a:cubicBezTo>
                    <a:cubicBezTo>
                      <a:pt x="20508" y="17805"/>
                      <a:pt x="19672" y="18246"/>
                      <a:pt x="18618" y="18622"/>
                    </a:cubicBezTo>
                    <a:cubicBezTo>
                      <a:pt x="16520" y="19368"/>
                      <a:pt x="13745" y="19775"/>
                      <a:pt x="10801" y="19775"/>
                    </a:cubicBezTo>
                    <a:cubicBezTo>
                      <a:pt x="7856" y="19775"/>
                      <a:pt x="5080" y="19368"/>
                      <a:pt x="2982" y="18622"/>
                    </a:cubicBezTo>
                    <a:cubicBezTo>
                      <a:pt x="1928" y="18246"/>
                      <a:pt x="1099" y="17805"/>
                      <a:pt x="504" y="17304"/>
                    </a:cubicBezTo>
                    <a:cubicBezTo>
                      <a:pt x="307" y="17141"/>
                      <a:pt x="142" y="16971"/>
                      <a:pt x="0" y="16797"/>
                    </a:cubicBezTo>
                    <a:close/>
                  </a:path>
                </a:pathLst>
              </a:custGeom>
              <a:solidFill>
                <a:srgbClr val="7BDB45"/>
              </a:solidFill>
              <a:ln w="12700" cap="flat">
                <a:noFill/>
                <a:miter lim="400000"/>
              </a:ln>
              <a:effectLst/>
            </p:spPr>
            <p:txBody>
              <a:bodyPr wrap="square" lIns="50800" tIns="50800" rIns="50800" bIns="50800" numCol="1" anchor="ctr">
                <a:noAutofit/>
              </a:bodyPr>
              <a:lstStyle/>
              <a:p>
                <a:pPr>
                  <a:defRPr b="0" sz="2600">
                    <a:latin typeface="Helvetica Light"/>
                    <a:ea typeface="Helvetica Light"/>
                    <a:cs typeface="Helvetica Light"/>
                    <a:sym typeface="Helvetica Light"/>
                  </a:defRPr>
                </a:pPr>
              </a:p>
            </p:txBody>
          </p:sp>
        </p:grpSp>
      </p:grpSp>
      <p:grpSp>
        <p:nvGrpSpPr>
          <p:cNvPr id="3804" name="Group"/>
          <p:cNvGrpSpPr/>
          <p:nvPr/>
        </p:nvGrpSpPr>
        <p:grpSpPr>
          <a:xfrm>
            <a:off x="3990977" y="4978520"/>
            <a:ext cx="3986801" cy="1504951"/>
            <a:chOff x="0" y="0"/>
            <a:chExt cx="3986800" cy="1504950"/>
          </a:xfrm>
        </p:grpSpPr>
        <p:sp>
          <p:nvSpPr>
            <p:cNvPr id="3799" name="Line"/>
            <p:cNvSpPr/>
            <p:nvPr/>
          </p:nvSpPr>
          <p:spPr>
            <a:xfrm>
              <a:off x="0" y="643279"/>
              <a:ext cx="3986800" cy="1"/>
            </a:xfrm>
            <a:prstGeom prst="line">
              <a:avLst/>
            </a:prstGeom>
            <a:noFill/>
            <a:ln w="50800" cap="flat">
              <a:solidFill>
                <a:srgbClr val="FFFFFF"/>
              </a:solidFill>
              <a:prstDash val="solid"/>
              <a:miter lim="400000"/>
              <a:tailEnd type="triangle" w="med" len="med"/>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800" name="Dingbat X"/>
            <p:cNvSpPr/>
            <p:nvPr/>
          </p:nvSpPr>
          <p:spPr>
            <a:xfrm>
              <a:off x="1781784" y="256536"/>
              <a:ext cx="654572" cy="773487"/>
            </a:xfrm>
            <a:custGeom>
              <a:avLst/>
              <a:gdLst/>
              <a:ahLst/>
              <a:cxnLst>
                <a:cxn ang="0">
                  <a:pos x="wd2" y="hd2"/>
                </a:cxn>
                <a:cxn ang="5400000">
                  <a:pos x="wd2" y="hd2"/>
                </a:cxn>
                <a:cxn ang="10800000">
                  <a:pos x="wd2" y="hd2"/>
                </a:cxn>
                <a:cxn ang="16200000">
                  <a:pos x="wd2" y="hd2"/>
                </a:cxn>
              </a:cxnLst>
              <a:rect l="0" t="0" r="r" b="b"/>
              <a:pathLst>
                <a:path w="21484" h="21548" fill="norm" stroke="1" extrusionOk="0">
                  <a:moveTo>
                    <a:pt x="18655" y="0"/>
                  </a:moveTo>
                  <a:cubicBezTo>
                    <a:pt x="18494" y="5"/>
                    <a:pt x="18333" y="109"/>
                    <a:pt x="18066" y="314"/>
                  </a:cubicBezTo>
                  <a:cubicBezTo>
                    <a:pt x="15478" y="2289"/>
                    <a:pt x="13027" y="4381"/>
                    <a:pt x="10727" y="6600"/>
                  </a:cubicBezTo>
                  <a:cubicBezTo>
                    <a:pt x="10587" y="6735"/>
                    <a:pt x="10434" y="6862"/>
                    <a:pt x="10258" y="7020"/>
                  </a:cubicBezTo>
                  <a:cubicBezTo>
                    <a:pt x="10102" y="6832"/>
                    <a:pt x="9974" y="6685"/>
                    <a:pt x="9856" y="6533"/>
                  </a:cubicBezTo>
                  <a:cubicBezTo>
                    <a:pt x="8908" y="5315"/>
                    <a:pt x="7971" y="4091"/>
                    <a:pt x="7009" y="2882"/>
                  </a:cubicBezTo>
                  <a:cubicBezTo>
                    <a:pt x="6625" y="2399"/>
                    <a:pt x="6178" y="1951"/>
                    <a:pt x="5769" y="1483"/>
                  </a:cubicBezTo>
                  <a:cubicBezTo>
                    <a:pt x="5573" y="1260"/>
                    <a:pt x="5327" y="1254"/>
                    <a:pt x="5044" y="1314"/>
                  </a:cubicBezTo>
                  <a:cubicBezTo>
                    <a:pt x="4759" y="1375"/>
                    <a:pt x="4593" y="1540"/>
                    <a:pt x="4590" y="1770"/>
                  </a:cubicBezTo>
                  <a:cubicBezTo>
                    <a:pt x="4583" y="2129"/>
                    <a:pt x="4349" y="2291"/>
                    <a:pt x="3989" y="2389"/>
                  </a:cubicBezTo>
                  <a:cubicBezTo>
                    <a:pt x="3741" y="2232"/>
                    <a:pt x="3498" y="2079"/>
                    <a:pt x="3221" y="1904"/>
                  </a:cubicBezTo>
                  <a:cubicBezTo>
                    <a:pt x="2922" y="2176"/>
                    <a:pt x="2660" y="2427"/>
                    <a:pt x="2382" y="2665"/>
                  </a:cubicBezTo>
                  <a:cubicBezTo>
                    <a:pt x="2135" y="2876"/>
                    <a:pt x="2125" y="3090"/>
                    <a:pt x="2231" y="3371"/>
                  </a:cubicBezTo>
                  <a:cubicBezTo>
                    <a:pt x="3179" y="5877"/>
                    <a:pt x="4394" y="8283"/>
                    <a:pt x="5880" y="10593"/>
                  </a:cubicBezTo>
                  <a:cubicBezTo>
                    <a:pt x="5956" y="10712"/>
                    <a:pt x="6024" y="10835"/>
                    <a:pt x="6094" y="10951"/>
                  </a:cubicBezTo>
                  <a:cubicBezTo>
                    <a:pt x="4046" y="12991"/>
                    <a:pt x="2019" y="15012"/>
                    <a:pt x="0" y="17024"/>
                  </a:cubicBezTo>
                  <a:cubicBezTo>
                    <a:pt x="166" y="17359"/>
                    <a:pt x="297" y="17644"/>
                    <a:pt x="450" y="17921"/>
                  </a:cubicBezTo>
                  <a:cubicBezTo>
                    <a:pt x="559" y="18117"/>
                    <a:pt x="570" y="18299"/>
                    <a:pt x="443" y="18491"/>
                  </a:cubicBezTo>
                  <a:cubicBezTo>
                    <a:pt x="355" y="18625"/>
                    <a:pt x="277" y="18763"/>
                    <a:pt x="214" y="18906"/>
                  </a:cubicBezTo>
                  <a:cubicBezTo>
                    <a:pt x="179" y="18986"/>
                    <a:pt x="139" y="19096"/>
                    <a:pt x="175" y="19164"/>
                  </a:cubicBezTo>
                  <a:cubicBezTo>
                    <a:pt x="462" y="19717"/>
                    <a:pt x="876" y="20186"/>
                    <a:pt x="1406" y="20550"/>
                  </a:cubicBezTo>
                  <a:cubicBezTo>
                    <a:pt x="1668" y="20457"/>
                    <a:pt x="1862" y="20370"/>
                    <a:pt x="2068" y="20319"/>
                  </a:cubicBezTo>
                  <a:cubicBezTo>
                    <a:pt x="2305" y="20259"/>
                    <a:pt x="2506" y="20384"/>
                    <a:pt x="2432" y="20567"/>
                  </a:cubicBezTo>
                  <a:cubicBezTo>
                    <a:pt x="2271" y="20967"/>
                    <a:pt x="2606" y="21165"/>
                    <a:pt x="2838" y="21403"/>
                  </a:cubicBezTo>
                  <a:cubicBezTo>
                    <a:pt x="3027" y="21596"/>
                    <a:pt x="3335" y="21593"/>
                    <a:pt x="3548" y="21414"/>
                  </a:cubicBezTo>
                  <a:cubicBezTo>
                    <a:pt x="3624" y="21350"/>
                    <a:pt x="3679" y="21268"/>
                    <a:pt x="3745" y="21195"/>
                  </a:cubicBezTo>
                  <a:cubicBezTo>
                    <a:pt x="5406" y="19353"/>
                    <a:pt x="7068" y="17510"/>
                    <a:pt x="8732" y="15669"/>
                  </a:cubicBezTo>
                  <a:cubicBezTo>
                    <a:pt x="8850" y="15538"/>
                    <a:pt x="8982" y="15417"/>
                    <a:pt x="9151" y="15248"/>
                  </a:cubicBezTo>
                  <a:cubicBezTo>
                    <a:pt x="9312" y="15457"/>
                    <a:pt x="9442" y="15618"/>
                    <a:pt x="9566" y="15782"/>
                  </a:cubicBezTo>
                  <a:cubicBezTo>
                    <a:pt x="10552" y="17091"/>
                    <a:pt x="11622" y="18348"/>
                    <a:pt x="12799" y="19538"/>
                  </a:cubicBezTo>
                  <a:cubicBezTo>
                    <a:pt x="13137" y="19880"/>
                    <a:pt x="13363" y="19913"/>
                    <a:pt x="13764" y="19639"/>
                  </a:cubicBezTo>
                  <a:cubicBezTo>
                    <a:pt x="14071" y="19429"/>
                    <a:pt x="14340" y="19181"/>
                    <a:pt x="14638" y="18942"/>
                  </a:cubicBezTo>
                  <a:cubicBezTo>
                    <a:pt x="14977" y="19118"/>
                    <a:pt x="15325" y="19299"/>
                    <a:pt x="15670" y="19479"/>
                  </a:cubicBezTo>
                  <a:cubicBezTo>
                    <a:pt x="15874" y="19336"/>
                    <a:pt x="16024" y="19228"/>
                    <a:pt x="16179" y="19123"/>
                  </a:cubicBezTo>
                  <a:cubicBezTo>
                    <a:pt x="16407" y="18969"/>
                    <a:pt x="16586" y="18817"/>
                    <a:pt x="16625" y="18532"/>
                  </a:cubicBezTo>
                  <a:cubicBezTo>
                    <a:pt x="16663" y="18245"/>
                    <a:pt x="16848" y="17980"/>
                    <a:pt x="17238" y="17893"/>
                  </a:cubicBezTo>
                  <a:cubicBezTo>
                    <a:pt x="17537" y="17826"/>
                    <a:pt x="17736" y="17646"/>
                    <a:pt x="17893" y="17435"/>
                  </a:cubicBezTo>
                  <a:cubicBezTo>
                    <a:pt x="18144" y="17098"/>
                    <a:pt x="18337" y="16737"/>
                    <a:pt x="18424" y="16377"/>
                  </a:cubicBezTo>
                  <a:cubicBezTo>
                    <a:pt x="16705" y="14528"/>
                    <a:pt x="15014" y="12708"/>
                    <a:pt x="13308" y="10873"/>
                  </a:cubicBezTo>
                  <a:cubicBezTo>
                    <a:pt x="13494" y="10665"/>
                    <a:pt x="13612" y="10530"/>
                    <a:pt x="13734" y="10397"/>
                  </a:cubicBezTo>
                  <a:cubicBezTo>
                    <a:pt x="15805" y="8137"/>
                    <a:pt x="18039" y="6000"/>
                    <a:pt x="20413" y="3968"/>
                  </a:cubicBezTo>
                  <a:cubicBezTo>
                    <a:pt x="20703" y="3719"/>
                    <a:pt x="20983" y="3471"/>
                    <a:pt x="21190" y="3153"/>
                  </a:cubicBezTo>
                  <a:cubicBezTo>
                    <a:pt x="21585" y="2544"/>
                    <a:pt x="21600" y="2565"/>
                    <a:pt x="21129" y="2026"/>
                  </a:cubicBezTo>
                  <a:cubicBezTo>
                    <a:pt x="20955" y="1827"/>
                    <a:pt x="20762" y="1776"/>
                    <a:pt x="20487" y="1772"/>
                  </a:cubicBezTo>
                  <a:cubicBezTo>
                    <a:pt x="19961" y="1764"/>
                    <a:pt x="19720" y="1486"/>
                    <a:pt x="19806" y="1064"/>
                  </a:cubicBezTo>
                  <a:cubicBezTo>
                    <a:pt x="19825" y="971"/>
                    <a:pt x="19804" y="847"/>
                    <a:pt x="19743" y="773"/>
                  </a:cubicBezTo>
                  <a:cubicBezTo>
                    <a:pt x="19597" y="599"/>
                    <a:pt x="19434" y="429"/>
                    <a:pt x="19245" y="289"/>
                  </a:cubicBezTo>
                  <a:cubicBezTo>
                    <a:pt x="18978" y="92"/>
                    <a:pt x="18816" y="-4"/>
                    <a:pt x="18655" y="0"/>
                  </a:cubicBezTo>
                  <a:close/>
                </a:path>
              </a:pathLst>
            </a:custGeom>
            <a:solidFill>
              <a:schemeClr val="accent5"/>
            </a:solidFill>
            <a:ln w="12700" cap="flat">
              <a:noFill/>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grpSp>
          <p:nvGrpSpPr>
            <p:cNvPr id="3803" name="Group"/>
            <p:cNvGrpSpPr/>
            <p:nvPr/>
          </p:nvGrpSpPr>
          <p:grpSpPr>
            <a:xfrm>
              <a:off x="222232" y="0"/>
              <a:ext cx="3233835" cy="1504950"/>
              <a:chOff x="0" y="0"/>
              <a:chExt cx="3233833" cy="1504950"/>
            </a:xfrm>
          </p:grpSpPr>
          <p:sp>
            <p:nvSpPr>
              <p:cNvPr id="3801" name="2"/>
              <p:cNvSpPr/>
              <p:nvPr/>
            </p:nvSpPr>
            <p:spPr>
              <a:xfrm>
                <a:off x="0" y="0"/>
                <a:ext cx="469900" cy="469900"/>
              </a:xfrm>
              <a:prstGeom prst="ellipse">
                <a:avLst/>
              </a:prstGeom>
              <a:noFill/>
              <a:ln w="50800" cap="flat">
                <a:solidFill>
                  <a:schemeClr val="accent4">
                    <a:hueOff val="468000"/>
                    <a:satOff val="-4761"/>
                    <a:lumOff val="10196"/>
                  </a:schemeClr>
                </a:solidFill>
                <a:prstDash val="solid"/>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0" sz="1800">
                    <a:solidFill>
                      <a:schemeClr val="accent4">
                        <a:hueOff val="468000"/>
                        <a:satOff val="-4761"/>
                        <a:lumOff val="10196"/>
                      </a:schemeClr>
                    </a:solidFill>
                    <a:latin typeface="+mn-lt"/>
                    <a:ea typeface="+mn-ea"/>
                    <a:cs typeface="+mn-cs"/>
                    <a:sym typeface="Helvetica Neue Medium"/>
                  </a:defRPr>
                </a:lvl1pPr>
              </a:lstStyle>
              <a:p>
                <a:pPr/>
                <a:r>
                  <a:t>2</a:t>
                </a:r>
              </a:p>
            </p:txBody>
          </p:sp>
          <p:sp>
            <p:nvSpPr>
              <p:cNvPr id="3802" name="Group"/>
              <p:cNvSpPr/>
              <p:nvPr/>
            </p:nvSpPr>
            <p:spPr>
              <a:xfrm>
                <a:off x="1963833" y="234950"/>
                <a:ext cx="1270001" cy="1270000"/>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000">
                    <a:solidFill>
                      <a:schemeClr val="accent4">
                        <a:hueOff val="468000"/>
                        <a:satOff val="-4761"/>
                        <a:lumOff val="10196"/>
                      </a:schemeClr>
                    </a:solidFill>
                  </a:defRPr>
                </a:lvl1pPr>
              </a:lstStyle>
              <a:p>
                <a:pPr/>
                <a:r>
                  <a:t>Reject the certificate?</a:t>
                </a:r>
              </a:p>
            </p:txBody>
          </p:sp>
        </p:grpSp>
      </p:grpSp>
      <p:grpSp>
        <p:nvGrpSpPr>
          <p:cNvPr id="3857" name="Group"/>
          <p:cNvGrpSpPr/>
          <p:nvPr/>
        </p:nvGrpSpPr>
        <p:grpSpPr>
          <a:xfrm>
            <a:off x="8394588" y="4216293"/>
            <a:ext cx="2885881" cy="1736798"/>
            <a:chOff x="0" y="0"/>
            <a:chExt cx="2885879" cy="1736796"/>
          </a:xfrm>
        </p:grpSpPr>
        <p:grpSp>
          <p:nvGrpSpPr>
            <p:cNvPr id="3855" name="Group"/>
            <p:cNvGrpSpPr/>
            <p:nvPr/>
          </p:nvGrpSpPr>
          <p:grpSpPr>
            <a:xfrm>
              <a:off x="0" y="0"/>
              <a:ext cx="2872206" cy="1736797"/>
              <a:chOff x="0" y="0"/>
              <a:chExt cx="2872205" cy="1736796"/>
            </a:xfrm>
          </p:grpSpPr>
          <p:grpSp>
            <p:nvGrpSpPr>
              <p:cNvPr id="3822" name="Group"/>
              <p:cNvGrpSpPr/>
              <p:nvPr/>
            </p:nvGrpSpPr>
            <p:grpSpPr>
              <a:xfrm>
                <a:off x="0" y="0"/>
                <a:ext cx="2674129" cy="1736797"/>
                <a:chOff x="0" y="0"/>
                <a:chExt cx="2674128" cy="1736796"/>
              </a:xfrm>
            </p:grpSpPr>
            <p:sp>
              <p:nvSpPr>
                <p:cNvPr id="3805" name="Group"/>
                <p:cNvSpPr/>
                <p:nvPr/>
              </p:nvSpPr>
              <p:spPr>
                <a:xfrm>
                  <a:off x="0" y="0"/>
                  <a:ext cx="2674129" cy="1736797"/>
                </a:xfrm>
                <a:prstGeom prst="roundRect">
                  <a:avLst>
                    <a:gd name="adj" fmla="val 10968"/>
                  </a:avLst>
                </a:prstGeom>
                <a:noFill/>
                <a:ln w="76200" cap="flat">
                  <a:solidFill>
                    <a:srgbClr val="0365C0"/>
                  </a:solidFill>
                  <a:prstDash val="solid"/>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lvl1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Web server</a:t>
                  </a:r>
                </a:p>
              </p:txBody>
            </p:sp>
            <p:grpSp>
              <p:nvGrpSpPr>
                <p:cNvPr id="3813" name="Group"/>
                <p:cNvGrpSpPr/>
                <p:nvPr/>
              </p:nvGrpSpPr>
              <p:grpSpPr>
                <a:xfrm>
                  <a:off x="611630" y="751996"/>
                  <a:ext cx="627663" cy="584201"/>
                  <a:chOff x="0" y="0"/>
                  <a:chExt cx="627662" cy="584200"/>
                </a:xfrm>
              </p:grpSpPr>
              <p:sp>
                <p:nvSpPr>
                  <p:cNvPr id="3806" name="Line"/>
                  <p:cNvSpPr/>
                  <p:nvPr/>
                </p:nvSpPr>
                <p:spPr>
                  <a:xfrm>
                    <a:off x="0" y="206440"/>
                    <a:ext cx="467470" cy="37776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C82506"/>
                  </a:solidFill>
                  <a:ln w="25400" cap="flat">
                    <a:solidFill>
                      <a:srgbClr val="5C0C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807" name="Line"/>
                  <p:cNvSpPr/>
                  <p:nvPr/>
                </p:nvSpPr>
                <p:spPr>
                  <a:xfrm flipV="1">
                    <a:off x="22490" y="264730"/>
                    <a:ext cx="306071" cy="306071"/>
                  </a:xfrm>
                  <a:prstGeom prst="line">
                    <a:avLst/>
                  </a:prstGeom>
                  <a:noFill/>
                  <a:ln w="25400" cap="flat">
                    <a:solidFill>
                      <a:srgbClr val="5C0C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808" name="Line"/>
                  <p:cNvSpPr/>
                  <p:nvPr/>
                </p:nvSpPr>
                <p:spPr>
                  <a:xfrm flipV="1">
                    <a:off x="229964" y="295987"/>
                    <a:ext cx="139227" cy="139227"/>
                  </a:xfrm>
                  <a:prstGeom prst="line">
                    <a:avLst/>
                  </a:prstGeom>
                  <a:noFill/>
                  <a:ln w="25400" cap="flat">
                    <a:solidFill>
                      <a:srgbClr val="5109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809" name="Line"/>
                  <p:cNvSpPr/>
                  <p:nvPr/>
                </p:nvSpPr>
                <p:spPr>
                  <a:xfrm flipV="1">
                    <a:off x="20232" y="256604"/>
                    <a:ext cx="300203" cy="300203"/>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810" name="Line"/>
                  <p:cNvSpPr/>
                  <p:nvPr/>
                </p:nvSpPr>
                <p:spPr>
                  <a:xfrm flipV="1">
                    <a:off x="217039" y="297235"/>
                    <a:ext cx="135901" cy="135901"/>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811" name="Circle"/>
                  <p:cNvSpPr/>
                  <p:nvPr/>
                </p:nvSpPr>
                <p:spPr>
                  <a:xfrm>
                    <a:off x="283136" y="0"/>
                    <a:ext cx="344527" cy="344527"/>
                  </a:xfrm>
                  <a:prstGeom prst="ellipse">
                    <a:avLst/>
                  </a:prstGeom>
                  <a:solidFill>
                    <a:srgbClr val="C82506"/>
                  </a:solidFill>
                  <a:ln w="38100" cap="flat">
                    <a:solidFill>
                      <a:srgbClr val="580B01"/>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812" name="Circle"/>
                  <p:cNvSpPr/>
                  <p:nvPr/>
                </p:nvSpPr>
                <p:spPr>
                  <a:xfrm>
                    <a:off x="461847" y="50715"/>
                    <a:ext cx="111356" cy="111356"/>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3821" name="Group"/>
                <p:cNvGrpSpPr/>
                <p:nvPr/>
              </p:nvGrpSpPr>
              <p:grpSpPr>
                <a:xfrm>
                  <a:off x="133877" y="755286"/>
                  <a:ext cx="620593" cy="577620"/>
                  <a:chOff x="0" y="0"/>
                  <a:chExt cx="620592" cy="577619"/>
                </a:xfrm>
              </p:grpSpPr>
              <p:sp>
                <p:nvSpPr>
                  <p:cNvPr id="3814" name="Line"/>
                  <p:cNvSpPr/>
                  <p:nvPr/>
                </p:nvSpPr>
                <p:spPr>
                  <a:xfrm>
                    <a:off x="0" y="204114"/>
                    <a:ext cx="462204" cy="37350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EBB20"/>
                  </a:solidFill>
                  <a:ln w="25400" cap="flat">
                    <a:solidFill>
                      <a:srgbClr val="0A5C0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815" name="Line"/>
                  <p:cNvSpPr/>
                  <p:nvPr/>
                </p:nvSpPr>
                <p:spPr>
                  <a:xfrm flipV="1">
                    <a:off x="22237" y="261748"/>
                    <a:ext cx="302623" cy="302623"/>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816" name="Line"/>
                  <p:cNvSpPr/>
                  <p:nvPr/>
                </p:nvSpPr>
                <p:spPr>
                  <a:xfrm flipV="1">
                    <a:off x="227374" y="292653"/>
                    <a:ext cx="137658" cy="137658"/>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817" name="Line"/>
                  <p:cNvSpPr/>
                  <p:nvPr/>
                </p:nvSpPr>
                <p:spPr>
                  <a:xfrm flipV="1">
                    <a:off x="20004" y="253713"/>
                    <a:ext cx="296822" cy="296822"/>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818" name="Line"/>
                  <p:cNvSpPr/>
                  <p:nvPr/>
                </p:nvSpPr>
                <p:spPr>
                  <a:xfrm flipV="1">
                    <a:off x="214594" y="293887"/>
                    <a:ext cx="134370" cy="134370"/>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819" name="Circle"/>
                  <p:cNvSpPr/>
                  <p:nvPr/>
                </p:nvSpPr>
                <p:spPr>
                  <a:xfrm>
                    <a:off x="279946" y="0"/>
                    <a:ext cx="340647" cy="340646"/>
                  </a:xfrm>
                  <a:prstGeom prst="ellipse">
                    <a:avLst/>
                  </a:prstGeom>
                  <a:solidFill>
                    <a:srgbClr val="06BC00"/>
                  </a:solidFill>
                  <a:ln w="38100" cap="flat">
                    <a:solidFill>
                      <a:srgbClr val="015400"/>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820" name="Circle"/>
                  <p:cNvSpPr/>
                  <p:nvPr/>
                </p:nvSpPr>
                <p:spPr>
                  <a:xfrm>
                    <a:off x="456644" y="50144"/>
                    <a:ext cx="110102" cy="110102"/>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grpSp>
            <p:nvGrpSpPr>
              <p:cNvPr id="3830" name="Group"/>
              <p:cNvGrpSpPr/>
              <p:nvPr/>
            </p:nvGrpSpPr>
            <p:grpSpPr>
              <a:xfrm>
                <a:off x="611630" y="751995"/>
                <a:ext cx="627663" cy="584201"/>
                <a:chOff x="0" y="0"/>
                <a:chExt cx="627662" cy="584200"/>
              </a:xfrm>
            </p:grpSpPr>
            <p:sp>
              <p:nvSpPr>
                <p:cNvPr id="3823" name="Line"/>
                <p:cNvSpPr/>
                <p:nvPr/>
              </p:nvSpPr>
              <p:spPr>
                <a:xfrm>
                  <a:off x="0" y="206440"/>
                  <a:ext cx="467470" cy="37776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C82506"/>
                </a:solidFill>
                <a:ln w="25400" cap="flat">
                  <a:solidFill>
                    <a:srgbClr val="5C0C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824" name="Line"/>
                <p:cNvSpPr/>
                <p:nvPr/>
              </p:nvSpPr>
              <p:spPr>
                <a:xfrm flipV="1">
                  <a:off x="22490" y="264730"/>
                  <a:ext cx="306071" cy="306071"/>
                </a:xfrm>
                <a:prstGeom prst="line">
                  <a:avLst/>
                </a:prstGeom>
                <a:noFill/>
                <a:ln w="25400" cap="flat">
                  <a:solidFill>
                    <a:srgbClr val="5C0C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825" name="Line"/>
                <p:cNvSpPr/>
                <p:nvPr/>
              </p:nvSpPr>
              <p:spPr>
                <a:xfrm flipV="1">
                  <a:off x="229964" y="295987"/>
                  <a:ext cx="139227" cy="139227"/>
                </a:xfrm>
                <a:prstGeom prst="line">
                  <a:avLst/>
                </a:prstGeom>
                <a:noFill/>
                <a:ln w="25400" cap="flat">
                  <a:solidFill>
                    <a:srgbClr val="5109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826" name="Line"/>
                <p:cNvSpPr/>
                <p:nvPr/>
              </p:nvSpPr>
              <p:spPr>
                <a:xfrm flipV="1">
                  <a:off x="20232" y="256604"/>
                  <a:ext cx="300203" cy="300203"/>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827" name="Line"/>
                <p:cNvSpPr/>
                <p:nvPr/>
              </p:nvSpPr>
              <p:spPr>
                <a:xfrm flipV="1">
                  <a:off x="217039" y="297235"/>
                  <a:ext cx="135901" cy="135901"/>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828" name="Circle"/>
                <p:cNvSpPr/>
                <p:nvPr/>
              </p:nvSpPr>
              <p:spPr>
                <a:xfrm>
                  <a:off x="283136" y="0"/>
                  <a:ext cx="344527" cy="344527"/>
                </a:xfrm>
                <a:prstGeom prst="ellipse">
                  <a:avLst/>
                </a:prstGeom>
                <a:solidFill>
                  <a:srgbClr val="C82506"/>
                </a:solidFill>
                <a:ln w="38100" cap="flat">
                  <a:solidFill>
                    <a:srgbClr val="580B01"/>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829" name="Circle"/>
                <p:cNvSpPr/>
                <p:nvPr/>
              </p:nvSpPr>
              <p:spPr>
                <a:xfrm>
                  <a:off x="461847" y="50715"/>
                  <a:ext cx="111356" cy="111356"/>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3838" name="Group"/>
              <p:cNvGrpSpPr/>
              <p:nvPr/>
            </p:nvGrpSpPr>
            <p:grpSpPr>
              <a:xfrm>
                <a:off x="133877" y="755285"/>
                <a:ext cx="620593" cy="577621"/>
                <a:chOff x="0" y="0"/>
                <a:chExt cx="620592" cy="577619"/>
              </a:xfrm>
            </p:grpSpPr>
            <p:sp>
              <p:nvSpPr>
                <p:cNvPr id="3831" name="Line"/>
                <p:cNvSpPr/>
                <p:nvPr/>
              </p:nvSpPr>
              <p:spPr>
                <a:xfrm>
                  <a:off x="0" y="204114"/>
                  <a:ext cx="462204" cy="37350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EBB20"/>
                </a:solidFill>
                <a:ln w="25400" cap="flat">
                  <a:solidFill>
                    <a:srgbClr val="0A5C0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832" name="Line"/>
                <p:cNvSpPr/>
                <p:nvPr/>
              </p:nvSpPr>
              <p:spPr>
                <a:xfrm flipV="1">
                  <a:off x="22237" y="261748"/>
                  <a:ext cx="302623" cy="302623"/>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833" name="Line"/>
                <p:cNvSpPr/>
                <p:nvPr/>
              </p:nvSpPr>
              <p:spPr>
                <a:xfrm flipV="1">
                  <a:off x="227374" y="292653"/>
                  <a:ext cx="137658" cy="137658"/>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834" name="Line"/>
                <p:cNvSpPr/>
                <p:nvPr/>
              </p:nvSpPr>
              <p:spPr>
                <a:xfrm flipV="1">
                  <a:off x="20004" y="253713"/>
                  <a:ext cx="296822" cy="296822"/>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835" name="Line"/>
                <p:cNvSpPr/>
                <p:nvPr/>
              </p:nvSpPr>
              <p:spPr>
                <a:xfrm flipV="1">
                  <a:off x="214594" y="293887"/>
                  <a:ext cx="134370" cy="134370"/>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836" name="Circle"/>
                <p:cNvSpPr/>
                <p:nvPr/>
              </p:nvSpPr>
              <p:spPr>
                <a:xfrm>
                  <a:off x="279946" y="0"/>
                  <a:ext cx="340647" cy="340646"/>
                </a:xfrm>
                <a:prstGeom prst="ellipse">
                  <a:avLst/>
                </a:prstGeom>
                <a:solidFill>
                  <a:srgbClr val="06BC00"/>
                </a:solidFill>
                <a:ln w="38100" cap="flat">
                  <a:solidFill>
                    <a:srgbClr val="015400"/>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837" name="Circle"/>
                <p:cNvSpPr/>
                <p:nvPr/>
              </p:nvSpPr>
              <p:spPr>
                <a:xfrm>
                  <a:off x="456644" y="50144"/>
                  <a:ext cx="110102" cy="110102"/>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3849" name="Group"/>
              <p:cNvGrpSpPr/>
              <p:nvPr/>
            </p:nvGrpSpPr>
            <p:grpSpPr>
              <a:xfrm>
                <a:off x="1372489" y="549062"/>
                <a:ext cx="1194275" cy="896229"/>
                <a:chOff x="0" y="0"/>
                <a:chExt cx="1194273" cy="896228"/>
              </a:xfrm>
            </p:grpSpPr>
            <p:sp>
              <p:nvSpPr>
                <p:cNvPr id="3839" name="Rectangle"/>
                <p:cNvSpPr/>
                <p:nvPr/>
              </p:nvSpPr>
              <p:spPr>
                <a:xfrm>
                  <a:off x="0" y="46231"/>
                  <a:ext cx="1194274" cy="849998"/>
                </a:xfrm>
                <a:prstGeom prst="rect">
                  <a:avLst/>
                </a:prstGeom>
                <a:solidFill>
                  <a:srgbClr val="C4C4C4"/>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840" name="Certificate"/>
                <p:cNvSpPr txBox="1"/>
                <p:nvPr/>
              </p:nvSpPr>
              <p:spPr>
                <a:xfrm>
                  <a:off x="27986" y="-1"/>
                  <a:ext cx="1138302" cy="45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2200">
                      <a:solidFill>
                        <a:srgbClr val="000000"/>
                      </a:solidFill>
                      <a:latin typeface="Snell Roundhand"/>
                      <a:ea typeface="Snell Roundhand"/>
                      <a:cs typeface="Snell Roundhand"/>
                      <a:sym typeface="Snell Roundhand"/>
                    </a:defRPr>
                  </a:lvl1pPr>
                </a:lstStyle>
                <a:p>
                  <a:pPr/>
                  <a:r>
                    <a:t>Certificate</a:t>
                  </a:r>
                </a:p>
              </p:txBody>
            </p:sp>
            <p:grpSp>
              <p:nvGrpSpPr>
                <p:cNvPr id="3848" name="Group"/>
                <p:cNvGrpSpPr/>
                <p:nvPr/>
              </p:nvGrpSpPr>
              <p:grpSpPr>
                <a:xfrm>
                  <a:off x="62930" y="528144"/>
                  <a:ext cx="290761" cy="270627"/>
                  <a:chOff x="0" y="0"/>
                  <a:chExt cx="290759" cy="270626"/>
                </a:xfrm>
              </p:grpSpPr>
              <p:sp>
                <p:nvSpPr>
                  <p:cNvPr id="3841" name="Line"/>
                  <p:cNvSpPr/>
                  <p:nvPr/>
                </p:nvSpPr>
                <p:spPr>
                  <a:xfrm>
                    <a:off x="0" y="95631"/>
                    <a:ext cx="216552" cy="17499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EBB20"/>
                  </a:solidFill>
                  <a:ln w="25400" cap="flat">
                    <a:solidFill>
                      <a:srgbClr val="0A5C0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842" name="Line"/>
                  <p:cNvSpPr/>
                  <p:nvPr/>
                </p:nvSpPr>
                <p:spPr>
                  <a:xfrm flipV="1">
                    <a:off x="10418" y="122634"/>
                    <a:ext cx="141786" cy="141785"/>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843" name="Line"/>
                  <p:cNvSpPr/>
                  <p:nvPr/>
                </p:nvSpPr>
                <p:spPr>
                  <a:xfrm flipV="1">
                    <a:off x="106529" y="137114"/>
                    <a:ext cx="64496" cy="64496"/>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844" name="Line"/>
                  <p:cNvSpPr/>
                  <p:nvPr/>
                </p:nvSpPr>
                <p:spPr>
                  <a:xfrm flipV="1">
                    <a:off x="9372" y="118869"/>
                    <a:ext cx="139067" cy="139068"/>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845" name="Line"/>
                  <p:cNvSpPr/>
                  <p:nvPr/>
                </p:nvSpPr>
                <p:spPr>
                  <a:xfrm flipV="1">
                    <a:off x="100541" y="137692"/>
                    <a:ext cx="62956" cy="62955"/>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846" name="Circle"/>
                  <p:cNvSpPr/>
                  <p:nvPr/>
                </p:nvSpPr>
                <p:spPr>
                  <a:xfrm>
                    <a:off x="131160" y="0"/>
                    <a:ext cx="159600" cy="159600"/>
                  </a:xfrm>
                  <a:prstGeom prst="ellipse">
                    <a:avLst/>
                  </a:prstGeom>
                  <a:solidFill>
                    <a:srgbClr val="06BC00"/>
                  </a:solidFill>
                  <a:ln w="38100" cap="flat">
                    <a:solidFill>
                      <a:srgbClr val="015400"/>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847" name="Circle"/>
                  <p:cNvSpPr/>
                  <p:nvPr/>
                </p:nvSpPr>
                <p:spPr>
                  <a:xfrm>
                    <a:off x="213947" y="23493"/>
                    <a:ext cx="51585" cy="51585"/>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grpSp>
            <p:nvGrpSpPr>
              <p:cNvPr id="3852" name="Group"/>
              <p:cNvGrpSpPr/>
              <p:nvPr/>
            </p:nvGrpSpPr>
            <p:grpSpPr>
              <a:xfrm>
                <a:off x="2296315" y="305880"/>
                <a:ext cx="575891" cy="869982"/>
                <a:chOff x="0" y="0"/>
                <a:chExt cx="575889" cy="869980"/>
              </a:xfrm>
            </p:grpSpPr>
            <p:sp>
              <p:nvSpPr>
                <p:cNvPr id="3850" name="Ribbon"/>
                <p:cNvSpPr/>
                <p:nvPr/>
              </p:nvSpPr>
              <p:spPr>
                <a:xfrm>
                  <a:off x="-1" y="0"/>
                  <a:ext cx="575891" cy="869981"/>
                </a:xfrm>
                <a:custGeom>
                  <a:avLst/>
                  <a:gdLst/>
                  <a:ahLst/>
                  <a:cxnLst>
                    <a:cxn ang="0">
                      <a:pos x="wd2" y="hd2"/>
                    </a:cxn>
                    <a:cxn ang="5400000">
                      <a:pos x="wd2" y="hd2"/>
                    </a:cxn>
                    <a:cxn ang="10800000">
                      <a:pos x="wd2" y="hd2"/>
                    </a:cxn>
                    <a:cxn ang="16200000">
                      <a:pos x="wd2" y="hd2"/>
                    </a:cxn>
                  </a:cxnLst>
                  <a:rect l="0" t="0" r="r" b="b"/>
                  <a:pathLst>
                    <a:path w="21483" h="21600" fill="norm" stroke="1" extrusionOk="0">
                      <a:moveTo>
                        <a:pt x="10250" y="0"/>
                      </a:moveTo>
                      <a:cubicBezTo>
                        <a:pt x="9814" y="0"/>
                        <a:pt x="9433" y="155"/>
                        <a:pt x="9220" y="385"/>
                      </a:cubicBezTo>
                      <a:cubicBezTo>
                        <a:pt x="9223" y="388"/>
                        <a:pt x="9226" y="391"/>
                        <a:pt x="9230" y="394"/>
                      </a:cubicBezTo>
                      <a:cubicBezTo>
                        <a:pt x="9058" y="411"/>
                        <a:pt x="8887" y="431"/>
                        <a:pt x="8717" y="453"/>
                      </a:cubicBezTo>
                      <a:cubicBezTo>
                        <a:pt x="8396" y="278"/>
                        <a:pt x="7949" y="215"/>
                        <a:pt x="7531" y="316"/>
                      </a:cubicBezTo>
                      <a:lnTo>
                        <a:pt x="6587" y="545"/>
                      </a:lnTo>
                      <a:cubicBezTo>
                        <a:pt x="6177" y="644"/>
                        <a:pt x="5899" y="876"/>
                        <a:pt x="5817" y="1141"/>
                      </a:cubicBezTo>
                      <a:cubicBezTo>
                        <a:pt x="5823" y="1143"/>
                        <a:pt x="5828" y="1147"/>
                        <a:pt x="5835" y="1149"/>
                      </a:cubicBezTo>
                      <a:cubicBezTo>
                        <a:pt x="5683" y="1204"/>
                        <a:pt x="5533" y="1261"/>
                        <a:pt x="5386" y="1321"/>
                      </a:cubicBezTo>
                      <a:cubicBezTo>
                        <a:pt x="4992" y="1227"/>
                        <a:pt x="4537" y="1270"/>
                        <a:pt x="4194" y="1462"/>
                      </a:cubicBezTo>
                      <a:lnTo>
                        <a:pt x="3426" y="1891"/>
                      </a:lnTo>
                      <a:cubicBezTo>
                        <a:pt x="3092" y="2078"/>
                        <a:pt x="2949" y="2358"/>
                        <a:pt x="3008" y="2627"/>
                      </a:cubicBezTo>
                      <a:cubicBezTo>
                        <a:pt x="3018" y="2628"/>
                        <a:pt x="3026" y="2630"/>
                        <a:pt x="3036" y="2632"/>
                      </a:cubicBezTo>
                      <a:cubicBezTo>
                        <a:pt x="2922" y="2717"/>
                        <a:pt x="2810" y="2805"/>
                        <a:pt x="2702" y="2895"/>
                      </a:cubicBezTo>
                      <a:cubicBezTo>
                        <a:pt x="2281" y="2894"/>
                        <a:pt x="1873" y="3038"/>
                        <a:pt x="1648" y="3297"/>
                      </a:cubicBezTo>
                      <a:lnTo>
                        <a:pt x="1146" y="3876"/>
                      </a:lnTo>
                      <a:cubicBezTo>
                        <a:pt x="928" y="4128"/>
                        <a:pt x="937" y="4424"/>
                        <a:pt x="1130" y="4662"/>
                      </a:cubicBezTo>
                      <a:cubicBezTo>
                        <a:pt x="1140" y="4661"/>
                        <a:pt x="1149" y="4662"/>
                        <a:pt x="1159" y="4661"/>
                      </a:cubicBezTo>
                      <a:cubicBezTo>
                        <a:pt x="1095" y="4767"/>
                        <a:pt x="1035" y="4874"/>
                        <a:pt x="980" y="4983"/>
                      </a:cubicBezTo>
                      <a:cubicBezTo>
                        <a:pt x="585" y="5078"/>
                        <a:pt x="275" y="5307"/>
                        <a:pt x="197" y="5601"/>
                      </a:cubicBezTo>
                      <a:lnTo>
                        <a:pt x="23" y="6260"/>
                      </a:lnTo>
                      <a:cubicBezTo>
                        <a:pt x="-52" y="6546"/>
                        <a:pt x="109" y="6822"/>
                        <a:pt x="414" y="7002"/>
                      </a:cubicBezTo>
                      <a:cubicBezTo>
                        <a:pt x="423" y="6998"/>
                        <a:pt x="432" y="6997"/>
                        <a:pt x="442" y="6993"/>
                      </a:cubicBezTo>
                      <a:cubicBezTo>
                        <a:pt x="439" y="7058"/>
                        <a:pt x="437" y="7123"/>
                        <a:pt x="437" y="7189"/>
                      </a:cubicBezTo>
                      <a:cubicBezTo>
                        <a:pt x="437" y="7238"/>
                        <a:pt x="440" y="7287"/>
                        <a:pt x="442" y="7336"/>
                      </a:cubicBezTo>
                      <a:cubicBezTo>
                        <a:pt x="118" y="7516"/>
                        <a:pt x="-60" y="7802"/>
                        <a:pt x="18" y="8097"/>
                      </a:cubicBezTo>
                      <a:lnTo>
                        <a:pt x="194" y="8756"/>
                      </a:lnTo>
                      <a:cubicBezTo>
                        <a:pt x="270" y="9042"/>
                        <a:pt x="563" y="9265"/>
                        <a:pt x="942" y="9365"/>
                      </a:cubicBezTo>
                      <a:cubicBezTo>
                        <a:pt x="947" y="9361"/>
                        <a:pt x="954" y="9356"/>
                        <a:pt x="960" y="9352"/>
                      </a:cubicBezTo>
                      <a:cubicBezTo>
                        <a:pt x="1014" y="9461"/>
                        <a:pt x="1073" y="9569"/>
                        <a:pt x="1136" y="9676"/>
                      </a:cubicBezTo>
                      <a:cubicBezTo>
                        <a:pt x="927" y="9918"/>
                        <a:pt x="912" y="10224"/>
                        <a:pt x="1136" y="10483"/>
                      </a:cubicBezTo>
                      <a:lnTo>
                        <a:pt x="1636" y="11061"/>
                      </a:lnTo>
                      <a:cubicBezTo>
                        <a:pt x="1854" y="11313"/>
                        <a:pt x="2246" y="11456"/>
                        <a:pt x="2653" y="11464"/>
                      </a:cubicBezTo>
                      <a:cubicBezTo>
                        <a:pt x="2656" y="11459"/>
                        <a:pt x="2661" y="11454"/>
                        <a:pt x="2664" y="11449"/>
                      </a:cubicBezTo>
                      <a:cubicBezTo>
                        <a:pt x="2771" y="11539"/>
                        <a:pt x="2881" y="11629"/>
                        <a:pt x="2995" y="11715"/>
                      </a:cubicBezTo>
                      <a:cubicBezTo>
                        <a:pt x="2924" y="11989"/>
                        <a:pt x="3066" y="12279"/>
                        <a:pt x="3409" y="12471"/>
                      </a:cubicBezTo>
                      <a:lnTo>
                        <a:pt x="4176" y="12900"/>
                      </a:lnTo>
                      <a:cubicBezTo>
                        <a:pt x="4511" y="13087"/>
                        <a:pt x="4953" y="13131"/>
                        <a:pt x="5340" y="13046"/>
                      </a:cubicBezTo>
                      <a:cubicBezTo>
                        <a:pt x="5340" y="13043"/>
                        <a:pt x="5340" y="13040"/>
                        <a:pt x="5340" y="13036"/>
                      </a:cubicBezTo>
                      <a:cubicBezTo>
                        <a:pt x="5487" y="13097"/>
                        <a:pt x="5639" y="13155"/>
                        <a:pt x="5791" y="13211"/>
                      </a:cubicBezTo>
                      <a:cubicBezTo>
                        <a:pt x="5868" y="13482"/>
                        <a:pt x="6150" y="13721"/>
                        <a:pt x="6567" y="13822"/>
                      </a:cubicBezTo>
                      <a:lnTo>
                        <a:pt x="7511" y="14050"/>
                      </a:lnTo>
                      <a:cubicBezTo>
                        <a:pt x="7920" y="14149"/>
                        <a:pt x="8357" y="14090"/>
                        <a:pt x="8676" y="13922"/>
                      </a:cubicBezTo>
                      <a:cubicBezTo>
                        <a:pt x="8676" y="13921"/>
                        <a:pt x="8675" y="13921"/>
                        <a:pt x="8674" y="13919"/>
                      </a:cubicBezTo>
                      <a:cubicBezTo>
                        <a:pt x="8844" y="13942"/>
                        <a:pt x="9016" y="13962"/>
                        <a:pt x="9189" y="13980"/>
                      </a:cubicBezTo>
                      <a:cubicBezTo>
                        <a:pt x="9402" y="14215"/>
                        <a:pt x="9789" y="14372"/>
                        <a:pt x="10230" y="14372"/>
                      </a:cubicBezTo>
                      <a:lnTo>
                        <a:pt x="11233" y="14372"/>
                      </a:lnTo>
                      <a:cubicBezTo>
                        <a:pt x="11669" y="14372"/>
                        <a:pt x="12049" y="14217"/>
                        <a:pt x="12263" y="13987"/>
                      </a:cubicBezTo>
                      <a:cubicBezTo>
                        <a:pt x="12263" y="13987"/>
                        <a:pt x="12263" y="13985"/>
                        <a:pt x="12263" y="13985"/>
                      </a:cubicBezTo>
                      <a:cubicBezTo>
                        <a:pt x="12437" y="13968"/>
                        <a:pt x="12610" y="13948"/>
                        <a:pt x="12781" y="13926"/>
                      </a:cubicBezTo>
                      <a:cubicBezTo>
                        <a:pt x="13101" y="14095"/>
                        <a:pt x="13541" y="14154"/>
                        <a:pt x="13952" y="14055"/>
                      </a:cubicBezTo>
                      <a:lnTo>
                        <a:pt x="14896" y="13827"/>
                      </a:lnTo>
                      <a:cubicBezTo>
                        <a:pt x="15303" y="13729"/>
                        <a:pt x="15582" y="13498"/>
                        <a:pt x="15666" y="13235"/>
                      </a:cubicBezTo>
                      <a:cubicBezTo>
                        <a:pt x="15823" y="13178"/>
                        <a:pt x="15979" y="13118"/>
                        <a:pt x="16131" y="13056"/>
                      </a:cubicBezTo>
                      <a:cubicBezTo>
                        <a:pt x="16516" y="13141"/>
                        <a:pt x="16955" y="13097"/>
                        <a:pt x="17289" y="12910"/>
                      </a:cubicBezTo>
                      <a:lnTo>
                        <a:pt x="18059" y="12481"/>
                      </a:lnTo>
                      <a:cubicBezTo>
                        <a:pt x="18391" y="12296"/>
                        <a:pt x="18533" y="12017"/>
                        <a:pt x="18477" y="11751"/>
                      </a:cubicBezTo>
                      <a:cubicBezTo>
                        <a:pt x="18597" y="11662"/>
                        <a:pt x="18712" y="11569"/>
                        <a:pt x="18824" y="11476"/>
                      </a:cubicBezTo>
                      <a:cubicBezTo>
                        <a:pt x="19229" y="11467"/>
                        <a:pt x="19620" y="11325"/>
                        <a:pt x="19837" y="11075"/>
                      </a:cubicBezTo>
                      <a:lnTo>
                        <a:pt x="20337" y="10496"/>
                      </a:lnTo>
                      <a:cubicBezTo>
                        <a:pt x="20552" y="10248"/>
                        <a:pt x="20546" y="9955"/>
                        <a:pt x="20360" y="9718"/>
                      </a:cubicBezTo>
                      <a:cubicBezTo>
                        <a:pt x="20427" y="9606"/>
                        <a:pt x="20491" y="9493"/>
                        <a:pt x="20549" y="9377"/>
                      </a:cubicBezTo>
                      <a:cubicBezTo>
                        <a:pt x="20922" y="9276"/>
                        <a:pt x="21211" y="9052"/>
                        <a:pt x="21286" y="8769"/>
                      </a:cubicBezTo>
                      <a:lnTo>
                        <a:pt x="21460" y="8112"/>
                      </a:lnTo>
                      <a:cubicBezTo>
                        <a:pt x="21534" y="7829"/>
                        <a:pt x="21377" y="7554"/>
                        <a:pt x="21080" y="7374"/>
                      </a:cubicBezTo>
                      <a:cubicBezTo>
                        <a:pt x="21082" y="7312"/>
                        <a:pt x="21082" y="7251"/>
                        <a:pt x="21082" y="7189"/>
                      </a:cubicBezTo>
                      <a:cubicBezTo>
                        <a:pt x="21082" y="7130"/>
                        <a:pt x="21082" y="7072"/>
                        <a:pt x="21080" y="7014"/>
                      </a:cubicBezTo>
                      <a:cubicBezTo>
                        <a:pt x="21380" y="6834"/>
                        <a:pt x="21540" y="6557"/>
                        <a:pt x="21465" y="6274"/>
                      </a:cubicBezTo>
                      <a:lnTo>
                        <a:pt x="21289" y="5616"/>
                      </a:lnTo>
                      <a:cubicBezTo>
                        <a:pt x="21214" y="5334"/>
                        <a:pt x="20924" y="5112"/>
                        <a:pt x="20551" y="5010"/>
                      </a:cubicBezTo>
                      <a:cubicBezTo>
                        <a:pt x="20494" y="4896"/>
                        <a:pt x="20434" y="4783"/>
                        <a:pt x="20368" y="4671"/>
                      </a:cubicBezTo>
                      <a:cubicBezTo>
                        <a:pt x="20557" y="4433"/>
                        <a:pt x="20567" y="4138"/>
                        <a:pt x="20350" y="3888"/>
                      </a:cubicBezTo>
                      <a:lnTo>
                        <a:pt x="19847" y="3309"/>
                      </a:lnTo>
                      <a:cubicBezTo>
                        <a:pt x="19630" y="3059"/>
                        <a:pt x="19240" y="2917"/>
                        <a:pt x="18835" y="2908"/>
                      </a:cubicBezTo>
                      <a:cubicBezTo>
                        <a:pt x="18725" y="2816"/>
                        <a:pt x="18610" y="2726"/>
                        <a:pt x="18493" y="2638"/>
                      </a:cubicBezTo>
                      <a:cubicBezTo>
                        <a:pt x="18553" y="2370"/>
                        <a:pt x="18409" y="2087"/>
                        <a:pt x="18074" y="1900"/>
                      </a:cubicBezTo>
                      <a:lnTo>
                        <a:pt x="17307" y="1470"/>
                      </a:lnTo>
                      <a:cubicBezTo>
                        <a:pt x="16972" y="1284"/>
                        <a:pt x="16530" y="1239"/>
                        <a:pt x="16143" y="1324"/>
                      </a:cubicBezTo>
                      <a:cubicBezTo>
                        <a:pt x="16143" y="1325"/>
                        <a:pt x="16143" y="1326"/>
                        <a:pt x="16143" y="1326"/>
                      </a:cubicBezTo>
                      <a:cubicBezTo>
                        <a:pt x="15994" y="1265"/>
                        <a:pt x="15843" y="1207"/>
                        <a:pt x="15689" y="1151"/>
                      </a:cubicBezTo>
                      <a:cubicBezTo>
                        <a:pt x="15609" y="884"/>
                        <a:pt x="15328" y="650"/>
                        <a:pt x="14916" y="550"/>
                      </a:cubicBezTo>
                      <a:lnTo>
                        <a:pt x="13972" y="321"/>
                      </a:lnTo>
                      <a:cubicBezTo>
                        <a:pt x="13562" y="222"/>
                        <a:pt x="13126" y="280"/>
                        <a:pt x="12807" y="448"/>
                      </a:cubicBezTo>
                      <a:cubicBezTo>
                        <a:pt x="12808" y="450"/>
                        <a:pt x="12808" y="452"/>
                        <a:pt x="12809" y="453"/>
                      </a:cubicBezTo>
                      <a:cubicBezTo>
                        <a:pt x="12639" y="431"/>
                        <a:pt x="12466" y="411"/>
                        <a:pt x="12294" y="394"/>
                      </a:cubicBezTo>
                      <a:cubicBezTo>
                        <a:pt x="12082" y="158"/>
                        <a:pt x="11697" y="0"/>
                        <a:pt x="11256" y="0"/>
                      </a:cubicBezTo>
                      <a:lnTo>
                        <a:pt x="10250" y="0"/>
                      </a:lnTo>
                      <a:close/>
                      <a:moveTo>
                        <a:pt x="10761" y="2494"/>
                      </a:moveTo>
                      <a:cubicBezTo>
                        <a:pt x="14153" y="2494"/>
                        <a:pt x="16984" y="4085"/>
                        <a:pt x="17666" y="6207"/>
                      </a:cubicBezTo>
                      <a:cubicBezTo>
                        <a:pt x="17678" y="6243"/>
                        <a:pt x="17689" y="6280"/>
                        <a:pt x="17699" y="6316"/>
                      </a:cubicBezTo>
                      <a:cubicBezTo>
                        <a:pt x="17710" y="6352"/>
                        <a:pt x="17718" y="6388"/>
                        <a:pt x="17727" y="6425"/>
                      </a:cubicBezTo>
                      <a:cubicBezTo>
                        <a:pt x="17735" y="6454"/>
                        <a:pt x="17744" y="6482"/>
                        <a:pt x="17750" y="6511"/>
                      </a:cubicBezTo>
                      <a:cubicBezTo>
                        <a:pt x="17762" y="6564"/>
                        <a:pt x="17770" y="6616"/>
                        <a:pt x="17778" y="6669"/>
                      </a:cubicBezTo>
                      <a:cubicBezTo>
                        <a:pt x="17785" y="6707"/>
                        <a:pt x="17791" y="6744"/>
                        <a:pt x="17796" y="6781"/>
                      </a:cubicBezTo>
                      <a:cubicBezTo>
                        <a:pt x="17800" y="6805"/>
                        <a:pt x="17801" y="6830"/>
                        <a:pt x="17804" y="6854"/>
                      </a:cubicBezTo>
                      <a:cubicBezTo>
                        <a:pt x="17812" y="6927"/>
                        <a:pt x="17817" y="6999"/>
                        <a:pt x="17819" y="7072"/>
                      </a:cubicBezTo>
                      <a:cubicBezTo>
                        <a:pt x="17820" y="7082"/>
                        <a:pt x="17822" y="7093"/>
                        <a:pt x="17822" y="7104"/>
                      </a:cubicBezTo>
                      <a:cubicBezTo>
                        <a:pt x="17826" y="7244"/>
                        <a:pt x="17819" y="7385"/>
                        <a:pt x="17804" y="7523"/>
                      </a:cubicBezTo>
                      <a:lnTo>
                        <a:pt x="17807" y="7523"/>
                      </a:lnTo>
                      <a:cubicBezTo>
                        <a:pt x="17796" y="7624"/>
                        <a:pt x="17780" y="7723"/>
                        <a:pt x="17761" y="7822"/>
                      </a:cubicBezTo>
                      <a:lnTo>
                        <a:pt x="17756" y="7822"/>
                      </a:lnTo>
                      <a:cubicBezTo>
                        <a:pt x="17743" y="7882"/>
                        <a:pt x="17731" y="7943"/>
                        <a:pt x="17715" y="8004"/>
                      </a:cubicBezTo>
                      <a:cubicBezTo>
                        <a:pt x="17611" y="8394"/>
                        <a:pt x="17437" y="8765"/>
                        <a:pt x="17205" y="9111"/>
                      </a:cubicBezTo>
                      <a:lnTo>
                        <a:pt x="17212" y="9111"/>
                      </a:lnTo>
                      <a:cubicBezTo>
                        <a:pt x="17151" y="9202"/>
                        <a:pt x="17086" y="9294"/>
                        <a:pt x="17016" y="9382"/>
                      </a:cubicBezTo>
                      <a:lnTo>
                        <a:pt x="17006" y="9381"/>
                      </a:lnTo>
                      <a:cubicBezTo>
                        <a:pt x="16963" y="9435"/>
                        <a:pt x="16919" y="9489"/>
                        <a:pt x="16873" y="9542"/>
                      </a:cubicBezTo>
                      <a:cubicBezTo>
                        <a:pt x="16575" y="9885"/>
                        <a:pt x="16224" y="10193"/>
                        <a:pt x="15827" y="10466"/>
                      </a:cubicBezTo>
                      <a:lnTo>
                        <a:pt x="15832" y="10467"/>
                      </a:lnTo>
                      <a:cubicBezTo>
                        <a:pt x="15727" y="10539"/>
                        <a:pt x="15620" y="10610"/>
                        <a:pt x="15508" y="10678"/>
                      </a:cubicBezTo>
                      <a:lnTo>
                        <a:pt x="15500" y="10674"/>
                      </a:lnTo>
                      <a:cubicBezTo>
                        <a:pt x="15433" y="10715"/>
                        <a:pt x="15365" y="10755"/>
                        <a:pt x="15294" y="10795"/>
                      </a:cubicBezTo>
                      <a:cubicBezTo>
                        <a:pt x="14838" y="11049"/>
                        <a:pt x="14347" y="11259"/>
                        <a:pt x="13835" y="11425"/>
                      </a:cubicBezTo>
                      <a:lnTo>
                        <a:pt x="13840" y="11430"/>
                      </a:lnTo>
                      <a:cubicBezTo>
                        <a:pt x="13704" y="11474"/>
                        <a:pt x="13564" y="11512"/>
                        <a:pt x="13424" y="11550"/>
                      </a:cubicBezTo>
                      <a:lnTo>
                        <a:pt x="13421" y="11547"/>
                      </a:lnTo>
                      <a:cubicBezTo>
                        <a:pt x="13337" y="11570"/>
                        <a:pt x="13251" y="11592"/>
                        <a:pt x="13164" y="11613"/>
                      </a:cubicBezTo>
                      <a:cubicBezTo>
                        <a:pt x="12604" y="11749"/>
                        <a:pt x="12037" y="11834"/>
                        <a:pt x="11470" y="11873"/>
                      </a:cubicBezTo>
                      <a:lnTo>
                        <a:pt x="11470" y="11875"/>
                      </a:lnTo>
                      <a:cubicBezTo>
                        <a:pt x="11269" y="11888"/>
                        <a:pt x="11066" y="11895"/>
                        <a:pt x="10860" y="11897"/>
                      </a:cubicBezTo>
                      <a:cubicBezTo>
                        <a:pt x="10824" y="11897"/>
                        <a:pt x="10786" y="11898"/>
                        <a:pt x="10750" y="11899"/>
                      </a:cubicBezTo>
                      <a:cubicBezTo>
                        <a:pt x="6853" y="11895"/>
                        <a:pt x="3697" y="9792"/>
                        <a:pt x="3697" y="7197"/>
                      </a:cubicBezTo>
                      <a:cubicBezTo>
                        <a:pt x="3697" y="4600"/>
                        <a:pt x="6859" y="2494"/>
                        <a:pt x="10761" y="2494"/>
                      </a:cubicBezTo>
                      <a:close/>
                      <a:moveTo>
                        <a:pt x="10740" y="2745"/>
                      </a:moveTo>
                      <a:cubicBezTo>
                        <a:pt x="7061" y="2745"/>
                        <a:pt x="4069" y="4737"/>
                        <a:pt x="4069" y="7185"/>
                      </a:cubicBezTo>
                      <a:cubicBezTo>
                        <a:pt x="4069" y="9634"/>
                        <a:pt x="7061" y="11625"/>
                        <a:pt x="10740" y="11625"/>
                      </a:cubicBezTo>
                      <a:cubicBezTo>
                        <a:pt x="14419" y="11625"/>
                        <a:pt x="17414" y="9634"/>
                        <a:pt x="17414" y="7185"/>
                      </a:cubicBezTo>
                      <a:cubicBezTo>
                        <a:pt x="17414" y="4737"/>
                        <a:pt x="14419" y="2745"/>
                        <a:pt x="10740" y="2745"/>
                      </a:cubicBezTo>
                      <a:close/>
                      <a:moveTo>
                        <a:pt x="16115" y="13233"/>
                      </a:moveTo>
                      <a:lnTo>
                        <a:pt x="16100" y="13289"/>
                      </a:lnTo>
                      <a:cubicBezTo>
                        <a:pt x="15983" y="13667"/>
                        <a:pt x="15588" y="13971"/>
                        <a:pt x="15046" y="14102"/>
                      </a:cubicBezTo>
                      <a:lnTo>
                        <a:pt x="14102" y="14332"/>
                      </a:lnTo>
                      <a:cubicBezTo>
                        <a:pt x="13920" y="14376"/>
                        <a:pt x="13731" y="14398"/>
                        <a:pt x="13539" y="14398"/>
                      </a:cubicBezTo>
                      <a:cubicBezTo>
                        <a:pt x="13190" y="14398"/>
                        <a:pt x="12858" y="14324"/>
                        <a:pt x="12585" y="14196"/>
                      </a:cubicBezTo>
                      <a:cubicBezTo>
                        <a:pt x="12381" y="14389"/>
                        <a:pt x="12098" y="14530"/>
                        <a:pt x="11773" y="14605"/>
                      </a:cubicBezTo>
                      <a:lnTo>
                        <a:pt x="10965" y="16610"/>
                      </a:lnTo>
                      <a:lnTo>
                        <a:pt x="12975" y="21600"/>
                      </a:lnTo>
                      <a:lnTo>
                        <a:pt x="15587" y="20004"/>
                      </a:lnTo>
                      <a:lnTo>
                        <a:pt x="19049" y="20517"/>
                      </a:lnTo>
                      <a:lnTo>
                        <a:pt x="16115" y="13233"/>
                      </a:lnTo>
                      <a:close/>
                      <a:moveTo>
                        <a:pt x="5365" y="13294"/>
                      </a:moveTo>
                      <a:lnTo>
                        <a:pt x="2457" y="20517"/>
                      </a:lnTo>
                      <a:lnTo>
                        <a:pt x="5921" y="20004"/>
                      </a:lnTo>
                      <a:lnTo>
                        <a:pt x="8534" y="21600"/>
                      </a:lnTo>
                      <a:lnTo>
                        <a:pt x="11327" y="14663"/>
                      </a:lnTo>
                      <a:cubicBezTo>
                        <a:pt x="11296" y="14664"/>
                        <a:pt x="11264" y="14664"/>
                        <a:pt x="11233" y="14664"/>
                      </a:cubicBezTo>
                      <a:lnTo>
                        <a:pt x="10227" y="14664"/>
                      </a:lnTo>
                      <a:cubicBezTo>
                        <a:pt x="9666" y="14664"/>
                        <a:pt x="9169" y="14476"/>
                        <a:pt x="8870" y="14191"/>
                      </a:cubicBezTo>
                      <a:cubicBezTo>
                        <a:pt x="8592" y="14320"/>
                        <a:pt x="8260" y="14393"/>
                        <a:pt x="7921" y="14393"/>
                      </a:cubicBezTo>
                      <a:cubicBezTo>
                        <a:pt x="7729" y="14393"/>
                        <a:pt x="7541" y="14370"/>
                        <a:pt x="7360" y="14326"/>
                      </a:cubicBezTo>
                      <a:lnTo>
                        <a:pt x="6416" y="14097"/>
                      </a:lnTo>
                      <a:cubicBezTo>
                        <a:pt x="6002" y="13997"/>
                        <a:pt x="5669" y="13795"/>
                        <a:pt x="5483" y="13528"/>
                      </a:cubicBezTo>
                      <a:cubicBezTo>
                        <a:pt x="5429" y="13452"/>
                        <a:pt x="5391" y="13374"/>
                        <a:pt x="5365" y="13294"/>
                      </a:cubicBezTo>
                      <a:close/>
                    </a:path>
                  </a:pathLst>
                </a:custGeom>
                <a:solidFill>
                  <a:srgbClr val="FFFFFF"/>
                </a:solidFill>
                <a:ln w="12700" cap="flat">
                  <a:solidFill>
                    <a:schemeClr val="accent3">
                      <a:hueOff val="-365725"/>
                      <a:satOff val="-32500"/>
                      <a:lumOff val="18235"/>
                    </a:schemeClr>
                  </a:solidFill>
                  <a:prstDash val="solid"/>
                  <a:miter lim="400000"/>
                </a:ln>
                <a:effectLst/>
              </p:spPr>
              <p:txBody>
                <a:bodyPr wrap="square" lIns="50800" tIns="50800" rIns="50800" bIns="50800" numCol="1" anchor="ctr">
                  <a:noAutofit/>
                </a:bodyPr>
                <a:lstStyle/>
                <a:p>
                  <a:pPr>
                    <a:defRPr b="0" sz="2200">
                      <a:solidFill>
                        <a:srgbClr val="000000"/>
                      </a:solidFill>
                      <a:latin typeface="+mn-lt"/>
                      <a:ea typeface="+mn-ea"/>
                      <a:cs typeface="+mn-cs"/>
                      <a:sym typeface="Helvetica Neue Medium"/>
                    </a:defRPr>
                  </a:pPr>
                </a:p>
              </p:txBody>
            </p:sp>
            <p:sp>
              <p:nvSpPr>
                <p:cNvPr id="3851" name="Dingbat Check"/>
                <p:cNvSpPr/>
                <p:nvPr/>
              </p:nvSpPr>
              <p:spPr>
                <a:xfrm>
                  <a:off x="158714" y="175322"/>
                  <a:ext cx="258462" cy="245607"/>
                </a:xfrm>
                <a:custGeom>
                  <a:avLst/>
                  <a:gdLst/>
                  <a:ahLst/>
                  <a:cxnLst>
                    <a:cxn ang="0">
                      <a:pos x="wd2" y="hd2"/>
                    </a:cxn>
                    <a:cxn ang="5400000">
                      <a:pos x="wd2" y="hd2"/>
                    </a:cxn>
                    <a:cxn ang="10800000">
                      <a:pos x="wd2" y="hd2"/>
                    </a:cxn>
                    <a:cxn ang="16200000">
                      <a:pos x="wd2" y="hd2"/>
                    </a:cxn>
                  </a:cxnLst>
                  <a:rect l="0" t="0" r="r" b="b"/>
                  <a:pathLst>
                    <a:path w="21452" h="20404" fill="norm" stroke="1"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chemeClr val="accent3"/>
                </a:solidFill>
                <a:ln w="12700" cap="flat">
                  <a:noFill/>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grpSp>
          <p:pic>
            <p:nvPicPr>
              <p:cNvPr id="3853" name="Image" descr="Image"/>
              <p:cNvPicPr>
                <a:picLocks noChangeAspect="1"/>
              </p:cNvPicPr>
              <p:nvPr/>
            </p:nvPicPr>
            <p:blipFill>
              <a:blip r:embed="rId5">
                <a:extLst/>
              </a:blip>
              <a:stretch>
                <a:fillRect/>
              </a:stretch>
            </p:blipFill>
            <p:spPr>
              <a:xfrm>
                <a:off x="2153860" y="1013063"/>
                <a:ext cx="317501" cy="317501"/>
              </a:xfrm>
              <a:prstGeom prst="rect">
                <a:avLst/>
              </a:prstGeom>
              <a:ln w="12700" cap="flat">
                <a:noFill/>
                <a:miter lim="400000"/>
              </a:ln>
              <a:effectLst/>
            </p:spPr>
          </p:pic>
          <p:sp>
            <p:nvSpPr>
              <p:cNvPr id="3854" name=".com"/>
              <p:cNvSpPr txBox="1"/>
              <p:nvPr/>
            </p:nvSpPr>
            <p:spPr>
              <a:xfrm>
                <a:off x="1716916" y="1021807"/>
                <a:ext cx="505423" cy="30001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1300">
                    <a:solidFill>
                      <a:schemeClr val="accent5"/>
                    </a:solidFill>
                  </a:defRPr>
                </a:lvl1pPr>
              </a:lstStyle>
              <a:p>
                <a:pPr/>
                <a:r>
                  <a:t>.com</a:t>
                </a:r>
              </a:p>
            </p:txBody>
          </p:sp>
        </p:grpSp>
        <p:sp>
          <p:nvSpPr>
            <p:cNvPr id="3856" name="1.3.6.1.5.5.7.1.24"/>
            <p:cNvSpPr txBox="1"/>
            <p:nvPr/>
          </p:nvSpPr>
          <p:spPr>
            <a:xfrm>
              <a:off x="982405" y="1317493"/>
              <a:ext cx="1903475" cy="2921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defTabSz="457200">
                <a:lnSpc>
                  <a:spcPts val="3000"/>
                </a:lnSpc>
                <a:defRPr b="0" sz="1300">
                  <a:solidFill>
                    <a:srgbClr val="333333"/>
                  </a:solidFill>
                  <a:latin typeface="Menlo"/>
                  <a:ea typeface="Menlo"/>
                  <a:cs typeface="Menlo"/>
                  <a:sym typeface="Menlo"/>
                </a:defRPr>
              </a:lvl1pPr>
            </a:lstStyle>
            <a:p>
              <a:pPr/>
              <a:r>
                <a:t>1.3.6.1.5.5.7.1.24</a:t>
              </a:r>
            </a:p>
          </p:txBody>
        </p:sp>
      </p:grpSp>
      <p:sp>
        <p:nvSpPr>
          <p:cNvPr id="3858" name="Browsers"/>
          <p:cNvSpPr txBox="1"/>
          <p:nvPr/>
        </p:nvSpPr>
        <p:spPr>
          <a:xfrm>
            <a:off x="2076988" y="3709444"/>
            <a:ext cx="1497179"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Browsers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8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378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8" presetID="22" grpId="3" fill="hold">
                                  <p:stCondLst>
                                    <p:cond delay="0"/>
                                  </p:stCondLst>
                                  <p:iterate type="el" backwards="0">
                                    <p:tmAbs val="0"/>
                                  </p:iterate>
                                  <p:childTnLst>
                                    <p:set>
                                      <p:cBhvr>
                                        <p:cTn id="14" fill="hold"/>
                                        <p:tgtEl>
                                          <p:spTgt spid="3788"/>
                                        </p:tgtEl>
                                        <p:attrNameLst>
                                          <p:attrName>style.visibility</p:attrName>
                                        </p:attrNameLst>
                                      </p:cBhvr>
                                      <p:to>
                                        <p:strVal val="visible"/>
                                      </p:to>
                                    </p:set>
                                    <p:animEffect filter="wipe(left)" transition="in">
                                      <p:cBhvr>
                                        <p:cTn id="15" dur="300"/>
                                        <p:tgtEl>
                                          <p:spTgt spid="3788"/>
                                        </p:tgtEl>
                                      </p:cBhvr>
                                    </p:animEffect>
                                  </p:childTnLst>
                                </p:cTn>
                              </p:par>
                            </p:childTnLst>
                          </p:cTn>
                        </p:par>
                        <p:par>
                          <p:cTn id="16" fill="hold">
                            <p:stCondLst>
                              <p:cond delay="300"/>
                            </p:stCondLst>
                            <p:childTnLst>
                              <p:par>
                                <p:cTn id="17" presetClass="entr" nodeType="afterEffect" presetSubtype="0" presetID="1" grpId="4" fill="hold">
                                  <p:stCondLst>
                                    <p:cond delay="0"/>
                                  </p:stCondLst>
                                  <p:iterate type="el" backwards="0">
                                    <p:tmAbs val="0"/>
                                  </p:iterate>
                                  <p:childTnLst>
                                    <p:set>
                                      <p:cBhvr>
                                        <p:cTn id="18" fill="hold"/>
                                        <p:tgtEl>
                                          <p:spTgt spid="378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8" presetID="22" grpId="5" fill="hold">
                                  <p:stCondLst>
                                    <p:cond delay="0"/>
                                  </p:stCondLst>
                                  <p:iterate type="el" backwards="0">
                                    <p:tmAbs val="0"/>
                                  </p:iterate>
                                  <p:childTnLst>
                                    <p:set>
                                      <p:cBhvr>
                                        <p:cTn id="22" fill="hold"/>
                                        <p:tgtEl>
                                          <p:spTgt spid="3804"/>
                                        </p:tgtEl>
                                        <p:attrNameLst>
                                          <p:attrName>style.visibility</p:attrName>
                                        </p:attrNameLst>
                                      </p:cBhvr>
                                      <p:to>
                                        <p:strVal val="visible"/>
                                      </p:to>
                                    </p:set>
                                    <p:animEffect filter="wipe(left)" transition="in">
                                      <p:cBhvr>
                                        <p:cTn id="23" dur="300"/>
                                        <p:tgtEl>
                                          <p:spTgt spid="3804"/>
                                        </p:tgtEl>
                                      </p:cBhvr>
                                    </p:animEffect>
                                  </p:childTnLst>
                                </p:cTn>
                              </p:par>
                            </p:childTnLst>
                          </p:cTn>
                        </p:par>
                      </p:childTnLst>
                    </p:cTn>
                  </p:par>
                  <p:par>
                    <p:cTn id="24" fill="hold">
                      <p:stCondLst>
                        <p:cond delay="indefinite"/>
                      </p:stCondLst>
                      <p:childTnLst>
                        <p:par>
                          <p:cTn id="25" fill="hold">
                            <p:stCondLst>
                              <p:cond delay="0"/>
                            </p:stCondLst>
                            <p:childTnLst>
                              <p:par>
                                <p:cTn id="26" presetClass="entr" nodeType="clickEffect" presetSubtype="8" presetID="22" grpId="6" fill="hold">
                                  <p:stCondLst>
                                    <p:cond delay="0"/>
                                  </p:stCondLst>
                                  <p:iterate type="el" backwards="0">
                                    <p:tmAbs val="0"/>
                                  </p:iterate>
                                  <p:childTnLst>
                                    <p:set>
                                      <p:cBhvr>
                                        <p:cTn id="27" fill="hold"/>
                                        <p:tgtEl>
                                          <p:spTgt spid="3798"/>
                                        </p:tgtEl>
                                        <p:attrNameLst>
                                          <p:attrName>style.visibility</p:attrName>
                                        </p:attrNameLst>
                                      </p:cBhvr>
                                      <p:to>
                                        <p:strVal val="visible"/>
                                      </p:to>
                                    </p:set>
                                    <p:animEffect filter="wipe(left)" transition="in">
                                      <p:cBhvr>
                                        <p:cTn id="28" dur="300"/>
                                        <p:tgtEl>
                                          <p:spTgt spid="37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788" grpId="3"/>
      <p:bldP build="whole" bldLvl="1" animBg="1" rev="0" advAuto="0" spid="3857" grpId="1"/>
      <p:bldP build="whole" bldLvl="1" animBg="1" rev="0" advAuto="0" spid="3798" grpId="6"/>
      <p:bldP build="whole" bldLvl="1" animBg="1" rev="0" advAuto="0" spid="3804" grpId="5"/>
      <p:bldP build="whole" bldLvl="1" animBg="1" rev="0" advAuto="0" spid="3789" grpId="4"/>
      <p:bldP build="whole" bldLvl="1" animBg="1" rev="0" advAuto="0" spid="3781" grpId="2"/>
    </p:bldLst>
  </p:timing>
</p:sld>
</file>

<file path=ppt/slides/slide5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62" name="Methodology and Result"/>
          <p:cNvSpPr txBox="1"/>
          <p:nvPr>
            <p:ph type="title"/>
          </p:nvPr>
        </p:nvSpPr>
        <p:spPr>
          <a:prstGeom prst="rect">
            <a:avLst/>
          </a:prstGeom>
        </p:spPr>
        <p:txBody>
          <a:bodyPr/>
          <a:lstStyle/>
          <a:p>
            <a:pPr/>
            <a:r>
              <a:t>Methodology and Result</a:t>
            </a:r>
          </a:p>
        </p:txBody>
      </p:sp>
      <p:sp>
        <p:nvSpPr>
          <p:cNvPr id="3863"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aphicFrame>
        <p:nvGraphicFramePr>
          <p:cNvPr id="3864" name="Table"/>
          <p:cNvGraphicFramePr/>
          <p:nvPr/>
        </p:nvGraphicFramePr>
        <p:xfrm>
          <a:off x="442089" y="2943735"/>
          <a:ext cx="12273599" cy="4799019"/>
        </p:xfrm>
        <a:graphic xmlns:a="http://schemas.openxmlformats.org/drawingml/2006/main">
          <a:graphicData uri="http://schemas.openxmlformats.org/drawingml/2006/table">
            <a:tbl>
              <a:tblPr firstCol="1" firstRow="0" lastCol="0" lastRow="0" bandCol="0" bandRow="0" rtl="0">
                <a:tableStyleId>{4C3C2611-4C71-4FC5-86AE-919BDF0F9419}</a:tableStyleId>
              </a:tblPr>
              <a:tblGrid>
                <a:gridCol w="4351330"/>
                <a:gridCol w="861388"/>
                <a:gridCol w="783131"/>
                <a:gridCol w="783131"/>
                <a:gridCol w="783131"/>
                <a:gridCol w="783131"/>
                <a:gridCol w="783131"/>
                <a:gridCol w="783131"/>
                <a:gridCol w="783131"/>
                <a:gridCol w="783131"/>
                <a:gridCol w="783131"/>
              </a:tblGrid>
              <a:tr h="800100">
                <a:tc rowSpan="2">
                  <a:txBody>
                    <a:bodyPr/>
                    <a:lstStyle/>
                    <a:p>
                      <a:pPr>
                        <a:defRPr b="0" sz="2200">
                          <a:latin typeface="Gill Sans"/>
                          <a:ea typeface="Gill Sans"/>
                          <a:cs typeface="Gill Sans"/>
                          <a:sym typeface="Gill Sans"/>
                        </a:defRPr>
                      </a:pPr>
                    </a:p>
                  </a:txBody>
                  <a:tcPr marL="50800" marR="50800" marT="50800" marB="50800" anchor="ctr" anchorCtr="0" horzOverflow="overflow">
                    <a:lnR w="12700">
                      <a:solidFill>
                        <a:srgbClr val="D6D7D6"/>
                      </a:solidFill>
                      <a:miter lim="400000"/>
                    </a:lnR>
                    <a:lnT w="12700">
                      <a:solidFill>
                        <a:srgbClr val="D6D6D6"/>
                      </a:solidFill>
                      <a:miter lim="400000"/>
                    </a:lnT>
                    <a:lnB w="25400">
                      <a:solidFill>
                        <a:srgbClr val="D6D7D6"/>
                      </a:solidFill>
                      <a:miter lim="400000"/>
                    </a:lnB>
                    <a:solidFill>
                      <a:srgbClr val="032650"/>
                    </a:solidFill>
                  </a:tcPr>
                </a:tc>
                <a:tc gridSpan="6">
                  <a:txBody>
                    <a:bodyPr/>
                    <a:lstStyle/>
                    <a:p>
                      <a:pPr>
                        <a:defRPr sz="1800">
                          <a:solidFill>
                            <a:srgbClr val="000000"/>
                          </a:solidFill>
                        </a:defRPr>
                      </a:pPr>
                      <a:r>
                        <a:rPr sz="2200">
                          <a:solidFill>
                            <a:srgbClr val="FFFFFF"/>
                          </a:solidFill>
                          <a:latin typeface="Gill Sans"/>
                          <a:ea typeface="Gill Sans"/>
                          <a:cs typeface="Gill Sans"/>
                          <a:sym typeface="Gill Sans"/>
                        </a:rPr>
                        <a:t>Desktop Browsers 
(OS X, Linux, Windows)</a:t>
                      </a:r>
                    </a:p>
                  </a:txBody>
                  <a:tcPr marL="50800" marR="50800" marT="50800" marB="50800" anchor="ctr" anchorCtr="0" horzOverflow="overflow">
                    <a:lnL w="12700">
                      <a:solidFill>
                        <a:srgbClr val="D6D7D6"/>
                      </a:solidFill>
                      <a:miter lim="400000"/>
                    </a:lnL>
                    <a:lnT w="12700">
                      <a:solidFill>
                        <a:srgbClr val="D6D6D6"/>
                      </a:solidFill>
                      <a:miter lim="400000"/>
                    </a:lnT>
                    <a:solidFill>
                      <a:srgbClr val="032650"/>
                    </a:solidFill>
                  </a:tcPr>
                </a:tc>
                <a:tc hMerge="1">
                  <a:tcPr/>
                </a:tc>
                <a:tc hMerge="1">
                  <a:tcPr/>
                </a:tc>
                <a:tc hMerge="1">
                  <a:tcPr/>
                </a:tc>
                <a:tc hMerge="1">
                  <a:tcPr/>
                </a:tc>
                <a:tc hMerge="1">
                  <a:tcPr/>
                </a:tc>
                <a:tc gridSpan="4">
                  <a:txBody>
                    <a:bodyPr/>
                    <a:lstStyle/>
                    <a:p>
                      <a:pPr>
                        <a:defRPr sz="1800">
                          <a:solidFill>
                            <a:srgbClr val="000000"/>
                          </a:solidFill>
                        </a:defRPr>
                      </a:pPr>
                      <a:r>
                        <a:rPr sz="2200">
                          <a:solidFill>
                            <a:srgbClr val="FFFFFF"/>
                          </a:solidFill>
                          <a:latin typeface="Gill Sans"/>
                          <a:ea typeface="Gill Sans"/>
                          <a:cs typeface="Gill Sans"/>
                          <a:sym typeface="Gill Sans"/>
                        </a:rPr>
                        <a:t>Mobile Browsers</a:t>
                      </a:r>
                    </a:p>
                  </a:txBody>
                  <a:tcPr marL="50800" marR="50800" marT="50800" marB="50800" anchor="ctr" anchorCtr="0" horzOverflow="overflow">
                    <a:lnR w="12700">
                      <a:solidFill>
                        <a:srgbClr val="D6D6D6"/>
                      </a:solidFill>
                      <a:miter lim="400000"/>
                    </a:lnR>
                    <a:lnT w="12700">
                      <a:solidFill>
                        <a:srgbClr val="D6D6D6"/>
                      </a:solidFill>
                      <a:miter lim="400000"/>
                    </a:lnT>
                    <a:solidFill>
                      <a:srgbClr val="032650"/>
                    </a:solidFill>
                  </a:tcPr>
                </a:tc>
                <a:tc hMerge="1">
                  <a:tcPr/>
                </a:tc>
                <a:tc hMerge="1">
                  <a:tcPr/>
                </a:tc>
                <a:tc hMerge="1">
                  <a:tcPr/>
                </a:tc>
              </a:tr>
              <a:tr h="800100">
                <a:tc vMerge="1">
                  <a:tcPr/>
                </a:tc>
                <a:tc>
                  <a:txBody>
                    <a:bodyPr/>
                    <a:lstStyle/>
                    <a:p>
                      <a:pPr>
                        <a:defRPr sz="1800">
                          <a:solidFill>
                            <a:srgbClr val="000000"/>
                          </a:solidFill>
                        </a:defRPr>
                      </a:pPr>
                      <a:r>
                        <a:rPr sz="1400">
                          <a:solidFill>
                            <a:srgbClr val="FFFFFF"/>
                          </a:solidFill>
                          <a:latin typeface="Gill Sans"/>
                          <a:ea typeface="Gill Sans"/>
                          <a:cs typeface="Gill Sans"/>
                          <a:sym typeface="Gill Sans"/>
                        </a:rPr>
                        <a:t>Chrome 66</a:t>
                      </a:r>
                    </a:p>
                  </a:txBody>
                  <a:tcPr marL="50800" marR="50800" marT="50800" marB="50800" anchor="ctr" anchorCtr="0" horzOverflow="overflow">
                    <a:lnL w="12700">
                      <a:solidFill>
                        <a:srgbClr val="D6D7D6"/>
                      </a:solidFill>
                      <a:miter lim="400000"/>
                    </a:lnL>
                    <a:lnB w="25400">
                      <a:solidFill>
                        <a:srgbClr val="D6D7D6"/>
                      </a:solidFill>
                      <a:miter lim="400000"/>
                    </a:lnB>
                    <a:solidFill>
                      <a:srgbClr val="032650"/>
                    </a:solidFill>
                  </a:tcPr>
                </a:tc>
                <a:tc>
                  <a:txBody>
                    <a:bodyPr/>
                    <a:lstStyle/>
                    <a:p>
                      <a:pPr>
                        <a:defRPr sz="1800">
                          <a:solidFill>
                            <a:srgbClr val="000000"/>
                          </a:solidFill>
                        </a:defRPr>
                      </a:pPr>
                      <a:r>
                        <a:rPr sz="1400">
                          <a:solidFill>
                            <a:srgbClr val="FFFFFF"/>
                          </a:solidFill>
                          <a:latin typeface="Gill Sans"/>
                          <a:ea typeface="Gill Sans"/>
                          <a:cs typeface="Gill Sans"/>
                          <a:sym typeface="Gill Sans"/>
                        </a:rPr>
                        <a:t>Firefox 60</a:t>
                      </a:r>
                    </a:p>
                  </a:txBody>
                  <a:tcPr marL="50800" marR="50800" marT="50800" marB="50800" anchor="ctr" anchorCtr="0" horzOverflow="overflow">
                    <a:lnB w="25400">
                      <a:solidFill>
                        <a:srgbClr val="D6D7D6"/>
                      </a:solidFill>
                      <a:miter lim="400000"/>
                    </a:lnB>
                    <a:solidFill>
                      <a:srgbClr val="032650"/>
                    </a:solidFill>
                  </a:tcPr>
                </a:tc>
                <a:tc>
                  <a:txBody>
                    <a:bodyPr/>
                    <a:lstStyle/>
                    <a:p>
                      <a:pPr>
                        <a:defRPr sz="1800">
                          <a:solidFill>
                            <a:srgbClr val="000000"/>
                          </a:solidFill>
                        </a:defRPr>
                      </a:pPr>
                      <a:r>
                        <a:rPr sz="1400">
                          <a:solidFill>
                            <a:srgbClr val="FFFFFF"/>
                          </a:solidFill>
                          <a:latin typeface="Gill Sans"/>
                          <a:ea typeface="Gill Sans"/>
                          <a:cs typeface="Gill Sans"/>
                          <a:sym typeface="Gill Sans"/>
                        </a:rPr>
                        <a:t>Opera</a:t>
                      </a:r>
                    </a:p>
                  </a:txBody>
                  <a:tcPr marL="50800" marR="50800" marT="50800" marB="50800" anchor="ctr" anchorCtr="0" horzOverflow="overflow">
                    <a:lnB w="25400">
                      <a:solidFill>
                        <a:srgbClr val="D6D7D6"/>
                      </a:solidFill>
                      <a:miter lim="400000"/>
                    </a:lnB>
                    <a:solidFill>
                      <a:srgbClr val="032650"/>
                    </a:solidFill>
                  </a:tcPr>
                </a:tc>
                <a:tc>
                  <a:txBody>
                    <a:bodyPr/>
                    <a:lstStyle/>
                    <a:p>
                      <a:pPr>
                        <a:defRPr sz="1800">
                          <a:solidFill>
                            <a:srgbClr val="000000"/>
                          </a:solidFill>
                        </a:defRPr>
                      </a:pPr>
                      <a:r>
                        <a:rPr sz="1400">
                          <a:solidFill>
                            <a:srgbClr val="FFFFFF"/>
                          </a:solidFill>
                          <a:latin typeface="Gill Sans"/>
                          <a:ea typeface="Gill Sans"/>
                          <a:cs typeface="Gill Sans"/>
                          <a:sym typeface="Gill Sans"/>
                        </a:rPr>
                        <a:t>Safari</a:t>
                      </a:r>
                    </a:p>
                  </a:txBody>
                  <a:tcPr marL="50800" marR="50800" marT="50800" marB="50800" anchor="ctr" anchorCtr="0" horzOverflow="overflow">
                    <a:lnB w="25400">
                      <a:solidFill>
                        <a:srgbClr val="D6D7D6"/>
                      </a:solidFill>
                      <a:miter lim="400000"/>
                    </a:lnB>
                    <a:solidFill>
                      <a:srgbClr val="032650"/>
                    </a:solidFill>
                  </a:tcPr>
                </a:tc>
                <a:tc>
                  <a:txBody>
                    <a:bodyPr/>
                    <a:lstStyle/>
                    <a:p>
                      <a:pPr>
                        <a:defRPr sz="1800">
                          <a:solidFill>
                            <a:srgbClr val="000000"/>
                          </a:solidFill>
                        </a:defRPr>
                      </a:pPr>
                      <a:r>
                        <a:rPr sz="1400">
                          <a:solidFill>
                            <a:srgbClr val="FFFFFF"/>
                          </a:solidFill>
                          <a:latin typeface="Gill Sans"/>
                          <a:ea typeface="Gill Sans"/>
                          <a:cs typeface="Gill Sans"/>
                          <a:sym typeface="Gill Sans"/>
                        </a:rPr>
                        <a:t>IE</a:t>
                      </a:r>
                    </a:p>
                  </a:txBody>
                  <a:tcPr marL="50800" marR="50800" marT="50800" marB="50800" anchor="ctr" anchorCtr="0" horzOverflow="overflow">
                    <a:lnB w="25400">
                      <a:solidFill>
                        <a:srgbClr val="D6D7D6"/>
                      </a:solidFill>
                      <a:miter lim="400000"/>
                    </a:lnB>
                    <a:solidFill>
                      <a:srgbClr val="032650"/>
                    </a:solidFill>
                  </a:tcPr>
                </a:tc>
                <a:tc>
                  <a:txBody>
                    <a:bodyPr/>
                    <a:lstStyle/>
                    <a:p>
                      <a:pPr>
                        <a:defRPr sz="1800">
                          <a:solidFill>
                            <a:srgbClr val="000000"/>
                          </a:solidFill>
                        </a:defRPr>
                      </a:pPr>
                      <a:r>
                        <a:rPr sz="1400">
                          <a:solidFill>
                            <a:srgbClr val="FFFFFF"/>
                          </a:solidFill>
                          <a:latin typeface="Gill Sans"/>
                          <a:ea typeface="Gill Sans"/>
                          <a:cs typeface="Gill Sans"/>
                          <a:sym typeface="Gill Sans"/>
                        </a:rPr>
                        <a:t>Edge</a:t>
                      </a:r>
                    </a:p>
                  </a:txBody>
                  <a:tcPr marL="50800" marR="50800" marT="50800" marB="50800" anchor="ctr" anchorCtr="0" horzOverflow="overflow">
                    <a:lnB w="25400">
                      <a:solidFill>
                        <a:srgbClr val="D6D7D6"/>
                      </a:solidFill>
                      <a:miter lim="400000"/>
                    </a:lnB>
                    <a:solidFill>
                      <a:srgbClr val="032650"/>
                    </a:solidFill>
                  </a:tcPr>
                </a:tc>
                <a:tc>
                  <a:txBody>
                    <a:bodyPr/>
                    <a:lstStyle/>
                    <a:p>
                      <a:pPr>
                        <a:defRPr sz="1800">
                          <a:solidFill>
                            <a:srgbClr val="000000"/>
                          </a:solidFill>
                        </a:defRPr>
                      </a:pPr>
                      <a:r>
                        <a:rPr sz="1400">
                          <a:solidFill>
                            <a:srgbClr val="FFFFFF"/>
                          </a:solidFill>
                          <a:latin typeface="Gill Sans"/>
                          <a:ea typeface="Gill Sans"/>
                          <a:cs typeface="Gill Sans"/>
                          <a:sym typeface="Gill Sans"/>
                        </a:rPr>
                        <a:t>Safari</a:t>
                      </a:r>
                    </a:p>
                  </a:txBody>
                  <a:tcPr marL="50800" marR="50800" marT="50800" marB="50800" anchor="ctr" anchorCtr="0" horzOverflow="overflow">
                    <a:lnB w="25400">
                      <a:solidFill>
                        <a:srgbClr val="D6D7D6"/>
                      </a:solidFill>
                      <a:miter lim="400000"/>
                    </a:lnB>
                    <a:solidFill>
                      <a:srgbClr val="032650"/>
                    </a:solidFill>
                  </a:tcPr>
                </a:tc>
                <a:tc>
                  <a:txBody>
                    <a:bodyPr/>
                    <a:lstStyle/>
                    <a:p>
                      <a:pPr>
                        <a:defRPr sz="1800">
                          <a:solidFill>
                            <a:srgbClr val="000000"/>
                          </a:solidFill>
                        </a:defRPr>
                      </a:pPr>
                      <a:r>
                        <a:rPr sz="1300">
                          <a:solidFill>
                            <a:srgbClr val="FFFFFF"/>
                          </a:solidFill>
                          <a:latin typeface="Gill Sans"/>
                          <a:ea typeface="Gill Sans"/>
                          <a:cs typeface="Gill Sans"/>
                          <a:sym typeface="Gill Sans"/>
                        </a:rPr>
                        <a:t>Chrome</a:t>
                      </a:r>
                    </a:p>
                  </a:txBody>
                  <a:tcPr marL="50800" marR="50800" marT="50800" marB="50800" anchor="ctr" anchorCtr="0" horzOverflow="overflow">
                    <a:lnB w="25400">
                      <a:solidFill>
                        <a:srgbClr val="D6D7D6"/>
                      </a:solidFill>
                      <a:miter lim="400000"/>
                    </a:lnB>
                    <a:solidFill>
                      <a:srgbClr val="032650"/>
                    </a:solidFill>
                  </a:tcPr>
                </a:tc>
                <a:tc>
                  <a:txBody>
                    <a:bodyPr/>
                    <a:lstStyle/>
                    <a:p>
                      <a:pPr>
                        <a:defRPr sz="1800">
                          <a:solidFill>
                            <a:srgbClr val="000000"/>
                          </a:solidFill>
                        </a:defRPr>
                      </a:pPr>
                      <a:r>
                        <a:rPr sz="1400">
                          <a:solidFill>
                            <a:srgbClr val="FFFFFF"/>
                          </a:solidFill>
                          <a:latin typeface="Gill Sans"/>
                          <a:ea typeface="Gill Sans"/>
                          <a:cs typeface="Gill Sans"/>
                          <a:sym typeface="Gill Sans"/>
                        </a:rPr>
                        <a:t>Firefox/iOS</a:t>
                      </a:r>
                    </a:p>
                  </a:txBody>
                  <a:tcPr marL="50800" marR="50800" marT="50800" marB="50800" anchor="ctr" anchorCtr="0" horzOverflow="overflow">
                    <a:lnB w="25400">
                      <a:solidFill>
                        <a:srgbClr val="D6D7D6"/>
                      </a:solidFill>
                      <a:miter lim="400000"/>
                    </a:lnB>
                    <a:solidFill>
                      <a:srgbClr val="032650"/>
                    </a:solidFill>
                  </a:tcPr>
                </a:tc>
                <a:tc>
                  <a:txBody>
                    <a:bodyPr/>
                    <a:lstStyle/>
                    <a:p>
                      <a:pPr>
                        <a:defRPr sz="1800">
                          <a:solidFill>
                            <a:srgbClr val="000000"/>
                          </a:solidFill>
                        </a:defRPr>
                      </a:pPr>
                      <a:r>
                        <a:rPr sz="1400">
                          <a:solidFill>
                            <a:srgbClr val="FFFFFF"/>
                          </a:solidFill>
                          <a:latin typeface="Gill Sans"/>
                          <a:ea typeface="Gill Sans"/>
                          <a:cs typeface="Gill Sans"/>
                          <a:sym typeface="Gill Sans"/>
                        </a:rPr>
                        <a:t>Firefox/Android</a:t>
                      </a:r>
                    </a:p>
                  </a:txBody>
                  <a:tcPr marL="50800" marR="50800" marT="50800" marB="50800" anchor="ctr" anchorCtr="0" horzOverflow="overflow">
                    <a:lnR w="12700">
                      <a:solidFill>
                        <a:srgbClr val="D6D6D6"/>
                      </a:solidFill>
                      <a:miter lim="400000"/>
                    </a:lnR>
                    <a:lnB w="25400">
                      <a:solidFill>
                        <a:srgbClr val="D6D7D6"/>
                      </a:solidFill>
                      <a:miter lim="400000"/>
                    </a:lnB>
                    <a:solidFill>
                      <a:srgbClr val="032650"/>
                    </a:solidFill>
                  </a:tcPr>
                </a:tc>
              </a:tr>
              <a:tr h="800100">
                <a:tc>
                  <a:txBody>
                    <a:bodyPr/>
                    <a:lstStyle/>
                    <a:p>
                      <a:pPr>
                        <a:defRPr b="0" sz="1800">
                          <a:solidFill>
                            <a:srgbClr val="000000"/>
                          </a:solidFill>
                        </a:defRPr>
                      </a:pPr>
                      <a:r>
                        <a:rPr sz="2200">
                          <a:solidFill>
                            <a:srgbClr val="FFFFFF"/>
                          </a:solidFill>
                          <a:latin typeface="Gill Sans"/>
                          <a:ea typeface="Gill Sans"/>
                          <a:cs typeface="Gill Sans"/>
                          <a:sym typeface="Gill Sans"/>
                        </a:rPr>
                        <a:t>Request OCSP Response</a:t>
                      </a:r>
                    </a:p>
                  </a:txBody>
                  <a:tcPr marL="50800" marR="50800" marT="50800" marB="50800" anchor="ctr" anchorCtr="0" horzOverflow="overflow">
                    <a:lnT w="25400">
                      <a:solidFill>
                        <a:srgbClr val="D6D7D6"/>
                      </a:solidFill>
                      <a:miter lim="400000"/>
                    </a:lnT>
                  </a:tcPr>
                </a:tc>
                <a:tc>
                  <a:txBody>
                    <a:bodyPr/>
                    <a:lstStyle/>
                    <a:p>
                      <a:pPr>
                        <a:defRPr sz="2200">
                          <a:latin typeface="Gill Sans"/>
                          <a:ea typeface="Gill Sans"/>
                          <a:cs typeface="Gill Sans"/>
                          <a:sym typeface="Gill Sans"/>
                        </a:defRPr>
                      </a:pPr>
                    </a:p>
                  </a:txBody>
                  <a:tcPr marL="50800" marR="50800" marT="50800" marB="50800" anchor="ctr" anchorCtr="0" horzOverflow="overflow">
                    <a:lnT w="25400">
                      <a:solidFill>
                        <a:srgbClr val="D6D7D6"/>
                      </a:solidFill>
                      <a:miter lim="400000"/>
                    </a:lnT>
                  </a:tcPr>
                </a:tc>
                <a:tc>
                  <a:txBody>
                    <a:bodyPr/>
                    <a:lstStyle/>
                    <a:p>
                      <a:pPr>
                        <a:defRPr sz="2200">
                          <a:latin typeface="Gill Sans"/>
                          <a:ea typeface="Gill Sans"/>
                          <a:cs typeface="Gill Sans"/>
                          <a:sym typeface="Gill Sans"/>
                        </a:defRPr>
                      </a:pPr>
                    </a:p>
                  </a:txBody>
                  <a:tcPr marL="50800" marR="50800" marT="50800" marB="50800" anchor="ctr" anchorCtr="0" horzOverflow="overflow">
                    <a:lnT w="25400">
                      <a:solidFill>
                        <a:srgbClr val="D6D7D6"/>
                      </a:solidFill>
                      <a:miter lim="400000"/>
                    </a:lnT>
                  </a:tcPr>
                </a:tc>
                <a:tc>
                  <a:txBody>
                    <a:bodyPr/>
                    <a:lstStyle/>
                    <a:p>
                      <a:pPr>
                        <a:defRPr sz="2200">
                          <a:latin typeface="Gill Sans"/>
                          <a:ea typeface="Gill Sans"/>
                          <a:cs typeface="Gill Sans"/>
                          <a:sym typeface="Gill Sans"/>
                        </a:defRPr>
                      </a:pPr>
                    </a:p>
                  </a:txBody>
                  <a:tcPr marL="50800" marR="50800" marT="50800" marB="50800" anchor="ctr" anchorCtr="0" horzOverflow="overflow">
                    <a:lnT w="25400">
                      <a:solidFill>
                        <a:srgbClr val="D6D7D6"/>
                      </a:solidFill>
                      <a:miter lim="400000"/>
                    </a:lnT>
                  </a:tcPr>
                </a:tc>
                <a:tc>
                  <a:txBody>
                    <a:bodyPr/>
                    <a:lstStyle/>
                    <a:p>
                      <a:pPr>
                        <a:defRPr sz="2200">
                          <a:latin typeface="Gill Sans"/>
                          <a:ea typeface="Gill Sans"/>
                          <a:cs typeface="Gill Sans"/>
                          <a:sym typeface="Gill Sans"/>
                        </a:defRPr>
                      </a:pPr>
                    </a:p>
                  </a:txBody>
                  <a:tcPr marL="50800" marR="50800" marT="50800" marB="50800" anchor="ctr" anchorCtr="0" horzOverflow="overflow">
                    <a:lnT w="25400">
                      <a:solidFill>
                        <a:srgbClr val="D6D7D6"/>
                      </a:solidFill>
                      <a:miter lim="400000"/>
                    </a:lnT>
                  </a:tcPr>
                </a:tc>
                <a:tc>
                  <a:txBody>
                    <a:bodyPr/>
                    <a:lstStyle/>
                    <a:p>
                      <a:pPr>
                        <a:defRPr sz="2200">
                          <a:latin typeface="Gill Sans"/>
                          <a:ea typeface="Gill Sans"/>
                          <a:cs typeface="Gill Sans"/>
                          <a:sym typeface="Gill Sans"/>
                        </a:defRPr>
                      </a:pPr>
                    </a:p>
                  </a:txBody>
                  <a:tcPr marL="50800" marR="50800" marT="50800" marB="50800" anchor="ctr" anchorCtr="0" horzOverflow="overflow">
                    <a:lnT w="25400">
                      <a:solidFill>
                        <a:srgbClr val="D6D7D6"/>
                      </a:solidFill>
                      <a:miter lim="400000"/>
                    </a:lnT>
                  </a:tcPr>
                </a:tc>
                <a:tc>
                  <a:txBody>
                    <a:bodyPr/>
                    <a:lstStyle/>
                    <a:p>
                      <a:pPr>
                        <a:defRPr sz="2200">
                          <a:latin typeface="Gill Sans"/>
                          <a:ea typeface="Gill Sans"/>
                          <a:cs typeface="Gill Sans"/>
                          <a:sym typeface="Gill Sans"/>
                        </a:defRPr>
                      </a:pPr>
                    </a:p>
                  </a:txBody>
                  <a:tcPr marL="50800" marR="50800" marT="50800" marB="50800" anchor="ctr" anchorCtr="0" horzOverflow="overflow">
                    <a:lnT w="25400">
                      <a:solidFill>
                        <a:srgbClr val="D6D7D6"/>
                      </a:solidFill>
                      <a:miter lim="400000"/>
                    </a:lnT>
                  </a:tcPr>
                </a:tc>
                <a:tc>
                  <a:txBody>
                    <a:bodyPr/>
                    <a:lstStyle/>
                    <a:p>
                      <a:pPr>
                        <a:defRPr sz="2200">
                          <a:latin typeface="Gill Sans"/>
                          <a:ea typeface="Gill Sans"/>
                          <a:cs typeface="Gill Sans"/>
                          <a:sym typeface="Gill Sans"/>
                        </a:defRPr>
                      </a:pPr>
                    </a:p>
                  </a:txBody>
                  <a:tcPr marL="50800" marR="50800" marT="50800" marB="50800" anchor="ctr" anchorCtr="0" horzOverflow="overflow">
                    <a:lnT w="25400">
                      <a:solidFill>
                        <a:srgbClr val="D6D7D6"/>
                      </a:solidFill>
                      <a:miter lim="400000"/>
                    </a:lnT>
                  </a:tcPr>
                </a:tc>
                <a:tc>
                  <a:txBody>
                    <a:bodyPr/>
                    <a:lstStyle/>
                    <a:p>
                      <a:pPr>
                        <a:defRPr sz="2200">
                          <a:latin typeface="Gill Sans"/>
                          <a:ea typeface="Gill Sans"/>
                          <a:cs typeface="Gill Sans"/>
                          <a:sym typeface="Gill Sans"/>
                        </a:defRPr>
                      </a:pPr>
                    </a:p>
                  </a:txBody>
                  <a:tcPr marL="50800" marR="50800" marT="50800" marB="50800" anchor="ctr" anchorCtr="0" horzOverflow="overflow">
                    <a:lnT w="25400">
                      <a:solidFill>
                        <a:srgbClr val="D6D7D6"/>
                      </a:solidFill>
                      <a:miter lim="400000"/>
                    </a:lnT>
                  </a:tcPr>
                </a:tc>
                <a:tc>
                  <a:txBody>
                    <a:bodyPr/>
                    <a:lstStyle/>
                    <a:p>
                      <a:pPr>
                        <a:defRPr sz="2200">
                          <a:latin typeface="Gill Sans"/>
                          <a:ea typeface="Gill Sans"/>
                          <a:cs typeface="Gill Sans"/>
                          <a:sym typeface="Gill Sans"/>
                        </a:defRPr>
                      </a:pPr>
                    </a:p>
                  </a:txBody>
                  <a:tcPr marL="50800" marR="50800" marT="50800" marB="50800" anchor="ctr" anchorCtr="0" horzOverflow="overflow">
                    <a:lnT w="25400">
                      <a:solidFill>
                        <a:srgbClr val="D6D7D6"/>
                      </a:solidFill>
                      <a:miter lim="400000"/>
                    </a:lnT>
                  </a:tcPr>
                </a:tc>
                <a:tc>
                  <a:txBody>
                    <a:bodyPr/>
                    <a:lstStyle/>
                    <a:p>
                      <a:pPr>
                        <a:defRPr sz="2200">
                          <a:latin typeface="Gill Sans"/>
                          <a:ea typeface="Gill Sans"/>
                          <a:cs typeface="Gill Sans"/>
                          <a:sym typeface="Gill Sans"/>
                        </a:defRPr>
                      </a:pPr>
                    </a:p>
                  </a:txBody>
                  <a:tcPr marL="50800" marR="50800" marT="50800" marB="50800" anchor="ctr" anchorCtr="0" horzOverflow="overflow">
                    <a:lnR w="12700">
                      <a:solidFill>
                        <a:srgbClr val="D6D6D6"/>
                      </a:solidFill>
                      <a:miter lim="400000"/>
                    </a:lnR>
                    <a:lnT w="25400">
                      <a:solidFill>
                        <a:srgbClr val="D6D7D6"/>
                      </a:solidFill>
                      <a:miter lim="400000"/>
                    </a:lnT>
                  </a:tcPr>
                </a:tc>
              </a:tr>
              <a:tr h="800100">
                <a:tc>
                  <a:txBody>
                    <a:bodyPr/>
                    <a:lstStyle/>
                    <a:p>
                      <a:pPr>
                        <a:defRPr b="0" sz="1800">
                          <a:solidFill>
                            <a:srgbClr val="000000"/>
                          </a:solidFill>
                        </a:defRPr>
                      </a:pPr>
                      <a:r>
                        <a:rPr sz="2200">
                          <a:solidFill>
                            <a:srgbClr val="FFFFFF"/>
                          </a:solidFill>
                          <a:latin typeface="Gill Sans"/>
                          <a:ea typeface="Gill Sans"/>
                          <a:cs typeface="Gill Sans"/>
                          <a:sym typeface="Gill Sans"/>
                        </a:rPr>
                        <a:t>Respect OCSP Must-Staple</a:t>
                      </a:r>
                    </a:p>
                  </a:txBody>
                  <a:tcPr marL="50800" marR="50800" marT="50800" marB="50800" anchor="ctr" anchorCtr="0" horzOverflow="overflow"/>
                </a:tc>
                <a:tc>
                  <a:txBody>
                    <a:bodyPr/>
                    <a:lstStyle/>
                    <a:p>
                      <a:pPr>
                        <a:defRPr sz="2200">
                          <a:latin typeface="Gill Sans"/>
                          <a:ea typeface="Gill Sans"/>
                          <a:cs typeface="Gill Sans"/>
                          <a:sym typeface="Gill Sans"/>
                        </a:defRPr>
                      </a:pPr>
                    </a:p>
                  </a:txBody>
                  <a:tcPr marL="50800" marR="50800" marT="50800" marB="50800" anchor="ctr" anchorCtr="0" horzOverflow="overflow"/>
                </a:tc>
                <a:tc>
                  <a:txBody>
                    <a:bodyPr/>
                    <a:lstStyle/>
                    <a:p>
                      <a:pPr>
                        <a:defRPr sz="2200">
                          <a:latin typeface="Gill Sans"/>
                          <a:ea typeface="Gill Sans"/>
                          <a:cs typeface="Gill Sans"/>
                          <a:sym typeface="Gill Sans"/>
                        </a:defRPr>
                      </a:pPr>
                    </a:p>
                  </a:txBody>
                  <a:tcPr marL="50800" marR="50800" marT="50800" marB="50800" anchor="ctr" anchorCtr="0" horzOverflow="overflow"/>
                </a:tc>
                <a:tc>
                  <a:txBody>
                    <a:bodyPr/>
                    <a:lstStyle/>
                    <a:p>
                      <a:pPr>
                        <a:defRPr sz="2200">
                          <a:latin typeface="Gill Sans"/>
                          <a:ea typeface="Gill Sans"/>
                          <a:cs typeface="Gill Sans"/>
                          <a:sym typeface="Gill Sans"/>
                        </a:defRPr>
                      </a:pPr>
                    </a:p>
                  </a:txBody>
                  <a:tcPr marL="50800" marR="50800" marT="50800" marB="50800" anchor="ctr" anchorCtr="0" horzOverflow="overflow"/>
                </a:tc>
                <a:tc>
                  <a:txBody>
                    <a:bodyPr/>
                    <a:lstStyle/>
                    <a:p>
                      <a:pPr>
                        <a:defRPr sz="2200">
                          <a:latin typeface="Gill Sans"/>
                          <a:ea typeface="Gill Sans"/>
                          <a:cs typeface="Gill Sans"/>
                          <a:sym typeface="Gill Sans"/>
                        </a:defRPr>
                      </a:pPr>
                    </a:p>
                  </a:txBody>
                  <a:tcPr marL="50800" marR="50800" marT="50800" marB="50800" anchor="ctr" anchorCtr="0" horzOverflow="overflow"/>
                </a:tc>
                <a:tc>
                  <a:txBody>
                    <a:bodyPr/>
                    <a:lstStyle/>
                    <a:p>
                      <a:pPr>
                        <a:defRPr sz="2200">
                          <a:latin typeface="Gill Sans"/>
                          <a:ea typeface="Gill Sans"/>
                          <a:cs typeface="Gill Sans"/>
                          <a:sym typeface="Gill Sans"/>
                        </a:defRPr>
                      </a:pPr>
                    </a:p>
                  </a:txBody>
                  <a:tcPr marL="50800" marR="50800" marT="50800" marB="50800" anchor="ctr" anchorCtr="0" horzOverflow="overflow"/>
                </a:tc>
                <a:tc>
                  <a:txBody>
                    <a:bodyPr/>
                    <a:lstStyle/>
                    <a:p>
                      <a:pPr>
                        <a:defRPr sz="2200">
                          <a:latin typeface="Gill Sans"/>
                          <a:ea typeface="Gill Sans"/>
                          <a:cs typeface="Gill Sans"/>
                          <a:sym typeface="Gill Sans"/>
                        </a:defRPr>
                      </a:pPr>
                    </a:p>
                  </a:txBody>
                  <a:tcPr marL="50800" marR="50800" marT="50800" marB="50800" anchor="ctr" anchorCtr="0" horzOverflow="overflow"/>
                </a:tc>
                <a:tc>
                  <a:txBody>
                    <a:bodyPr/>
                    <a:lstStyle/>
                    <a:p>
                      <a:pPr>
                        <a:defRPr sz="2200">
                          <a:latin typeface="Gill Sans"/>
                          <a:ea typeface="Gill Sans"/>
                          <a:cs typeface="Gill Sans"/>
                          <a:sym typeface="Gill Sans"/>
                        </a:defRPr>
                      </a:pPr>
                    </a:p>
                  </a:txBody>
                  <a:tcPr marL="50800" marR="50800" marT="50800" marB="50800" anchor="ctr" anchorCtr="0" horzOverflow="overflow"/>
                </a:tc>
                <a:tc>
                  <a:txBody>
                    <a:bodyPr/>
                    <a:lstStyle/>
                    <a:p>
                      <a:pPr>
                        <a:defRPr sz="2200">
                          <a:latin typeface="Gill Sans"/>
                          <a:ea typeface="Gill Sans"/>
                          <a:cs typeface="Gill Sans"/>
                          <a:sym typeface="Gill Sans"/>
                        </a:defRPr>
                      </a:pPr>
                    </a:p>
                  </a:txBody>
                  <a:tcPr marL="50800" marR="50800" marT="50800" marB="50800" anchor="ctr" anchorCtr="0" horzOverflow="overflow"/>
                </a:tc>
                <a:tc>
                  <a:txBody>
                    <a:bodyPr/>
                    <a:lstStyle/>
                    <a:p>
                      <a:pPr>
                        <a:defRPr sz="2200">
                          <a:latin typeface="Gill Sans"/>
                          <a:ea typeface="Gill Sans"/>
                          <a:cs typeface="Gill Sans"/>
                          <a:sym typeface="Gill Sans"/>
                        </a:defRPr>
                      </a:pPr>
                    </a:p>
                  </a:txBody>
                  <a:tcPr marL="50800" marR="50800" marT="50800" marB="50800" anchor="ctr" anchorCtr="0" horzOverflow="overflow"/>
                </a:tc>
                <a:tc>
                  <a:txBody>
                    <a:bodyPr/>
                    <a:lstStyle/>
                    <a:p>
                      <a:pPr>
                        <a:defRPr sz="2200">
                          <a:latin typeface="Gill Sans"/>
                          <a:ea typeface="Gill Sans"/>
                          <a:cs typeface="Gill Sans"/>
                          <a:sym typeface="Gill Sans"/>
                        </a:defRPr>
                      </a:pPr>
                    </a:p>
                  </a:txBody>
                  <a:tcPr marL="50800" marR="50800" marT="50800" marB="50800" anchor="ctr" anchorCtr="0" horzOverflow="overflow">
                    <a:lnR w="12700">
                      <a:solidFill>
                        <a:srgbClr val="D6D6D6"/>
                      </a:solidFill>
                      <a:miter lim="400000"/>
                    </a:lnR>
                  </a:tcPr>
                </a:tc>
              </a:tr>
              <a:tr h="800100">
                <a:tc>
                  <a:txBody>
                    <a:bodyPr/>
                    <a:lstStyle/>
                    <a:p>
                      <a:pPr>
                        <a:defRPr b="0" sz="1800">
                          <a:solidFill>
                            <a:srgbClr val="000000"/>
                          </a:solidFill>
                        </a:defRPr>
                      </a:pPr>
                      <a:r>
                        <a:rPr sz="2200">
                          <a:solidFill>
                            <a:srgbClr val="FFFFFF"/>
                          </a:solidFill>
                          <a:latin typeface="Gill Sans"/>
                          <a:ea typeface="Gill Sans"/>
                          <a:cs typeface="Gill Sans"/>
                          <a:sym typeface="Gill Sans"/>
                        </a:rPr>
                        <a:t>Send own OCSP Request</a:t>
                      </a:r>
                    </a:p>
                  </a:txBody>
                  <a:tcPr marL="50800" marR="50800" marT="50800" marB="50800" anchor="ctr" anchorCtr="0" horzOverflow="overflow">
                    <a:lnB w="12700">
                      <a:solidFill>
                        <a:srgbClr val="D6D6D6"/>
                      </a:solidFill>
                      <a:miter lim="400000"/>
                    </a:lnB>
                  </a:tcPr>
                </a:tc>
                <a:tc>
                  <a:txBody>
                    <a:bodyPr/>
                    <a:lstStyle/>
                    <a:p>
                      <a:pPr>
                        <a:defRPr sz="2200">
                          <a:latin typeface="Gill Sans"/>
                          <a:ea typeface="Gill Sans"/>
                          <a:cs typeface="Gill Sans"/>
                          <a:sym typeface="Gill Sans"/>
                        </a:defRPr>
                      </a:pPr>
                    </a:p>
                  </a:txBody>
                  <a:tcPr marL="50800" marR="50800" marT="50800" marB="50800" anchor="ctr" anchorCtr="0" horzOverflow="overflow">
                    <a:lnB w="12700">
                      <a:solidFill>
                        <a:srgbClr val="D6D6D6"/>
                      </a:solidFill>
                      <a:miter lim="400000"/>
                    </a:lnB>
                  </a:tcPr>
                </a:tc>
                <a:tc>
                  <a:txBody>
                    <a:bodyPr/>
                    <a:lstStyle/>
                    <a:p>
                      <a:pPr>
                        <a:defRPr sz="2200">
                          <a:latin typeface="Gill Sans"/>
                          <a:ea typeface="Gill Sans"/>
                          <a:cs typeface="Gill Sans"/>
                          <a:sym typeface="Gill Sans"/>
                        </a:defRPr>
                      </a:pPr>
                    </a:p>
                  </a:txBody>
                  <a:tcPr marL="50800" marR="50800" marT="50800" marB="50800" anchor="ctr" anchorCtr="0" horzOverflow="overflow">
                    <a:lnB w="12700">
                      <a:solidFill>
                        <a:srgbClr val="D6D6D6"/>
                      </a:solidFill>
                      <a:miter lim="400000"/>
                    </a:lnB>
                  </a:tcPr>
                </a:tc>
                <a:tc>
                  <a:txBody>
                    <a:bodyPr/>
                    <a:lstStyle/>
                    <a:p>
                      <a:pPr>
                        <a:defRPr sz="2200">
                          <a:latin typeface="Gill Sans"/>
                          <a:ea typeface="Gill Sans"/>
                          <a:cs typeface="Gill Sans"/>
                          <a:sym typeface="Gill Sans"/>
                        </a:defRPr>
                      </a:pPr>
                    </a:p>
                  </a:txBody>
                  <a:tcPr marL="50800" marR="50800" marT="50800" marB="50800" anchor="ctr" anchorCtr="0" horzOverflow="overflow">
                    <a:lnB w="12700">
                      <a:solidFill>
                        <a:srgbClr val="D6D6D6"/>
                      </a:solidFill>
                      <a:miter lim="400000"/>
                    </a:lnB>
                  </a:tcPr>
                </a:tc>
                <a:tc>
                  <a:txBody>
                    <a:bodyPr/>
                    <a:lstStyle/>
                    <a:p>
                      <a:pPr>
                        <a:defRPr sz="2200">
                          <a:latin typeface="Gill Sans"/>
                          <a:ea typeface="Gill Sans"/>
                          <a:cs typeface="Gill Sans"/>
                          <a:sym typeface="Gill Sans"/>
                        </a:defRPr>
                      </a:pPr>
                    </a:p>
                  </a:txBody>
                  <a:tcPr marL="50800" marR="50800" marT="50800" marB="50800" anchor="ctr" anchorCtr="0" horzOverflow="overflow">
                    <a:lnB w="12700">
                      <a:solidFill>
                        <a:srgbClr val="D6D6D6"/>
                      </a:solidFill>
                      <a:miter lim="400000"/>
                    </a:lnB>
                  </a:tcPr>
                </a:tc>
                <a:tc>
                  <a:txBody>
                    <a:bodyPr/>
                    <a:lstStyle/>
                    <a:p>
                      <a:pPr>
                        <a:defRPr sz="2200">
                          <a:latin typeface="Gill Sans"/>
                          <a:ea typeface="Gill Sans"/>
                          <a:cs typeface="Gill Sans"/>
                          <a:sym typeface="Gill Sans"/>
                        </a:defRPr>
                      </a:pPr>
                    </a:p>
                  </a:txBody>
                  <a:tcPr marL="50800" marR="50800" marT="50800" marB="50800" anchor="ctr" anchorCtr="0" horzOverflow="overflow">
                    <a:lnB w="12700">
                      <a:solidFill>
                        <a:srgbClr val="D6D6D6"/>
                      </a:solidFill>
                      <a:miter lim="400000"/>
                    </a:lnB>
                  </a:tcPr>
                </a:tc>
                <a:tc>
                  <a:txBody>
                    <a:bodyPr/>
                    <a:lstStyle/>
                    <a:p>
                      <a:pPr>
                        <a:defRPr sz="2200">
                          <a:latin typeface="Gill Sans"/>
                          <a:ea typeface="Gill Sans"/>
                          <a:cs typeface="Gill Sans"/>
                          <a:sym typeface="Gill Sans"/>
                        </a:defRPr>
                      </a:pPr>
                    </a:p>
                  </a:txBody>
                  <a:tcPr marL="50800" marR="50800" marT="50800" marB="50800" anchor="ctr" anchorCtr="0" horzOverflow="overflow">
                    <a:lnB w="12700">
                      <a:solidFill>
                        <a:srgbClr val="D6D6D6"/>
                      </a:solidFill>
                      <a:miter lim="400000"/>
                    </a:lnB>
                  </a:tcPr>
                </a:tc>
                <a:tc>
                  <a:txBody>
                    <a:bodyPr/>
                    <a:lstStyle/>
                    <a:p>
                      <a:pPr>
                        <a:defRPr sz="2200">
                          <a:latin typeface="Gill Sans"/>
                          <a:ea typeface="Gill Sans"/>
                          <a:cs typeface="Gill Sans"/>
                          <a:sym typeface="Gill Sans"/>
                        </a:defRPr>
                      </a:pPr>
                    </a:p>
                  </a:txBody>
                  <a:tcPr marL="50800" marR="50800" marT="50800" marB="50800" anchor="ctr" anchorCtr="0" horzOverflow="overflow">
                    <a:lnB w="12700">
                      <a:solidFill>
                        <a:srgbClr val="D6D6D6"/>
                      </a:solidFill>
                      <a:miter lim="400000"/>
                    </a:lnB>
                  </a:tcPr>
                </a:tc>
                <a:tc>
                  <a:txBody>
                    <a:bodyPr/>
                    <a:lstStyle/>
                    <a:p>
                      <a:pPr>
                        <a:defRPr sz="2200">
                          <a:latin typeface="Gill Sans"/>
                          <a:ea typeface="Gill Sans"/>
                          <a:cs typeface="Gill Sans"/>
                          <a:sym typeface="Gill Sans"/>
                        </a:defRPr>
                      </a:pPr>
                    </a:p>
                  </a:txBody>
                  <a:tcPr marL="50800" marR="50800" marT="50800" marB="50800" anchor="ctr" anchorCtr="0" horzOverflow="overflow">
                    <a:lnB w="12700">
                      <a:solidFill>
                        <a:srgbClr val="D6D6D6"/>
                      </a:solidFill>
                      <a:miter lim="400000"/>
                    </a:lnB>
                  </a:tcPr>
                </a:tc>
                <a:tc>
                  <a:txBody>
                    <a:bodyPr/>
                    <a:lstStyle/>
                    <a:p>
                      <a:pPr>
                        <a:defRPr sz="2200">
                          <a:latin typeface="Gill Sans"/>
                          <a:ea typeface="Gill Sans"/>
                          <a:cs typeface="Gill Sans"/>
                          <a:sym typeface="Gill Sans"/>
                        </a:defRPr>
                      </a:pPr>
                    </a:p>
                  </a:txBody>
                  <a:tcPr marL="50800" marR="50800" marT="50800" marB="50800" anchor="ctr" anchorCtr="0" horzOverflow="overflow">
                    <a:lnB w="12700">
                      <a:solidFill>
                        <a:srgbClr val="D6D6D6"/>
                      </a:solidFill>
                      <a:miter lim="400000"/>
                    </a:lnB>
                  </a:tcPr>
                </a:tc>
                <a:tc>
                  <a:txBody>
                    <a:bodyPr/>
                    <a:lstStyle/>
                    <a:p>
                      <a:pPr>
                        <a:defRPr sz="2200">
                          <a:latin typeface="Gill Sans"/>
                          <a:ea typeface="Gill Sans"/>
                          <a:cs typeface="Gill Sans"/>
                          <a:sym typeface="Gill Sans"/>
                        </a:defRPr>
                      </a:pPr>
                    </a:p>
                  </a:txBody>
                  <a:tcPr marL="50800" marR="50800" marT="50800" marB="50800" anchor="ctr" anchorCtr="0" horzOverflow="overflow">
                    <a:lnR w="12700">
                      <a:solidFill>
                        <a:srgbClr val="D6D6D6"/>
                      </a:solidFill>
                      <a:miter lim="400000"/>
                    </a:lnR>
                    <a:lnB w="12700">
                      <a:solidFill>
                        <a:srgbClr val="D6D6D6"/>
                      </a:solidFill>
                      <a:miter lim="400000"/>
                    </a:lnB>
                  </a:tcPr>
                </a:tc>
              </a:tr>
            </a:tbl>
          </a:graphicData>
        </a:graphic>
      </p:graphicFrame>
      <p:grpSp>
        <p:nvGrpSpPr>
          <p:cNvPr id="3875" name="Group"/>
          <p:cNvGrpSpPr/>
          <p:nvPr/>
        </p:nvGrpSpPr>
        <p:grpSpPr>
          <a:xfrm>
            <a:off x="4939563" y="4691497"/>
            <a:ext cx="7696743" cy="589604"/>
            <a:chOff x="0" y="0"/>
            <a:chExt cx="7696742" cy="589603"/>
          </a:xfrm>
        </p:grpSpPr>
        <p:sp>
          <p:nvSpPr>
            <p:cNvPr id="3865" name="Dingbat Check"/>
            <p:cNvSpPr/>
            <p:nvPr/>
          </p:nvSpPr>
          <p:spPr>
            <a:xfrm>
              <a:off x="0" y="-1"/>
              <a:ext cx="620464" cy="589605"/>
            </a:xfrm>
            <a:custGeom>
              <a:avLst/>
              <a:gdLst/>
              <a:ahLst/>
              <a:cxnLst>
                <a:cxn ang="0">
                  <a:pos x="wd2" y="hd2"/>
                </a:cxn>
                <a:cxn ang="5400000">
                  <a:pos x="wd2" y="hd2"/>
                </a:cxn>
                <a:cxn ang="10800000">
                  <a:pos x="wd2" y="hd2"/>
                </a:cxn>
                <a:cxn ang="16200000">
                  <a:pos x="wd2" y="hd2"/>
                </a:cxn>
              </a:cxnLst>
              <a:rect l="0" t="0" r="r" b="b"/>
              <a:pathLst>
                <a:path w="21452" h="20404" fill="norm" stroke="1"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chemeClr val="accent3"/>
            </a:solidFill>
            <a:ln w="12700" cap="flat">
              <a:noFill/>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sp>
          <p:nvSpPr>
            <p:cNvPr id="3866" name="Dingbat Check"/>
            <p:cNvSpPr/>
            <p:nvPr/>
          </p:nvSpPr>
          <p:spPr>
            <a:xfrm>
              <a:off x="803186" y="-1"/>
              <a:ext cx="620464" cy="589605"/>
            </a:xfrm>
            <a:custGeom>
              <a:avLst/>
              <a:gdLst/>
              <a:ahLst/>
              <a:cxnLst>
                <a:cxn ang="0">
                  <a:pos x="wd2" y="hd2"/>
                </a:cxn>
                <a:cxn ang="5400000">
                  <a:pos x="wd2" y="hd2"/>
                </a:cxn>
                <a:cxn ang="10800000">
                  <a:pos x="wd2" y="hd2"/>
                </a:cxn>
                <a:cxn ang="16200000">
                  <a:pos x="wd2" y="hd2"/>
                </a:cxn>
              </a:cxnLst>
              <a:rect l="0" t="0" r="r" b="b"/>
              <a:pathLst>
                <a:path w="21452" h="20404" fill="norm" stroke="1"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chemeClr val="accent3"/>
            </a:solidFill>
            <a:ln w="12700" cap="flat">
              <a:noFill/>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sp>
          <p:nvSpPr>
            <p:cNvPr id="3867" name="Dingbat Check"/>
            <p:cNvSpPr/>
            <p:nvPr/>
          </p:nvSpPr>
          <p:spPr>
            <a:xfrm>
              <a:off x="1606373" y="-1"/>
              <a:ext cx="620464" cy="589605"/>
            </a:xfrm>
            <a:custGeom>
              <a:avLst/>
              <a:gdLst/>
              <a:ahLst/>
              <a:cxnLst>
                <a:cxn ang="0">
                  <a:pos x="wd2" y="hd2"/>
                </a:cxn>
                <a:cxn ang="5400000">
                  <a:pos x="wd2" y="hd2"/>
                </a:cxn>
                <a:cxn ang="10800000">
                  <a:pos x="wd2" y="hd2"/>
                </a:cxn>
                <a:cxn ang="16200000">
                  <a:pos x="wd2" y="hd2"/>
                </a:cxn>
              </a:cxnLst>
              <a:rect l="0" t="0" r="r" b="b"/>
              <a:pathLst>
                <a:path w="21452" h="20404" fill="norm" stroke="1"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chemeClr val="accent3"/>
            </a:solidFill>
            <a:ln w="12700" cap="flat">
              <a:noFill/>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sp>
          <p:nvSpPr>
            <p:cNvPr id="3868" name="Dingbat Check"/>
            <p:cNvSpPr/>
            <p:nvPr/>
          </p:nvSpPr>
          <p:spPr>
            <a:xfrm>
              <a:off x="2409559" y="-1"/>
              <a:ext cx="620464" cy="589605"/>
            </a:xfrm>
            <a:custGeom>
              <a:avLst/>
              <a:gdLst/>
              <a:ahLst/>
              <a:cxnLst>
                <a:cxn ang="0">
                  <a:pos x="wd2" y="hd2"/>
                </a:cxn>
                <a:cxn ang="5400000">
                  <a:pos x="wd2" y="hd2"/>
                </a:cxn>
                <a:cxn ang="10800000">
                  <a:pos x="wd2" y="hd2"/>
                </a:cxn>
                <a:cxn ang="16200000">
                  <a:pos x="wd2" y="hd2"/>
                </a:cxn>
              </a:cxnLst>
              <a:rect l="0" t="0" r="r" b="b"/>
              <a:pathLst>
                <a:path w="21452" h="20404" fill="norm" stroke="1"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chemeClr val="accent3"/>
            </a:solidFill>
            <a:ln w="12700" cap="flat">
              <a:noFill/>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sp>
          <p:nvSpPr>
            <p:cNvPr id="3869" name="Dingbat Check"/>
            <p:cNvSpPr/>
            <p:nvPr/>
          </p:nvSpPr>
          <p:spPr>
            <a:xfrm>
              <a:off x="3212746" y="-1"/>
              <a:ext cx="620464" cy="589605"/>
            </a:xfrm>
            <a:custGeom>
              <a:avLst/>
              <a:gdLst/>
              <a:ahLst/>
              <a:cxnLst>
                <a:cxn ang="0">
                  <a:pos x="wd2" y="hd2"/>
                </a:cxn>
                <a:cxn ang="5400000">
                  <a:pos x="wd2" y="hd2"/>
                </a:cxn>
                <a:cxn ang="10800000">
                  <a:pos x="wd2" y="hd2"/>
                </a:cxn>
                <a:cxn ang="16200000">
                  <a:pos x="wd2" y="hd2"/>
                </a:cxn>
              </a:cxnLst>
              <a:rect l="0" t="0" r="r" b="b"/>
              <a:pathLst>
                <a:path w="21452" h="20404" fill="norm" stroke="1"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chemeClr val="accent3"/>
            </a:solidFill>
            <a:ln w="12700" cap="flat">
              <a:noFill/>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sp>
          <p:nvSpPr>
            <p:cNvPr id="3870" name="Dingbat Check"/>
            <p:cNvSpPr/>
            <p:nvPr/>
          </p:nvSpPr>
          <p:spPr>
            <a:xfrm>
              <a:off x="3977832" y="-1"/>
              <a:ext cx="620464" cy="589605"/>
            </a:xfrm>
            <a:custGeom>
              <a:avLst/>
              <a:gdLst/>
              <a:ahLst/>
              <a:cxnLst>
                <a:cxn ang="0">
                  <a:pos x="wd2" y="hd2"/>
                </a:cxn>
                <a:cxn ang="5400000">
                  <a:pos x="wd2" y="hd2"/>
                </a:cxn>
                <a:cxn ang="10800000">
                  <a:pos x="wd2" y="hd2"/>
                </a:cxn>
                <a:cxn ang="16200000">
                  <a:pos x="wd2" y="hd2"/>
                </a:cxn>
              </a:cxnLst>
              <a:rect l="0" t="0" r="r" b="b"/>
              <a:pathLst>
                <a:path w="21452" h="20404" fill="norm" stroke="1"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chemeClr val="accent3"/>
            </a:solidFill>
            <a:ln w="12700" cap="flat">
              <a:noFill/>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sp>
          <p:nvSpPr>
            <p:cNvPr id="3871" name="Dingbat Check"/>
            <p:cNvSpPr/>
            <p:nvPr/>
          </p:nvSpPr>
          <p:spPr>
            <a:xfrm>
              <a:off x="4742919" y="-1"/>
              <a:ext cx="620464" cy="589605"/>
            </a:xfrm>
            <a:custGeom>
              <a:avLst/>
              <a:gdLst/>
              <a:ahLst/>
              <a:cxnLst>
                <a:cxn ang="0">
                  <a:pos x="wd2" y="hd2"/>
                </a:cxn>
                <a:cxn ang="5400000">
                  <a:pos x="wd2" y="hd2"/>
                </a:cxn>
                <a:cxn ang="10800000">
                  <a:pos x="wd2" y="hd2"/>
                </a:cxn>
                <a:cxn ang="16200000">
                  <a:pos x="wd2" y="hd2"/>
                </a:cxn>
              </a:cxnLst>
              <a:rect l="0" t="0" r="r" b="b"/>
              <a:pathLst>
                <a:path w="21452" h="20404" fill="norm" stroke="1"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chemeClr val="accent3"/>
            </a:solidFill>
            <a:ln w="12700" cap="flat">
              <a:noFill/>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sp>
          <p:nvSpPr>
            <p:cNvPr id="3872" name="Dingbat Check"/>
            <p:cNvSpPr/>
            <p:nvPr/>
          </p:nvSpPr>
          <p:spPr>
            <a:xfrm>
              <a:off x="5508006" y="-1"/>
              <a:ext cx="620464" cy="589605"/>
            </a:xfrm>
            <a:custGeom>
              <a:avLst/>
              <a:gdLst/>
              <a:ahLst/>
              <a:cxnLst>
                <a:cxn ang="0">
                  <a:pos x="wd2" y="hd2"/>
                </a:cxn>
                <a:cxn ang="5400000">
                  <a:pos x="wd2" y="hd2"/>
                </a:cxn>
                <a:cxn ang="10800000">
                  <a:pos x="wd2" y="hd2"/>
                </a:cxn>
                <a:cxn ang="16200000">
                  <a:pos x="wd2" y="hd2"/>
                </a:cxn>
              </a:cxnLst>
              <a:rect l="0" t="0" r="r" b="b"/>
              <a:pathLst>
                <a:path w="21452" h="20404" fill="norm" stroke="1"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chemeClr val="accent3"/>
            </a:solidFill>
            <a:ln w="12700" cap="flat">
              <a:noFill/>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sp>
          <p:nvSpPr>
            <p:cNvPr id="3873" name="Dingbat Check"/>
            <p:cNvSpPr/>
            <p:nvPr/>
          </p:nvSpPr>
          <p:spPr>
            <a:xfrm>
              <a:off x="6273092" y="-1"/>
              <a:ext cx="620464" cy="589605"/>
            </a:xfrm>
            <a:custGeom>
              <a:avLst/>
              <a:gdLst/>
              <a:ahLst/>
              <a:cxnLst>
                <a:cxn ang="0">
                  <a:pos x="wd2" y="hd2"/>
                </a:cxn>
                <a:cxn ang="5400000">
                  <a:pos x="wd2" y="hd2"/>
                </a:cxn>
                <a:cxn ang="10800000">
                  <a:pos x="wd2" y="hd2"/>
                </a:cxn>
                <a:cxn ang="16200000">
                  <a:pos x="wd2" y="hd2"/>
                </a:cxn>
              </a:cxnLst>
              <a:rect l="0" t="0" r="r" b="b"/>
              <a:pathLst>
                <a:path w="21452" h="20404" fill="norm" stroke="1"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chemeClr val="accent3"/>
            </a:solidFill>
            <a:ln w="12700" cap="flat">
              <a:noFill/>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sp>
          <p:nvSpPr>
            <p:cNvPr id="3874" name="Dingbat Check"/>
            <p:cNvSpPr/>
            <p:nvPr/>
          </p:nvSpPr>
          <p:spPr>
            <a:xfrm>
              <a:off x="7076279" y="-1"/>
              <a:ext cx="620464" cy="589605"/>
            </a:xfrm>
            <a:custGeom>
              <a:avLst/>
              <a:gdLst/>
              <a:ahLst/>
              <a:cxnLst>
                <a:cxn ang="0">
                  <a:pos x="wd2" y="hd2"/>
                </a:cxn>
                <a:cxn ang="5400000">
                  <a:pos x="wd2" y="hd2"/>
                </a:cxn>
                <a:cxn ang="10800000">
                  <a:pos x="wd2" y="hd2"/>
                </a:cxn>
                <a:cxn ang="16200000">
                  <a:pos x="wd2" y="hd2"/>
                </a:cxn>
              </a:cxnLst>
              <a:rect l="0" t="0" r="r" b="b"/>
              <a:pathLst>
                <a:path w="21452" h="20404" fill="norm" stroke="1"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chemeClr val="accent3"/>
            </a:solidFill>
            <a:ln w="12700" cap="flat">
              <a:noFill/>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grpSp>
      <p:grpSp>
        <p:nvGrpSpPr>
          <p:cNvPr id="3886" name="Group"/>
          <p:cNvGrpSpPr/>
          <p:nvPr/>
        </p:nvGrpSpPr>
        <p:grpSpPr>
          <a:xfrm>
            <a:off x="4992230" y="5469405"/>
            <a:ext cx="7644076" cy="608711"/>
            <a:chOff x="0" y="0"/>
            <a:chExt cx="7644074" cy="608710"/>
          </a:xfrm>
        </p:grpSpPr>
        <p:sp>
          <p:nvSpPr>
            <p:cNvPr id="3876" name="Dingbat Check"/>
            <p:cNvSpPr/>
            <p:nvPr/>
          </p:nvSpPr>
          <p:spPr>
            <a:xfrm>
              <a:off x="750518" y="9553"/>
              <a:ext cx="620464" cy="589604"/>
            </a:xfrm>
            <a:custGeom>
              <a:avLst/>
              <a:gdLst/>
              <a:ahLst/>
              <a:cxnLst>
                <a:cxn ang="0">
                  <a:pos x="wd2" y="hd2"/>
                </a:cxn>
                <a:cxn ang="5400000">
                  <a:pos x="wd2" y="hd2"/>
                </a:cxn>
                <a:cxn ang="10800000">
                  <a:pos x="wd2" y="hd2"/>
                </a:cxn>
                <a:cxn ang="16200000">
                  <a:pos x="wd2" y="hd2"/>
                </a:cxn>
              </a:cxnLst>
              <a:rect l="0" t="0" r="r" b="b"/>
              <a:pathLst>
                <a:path w="21452" h="20404" fill="norm" stroke="1"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chemeClr val="accent3"/>
            </a:solidFill>
            <a:ln w="12700" cap="flat">
              <a:noFill/>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sp>
          <p:nvSpPr>
            <p:cNvPr id="3877" name="Dingbat Check"/>
            <p:cNvSpPr/>
            <p:nvPr/>
          </p:nvSpPr>
          <p:spPr>
            <a:xfrm>
              <a:off x="7023611" y="9553"/>
              <a:ext cx="620464" cy="589604"/>
            </a:xfrm>
            <a:custGeom>
              <a:avLst/>
              <a:gdLst/>
              <a:ahLst/>
              <a:cxnLst>
                <a:cxn ang="0">
                  <a:pos x="wd2" y="hd2"/>
                </a:cxn>
                <a:cxn ang="5400000">
                  <a:pos x="wd2" y="hd2"/>
                </a:cxn>
                <a:cxn ang="10800000">
                  <a:pos x="wd2" y="hd2"/>
                </a:cxn>
                <a:cxn ang="16200000">
                  <a:pos x="wd2" y="hd2"/>
                </a:cxn>
              </a:cxnLst>
              <a:rect l="0" t="0" r="r" b="b"/>
              <a:pathLst>
                <a:path w="21452" h="20404" fill="norm" stroke="1"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chemeClr val="accent3"/>
            </a:solidFill>
            <a:ln w="12700" cap="flat">
              <a:noFill/>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sp>
          <p:nvSpPr>
            <p:cNvPr id="3878" name="Dingbat X"/>
            <p:cNvSpPr/>
            <p:nvPr/>
          </p:nvSpPr>
          <p:spPr>
            <a:xfrm>
              <a:off x="0" y="-1"/>
              <a:ext cx="515128" cy="608712"/>
            </a:xfrm>
            <a:custGeom>
              <a:avLst/>
              <a:gdLst/>
              <a:ahLst/>
              <a:cxnLst>
                <a:cxn ang="0">
                  <a:pos x="wd2" y="hd2"/>
                </a:cxn>
                <a:cxn ang="5400000">
                  <a:pos x="wd2" y="hd2"/>
                </a:cxn>
                <a:cxn ang="10800000">
                  <a:pos x="wd2" y="hd2"/>
                </a:cxn>
                <a:cxn ang="16200000">
                  <a:pos x="wd2" y="hd2"/>
                </a:cxn>
              </a:cxnLst>
              <a:rect l="0" t="0" r="r" b="b"/>
              <a:pathLst>
                <a:path w="21484" h="21548" fill="norm" stroke="1" extrusionOk="0">
                  <a:moveTo>
                    <a:pt x="18655" y="0"/>
                  </a:moveTo>
                  <a:cubicBezTo>
                    <a:pt x="18494" y="5"/>
                    <a:pt x="18333" y="109"/>
                    <a:pt x="18066" y="314"/>
                  </a:cubicBezTo>
                  <a:cubicBezTo>
                    <a:pt x="15478" y="2289"/>
                    <a:pt x="13027" y="4381"/>
                    <a:pt x="10727" y="6600"/>
                  </a:cubicBezTo>
                  <a:cubicBezTo>
                    <a:pt x="10587" y="6735"/>
                    <a:pt x="10434" y="6862"/>
                    <a:pt x="10258" y="7020"/>
                  </a:cubicBezTo>
                  <a:cubicBezTo>
                    <a:pt x="10102" y="6832"/>
                    <a:pt x="9974" y="6685"/>
                    <a:pt x="9856" y="6533"/>
                  </a:cubicBezTo>
                  <a:cubicBezTo>
                    <a:pt x="8908" y="5315"/>
                    <a:pt x="7971" y="4091"/>
                    <a:pt x="7009" y="2882"/>
                  </a:cubicBezTo>
                  <a:cubicBezTo>
                    <a:pt x="6625" y="2399"/>
                    <a:pt x="6178" y="1951"/>
                    <a:pt x="5769" y="1483"/>
                  </a:cubicBezTo>
                  <a:cubicBezTo>
                    <a:pt x="5573" y="1260"/>
                    <a:pt x="5327" y="1254"/>
                    <a:pt x="5044" y="1314"/>
                  </a:cubicBezTo>
                  <a:cubicBezTo>
                    <a:pt x="4759" y="1375"/>
                    <a:pt x="4593" y="1540"/>
                    <a:pt x="4590" y="1770"/>
                  </a:cubicBezTo>
                  <a:cubicBezTo>
                    <a:pt x="4583" y="2129"/>
                    <a:pt x="4349" y="2291"/>
                    <a:pt x="3989" y="2389"/>
                  </a:cubicBezTo>
                  <a:cubicBezTo>
                    <a:pt x="3741" y="2232"/>
                    <a:pt x="3498" y="2079"/>
                    <a:pt x="3221" y="1904"/>
                  </a:cubicBezTo>
                  <a:cubicBezTo>
                    <a:pt x="2922" y="2176"/>
                    <a:pt x="2660" y="2427"/>
                    <a:pt x="2382" y="2665"/>
                  </a:cubicBezTo>
                  <a:cubicBezTo>
                    <a:pt x="2135" y="2876"/>
                    <a:pt x="2125" y="3090"/>
                    <a:pt x="2231" y="3371"/>
                  </a:cubicBezTo>
                  <a:cubicBezTo>
                    <a:pt x="3179" y="5877"/>
                    <a:pt x="4394" y="8283"/>
                    <a:pt x="5880" y="10593"/>
                  </a:cubicBezTo>
                  <a:cubicBezTo>
                    <a:pt x="5956" y="10712"/>
                    <a:pt x="6024" y="10835"/>
                    <a:pt x="6094" y="10951"/>
                  </a:cubicBezTo>
                  <a:cubicBezTo>
                    <a:pt x="4046" y="12991"/>
                    <a:pt x="2019" y="15012"/>
                    <a:pt x="0" y="17024"/>
                  </a:cubicBezTo>
                  <a:cubicBezTo>
                    <a:pt x="166" y="17359"/>
                    <a:pt x="297" y="17644"/>
                    <a:pt x="450" y="17921"/>
                  </a:cubicBezTo>
                  <a:cubicBezTo>
                    <a:pt x="559" y="18117"/>
                    <a:pt x="570" y="18299"/>
                    <a:pt x="443" y="18491"/>
                  </a:cubicBezTo>
                  <a:cubicBezTo>
                    <a:pt x="355" y="18625"/>
                    <a:pt x="277" y="18763"/>
                    <a:pt x="214" y="18906"/>
                  </a:cubicBezTo>
                  <a:cubicBezTo>
                    <a:pt x="179" y="18986"/>
                    <a:pt x="139" y="19096"/>
                    <a:pt x="175" y="19164"/>
                  </a:cubicBezTo>
                  <a:cubicBezTo>
                    <a:pt x="462" y="19717"/>
                    <a:pt x="876" y="20186"/>
                    <a:pt x="1406" y="20550"/>
                  </a:cubicBezTo>
                  <a:cubicBezTo>
                    <a:pt x="1668" y="20457"/>
                    <a:pt x="1862" y="20370"/>
                    <a:pt x="2068" y="20319"/>
                  </a:cubicBezTo>
                  <a:cubicBezTo>
                    <a:pt x="2305" y="20259"/>
                    <a:pt x="2506" y="20384"/>
                    <a:pt x="2432" y="20567"/>
                  </a:cubicBezTo>
                  <a:cubicBezTo>
                    <a:pt x="2271" y="20967"/>
                    <a:pt x="2606" y="21165"/>
                    <a:pt x="2838" y="21403"/>
                  </a:cubicBezTo>
                  <a:cubicBezTo>
                    <a:pt x="3027" y="21596"/>
                    <a:pt x="3335" y="21593"/>
                    <a:pt x="3548" y="21414"/>
                  </a:cubicBezTo>
                  <a:cubicBezTo>
                    <a:pt x="3624" y="21350"/>
                    <a:pt x="3679" y="21268"/>
                    <a:pt x="3745" y="21195"/>
                  </a:cubicBezTo>
                  <a:cubicBezTo>
                    <a:pt x="5406" y="19353"/>
                    <a:pt x="7068" y="17510"/>
                    <a:pt x="8732" y="15669"/>
                  </a:cubicBezTo>
                  <a:cubicBezTo>
                    <a:pt x="8850" y="15538"/>
                    <a:pt x="8982" y="15417"/>
                    <a:pt x="9151" y="15248"/>
                  </a:cubicBezTo>
                  <a:cubicBezTo>
                    <a:pt x="9312" y="15457"/>
                    <a:pt x="9442" y="15618"/>
                    <a:pt x="9566" y="15782"/>
                  </a:cubicBezTo>
                  <a:cubicBezTo>
                    <a:pt x="10552" y="17091"/>
                    <a:pt x="11622" y="18348"/>
                    <a:pt x="12799" y="19538"/>
                  </a:cubicBezTo>
                  <a:cubicBezTo>
                    <a:pt x="13137" y="19880"/>
                    <a:pt x="13363" y="19913"/>
                    <a:pt x="13764" y="19639"/>
                  </a:cubicBezTo>
                  <a:cubicBezTo>
                    <a:pt x="14071" y="19429"/>
                    <a:pt x="14340" y="19181"/>
                    <a:pt x="14638" y="18942"/>
                  </a:cubicBezTo>
                  <a:cubicBezTo>
                    <a:pt x="14977" y="19118"/>
                    <a:pt x="15325" y="19299"/>
                    <a:pt x="15670" y="19479"/>
                  </a:cubicBezTo>
                  <a:cubicBezTo>
                    <a:pt x="15874" y="19336"/>
                    <a:pt x="16024" y="19228"/>
                    <a:pt x="16179" y="19123"/>
                  </a:cubicBezTo>
                  <a:cubicBezTo>
                    <a:pt x="16407" y="18969"/>
                    <a:pt x="16586" y="18817"/>
                    <a:pt x="16625" y="18532"/>
                  </a:cubicBezTo>
                  <a:cubicBezTo>
                    <a:pt x="16663" y="18245"/>
                    <a:pt x="16848" y="17980"/>
                    <a:pt x="17238" y="17893"/>
                  </a:cubicBezTo>
                  <a:cubicBezTo>
                    <a:pt x="17537" y="17826"/>
                    <a:pt x="17736" y="17646"/>
                    <a:pt x="17893" y="17435"/>
                  </a:cubicBezTo>
                  <a:cubicBezTo>
                    <a:pt x="18144" y="17098"/>
                    <a:pt x="18337" y="16737"/>
                    <a:pt x="18424" y="16377"/>
                  </a:cubicBezTo>
                  <a:cubicBezTo>
                    <a:pt x="16705" y="14528"/>
                    <a:pt x="15014" y="12708"/>
                    <a:pt x="13308" y="10873"/>
                  </a:cubicBezTo>
                  <a:cubicBezTo>
                    <a:pt x="13494" y="10665"/>
                    <a:pt x="13612" y="10530"/>
                    <a:pt x="13734" y="10397"/>
                  </a:cubicBezTo>
                  <a:cubicBezTo>
                    <a:pt x="15805" y="8137"/>
                    <a:pt x="18039" y="6000"/>
                    <a:pt x="20413" y="3968"/>
                  </a:cubicBezTo>
                  <a:cubicBezTo>
                    <a:pt x="20703" y="3719"/>
                    <a:pt x="20983" y="3471"/>
                    <a:pt x="21190" y="3153"/>
                  </a:cubicBezTo>
                  <a:cubicBezTo>
                    <a:pt x="21585" y="2544"/>
                    <a:pt x="21600" y="2565"/>
                    <a:pt x="21129" y="2026"/>
                  </a:cubicBezTo>
                  <a:cubicBezTo>
                    <a:pt x="20955" y="1827"/>
                    <a:pt x="20762" y="1776"/>
                    <a:pt x="20487" y="1772"/>
                  </a:cubicBezTo>
                  <a:cubicBezTo>
                    <a:pt x="19961" y="1764"/>
                    <a:pt x="19720" y="1486"/>
                    <a:pt x="19806" y="1064"/>
                  </a:cubicBezTo>
                  <a:cubicBezTo>
                    <a:pt x="19825" y="971"/>
                    <a:pt x="19804" y="847"/>
                    <a:pt x="19743" y="773"/>
                  </a:cubicBezTo>
                  <a:cubicBezTo>
                    <a:pt x="19597" y="599"/>
                    <a:pt x="19434" y="429"/>
                    <a:pt x="19245" y="289"/>
                  </a:cubicBezTo>
                  <a:cubicBezTo>
                    <a:pt x="18978" y="92"/>
                    <a:pt x="18816" y="-4"/>
                    <a:pt x="18655" y="0"/>
                  </a:cubicBezTo>
                  <a:close/>
                </a:path>
              </a:pathLst>
            </a:custGeom>
            <a:solidFill>
              <a:schemeClr val="accent5"/>
            </a:solidFill>
            <a:ln w="12700" cap="flat">
              <a:noFill/>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sp>
          <p:nvSpPr>
            <p:cNvPr id="3879" name="Dingbat X"/>
            <p:cNvSpPr/>
            <p:nvPr/>
          </p:nvSpPr>
          <p:spPr>
            <a:xfrm>
              <a:off x="1606373" y="-1"/>
              <a:ext cx="515128" cy="608712"/>
            </a:xfrm>
            <a:custGeom>
              <a:avLst/>
              <a:gdLst/>
              <a:ahLst/>
              <a:cxnLst>
                <a:cxn ang="0">
                  <a:pos x="wd2" y="hd2"/>
                </a:cxn>
                <a:cxn ang="5400000">
                  <a:pos x="wd2" y="hd2"/>
                </a:cxn>
                <a:cxn ang="10800000">
                  <a:pos x="wd2" y="hd2"/>
                </a:cxn>
                <a:cxn ang="16200000">
                  <a:pos x="wd2" y="hd2"/>
                </a:cxn>
              </a:cxnLst>
              <a:rect l="0" t="0" r="r" b="b"/>
              <a:pathLst>
                <a:path w="21484" h="21548" fill="norm" stroke="1" extrusionOk="0">
                  <a:moveTo>
                    <a:pt x="18655" y="0"/>
                  </a:moveTo>
                  <a:cubicBezTo>
                    <a:pt x="18494" y="5"/>
                    <a:pt x="18333" y="109"/>
                    <a:pt x="18066" y="314"/>
                  </a:cubicBezTo>
                  <a:cubicBezTo>
                    <a:pt x="15478" y="2289"/>
                    <a:pt x="13027" y="4381"/>
                    <a:pt x="10727" y="6600"/>
                  </a:cubicBezTo>
                  <a:cubicBezTo>
                    <a:pt x="10587" y="6735"/>
                    <a:pt x="10434" y="6862"/>
                    <a:pt x="10258" y="7020"/>
                  </a:cubicBezTo>
                  <a:cubicBezTo>
                    <a:pt x="10102" y="6832"/>
                    <a:pt x="9974" y="6685"/>
                    <a:pt x="9856" y="6533"/>
                  </a:cubicBezTo>
                  <a:cubicBezTo>
                    <a:pt x="8908" y="5315"/>
                    <a:pt x="7971" y="4091"/>
                    <a:pt x="7009" y="2882"/>
                  </a:cubicBezTo>
                  <a:cubicBezTo>
                    <a:pt x="6625" y="2399"/>
                    <a:pt x="6178" y="1951"/>
                    <a:pt x="5769" y="1483"/>
                  </a:cubicBezTo>
                  <a:cubicBezTo>
                    <a:pt x="5573" y="1260"/>
                    <a:pt x="5327" y="1254"/>
                    <a:pt x="5044" y="1314"/>
                  </a:cubicBezTo>
                  <a:cubicBezTo>
                    <a:pt x="4759" y="1375"/>
                    <a:pt x="4593" y="1540"/>
                    <a:pt x="4590" y="1770"/>
                  </a:cubicBezTo>
                  <a:cubicBezTo>
                    <a:pt x="4583" y="2129"/>
                    <a:pt x="4349" y="2291"/>
                    <a:pt x="3989" y="2389"/>
                  </a:cubicBezTo>
                  <a:cubicBezTo>
                    <a:pt x="3741" y="2232"/>
                    <a:pt x="3498" y="2079"/>
                    <a:pt x="3221" y="1904"/>
                  </a:cubicBezTo>
                  <a:cubicBezTo>
                    <a:pt x="2922" y="2176"/>
                    <a:pt x="2660" y="2427"/>
                    <a:pt x="2382" y="2665"/>
                  </a:cubicBezTo>
                  <a:cubicBezTo>
                    <a:pt x="2135" y="2876"/>
                    <a:pt x="2125" y="3090"/>
                    <a:pt x="2231" y="3371"/>
                  </a:cubicBezTo>
                  <a:cubicBezTo>
                    <a:pt x="3179" y="5877"/>
                    <a:pt x="4394" y="8283"/>
                    <a:pt x="5880" y="10593"/>
                  </a:cubicBezTo>
                  <a:cubicBezTo>
                    <a:pt x="5956" y="10712"/>
                    <a:pt x="6024" y="10835"/>
                    <a:pt x="6094" y="10951"/>
                  </a:cubicBezTo>
                  <a:cubicBezTo>
                    <a:pt x="4046" y="12991"/>
                    <a:pt x="2019" y="15012"/>
                    <a:pt x="0" y="17024"/>
                  </a:cubicBezTo>
                  <a:cubicBezTo>
                    <a:pt x="166" y="17359"/>
                    <a:pt x="297" y="17644"/>
                    <a:pt x="450" y="17921"/>
                  </a:cubicBezTo>
                  <a:cubicBezTo>
                    <a:pt x="559" y="18117"/>
                    <a:pt x="570" y="18299"/>
                    <a:pt x="443" y="18491"/>
                  </a:cubicBezTo>
                  <a:cubicBezTo>
                    <a:pt x="355" y="18625"/>
                    <a:pt x="277" y="18763"/>
                    <a:pt x="214" y="18906"/>
                  </a:cubicBezTo>
                  <a:cubicBezTo>
                    <a:pt x="179" y="18986"/>
                    <a:pt x="139" y="19096"/>
                    <a:pt x="175" y="19164"/>
                  </a:cubicBezTo>
                  <a:cubicBezTo>
                    <a:pt x="462" y="19717"/>
                    <a:pt x="876" y="20186"/>
                    <a:pt x="1406" y="20550"/>
                  </a:cubicBezTo>
                  <a:cubicBezTo>
                    <a:pt x="1668" y="20457"/>
                    <a:pt x="1862" y="20370"/>
                    <a:pt x="2068" y="20319"/>
                  </a:cubicBezTo>
                  <a:cubicBezTo>
                    <a:pt x="2305" y="20259"/>
                    <a:pt x="2506" y="20384"/>
                    <a:pt x="2432" y="20567"/>
                  </a:cubicBezTo>
                  <a:cubicBezTo>
                    <a:pt x="2271" y="20967"/>
                    <a:pt x="2606" y="21165"/>
                    <a:pt x="2838" y="21403"/>
                  </a:cubicBezTo>
                  <a:cubicBezTo>
                    <a:pt x="3027" y="21596"/>
                    <a:pt x="3335" y="21593"/>
                    <a:pt x="3548" y="21414"/>
                  </a:cubicBezTo>
                  <a:cubicBezTo>
                    <a:pt x="3624" y="21350"/>
                    <a:pt x="3679" y="21268"/>
                    <a:pt x="3745" y="21195"/>
                  </a:cubicBezTo>
                  <a:cubicBezTo>
                    <a:pt x="5406" y="19353"/>
                    <a:pt x="7068" y="17510"/>
                    <a:pt x="8732" y="15669"/>
                  </a:cubicBezTo>
                  <a:cubicBezTo>
                    <a:pt x="8850" y="15538"/>
                    <a:pt x="8982" y="15417"/>
                    <a:pt x="9151" y="15248"/>
                  </a:cubicBezTo>
                  <a:cubicBezTo>
                    <a:pt x="9312" y="15457"/>
                    <a:pt x="9442" y="15618"/>
                    <a:pt x="9566" y="15782"/>
                  </a:cubicBezTo>
                  <a:cubicBezTo>
                    <a:pt x="10552" y="17091"/>
                    <a:pt x="11622" y="18348"/>
                    <a:pt x="12799" y="19538"/>
                  </a:cubicBezTo>
                  <a:cubicBezTo>
                    <a:pt x="13137" y="19880"/>
                    <a:pt x="13363" y="19913"/>
                    <a:pt x="13764" y="19639"/>
                  </a:cubicBezTo>
                  <a:cubicBezTo>
                    <a:pt x="14071" y="19429"/>
                    <a:pt x="14340" y="19181"/>
                    <a:pt x="14638" y="18942"/>
                  </a:cubicBezTo>
                  <a:cubicBezTo>
                    <a:pt x="14977" y="19118"/>
                    <a:pt x="15325" y="19299"/>
                    <a:pt x="15670" y="19479"/>
                  </a:cubicBezTo>
                  <a:cubicBezTo>
                    <a:pt x="15874" y="19336"/>
                    <a:pt x="16024" y="19228"/>
                    <a:pt x="16179" y="19123"/>
                  </a:cubicBezTo>
                  <a:cubicBezTo>
                    <a:pt x="16407" y="18969"/>
                    <a:pt x="16586" y="18817"/>
                    <a:pt x="16625" y="18532"/>
                  </a:cubicBezTo>
                  <a:cubicBezTo>
                    <a:pt x="16663" y="18245"/>
                    <a:pt x="16848" y="17980"/>
                    <a:pt x="17238" y="17893"/>
                  </a:cubicBezTo>
                  <a:cubicBezTo>
                    <a:pt x="17537" y="17826"/>
                    <a:pt x="17736" y="17646"/>
                    <a:pt x="17893" y="17435"/>
                  </a:cubicBezTo>
                  <a:cubicBezTo>
                    <a:pt x="18144" y="17098"/>
                    <a:pt x="18337" y="16737"/>
                    <a:pt x="18424" y="16377"/>
                  </a:cubicBezTo>
                  <a:cubicBezTo>
                    <a:pt x="16705" y="14528"/>
                    <a:pt x="15014" y="12708"/>
                    <a:pt x="13308" y="10873"/>
                  </a:cubicBezTo>
                  <a:cubicBezTo>
                    <a:pt x="13494" y="10665"/>
                    <a:pt x="13612" y="10530"/>
                    <a:pt x="13734" y="10397"/>
                  </a:cubicBezTo>
                  <a:cubicBezTo>
                    <a:pt x="15805" y="8137"/>
                    <a:pt x="18039" y="6000"/>
                    <a:pt x="20413" y="3968"/>
                  </a:cubicBezTo>
                  <a:cubicBezTo>
                    <a:pt x="20703" y="3719"/>
                    <a:pt x="20983" y="3471"/>
                    <a:pt x="21190" y="3153"/>
                  </a:cubicBezTo>
                  <a:cubicBezTo>
                    <a:pt x="21585" y="2544"/>
                    <a:pt x="21600" y="2565"/>
                    <a:pt x="21129" y="2026"/>
                  </a:cubicBezTo>
                  <a:cubicBezTo>
                    <a:pt x="20955" y="1827"/>
                    <a:pt x="20762" y="1776"/>
                    <a:pt x="20487" y="1772"/>
                  </a:cubicBezTo>
                  <a:cubicBezTo>
                    <a:pt x="19961" y="1764"/>
                    <a:pt x="19720" y="1486"/>
                    <a:pt x="19806" y="1064"/>
                  </a:cubicBezTo>
                  <a:cubicBezTo>
                    <a:pt x="19825" y="971"/>
                    <a:pt x="19804" y="847"/>
                    <a:pt x="19743" y="773"/>
                  </a:cubicBezTo>
                  <a:cubicBezTo>
                    <a:pt x="19597" y="599"/>
                    <a:pt x="19434" y="429"/>
                    <a:pt x="19245" y="289"/>
                  </a:cubicBezTo>
                  <a:cubicBezTo>
                    <a:pt x="18978" y="92"/>
                    <a:pt x="18816" y="-4"/>
                    <a:pt x="18655" y="0"/>
                  </a:cubicBezTo>
                  <a:close/>
                </a:path>
              </a:pathLst>
            </a:custGeom>
            <a:solidFill>
              <a:schemeClr val="accent5"/>
            </a:solidFill>
            <a:ln w="12700" cap="flat">
              <a:noFill/>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sp>
          <p:nvSpPr>
            <p:cNvPr id="3880" name="Dingbat X"/>
            <p:cNvSpPr/>
            <p:nvPr/>
          </p:nvSpPr>
          <p:spPr>
            <a:xfrm>
              <a:off x="2356891" y="-1"/>
              <a:ext cx="515129" cy="608712"/>
            </a:xfrm>
            <a:custGeom>
              <a:avLst/>
              <a:gdLst/>
              <a:ahLst/>
              <a:cxnLst>
                <a:cxn ang="0">
                  <a:pos x="wd2" y="hd2"/>
                </a:cxn>
                <a:cxn ang="5400000">
                  <a:pos x="wd2" y="hd2"/>
                </a:cxn>
                <a:cxn ang="10800000">
                  <a:pos x="wd2" y="hd2"/>
                </a:cxn>
                <a:cxn ang="16200000">
                  <a:pos x="wd2" y="hd2"/>
                </a:cxn>
              </a:cxnLst>
              <a:rect l="0" t="0" r="r" b="b"/>
              <a:pathLst>
                <a:path w="21484" h="21548" fill="norm" stroke="1" extrusionOk="0">
                  <a:moveTo>
                    <a:pt x="18655" y="0"/>
                  </a:moveTo>
                  <a:cubicBezTo>
                    <a:pt x="18494" y="5"/>
                    <a:pt x="18333" y="109"/>
                    <a:pt x="18066" y="314"/>
                  </a:cubicBezTo>
                  <a:cubicBezTo>
                    <a:pt x="15478" y="2289"/>
                    <a:pt x="13027" y="4381"/>
                    <a:pt x="10727" y="6600"/>
                  </a:cubicBezTo>
                  <a:cubicBezTo>
                    <a:pt x="10587" y="6735"/>
                    <a:pt x="10434" y="6862"/>
                    <a:pt x="10258" y="7020"/>
                  </a:cubicBezTo>
                  <a:cubicBezTo>
                    <a:pt x="10102" y="6832"/>
                    <a:pt x="9974" y="6685"/>
                    <a:pt x="9856" y="6533"/>
                  </a:cubicBezTo>
                  <a:cubicBezTo>
                    <a:pt x="8908" y="5315"/>
                    <a:pt x="7971" y="4091"/>
                    <a:pt x="7009" y="2882"/>
                  </a:cubicBezTo>
                  <a:cubicBezTo>
                    <a:pt x="6625" y="2399"/>
                    <a:pt x="6178" y="1951"/>
                    <a:pt x="5769" y="1483"/>
                  </a:cubicBezTo>
                  <a:cubicBezTo>
                    <a:pt x="5573" y="1260"/>
                    <a:pt x="5327" y="1254"/>
                    <a:pt x="5044" y="1314"/>
                  </a:cubicBezTo>
                  <a:cubicBezTo>
                    <a:pt x="4759" y="1375"/>
                    <a:pt x="4593" y="1540"/>
                    <a:pt x="4590" y="1770"/>
                  </a:cubicBezTo>
                  <a:cubicBezTo>
                    <a:pt x="4583" y="2129"/>
                    <a:pt x="4349" y="2291"/>
                    <a:pt x="3989" y="2389"/>
                  </a:cubicBezTo>
                  <a:cubicBezTo>
                    <a:pt x="3741" y="2232"/>
                    <a:pt x="3498" y="2079"/>
                    <a:pt x="3221" y="1904"/>
                  </a:cubicBezTo>
                  <a:cubicBezTo>
                    <a:pt x="2922" y="2176"/>
                    <a:pt x="2660" y="2427"/>
                    <a:pt x="2382" y="2665"/>
                  </a:cubicBezTo>
                  <a:cubicBezTo>
                    <a:pt x="2135" y="2876"/>
                    <a:pt x="2125" y="3090"/>
                    <a:pt x="2231" y="3371"/>
                  </a:cubicBezTo>
                  <a:cubicBezTo>
                    <a:pt x="3179" y="5877"/>
                    <a:pt x="4394" y="8283"/>
                    <a:pt x="5880" y="10593"/>
                  </a:cubicBezTo>
                  <a:cubicBezTo>
                    <a:pt x="5956" y="10712"/>
                    <a:pt x="6024" y="10835"/>
                    <a:pt x="6094" y="10951"/>
                  </a:cubicBezTo>
                  <a:cubicBezTo>
                    <a:pt x="4046" y="12991"/>
                    <a:pt x="2019" y="15012"/>
                    <a:pt x="0" y="17024"/>
                  </a:cubicBezTo>
                  <a:cubicBezTo>
                    <a:pt x="166" y="17359"/>
                    <a:pt x="297" y="17644"/>
                    <a:pt x="450" y="17921"/>
                  </a:cubicBezTo>
                  <a:cubicBezTo>
                    <a:pt x="559" y="18117"/>
                    <a:pt x="570" y="18299"/>
                    <a:pt x="443" y="18491"/>
                  </a:cubicBezTo>
                  <a:cubicBezTo>
                    <a:pt x="355" y="18625"/>
                    <a:pt x="277" y="18763"/>
                    <a:pt x="214" y="18906"/>
                  </a:cubicBezTo>
                  <a:cubicBezTo>
                    <a:pt x="179" y="18986"/>
                    <a:pt x="139" y="19096"/>
                    <a:pt x="175" y="19164"/>
                  </a:cubicBezTo>
                  <a:cubicBezTo>
                    <a:pt x="462" y="19717"/>
                    <a:pt x="876" y="20186"/>
                    <a:pt x="1406" y="20550"/>
                  </a:cubicBezTo>
                  <a:cubicBezTo>
                    <a:pt x="1668" y="20457"/>
                    <a:pt x="1862" y="20370"/>
                    <a:pt x="2068" y="20319"/>
                  </a:cubicBezTo>
                  <a:cubicBezTo>
                    <a:pt x="2305" y="20259"/>
                    <a:pt x="2506" y="20384"/>
                    <a:pt x="2432" y="20567"/>
                  </a:cubicBezTo>
                  <a:cubicBezTo>
                    <a:pt x="2271" y="20967"/>
                    <a:pt x="2606" y="21165"/>
                    <a:pt x="2838" y="21403"/>
                  </a:cubicBezTo>
                  <a:cubicBezTo>
                    <a:pt x="3027" y="21596"/>
                    <a:pt x="3335" y="21593"/>
                    <a:pt x="3548" y="21414"/>
                  </a:cubicBezTo>
                  <a:cubicBezTo>
                    <a:pt x="3624" y="21350"/>
                    <a:pt x="3679" y="21268"/>
                    <a:pt x="3745" y="21195"/>
                  </a:cubicBezTo>
                  <a:cubicBezTo>
                    <a:pt x="5406" y="19353"/>
                    <a:pt x="7068" y="17510"/>
                    <a:pt x="8732" y="15669"/>
                  </a:cubicBezTo>
                  <a:cubicBezTo>
                    <a:pt x="8850" y="15538"/>
                    <a:pt x="8982" y="15417"/>
                    <a:pt x="9151" y="15248"/>
                  </a:cubicBezTo>
                  <a:cubicBezTo>
                    <a:pt x="9312" y="15457"/>
                    <a:pt x="9442" y="15618"/>
                    <a:pt x="9566" y="15782"/>
                  </a:cubicBezTo>
                  <a:cubicBezTo>
                    <a:pt x="10552" y="17091"/>
                    <a:pt x="11622" y="18348"/>
                    <a:pt x="12799" y="19538"/>
                  </a:cubicBezTo>
                  <a:cubicBezTo>
                    <a:pt x="13137" y="19880"/>
                    <a:pt x="13363" y="19913"/>
                    <a:pt x="13764" y="19639"/>
                  </a:cubicBezTo>
                  <a:cubicBezTo>
                    <a:pt x="14071" y="19429"/>
                    <a:pt x="14340" y="19181"/>
                    <a:pt x="14638" y="18942"/>
                  </a:cubicBezTo>
                  <a:cubicBezTo>
                    <a:pt x="14977" y="19118"/>
                    <a:pt x="15325" y="19299"/>
                    <a:pt x="15670" y="19479"/>
                  </a:cubicBezTo>
                  <a:cubicBezTo>
                    <a:pt x="15874" y="19336"/>
                    <a:pt x="16024" y="19228"/>
                    <a:pt x="16179" y="19123"/>
                  </a:cubicBezTo>
                  <a:cubicBezTo>
                    <a:pt x="16407" y="18969"/>
                    <a:pt x="16586" y="18817"/>
                    <a:pt x="16625" y="18532"/>
                  </a:cubicBezTo>
                  <a:cubicBezTo>
                    <a:pt x="16663" y="18245"/>
                    <a:pt x="16848" y="17980"/>
                    <a:pt x="17238" y="17893"/>
                  </a:cubicBezTo>
                  <a:cubicBezTo>
                    <a:pt x="17537" y="17826"/>
                    <a:pt x="17736" y="17646"/>
                    <a:pt x="17893" y="17435"/>
                  </a:cubicBezTo>
                  <a:cubicBezTo>
                    <a:pt x="18144" y="17098"/>
                    <a:pt x="18337" y="16737"/>
                    <a:pt x="18424" y="16377"/>
                  </a:cubicBezTo>
                  <a:cubicBezTo>
                    <a:pt x="16705" y="14528"/>
                    <a:pt x="15014" y="12708"/>
                    <a:pt x="13308" y="10873"/>
                  </a:cubicBezTo>
                  <a:cubicBezTo>
                    <a:pt x="13494" y="10665"/>
                    <a:pt x="13612" y="10530"/>
                    <a:pt x="13734" y="10397"/>
                  </a:cubicBezTo>
                  <a:cubicBezTo>
                    <a:pt x="15805" y="8137"/>
                    <a:pt x="18039" y="6000"/>
                    <a:pt x="20413" y="3968"/>
                  </a:cubicBezTo>
                  <a:cubicBezTo>
                    <a:pt x="20703" y="3719"/>
                    <a:pt x="20983" y="3471"/>
                    <a:pt x="21190" y="3153"/>
                  </a:cubicBezTo>
                  <a:cubicBezTo>
                    <a:pt x="21585" y="2544"/>
                    <a:pt x="21600" y="2565"/>
                    <a:pt x="21129" y="2026"/>
                  </a:cubicBezTo>
                  <a:cubicBezTo>
                    <a:pt x="20955" y="1827"/>
                    <a:pt x="20762" y="1776"/>
                    <a:pt x="20487" y="1772"/>
                  </a:cubicBezTo>
                  <a:cubicBezTo>
                    <a:pt x="19961" y="1764"/>
                    <a:pt x="19720" y="1486"/>
                    <a:pt x="19806" y="1064"/>
                  </a:cubicBezTo>
                  <a:cubicBezTo>
                    <a:pt x="19825" y="971"/>
                    <a:pt x="19804" y="847"/>
                    <a:pt x="19743" y="773"/>
                  </a:cubicBezTo>
                  <a:cubicBezTo>
                    <a:pt x="19597" y="599"/>
                    <a:pt x="19434" y="429"/>
                    <a:pt x="19245" y="289"/>
                  </a:cubicBezTo>
                  <a:cubicBezTo>
                    <a:pt x="18978" y="92"/>
                    <a:pt x="18816" y="-4"/>
                    <a:pt x="18655" y="0"/>
                  </a:cubicBezTo>
                  <a:close/>
                </a:path>
              </a:pathLst>
            </a:custGeom>
            <a:solidFill>
              <a:schemeClr val="accent5"/>
            </a:solidFill>
            <a:ln w="12700" cap="flat">
              <a:noFill/>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sp>
          <p:nvSpPr>
            <p:cNvPr id="3881" name="Dingbat X"/>
            <p:cNvSpPr/>
            <p:nvPr/>
          </p:nvSpPr>
          <p:spPr>
            <a:xfrm>
              <a:off x="3107411" y="-1"/>
              <a:ext cx="515128" cy="608712"/>
            </a:xfrm>
            <a:custGeom>
              <a:avLst/>
              <a:gdLst/>
              <a:ahLst/>
              <a:cxnLst>
                <a:cxn ang="0">
                  <a:pos x="wd2" y="hd2"/>
                </a:cxn>
                <a:cxn ang="5400000">
                  <a:pos x="wd2" y="hd2"/>
                </a:cxn>
                <a:cxn ang="10800000">
                  <a:pos x="wd2" y="hd2"/>
                </a:cxn>
                <a:cxn ang="16200000">
                  <a:pos x="wd2" y="hd2"/>
                </a:cxn>
              </a:cxnLst>
              <a:rect l="0" t="0" r="r" b="b"/>
              <a:pathLst>
                <a:path w="21484" h="21548" fill="norm" stroke="1" extrusionOk="0">
                  <a:moveTo>
                    <a:pt x="18655" y="0"/>
                  </a:moveTo>
                  <a:cubicBezTo>
                    <a:pt x="18494" y="5"/>
                    <a:pt x="18333" y="109"/>
                    <a:pt x="18066" y="314"/>
                  </a:cubicBezTo>
                  <a:cubicBezTo>
                    <a:pt x="15478" y="2289"/>
                    <a:pt x="13027" y="4381"/>
                    <a:pt x="10727" y="6600"/>
                  </a:cubicBezTo>
                  <a:cubicBezTo>
                    <a:pt x="10587" y="6735"/>
                    <a:pt x="10434" y="6862"/>
                    <a:pt x="10258" y="7020"/>
                  </a:cubicBezTo>
                  <a:cubicBezTo>
                    <a:pt x="10102" y="6832"/>
                    <a:pt x="9974" y="6685"/>
                    <a:pt x="9856" y="6533"/>
                  </a:cubicBezTo>
                  <a:cubicBezTo>
                    <a:pt x="8908" y="5315"/>
                    <a:pt x="7971" y="4091"/>
                    <a:pt x="7009" y="2882"/>
                  </a:cubicBezTo>
                  <a:cubicBezTo>
                    <a:pt x="6625" y="2399"/>
                    <a:pt x="6178" y="1951"/>
                    <a:pt x="5769" y="1483"/>
                  </a:cubicBezTo>
                  <a:cubicBezTo>
                    <a:pt x="5573" y="1260"/>
                    <a:pt x="5327" y="1254"/>
                    <a:pt x="5044" y="1314"/>
                  </a:cubicBezTo>
                  <a:cubicBezTo>
                    <a:pt x="4759" y="1375"/>
                    <a:pt x="4593" y="1540"/>
                    <a:pt x="4590" y="1770"/>
                  </a:cubicBezTo>
                  <a:cubicBezTo>
                    <a:pt x="4583" y="2129"/>
                    <a:pt x="4349" y="2291"/>
                    <a:pt x="3989" y="2389"/>
                  </a:cubicBezTo>
                  <a:cubicBezTo>
                    <a:pt x="3741" y="2232"/>
                    <a:pt x="3498" y="2079"/>
                    <a:pt x="3221" y="1904"/>
                  </a:cubicBezTo>
                  <a:cubicBezTo>
                    <a:pt x="2922" y="2176"/>
                    <a:pt x="2660" y="2427"/>
                    <a:pt x="2382" y="2665"/>
                  </a:cubicBezTo>
                  <a:cubicBezTo>
                    <a:pt x="2135" y="2876"/>
                    <a:pt x="2125" y="3090"/>
                    <a:pt x="2231" y="3371"/>
                  </a:cubicBezTo>
                  <a:cubicBezTo>
                    <a:pt x="3179" y="5877"/>
                    <a:pt x="4394" y="8283"/>
                    <a:pt x="5880" y="10593"/>
                  </a:cubicBezTo>
                  <a:cubicBezTo>
                    <a:pt x="5956" y="10712"/>
                    <a:pt x="6024" y="10835"/>
                    <a:pt x="6094" y="10951"/>
                  </a:cubicBezTo>
                  <a:cubicBezTo>
                    <a:pt x="4046" y="12991"/>
                    <a:pt x="2019" y="15012"/>
                    <a:pt x="0" y="17024"/>
                  </a:cubicBezTo>
                  <a:cubicBezTo>
                    <a:pt x="166" y="17359"/>
                    <a:pt x="297" y="17644"/>
                    <a:pt x="450" y="17921"/>
                  </a:cubicBezTo>
                  <a:cubicBezTo>
                    <a:pt x="559" y="18117"/>
                    <a:pt x="570" y="18299"/>
                    <a:pt x="443" y="18491"/>
                  </a:cubicBezTo>
                  <a:cubicBezTo>
                    <a:pt x="355" y="18625"/>
                    <a:pt x="277" y="18763"/>
                    <a:pt x="214" y="18906"/>
                  </a:cubicBezTo>
                  <a:cubicBezTo>
                    <a:pt x="179" y="18986"/>
                    <a:pt x="139" y="19096"/>
                    <a:pt x="175" y="19164"/>
                  </a:cubicBezTo>
                  <a:cubicBezTo>
                    <a:pt x="462" y="19717"/>
                    <a:pt x="876" y="20186"/>
                    <a:pt x="1406" y="20550"/>
                  </a:cubicBezTo>
                  <a:cubicBezTo>
                    <a:pt x="1668" y="20457"/>
                    <a:pt x="1862" y="20370"/>
                    <a:pt x="2068" y="20319"/>
                  </a:cubicBezTo>
                  <a:cubicBezTo>
                    <a:pt x="2305" y="20259"/>
                    <a:pt x="2506" y="20384"/>
                    <a:pt x="2432" y="20567"/>
                  </a:cubicBezTo>
                  <a:cubicBezTo>
                    <a:pt x="2271" y="20967"/>
                    <a:pt x="2606" y="21165"/>
                    <a:pt x="2838" y="21403"/>
                  </a:cubicBezTo>
                  <a:cubicBezTo>
                    <a:pt x="3027" y="21596"/>
                    <a:pt x="3335" y="21593"/>
                    <a:pt x="3548" y="21414"/>
                  </a:cubicBezTo>
                  <a:cubicBezTo>
                    <a:pt x="3624" y="21350"/>
                    <a:pt x="3679" y="21268"/>
                    <a:pt x="3745" y="21195"/>
                  </a:cubicBezTo>
                  <a:cubicBezTo>
                    <a:pt x="5406" y="19353"/>
                    <a:pt x="7068" y="17510"/>
                    <a:pt x="8732" y="15669"/>
                  </a:cubicBezTo>
                  <a:cubicBezTo>
                    <a:pt x="8850" y="15538"/>
                    <a:pt x="8982" y="15417"/>
                    <a:pt x="9151" y="15248"/>
                  </a:cubicBezTo>
                  <a:cubicBezTo>
                    <a:pt x="9312" y="15457"/>
                    <a:pt x="9442" y="15618"/>
                    <a:pt x="9566" y="15782"/>
                  </a:cubicBezTo>
                  <a:cubicBezTo>
                    <a:pt x="10552" y="17091"/>
                    <a:pt x="11622" y="18348"/>
                    <a:pt x="12799" y="19538"/>
                  </a:cubicBezTo>
                  <a:cubicBezTo>
                    <a:pt x="13137" y="19880"/>
                    <a:pt x="13363" y="19913"/>
                    <a:pt x="13764" y="19639"/>
                  </a:cubicBezTo>
                  <a:cubicBezTo>
                    <a:pt x="14071" y="19429"/>
                    <a:pt x="14340" y="19181"/>
                    <a:pt x="14638" y="18942"/>
                  </a:cubicBezTo>
                  <a:cubicBezTo>
                    <a:pt x="14977" y="19118"/>
                    <a:pt x="15325" y="19299"/>
                    <a:pt x="15670" y="19479"/>
                  </a:cubicBezTo>
                  <a:cubicBezTo>
                    <a:pt x="15874" y="19336"/>
                    <a:pt x="16024" y="19228"/>
                    <a:pt x="16179" y="19123"/>
                  </a:cubicBezTo>
                  <a:cubicBezTo>
                    <a:pt x="16407" y="18969"/>
                    <a:pt x="16586" y="18817"/>
                    <a:pt x="16625" y="18532"/>
                  </a:cubicBezTo>
                  <a:cubicBezTo>
                    <a:pt x="16663" y="18245"/>
                    <a:pt x="16848" y="17980"/>
                    <a:pt x="17238" y="17893"/>
                  </a:cubicBezTo>
                  <a:cubicBezTo>
                    <a:pt x="17537" y="17826"/>
                    <a:pt x="17736" y="17646"/>
                    <a:pt x="17893" y="17435"/>
                  </a:cubicBezTo>
                  <a:cubicBezTo>
                    <a:pt x="18144" y="17098"/>
                    <a:pt x="18337" y="16737"/>
                    <a:pt x="18424" y="16377"/>
                  </a:cubicBezTo>
                  <a:cubicBezTo>
                    <a:pt x="16705" y="14528"/>
                    <a:pt x="15014" y="12708"/>
                    <a:pt x="13308" y="10873"/>
                  </a:cubicBezTo>
                  <a:cubicBezTo>
                    <a:pt x="13494" y="10665"/>
                    <a:pt x="13612" y="10530"/>
                    <a:pt x="13734" y="10397"/>
                  </a:cubicBezTo>
                  <a:cubicBezTo>
                    <a:pt x="15805" y="8137"/>
                    <a:pt x="18039" y="6000"/>
                    <a:pt x="20413" y="3968"/>
                  </a:cubicBezTo>
                  <a:cubicBezTo>
                    <a:pt x="20703" y="3719"/>
                    <a:pt x="20983" y="3471"/>
                    <a:pt x="21190" y="3153"/>
                  </a:cubicBezTo>
                  <a:cubicBezTo>
                    <a:pt x="21585" y="2544"/>
                    <a:pt x="21600" y="2565"/>
                    <a:pt x="21129" y="2026"/>
                  </a:cubicBezTo>
                  <a:cubicBezTo>
                    <a:pt x="20955" y="1827"/>
                    <a:pt x="20762" y="1776"/>
                    <a:pt x="20487" y="1772"/>
                  </a:cubicBezTo>
                  <a:cubicBezTo>
                    <a:pt x="19961" y="1764"/>
                    <a:pt x="19720" y="1486"/>
                    <a:pt x="19806" y="1064"/>
                  </a:cubicBezTo>
                  <a:cubicBezTo>
                    <a:pt x="19825" y="971"/>
                    <a:pt x="19804" y="847"/>
                    <a:pt x="19743" y="773"/>
                  </a:cubicBezTo>
                  <a:cubicBezTo>
                    <a:pt x="19597" y="599"/>
                    <a:pt x="19434" y="429"/>
                    <a:pt x="19245" y="289"/>
                  </a:cubicBezTo>
                  <a:cubicBezTo>
                    <a:pt x="18978" y="92"/>
                    <a:pt x="18816" y="-4"/>
                    <a:pt x="18655" y="0"/>
                  </a:cubicBezTo>
                  <a:close/>
                </a:path>
              </a:pathLst>
            </a:custGeom>
            <a:solidFill>
              <a:schemeClr val="accent5"/>
            </a:solidFill>
            <a:ln w="12700" cap="flat">
              <a:noFill/>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sp>
          <p:nvSpPr>
            <p:cNvPr id="3882" name="Dingbat X"/>
            <p:cNvSpPr/>
            <p:nvPr/>
          </p:nvSpPr>
          <p:spPr>
            <a:xfrm>
              <a:off x="3908729" y="-1"/>
              <a:ext cx="515129" cy="608712"/>
            </a:xfrm>
            <a:custGeom>
              <a:avLst/>
              <a:gdLst/>
              <a:ahLst/>
              <a:cxnLst>
                <a:cxn ang="0">
                  <a:pos x="wd2" y="hd2"/>
                </a:cxn>
                <a:cxn ang="5400000">
                  <a:pos x="wd2" y="hd2"/>
                </a:cxn>
                <a:cxn ang="10800000">
                  <a:pos x="wd2" y="hd2"/>
                </a:cxn>
                <a:cxn ang="16200000">
                  <a:pos x="wd2" y="hd2"/>
                </a:cxn>
              </a:cxnLst>
              <a:rect l="0" t="0" r="r" b="b"/>
              <a:pathLst>
                <a:path w="21484" h="21548" fill="norm" stroke="1" extrusionOk="0">
                  <a:moveTo>
                    <a:pt x="18655" y="0"/>
                  </a:moveTo>
                  <a:cubicBezTo>
                    <a:pt x="18494" y="5"/>
                    <a:pt x="18333" y="109"/>
                    <a:pt x="18066" y="314"/>
                  </a:cubicBezTo>
                  <a:cubicBezTo>
                    <a:pt x="15478" y="2289"/>
                    <a:pt x="13027" y="4381"/>
                    <a:pt x="10727" y="6600"/>
                  </a:cubicBezTo>
                  <a:cubicBezTo>
                    <a:pt x="10587" y="6735"/>
                    <a:pt x="10434" y="6862"/>
                    <a:pt x="10258" y="7020"/>
                  </a:cubicBezTo>
                  <a:cubicBezTo>
                    <a:pt x="10102" y="6832"/>
                    <a:pt x="9974" y="6685"/>
                    <a:pt x="9856" y="6533"/>
                  </a:cubicBezTo>
                  <a:cubicBezTo>
                    <a:pt x="8908" y="5315"/>
                    <a:pt x="7971" y="4091"/>
                    <a:pt x="7009" y="2882"/>
                  </a:cubicBezTo>
                  <a:cubicBezTo>
                    <a:pt x="6625" y="2399"/>
                    <a:pt x="6178" y="1951"/>
                    <a:pt x="5769" y="1483"/>
                  </a:cubicBezTo>
                  <a:cubicBezTo>
                    <a:pt x="5573" y="1260"/>
                    <a:pt x="5327" y="1254"/>
                    <a:pt x="5044" y="1314"/>
                  </a:cubicBezTo>
                  <a:cubicBezTo>
                    <a:pt x="4759" y="1375"/>
                    <a:pt x="4593" y="1540"/>
                    <a:pt x="4590" y="1770"/>
                  </a:cubicBezTo>
                  <a:cubicBezTo>
                    <a:pt x="4583" y="2129"/>
                    <a:pt x="4349" y="2291"/>
                    <a:pt x="3989" y="2389"/>
                  </a:cubicBezTo>
                  <a:cubicBezTo>
                    <a:pt x="3741" y="2232"/>
                    <a:pt x="3498" y="2079"/>
                    <a:pt x="3221" y="1904"/>
                  </a:cubicBezTo>
                  <a:cubicBezTo>
                    <a:pt x="2922" y="2176"/>
                    <a:pt x="2660" y="2427"/>
                    <a:pt x="2382" y="2665"/>
                  </a:cubicBezTo>
                  <a:cubicBezTo>
                    <a:pt x="2135" y="2876"/>
                    <a:pt x="2125" y="3090"/>
                    <a:pt x="2231" y="3371"/>
                  </a:cubicBezTo>
                  <a:cubicBezTo>
                    <a:pt x="3179" y="5877"/>
                    <a:pt x="4394" y="8283"/>
                    <a:pt x="5880" y="10593"/>
                  </a:cubicBezTo>
                  <a:cubicBezTo>
                    <a:pt x="5956" y="10712"/>
                    <a:pt x="6024" y="10835"/>
                    <a:pt x="6094" y="10951"/>
                  </a:cubicBezTo>
                  <a:cubicBezTo>
                    <a:pt x="4046" y="12991"/>
                    <a:pt x="2019" y="15012"/>
                    <a:pt x="0" y="17024"/>
                  </a:cubicBezTo>
                  <a:cubicBezTo>
                    <a:pt x="166" y="17359"/>
                    <a:pt x="297" y="17644"/>
                    <a:pt x="450" y="17921"/>
                  </a:cubicBezTo>
                  <a:cubicBezTo>
                    <a:pt x="559" y="18117"/>
                    <a:pt x="570" y="18299"/>
                    <a:pt x="443" y="18491"/>
                  </a:cubicBezTo>
                  <a:cubicBezTo>
                    <a:pt x="355" y="18625"/>
                    <a:pt x="277" y="18763"/>
                    <a:pt x="214" y="18906"/>
                  </a:cubicBezTo>
                  <a:cubicBezTo>
                    <a:pt x="179" y="18986"/>
                    <a:pt x="139" y="19096"/>
                    <a:pt x="175" y="19164"/>
                  </a:cubicBezTo>
                  <a:cubicBezTo>
                    <a:pt x="462" y="19717"/>
                    <a:pt x="876" y="20186"/>
                    <a:pt x="1406" y="20550"/>
                  </a:cubicBezTo>
                  <a:cubicBezTo>
                    <a:pt x="1668" y="20457"/>
                    <a:pt x="1862" y="20370"/>
                    <a:pt x="2068" y="20319"/>
                  </a:cubicBezTo>
                  <a:cubicBezTo>
                    <a:pt x="2305" y="20259"/>
                    <a:pt x="2506" y="20384"/>
                    <a:pt x="2432" y="20567"/>
                  </a:cubicBezTo>
                  <a:cubicBezTo>
                    <a:pt x="2271" y="20967"/>
                    <a:pt x="2606" y="21165"/>
                    <a:pt x="2838" y="21403"/>
                  </a:cubicBezTo>
                  <a:cubicBezTo>
                    <a:pt x="3027" y="21596"/>
                    <a:pt x="3335" y="21593"/>
                    <a:pt x="3548" y="21414"/>
                  </a:cubicBezTo>
                  <a:cubicBezTo>
                    <a:pt x="3624" y="21350"/>
                    <a:pt x="3679" y="21268"/>
                    <a:pt x="3745" y="21195"/>
                  </a:cubicBezTo>
                  <a:cubicBezTo>
                    <a:pt x="5406" y="19353"/>
                    <a:pt x="7068" y="17510"/>
                    <a:pt x="8732" y="15669"/>
                  </a:cubicBezTo>
                  <a:cubicBezTo>
                    <a:pt x="8850" y="15538"/>
                    <a:pt x="8982" y="15417"/>
                    <a:pt x="9151" y="15248"/>
                  </a:cubicBezTo>
                  <a:cubicBezTo>
                    <a:pt x="9312" y="15457"/>
                    <a:pt x="9442" y="15618"/>
                    <a:pt x="9566" y="15782"/>
                  </a:cubicBezTo>
                  <a:cubicBezTo>
                    <a:pt x="10552" y="17091"/>
                    <a:pt x="11622" y="18348"/>
                    <a:pt x="12799" y="19538"/>
                  </a:cubicBezTo>
                  <a:cubicBezTo>
                    <a:pt x="13137" y="19880"/>
                    <a:pt x="13363" y="19913"/>
                    <a:pt x="13764" y="19639"/>
                  </a:cubicBezTo>
                  <a:cubicBezTo>
                    <a:pt x="14071" y="19429"/>
                    <a:pt x="14340" y="19181"/>
                    <a:pt x="14638" y="18942"/>
                  </a:cubicBezTo>
                  <a:cubicBezTo>
                    <a:pt x="14977" y="19118"/>
                    <a:pt x="15325" y="19299"/>
                    <a:pt x="15670" y="19479"/>
                  </a:cubicBezTo>
                  <a:cubicBezTo>
                    <a:pt x="15874" y="19336"/>
                    <a:pt x="16024" y="19228"/>
                    <a:pt x="16179" y="19123"/>
                  </a:cubicBezTo>
                  <a:cubicBezTo>
                    <a:pt x="16407" y="18969"/>
                    <a:pt x="16586" y="18817"/>
                    <a:pt x="16625" y="18532"/>
                  </a:cubicBezTo>
                  <a:cubicBezTo>
                    <a:pt x="16663" y="18245"/>
                    <a:pt x="16848" y="17980"/>
                    <a:pt x="17238" y="17893"/>
                  </a:cubicBezTo>
                  <a:cubicBezTo>
                    <a:pt x="17537" y="17826"/>
                    <a:pt x="17736" y="17646"/>
                    <a:pt x="17893" y="17435"/>
                  </a:cubicBezTo>
                  <a:cubicBezTo>
                    <a:pt x="18144" y="17098"/>
                    <a:pt x="18337" y="16737"/>
                    <a:pt x="18424" y="16377"/>
                  </a:cubicBezTo>
                  <a:cubicBezTo>
                    <a:pt x="16705" y="14528"/>
                    <a:pt x="15014" y="12708"/>
                    <a:pt x="13308" y="10873"/>
                  </a:cubicBezTo>
                  <a:cubicBezTo>
                    <a:pt x="13494" y="10665"/>
                    <a:pt x="13612" y="10530"/>
                    <a:pt x="13734" y="10397"/>
                  </a:cubicBezTo>
                  <a:cubicBezTo>
                    <a:pt x="15805" y="8137"/>
                    <a:pt x="18039" y="6000"/>
                    <a:pt x="20413" y="3968"/>
                  </a:cubicBezTo>
                  <a:cubicBezTo>
                    <a:pt x="20703" y="3719"/>
                    <a:pt x="20983" y="3471"/>
                    <a:pt x="21190" y="3153"/>
                  </a:cubicBezTo>
                  <a:cubicBezTo>
                    <a:pt x="21585" y="2544"/>
                    <a:pt x="21600" y="2565"/>
                    <a:pt x="21129" y="2026"/>
                  </a:cubicBezTo>
                  <a:cubicBezTo>
                    <a:pt x="20955" y="1827"/>
                    <a:pt x="20762" y="1776"/>
                    <a:pt x="20487" y="1772"/>
                  </a:cubicBezTo>
                  <a:cubicBezTo>
                    <a:pt x="19961" y="1764"/>
                    <a:pt x="19720" y="1486"/>
                    <a:pt x="19806" y="1064"/>
                  </a:cubicBezTo>
                  <a:cubicBezTo>
                    <a:pt x="19825" y="971"/>
                    <a:pt x="19804" y="847"/>
                    <a:pt x="19743" y="773"/>
                  </a:cubicBezTo>
                  <a:cubicBezTo>
                    <a:pt x="19597" y="599"/>
                    <a:pt x="19434" y="429"/>
                    <a:pt x="19245" y="289"/>
                  </a:cubicBezTo>
                  <a:cubicBezTo>
                    <a:pt x="18978" y="92"/>
                    <a:pt x="18816" y="-4"/>
                    <a:pt x="18655" y="0"/>
                  </a:cubicBezTo>
                  <a:close/>
                </a:path>
              </a:pathLst>
            </a:custGeom>
            <a:solidFill>
              <a:schemeClr val="accent5"/>
            </a:solidFill>
            <a:ln w="12700" cap="flat">
              <a:noFill/>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sp>
          <p:nvSpPr>
            <p:cNvPr id="3883" name="Dingbat X"/>
            <p:cNvSpPr/>
            <p:nvPr/>
          </p:nvSpPr>
          <p:spPr>
            <a:xfrm>
              <a:off x="4742919" y="-1"/>
              <a:ext cx="515129" cy="608712"/>
            </a:xfrm>
            <a:custGeom>
              <a:avLst/>
              <a:gdLst/>
              <a:ahLst/>
              <a:cxnLst>
                <a:cxn ang="0">
                  <a:pos x="wd2" y="hd2"/>
                </a:cxn>
                <a:cxn ang="5400000">
                  <a:pos x="wd2" y="hd2"/>
                </a:cxn>
                <a:cxn ang="10800000">
                  <a:pos x="wd2" y="hd2"/>
                </a:cxn>
                <a:cxn ang="16200000">
                  <a:pos x="wd2" y="hd2"/>
                </a:cxn>
              </a:cxnLst>
              <a:rect l="0" t="0" r="r" b="b"/>
              <a:pathLst>
                <a:path w="21484" h="21548" fill="norm" stroke="1" extrusionOk="0">
                  <a:moveTo>
                    <a:pt x="18655" y="0"/>
                  </a:moveTo>
                  <a:cubicBezTo>
                    <a:pt x="18494" y="5"/>
                    <a:pt x="18333" y="109"/>
                    <a:pt x="18066" y="314"/>
                  </a:cubicBezTo>
                  <a:cubicBezTo>
                    <a:pt x="15478" y="2289"/>
                    <a:pt x="13027" y="4381"/>
                    <a:pt x="10727" y="6600"/>
                  </a:cubicBezTo>
                  <a:cubicBezTo>
                    <a:pt x="10587" y="6735"/>
                    <a:pt x="10434" y="6862"/>
                    <a:pt x="10258" y="7020"/>
                  </a:cubicBezTo>
                  <a:cubicBezTo>
                    <a:pt x="10102" y="6832"/>
                    <a:pt x="9974" y="6685"/>
                    <a:pt x="9856" y="6533"/>
                  </a:cubicBezTo>
                  <a:cubicBezTo>
                    <a:pt x="8908" y="5315"/>
                    <a:pt x="7971" y="4091"/>
                    <a:pt x="7009" y="2882"/>
                  </a:cubicBezTo>
                  <a:cubicBezTo>
                    <a:pt x="6625" y="2399"/>
                    <a:pt x="6178" y="1951"/>
                    <a:pt x="5769" y="1483"/>
                  </a:cubicBezTo>
                  <a:cubicBezTo>
                    <a:pt x="5573" y="1260"/>
                    <a:pt x="5327" y="1254"/>
                    <a:pt x="5044" y="1314"/>
                  </a:cubicBezTo>
                  <a:cubicBezTo>
                    <a:pt x="4759" y="1375"/>
                    <a:pt x="4593" y="1540"/>
                    <a:pt x="4590" y="1770"/>
                  </a:cubicBezTo>
                  <a:cubicBezTo>
                    <a:pt x="4583" y="2129"/>
                    <a:pt x="4349" y="2291"/>
                    <a:pt x="3989" y="2389"/>
                  </a:cubicBezTo>
                  <a:cubicBezTo>
                    <a:pt x="3741" y="2232"/>
                    <a:pt x="3498" y="2079"/>
                    <a:pt x="3221" y="1904"/>
                  </a:cubicBezTo>
                  <a:cubicBezTo>
                    <a:pt x="2922" y="2176"/>
                    <a:pt x="2660" y="2427"/>
                    <a:pt x="2382" y="2665"/>
                  </a:cubicBezTo>
                  <a:cubicBezTo>
                    <a:pt x="2135" y="2876"/>
                    <a:pt x="2125" y="3090"/>
                    <a:pt x="2231" y="3371"/>
                  </a:cubicBezTo>
                  <a:cubicBezTo>
                    <a:pt x="3179" y="5877"/>
                    <a:pt x="4394" y="8283"/>
                    <a:pt x="5880" y="10593"/>
                  </a:cubicBezTo>
                  <a:cubicBezTo>
                    <a:pt x="5956" y="10712"/>
                    <a:pt x="6024" y="10835"/>
                    <a:pt x="6094" y="10951"/>
                  </a:cubicBezTo>
                  <a:cubicBezTo>
                    <a:pt x="4046" y="12991"/>
                    <a:pt x="2019" y="15012"/>
                    <a:pt x="0" y="17024"/>
                  </a:cubicBezTo>
                  <a:cubicBezTo>
                    <a:pt x="166" y="17359"/>
                    <a:pt x="297" y="17644"/>
                    <a:pt x="450" y="17921"/>
                  </a:cubicBezTo>
                  <a:cubicBezTo>
                    <a:pt x="559" y="18117"/>
                    <a:pt x="570" y="18299"/>
                    <a:pt x="443" y="18491"/>
                  </a:cubicBezTo>
                  <a:cubicBezTo>
                    <a:pt x="355" y="18625"/>
                    <a:pt x="277" y="18763"/>
                    <a:pt x="214" y="18906"/>
                  </a:cubicBezTo>
                  <a:cubicBezTo>
                    <a:pt x="179" y="18986"/>
                    <a:pt x="139" y="19096"/>
                    <a:pt x="175" y="19164"/>
                  </a:cubicBezTo>
                  <a:cubicBezTo>
                    <a:pt x="462" y="19717"/>
                    <a:pt x="876" y="20186"/>
                    <a:pt x="1406" y="20550"/>
                  </a:cubicBezTo>
                  <a:cubicBezTo>
                    <a:pt x="1668" y="20457"/>
                    <a:pt x="1862" y="20370"/>
                    <a:pt x="2068" y="20319"/>
                  </a:cubicBezTo>
                  <a:cubicBezTo>
                    <a:pt x="2305" y="20259"/>
                    <a:pt x="2506" y="20384"/>
                    <a:pt x="2432" y="20567"/>
                  </a:cubicBezTo>
                  <a:cubicBezTo>
                    <a:pt x="2271" y="20967"/>
                    <a:pt x="2606" y="21165"/>
                    <a:pt x="2838" y="21403"/>
                  </a:cubicBezTo>
                  <a:cubicBezTo>
                    <a:pt x="3027" y="21596"/>
                    <a:pt x="3335" y="21593"/>
                    <a:pt x="3548" y="21414"/>
                  </a:cubicBezTo>
                  <a:cubicBezTo>
                    <a:pt x="3624" y="21350"/>
                    <a:pt x="3679" y="21268"/>
                    <a:pt x="3745" y="21195"/>
                  </a:cubicBezTo>
                  <a:cubicBezTo>
                    <a:pt x="5406" y="19353"/>
                    <a:pt x="7068" y="17510"/>
                    <a:pt x="8732" y="15669"/>
                  </a:cubicBezTo>
                  <a:cubicBezTo>
                    <a:pt x="8850" y="15538"/>
                    <a:pt x="8982" y="15417"/>
                    <a:pt x="9151" y="15248"/>
                  </a:cubicBezTo>
                  <a:cubicBezTo>
                    <a:pt x="9312" y="15457"/>
                    <a:pt x="9442" y="15618"/>
                    <a:pt x="9566" y="15782"/>
                  </a:cubicBezTo>
                  <a:cubicBezTo>
                    <a:pt x="10552" y="17091"/>
                    <a:pt x="11622" y="18348"/>
                    <a:pt x="12799" y="19538"/>
                  </a:cubicBezTo>
                  <a:cubicBezTo>
                    <a:pt x="13137" y="19880"/>
                    <a:pt x="13363" y="19913"/>
                    <a:pt x="13764" y="19639"/>
                  </a:cubicBezTo>
                  <a:cubicBezTo>
                    <a:pt x="14071" y="19429"/>
                    <a:pt x="14340" y="19181"/>
                    <a:pt x="14638" y="18942"/>
                  </a:cubicBezTo>
                  <a:cubicBezTo>
                    <a:pt x="14977" y="19118"/>
                    <a:pt x="15325" y="19299"/>
                    <a:pt x="15670" y="19479"/>
                  </a:cubicBezTo>
                  <a:cubicBezTo>
                    <a:pt x="15874" y="19336"/>
                    <a:pt x="16024" y="19228"/>
                    <a:pt x="16179" y="19123"/>
                  </a:cubicBezTo>
                  <a:cubicBezTo>
                    <a:pt x="16407" y="18969"/>
                    <a:pt x="16586" y="18817"/>
                    <a:pt x="16625" y="18532"/>
                  </a:cubicBezTo>
                  <a:cubicBezTo>
                    <a:pt x="16663" y="18245"/>
                    <a:pt x="16848" y="17980"/>
                    <a:pt x="17238" y="17893"/>
                  </a:cubicBezTo>
                  <a:cubicBezTo>
                    <a:pt x="17537" y="17826"/>
                    <a:pt x="17736" y="17646"/>
                    <a:pt x="17893" y="17435"/>
                  </a:cubicBezTo>
                  <a:cubicBezTo>
                    <a:pt x="18144" y="17098"/>
                    <a:pt x="18337" y="16737"/>
                    <a:pt x="18424" y="16377"/>
                  </a:cubicBezTo>
                  <a:cubicBezTo>
                    <a:pt x="16705" y="14528"/>
                    <a:pt x="15014" y="12708"/>
                    <a:pt x="13308" y="10873"/>
                  </a:cubicBezTo>
                  <a:cubicBezTo>
                    <a:pt x="13494" y="10665"/>
                    <a:pt x="13612" y="10530"/>
                    <a:pt x="13734" y="10397"/>
                  </a:cubicBezTo>
                  <a:cubicBezTo>
                    <a:pt x="15805" y="8137"/>
                    <a:pt x="18039" y="6000"/>
                    <a:pt x="20413" y="3968"/>
                  </a:cubicBezTo>
                  <a:cubicBezTo>
                    <a:pt x="20703" y="3719"/>
                    <a:pt x="20983" y="3471"/>
                    <a:pt x="21190" y="3153"/>
                  </a:cubicBezTo>
                  <a:cubicBezTo>
                    <a:pt x="21585" y="2544"/>
                    <a:pt x="21600" y="2565"/>
                    <a:pt x="21129" y="2026"/>
                  </a:cubicBezTo>
                  <a:cubicBezTo>
                    <a:pt x="20955" y="1827"/>
                    <a:pt x="20762" y="1776"/>
                    <a:pt x="20487" y="1772"/>
                  </a:cubicBezTo>
                  <a:cubicBezTo>
                    <a:pt x="19961" y="1764"/>
                    <a:pt x="19720" y="1486"/>
                    <a:pt x="19806" y="1064"/>
                  </a:cubicBezTo>
                  <a:cubicBezTo>
                    <a:pt x="19825" y="971"/>
                    <a:pt x="19804" y="847"/>
                    <a:pt x="19743" y="773"/>
                  </a:cubicBezTo>
                  <a:cubicBezTo>
                    <a:pt x="19597" y="599"/>
                    <a:pt x="19434" y="429"/>
                    <a:pt x="19245" y="289"/>
                  </a:cubicBezTo>
                  <a:cubicBezTo>
                    <a:pt x="18978" y="92"/>
                    <a:pt x="18816" y="-4"/>
                    <a:pt x="18655" y="0"/>
                  </a:cubicBezTo>
                  <a:close/>
                </a:path>
              </a:pathLst>
            </a:custGeom>
            <a:solidFill>
              <a:schemeClr val="accent5"/>
            </a:solidFill>
            <a:ln w="12700" cap="flat">
              <a:noFill/>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sp>
          <p:nvSpPr>
            <p:cNvPr id="3884" name="Dingbat X"/>
            <p:cNvSpPr/>
            <p:nvPr/>
          </p:nvSpPr>
          <p:spPr>
            <a:xfrm>
              <a:off x="5508006" y="-1"/>
              <a:ext cx="515129" cy="608712"/>
            </a:xfrm>
            <a:custGeom>
              <a:avLst/>
              <a:gdLst/>
              <a:ahLst/>
              <a:cxnLst>
                <a:cxn ang="0">
                  <a:pos x="wd2" y="hd2"/>
                </a:cxn>
                <a:cxn ang="5400000">
                  <a:pos x="wd2" y="hd2"/>
                </a:cxn>
                <a:cxn ang="10800000">
                  <a:pos x="wd2" y="hd2"/>
                </a:cxn>
                <a:cxn ang="16200000">
                  <a:pos x="wd2" y="hd2"/>
                </a:cxn>
              </a:cxnLst>
              <a:rect l="0" t="0" r="r" b="b"/>
              <a:pathLst>
                <a:path w="21484" h="21548" fill="norm" stroke="1" extrusionOk="0">
                  <a:moveTo>
                    <a:pt x="18655" y="0"/>
                  </a:moveTo>
                  <a:cubicBezTo>
                    <a:pt x="18494" y="5"/>
                    <a:pt x="18333" y="109"/>
                    <a:pt x="18066" y="314"/>
                  </a:cubicBezTo>
                  <a:cubicBezTo>
                    <a:pt x="15478" y="2289"/>
                    <a:pt x="13027" y="4381"/>
                    <a:pt x="10727" y="6600"/>
                  </a:cubicBezTo>
                  <a:cubicBezTo>
                    <a:pt x="10587" y="6735"/>
                    <a:pt x="10434" y="6862"/>
                    <a:pt x="10258" y="7020"/>
                  </a:cubicBezTo>
                  <a:cubicBezTo>
                    <a:pt x="10102" y="6832"/>
                    <a:pt x="9974" y="6685"/>
                    <a:pt x="9856" y="6533"/>
                  </a:cubicBezTo>
                  <a:cubicBezTo>
                    <a:pt x="8908" y="5315"/>
                    <a:pt x="7971" y="4091"/>
                    <a:pt x="7009" y="2882"/>
                  </a:cubicBezTo>
                  <a:cubicBezTo>
                    <a:pt x="6625" y="2399"/>
                    <a:pt x="6178" y="1951"/>
                    <a:pt x="5769" y="1483"/>
                  </a:cubicBezTo>
                  <a:cubicBezTo>
                    <a:pt x="5573" y="1260"/>
                    <a:pt x="5327" y="1254"/>
                    <a:pt x="5044" y="1314"/>
                  </a:cubicBezTo>
                  <a:cubicBezTo>
                    <a:pt x="4759" y="1375"/>
                    <a:pt x="4593" y="1540"/>
                    <a:pt x="4590" y="1770"/>
                  </a:cubicBezTo>
                  <a:cubicBezTo>
                    <a:pt x="4583" y="2129"/>
                    <a:pt x="4349" y="2291"/>
                    <a:pt x="3989" y="2389"/>
                  </a:cubicBezTo>
                  <a:cubicBezTo>
                    <a:pt x="3741" y="2232"/>
                    <a:pt x="3498" y="2079"/>
                    <a:pt x="3221" y="1904"/>
                  </a:cubicBezTo>
                  <a:cubicBezTo>
                    <a:pt x="2922" y="2176"/>
                    <a:pt x="2660" y="2427"/>
                    <a:pt x="2382" y="2665"/>
                  </a:cubicBezTo>
                  <a:cubicBezTo>
                    <a:pt x="2135" y="2876"/>
                    <a:pt x="2125" y="3090"/>
                    <a:pt x="2231" y="3371"/>
                  </a:cubicBezTo>
                  <a:cubicBezTo>
                    <a:pt x="3179" y="5877"/>
                    <a:pt x="4394" y="8283"/>
                    <a:pt x="5880" y="10593"/>
                  </a:cubicBezTo>
                  <a:cubicBezTo>
                    <a:pt x="5956" y="10712"/>
                    <a:pt x="6024" y="10835"/>
                    <a:pt x="6094" y="10951"/>
                  </a:cubicBezTo>
                  <a:cubicBezTo>
                    <a:pt x="4046" y="12991"/>
                    <a:pt x="2019" y="15012"/>
                    <a:pt x="0" y="17024"/>
                  </a:cubicBezTo>
                  <a:cubicBezTo>
                    <a:pt x="166" y="17359"/>
                    <a:pt x="297" y="17644"/>
                    <a:pt x="450" y="17921"/>
                  </a:cubicBezTo>
                  <a:cubicBezTo>
                    <a:pt x="559" y="18117"/>
                    <a:pt x="570" y="18299"/>
                    <a:pt x="443" y="18491"/>
                  </a:cubicBezTo>
                  <a:cubicBezTo>
                    <a:pt x="355" y="18625"/>
                    <a:pt x="277" y="18763"/>
                    <a:pt x="214" y="18906"/>
                  </a:cubicBezTo>
                  <a:cubicBezTo>
                    <a:pt x="179" y="18986"/>
                    <a:pt x="139" y="19096"/>
                    <a:pt x="175" y="19164"/>
                  </a:cubicBezTo>
                  <a:cubicBezTo>
                    <a:pt x="462" y="19717"/>
                    <a:pt x="876" y="20186"/>
                    <a:pt x="1406" y="20550"/>
                  </a:cubicBezTo>
                  <a:cubicBezTo>
                    <a:pt x="1668" y="20457"/>
                    <a:pt x="1862" y="20370"/>
                    <a:pt x="2068" y="20319"/>
                  </a:cubicBezTo>
                  <a:cubicBezTo>
                    <a:pt x="2305" y="20259"/>
                    <a:pt x="2506" y="20384"/>
                    <a:pt x="2432" y="20567"/>
                  </a:cubicBezTo>
                  <a:cubicBezTo>
                    <a:pt x="2271" y="20967"/>
                    <a:pt x="2606" y="21165"/>
                    <a:pt x="2838" y="21403"/>
                  </a:cubicBezTo>
                  <a:cubicBezTo>
                    <a:pt x="3027" y="21596"/>
                    <a:pt x="3335" y="21593"/>
                    <a:pt x="3548" y="21414"/>
                  </a:cubicBezTo>
                  <a:cubicBezTo>
                    <a:pt x="3624" y="21350"/>
                    <a:pt x="3679" y="21268"/>
                    <a:pt x="3745" y="21195"/>
                  </a:cubicBezTo>
                  <a:cubicBezTo>
                    <a:pt x="5406" y="19353"/>
                    <a:pt x="7068" y="17510"/>
                    <a:pt x="8732" y="15669"/>
                  </a:cubicBezTo>
                  <a:cubicBezTo>
                    <a:pt x="8850" y="15538"/>
                    <a:pt x="8982" y="15417"/>
                    <a:pt x="9151" y="15248"/>
                  </a:cubicBezTo>
                  <a:cubicBezTo>
                    <a:pt x="9312" y="15457"/>
                    <a:pt x="9442" y="15618"/>
                    <a:pt x="9566" y="15782"/>
                  </a:cubicBezTo>
                  <a:cubicBezTo>
                    <a:pt x="10552" y="17091"/>
                    <a:pt x="11622" y="18348"/>
                    <a:pt x="12799" y="19538"/>
                  </a:cubicBezTo>
                  <a:cubicBezTo>
                    <a:pt x="13137" y="19880"/>
                    <a:pt x="13363" y="19913"/>
                    <a:pt x="13764" y="19639"/>
                  </a:cubicBezTo>
                  <a:cubicBezTo>
                    <a:pt x="14071" y="19429"/>
                    <a:pt x="14340" y="19181"/>
                    <a:pt x="14638" y="18942"/>
                  </a:cubicBezTo>
                  <a:cubicBezTo>
                    <a:pt x="14977" y="19118"/>
                    <a:pt x="15325" y="19299"/>
                    <a:pt x="15670" y="19479"/>
                  </a:cubicBezTo>
                  <a:cubicBezTo>
                    <a:pt x="15874" y="19336"/>
                    <a:pt x="16024" y="19228"/>
                    <a:pt x="16179" y="19123"/>
                  </a:cubicBezTo>
                  <a:cubicBezTo>
                    <a:pt x="16407" y="18969"/>
                    <a:pt x="16586" y="18817"/>
                    <a:pt x="16625" y="18532"/>
                  </a:cubicBezTo>
                  <a:cubicBezTo>
                    <a:pt x="16663" y="18245"/>
                    <a:pt x="16848" y="17980"/>
                    <a:pt x="17238" y="17893"/>
                  </a:cubicBezTo>
                  <a:cubicBezTo>
                    <a:pt x="17537" y="17826"/>
                    <a:pt x="17736" y="17646"/>
                    <a:pt x="17893" y="17435"/>
                  </a:cubicBezTo>
                  <a:cubicBezTo>
                    <a:pt x="18144" y="17098"/>
                    <a:pt x="18337" y="16737"/>
                    <a:pt x="18424" y="16377"/>
                  </a:cubicBezTo>
                  <a:cubicBezTo>
                    <a:pt x="16705" y="14528"/>
                    <a:pt x="15014" y="12708"/>
                    <a:pt x="13308" y="10873"/>
                  </a:cubicBezTo>
                  <a:cubicBezTo>
                    <a:pt x="13494" y="10665"/>
                    <a:pt x="13612" y="10530"/>
                    <a:pt x="13734" y="10397"/>
                  </a:cubicBezTo>
                  <a:cubicBezTo>
                    <a:pt x="15805" y="8137"/>
                    <a:pt x="18039" y="6000"/>
                    <a:pt x="20413" y="3968"/>
                  </a:cubicBezTo>
                  <a:cubicBezTo>
                    <a:pt x="20703" y="3719"/>
                    <a:pt x="20983" y="3471"/>
                    <a:pt x="21190" y="3153"/>
                  </a:cubicBezTo>
                  <a:cubicBezTo>
                    <a:pt x="21585" y="2544"/>
                    <a:pt x="21600" y="2565"/>
                    <a:pt x="21129" y="2026"/>
                  </a:cubicBezTo>
                  <a:cubicBezTo>
                    <a:pt x="20955" y="1827"/>
                    <a:pt x="20762" y="1776"/>
                    <a:pt x="20487" y="1772"/>
                  </a:cubicBezTo>
                  <a:cubicBezTo>
                    <a:pt x="19961" y="1764"/>
                    <a:pt x="19720" y="1486"/>
                    <a:pt x="19806" y="1064"/>
                  </a:cubicBezTo>
                  <a:cubicBezTo>
                    <a:pt x="19825" y="971"/>
                    <a:pt x="19804" y="847"/>
                    <a:pt x="19743" y="773"/>
                  </a:cubicBezTo>
                  <a:cubicBezTo>
                    <a:pt x="19597" y="599"/>
                    <a:pt x="19434" y="429"/>
                    <a:pt x="19245" y="289"/>
                  </a:cubicBezTo>
                  <a:cubicBezTo>
                    <a:pt x="18978" y="92"/>
                    <a:pt x="18816" y="-4"/>
                    <a:pt x="18655" y="0"/>
                  </a:cubicBezTo>
                  <a:close/>
                </a:path>
              </a:pathLst>
            </a:custGeom>
            <a:solidFill>
              <a:schemeClr val="accent5"/>
            </a:solidFill>
            <a:ln w="12700" cap="flat">
              <a:noFill/>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sp>
          <p:nvSpPr>
            <p:cNvPr id="3885" name="Dingbat X"/>
            <p:cNvSpPr/>
            <p:nvPr/>
          </p:nvSpPr>
          <p:spPr>
            <a:xfrm>
              <a:off x="6214821" y="-1"/>
              <a:ext cx="515129" cy="608712"/>
            </a:xfrm>
            <a:custGeom>
              <a:avLst/>
              <a:gdLst/>
              <a:ahLst/>
              <a:cxnLst>
                <a:cxn ang="0">
                  <a:pos x="wd2" y="hd2"/>
                </a:cxn>
                <a:cxn ang="5400000">
                  <a:pos x="wd2" y="hd2"/>
                </a:cxn>
                <a:cxn ang="10800000">
                  <a:pos x="wd2" y="hd2"/>
                </a:cxn>
                <a:cxn ang="16200000">
                  <a:pos x="wd2" y="hd2"/>
                </a:cxn>
              </a:cxnLst>
              <a:rect l="0" t="0" r="r" b="b"/>
              <a:pathLst>
                <a:path w="21484" h="21548" fill="norm" stroke="1" extrusionOk="0">
                  <a:moveTo>
                    <a:pt x="18655" y="0"/>
                  </a:moveTo>
                  <a:cubicBezTo>
                    <a:pt x="18494" y="5"/>
                    <a:pt x="18333" y="109"/>
                    <a:pt x="18066" y="314"/>
                  </a:cubicBezTo>
                  <a:cubicBezTo>
                    <a:pt x="15478" y="2289"/>
                    <a:pt x="13027" y="4381"/>
                    <a:pt x="10727" y="6600"/>
                  </a:cubicBezTo>
                  <a:cubicBezTo>
                    <a:pt x="10587" y="6735"/>
                    <a:pt x="10434" y="6862"/>
                    <a:pt x="10258" y="7020"/>
                  </a:cubicBezTo>
                  <a:cubicBezTo>
                    <a:pt x="10102" y="6832"/>
                    <a:pt x="9974" y="6685"/>
                    <a:pt x="9856" y="6533"/>
                  </a:cubicBezTo>
                  <a:cubicBezTo>
                    <a:pt x="8908" y="5315"/>
                    <a:pt x="7971" y="4091"/>
                    <a:pt x="7009" y="2882"/>
                  </a:cubicBezTo>
                  <a:cubicBezTo>
                    <a:pt x="6625" y="2399"/>
                    <a:pt x="6178" y="1951"/>
                    <a:pt x="5769" y="1483"/>
                  </a:cubicBezTo>
                  <a:cubicBezTo>
                    <a:pt x="5573" y="1260"/>
                    <a:pt x="5327" y="1254"/>
                    <a:pt x="5044" y="1314"/>
                  </a:cubicBezTo>
                  <a:cubicBezTo>
                    <a:pt x="4759" y="1375"/>
                    <a:pt x="4593" y="1540"/>
                    <a:pt x="4590" y="1770"/>
                  </a:cubicBezTo>
                  <a:cubicBezTo>
                    <a:pt x="4583" y="2129"/>
                    <a:pt x="4349" y="2291"/>
                    <a:pt x="3989" y="2389"/>
                  </a:cubicBezTo>
                  <a:cubicBezTo>
                    <a:pt x="3741" y="2232"/>
                    <a:pt x="3498" y="2079"/>
                    <a:pt x="3221" y="1904"/>
                  </a:cubicBezTo>
                  <a:cubicBezTo>
                    <a:pt x="2922" y="2176"/>
                    <a:pt x="2660" y="2427"/>
                    <a:pt x="2382" y="2665"/>
                  </a:cubicBezTo>
                  <a:cubicBezTo>
                    <a:pt x="2135" y="2876"/>
                    <a:pt x="2125" y="3090"/>
                    <a:pt x="2231" y="3371"/>
                  </a:cubicBezTo>
                  <a:cubicBezTo>
                    <a:pt x="3179" y="5877"/>
                    <a:pt x="4394" y="8283"/>
                    <a:pt x="5880" y="10593"/>
                  </a:cubicBezTo>
                  <a:cubicBezTo>
                    <a:pt x="5956" y="10712"/>
                    <a:pt x="6024" y="10835"/>
                    <a:pt x="6094" y="10951"/>
                  </a:cubicBezTo>
                  <a:cubicBezTo>
                    <a:pt x="4046" y="12991"/>
                    <a:pt x="2019" y="15012"/>
                    <a:pt x="0" y="17024"/>
                  </a:cubicBezTo>
                  <a:cubicBezTo>
                    <a:pt x="166" y="17359"/>
                    <a:pt x="297" y="17644"/>
                    <a:pt x="450" y="17921"/>
                  </a:cubicBezTo>
                  <a:cubicBezTo>
                    <a:pt x="559" y="18117"/>
                    <a:pt x="570" y="18299"/>
                    <a:pt x="443" y="18491"/>
                  </a:cubicBezTo>
                  <a:cubicBezTo>
                    <a:pt x="355" y="18625"/>
                    <a:pt x="277" y="18763"/>
                    <a:pt x="214" y="18906"/>
                  </a:cubicBezTo>
                  <a:cubicBezTo>
                    <a:pt x="179" y="18986"/>
                    <a:pt x="139" y="19096"/>
                    <a:pt x="175" y="19164"/>
                  </a:cubicBezTo>
                  <a:cubicBezTo>
                    <a:pt x="462" y="19717"/>
                    <a:pt x="876" y="20186"/>
                    <a:pt x="1406" y="20550"/>
                  </a:cubicBezTo>
                  <a:cubicBezTo>
                    <a:pt x="1668" y="20457"/>
                    <a:pt x="1862" y="20370"/>
                    <a:pt x="2068" y="20319"/>
                  </a:cubicBezTo>
                  <a:cubicBezTo>
                    <a:pt x="2305" y="20259"/>
                    <a:pt x="2506" y="20384"/>
                    <a:pt x="2432" y="20567"/>
                  </a:cubicBezTo>
                  <a:cubicBezTo>
                    <a:pt x="2271" y="20967"/>
                    <a:pt x="2606" y="21165"/>
                    <a:pt x="2838" y="21403"/>
                  </a:cubicBezTo>
                  <a:cubicBezTo>
                    <a:pt x="3027" y="21596"/>
                    <a:pt x="3335" y="21593"/>
                    <a:pt x="3548" y="21414"/>
                  </a:cubicBezTo>
                  <a:cubicBezTo>
                    <a:pt x="3624" y="21350"/>
                    <a:pt x="3679" y="21268"/>
                    <a:pt x="3745" y="21195"/>
                  </a:cubicBezTo>
                  <a:cubicBezTo>
                    <a:pt x="5406" y="19353"/>
                    <a:pt x="7068" y="17510"/>
                    <a:pt x="8732" y="15669"/>
                  </a:cubicBezTo>
                  <a:cubicBezTo>
                    <a:pt x="8850" y="15538"/>
                    <a:pt x="8982" y="15417"/>
                    <a:pt x="9151" y="15248"/>
                  </a:cubicBezTo>
                  <a:cubicBezTo>
                    <a:pt x="9312" y="15457"/>
                    <a:pt x="9442" y="15618"/>
                    <a:pt x="9566" y="15782"/>
                  </a:cubicBezTo>
                  <a:cubicBezTo>
                    <a:pt x="10552" y="17091"/>
                    <a:pt x="11622" y="18348"/>
                    <a:pt x="12799" y="19538"/>
                  </a:cubicBezTo>
                  <a:cubicBezTo>
                    <a:pt x="13137" y="19880"/>
                    <a:pt x="13363" y="19913"/>
                    <a:pt x="13764" y="19639"/>
                  </a:cubicBezTo>
                  <a:cubicBezTo>
                    <a:pt x="14071" y="19429"/>
                    <a:pt x="14340" y="19181"/>
                    <a:pt x="14638" y="18942"/>
                  </a:cubicBezTo>
                  <a:cubicBezTo>
                    <a:pt x="14977" y="19118"/>
                    <a:pt x="15325" y="19299"/>
                    <a:pt x="15670" y="19479"/>
                  </a:cubicBezTo>
                  <a:cubicBezTo>
                    <a:pt x="15874" y="19336"/>
                    <a:pt x="16024" y="19228"/>
                    <a:pt x="16179" y="19123"/>
                  </a:cubicBezTo>
                  <a:cubicBezTo>
                    <a:pt x="16407" y="18969"/>
                    <a:pt x="16586" y="18817"/>
                    <a:pt x="16625" y="18532"/>
                  </a:cubicBezTo>
                  <a:cubicBezTo>
                    <a:pt x="16663" y="18245"/>
                    <a:pt x="16848" y="17980"/>
                    <a:pt x="17238" y="17893"/>
                  </a:cubicBezTo>
                  <a:cubicBezTo>
                    <a:pt x="17537" y="17826"/>
                    <a:pt x="17736" y="17646"/>
                    <a:pt x="17893" y="17435"/>
                  </a:cubicBezTo>
                  <a:cubicBezTo>
                    <a:pt x="18144" y="17098"/>
                    <a:pt x="18337" y="16737"/>
                    <a:pt x="18424" y="16377"/>
                  </a:cubicBezTo>
                  <a:cubicBezTo>
                    <a:pt x="16705" y="14528"/>
                    <a:pt x="15014" y="12708"/>
                    <a:pt x="13308" y="10873"/>
                  </a:cubicBezTo>
                  <a:cubicBezTo>
                    <a:pt x="13494" y="10665"/>
                    <a:pt x="13612" y="10530"/>
                    <a:pt x="13734" y="10397"/>
                  </a:cubicBezTo>
                  <a:cubicBezTo>
                    <a:pt x="15805" y="8137"/>
                    <a:pt x="18039" y="6000"/>
                    <a:pt x="20413" y="3968"/>
                  </a:cubicBezTo>
                  <a:cubicBezTo>
                    <a:pt x="20703" y="3719"/>
                    <a:pt x="20983" y="3471"/>
                    <a:pt x="21190" y="3153"/>
                  </a:cubicBezTo>
                  <a:cubicBezTo>
                    <a:pt x="21585" y="2544"/>
                    <a:pt x="21600" y="2565"/>
                    <a:pt x="21129" y="2026"/>
                  </a:cubicBezTo>
                  <a:cubicBezTo>
                    <a:pt x="20955" y="1827"/>
                    <a:pt x="20762" y="1776"/>
                    <a:pt x="20487" y="1772"/>
                  </a:cubicBezTo>
                  <a:cubicBezTo>
                    <a:pt x="19961" y="1764"/>
                    <a:pt x="19720" y="1486"/>
                    <a:pt x="19806" y="1064"/>
                  </a:cubicBezTo>
                  <a:cubicBezTo>
                    <a:pt x="19825" y="971"/>
                    <a:pt x="19804" y="847"/>
                    <a:pt x="19743" y="773"/>
                  </a:cubicBezTo>
                  <a:cubicBezTo>
                    <a:pt x="19597" y="599"/>
                    <a:pt x="19434" y="429"/>
                    <a:pt x="19245" y="289"/>
                  </a:cubicBezTo>
                  <a:cubicBezTo>
                    <a:pt x="18978" y="92"/>
                    <a:pt x="18816" y="-4"/>
                    <a:pt x="18655" y="0"/>
                  </a:cubicBezTo>
                  <a:close/>
                </a:path>
              </a:pathLst>
            </a:custGeom>
            <a:solidFill>
              <a:schemeClr val="accent5"/>
            </a:solidFill>
            <a:ln w="12700" cap="flat">
              <a:noFill/>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grpSp>
      <p:sp>
        <p:nvSpPr>
          <p:cNvPr id="3887" name="*All tests were done on Ubuntu 16.04, Windows 10, OS X 10.12.6, iOS 11.3, and Android Oreo."/>
          <p:cNvSpPr txBox="1"/>
          <p:nvPr/>
        </p:nvSpPr>
        <p:spPr>
          <a:xfrm>
            <a:off x="4364" y="9270999"/>
            <a:ext cx="10946236" cy="419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ct val="117999"/>
              </a:lnSpc>
              <a:defRPr b="0" sz="2200">
                <a:latin typeface="Gill Sans"/>
                <a:ea typeface="Gill Sans"/>
                <a:cs typeface="Gill Sans"/>
                <a:sym typeface="Gill Sans"/>
              </a:defRPr>
            </a:lvl1pPr>
          </a:lstStyle>
          <a:p>
            <a:pPr/>
            <a:r>
              <a:t>*All tests were done on Ubuntu 16.04, Windows 10, OS X 10.12.6, iOS 11.3, and Android Oreo.</a:t>
            </a:r>
          </a:p>
        </p:txBody>
      </p:sp>
      <p:grpSp>
        <p:nvGrpSpPr>
          <p:cNvPr id="3898" name="Group"/>
          <p:cNvGrpSpPr/>
          <p:nvPr/>
        </p:nvGrpSpPr>
        <p:grpSpPr>
          <a:xfrm>
            <a:off x="4992231" y="6266420"/>
            <a:ext cx="7374143" cy="608711"/>
            <a:chOff x="0" y="0"/>
            <a:chExt cx="7374142" cy="608710"/>
          </a:xfrm>
        </p:grpSpPr>
        <p:sp>
          <p:nvSpPr>
            <p:cNvPr id="3888" name="Dingbat X"/>
            <p:cNvSpPr/>
            <p:nvPr/>
          </p:nvSpPr>
          <p:spPr>
            <a:xfrm>
              <a:off x="0" y="0"/>
              <a:ext cx="515128" cy="608711"/>
            </a:xfrm>
            <a:custGeom>
              <a:avLst/>
              <a:gdLst/>
              <a:ahLst/>
              <a:cxnLst>
                <a:cxn ang="0">
                  <a:pos x="wd2" y="hd2"/>
                </a:cxn>
                <a:cxn ang="5400000">
                  <a:pos x="wd2" y="hd2"/>
                </a:cxn>
                <a:cxn ang="10800000">
                  <a:pos x="wd2" y="hd2"/>
                </a:cxn>
                <a:cxn ang="16200000">
                  <a:pos x="wd2" y="hd2"/>
                </a:cxn>
              </a:cxnLst>
              <a:rect l="0" t="0" r="r" b="b"/>
              <a:pathLst>
                <a:path w="21484" h="21548" fill="norm" stroke="1" extrusionOk="0">
                  <a:moveTo>
                    <a:pt x="18655" y="0"/>
                  </a:moveTo>
                  <a:cubicBezTo>
                    <a:pt x="18494" y="5"/>
                    <a:pt x="18333" y="109"/>
                    <a:pt x="18066" y="314"/>
                  </a:cubicBezTo>
                  <a:cubicBezTo>
                    <a:pt x="15478" y="2289"/>
                    <a:pt x="13027" y="4381"/>
                    <a:pt x="10727" y="6600"/>
                  </a:cubicBezTo>
                  <a:cubicBezTo>
                    <a:pt x="10587" y="6735"/>
                    <a:pt x="10434" y="6862"/>
                    <a:pt x="10258" y="7020"/>
                  </a:cubicBezTo>
                  <a:cubicBezTo>
                    <a:pt x="10102" y="6832"/>
                    <a:pt x="9974" y="6685"/>
                    <a:pt x="9856" y="6533"/>
                  </a:cubicBezTo>
                  <a:cubicBezTo>
                    <a:pt x="8908" y="5315"/>
                    <a:pt x="7971" y="4091"/>
                    <a:pt x="7009" y="2882"/>
                  </a:cubicBezTo>
                  <a:cubicBezTo>
                    <a:pt x="6625" y="2399"/>
                    <a:pt x="6178" y="1951"/>
                    <a:pt x="5769" y="1483"/>
                  </a:cubicBezTo>
                  <a:cubicBezTo>
                    <a:pt x="5573" y="1260"/>
                    <a:pt x="5327" y="1254"/>
                    <a:pt x="5044" y="1314"/>
                  </a:cubicBezTo>
                  <a:cubicBezTo>
                    <a:pt x="4759" y="1375"/>
                    <a:pt x="4593" y="1540"/>
                    <a:pt x="4590" y="1770"/>
                  </a:cubicBezTo>
                  <a:cubicBezTo>
                    <a:pt x="4583" y="2129"/>
                    <a:pt x="4349" y="2291"/>
                    <a:pt x="3989" y="2389"/>
                  </a:cubicBezTo>
                  <a:cubicBezTo>
                    <a:pt x="3741" y="2232"/>
                    <a:pt x="3498" y="2079"/>
                    <a:pt x="3221" y="1904"/>
                  </a:cubicBezTo>
                  <a:cubicBezTo>
                    <a:pt x="2922" y="2176"/>
                    <a:pt x="2660" y="2427"/>
                    <a:pt x="2382" y="2665"/>
                  </a:cubicBezTo>
                  <a:cubicBezTo>
                    <a:pt x="2135" y="2876"/>
                    <a:pt x="2125" y="3090"/>
                    <a:pt x="2231" y="3371"/>
                  </a:cubicBezTo>
                  <a:cubicBezTo>
                    <a:pt x="3179" y="5877"/>
                    <a:pt x="4394" y="8283"/>
                    <a:pt x="5880" y="10593"/>
                  </a:cubicBezTo>
                  <a:cubicBezTo>
                    <a:pt x="5956" y="10712"/>
                    <a:pt x="6024" y="10835"/>
                    <a:pt x="6094" y="10951"/>
                  </a:cubicBezTo>
                  <a:cubicBezTo>
                    <a:pt x="4046" y="12991"/>
                    <a:pt x="2019" y="15012"/>
                    <a:pt x="0" y="17024"/>
                  </a:cubicBezTo>
                  <a:cubicBezTo>
                    <a:pt x="166" y="17359"/>
                    <a:pt x="297" y="17644"/>
                    <a:pt x="450" y="17921"/>
                  </a:cubicBezTo>
                  <a:cubicBezTo>
                    <a:pt x="559" y="18117"/>
                    <a:pt x="570" y="18299"/>
                    <a:pt x="443" y="18491"/>
                  </a:cubicBezTo>
                  <a:cubicBezTo>
                    <a:pt x="355" y="18625"/>
                    <a:pt x="277" y="18763"/>
                    <a:pt x="214" y="18906"/>
                  </a:cubicBezTo>
                  <a:cubicBezTo>
                    <a:pt x="179" y="18986"/>
                    <a:pt x="139" y="19096"/>
                    <a:pt x="175" y="19164"/>
                  </a:cubicBezTo>
                  <a:cubicBezTo>
                    <a:pt x="462" y="19717"/>
                    <a:pt x="876" y="20186"/>
                    <a:pt x="1406" y="20550"/>
                  </a:cubicBezTo>
                  <a:cubicBezTo>
                    <a:pt x="1668" y="20457"/>
                    <a:pt x="1862" y="20370"/>
                    <a:pt x="2068" y="20319"/>
                  </a:cubicBezTo>
                  <a:cubicBezTo>
                    <a:pt x="2305" y="20259"/>
                    <a:pt x="2506" y="20384"/>
                    <a:pt x="2432" y="20567"/>
                  </a:cubicBezTo>
                  <a:cubicBezTo>
                    <a:pt x="2271" y="20967"/>
                    <a:pt x="2606" y="21165"/>
                    <a:pt x="2838" y="21403"/>
                  </a:cubicBezTo>
                  <a:cubicBezTo>
                    <a:pt x="3027" y="21596"/>
                    <a:pt x="3335" y="21593"/>
                    <a:pt x="3548" y="21414"/>
                  </a:cubicBezTo>
                  <a:cubicBezTo>
                    <a:pt x="3624" y="21350"/>
                    <a:pt x="3679" y="21268"/>
                    <a:pt x="3745" y="21195"/>
                  </a:cubicBezTo>
                  <a:cubicBezTo>
                    <a:pt x="5406" y="19353"/>
                    <a:pt x="7068" y="17510"/>
                    <a:pt x="8732" y="15669"/>
                  </a:cubicBezTo>
                  <a:cubicBezTo>
                    <a:pt x="8850" y="15538"/>
                    <a:pt x="8982" y="15417"/>
                    <a:pt x="9151" y="15248"/>
                  </a:cubicBezTo>
                  <a:cubicBezTo>
                    <a:pt x="9312" y="15457"/>
                    <a:pt x="9442" y="15618"/>
                    <a:pt x="9566" y="15782"/>
                  </a:cubicBezTo>
                  <a:cubicBezTo>
                    <a:pt x="10552" y="17091"/>
                    <a:pt x="11622" y="18348"/>
                    <a:pt x="12799" y="19538"/>
                  </a:cubicBezTo>
                  <a:cubicBezTo>
                    <a:pt x="13137" y="19880"/>
                    <a:pt x="13363" y="19913"/>
                    <a:pt x="13764" y="19639"/>
                  </a:cubicBezTo>
                  <a:cubicBezTo>
                    <a:pt x="14071" y="19429"/>
                    <a:pt x="14340" y="19181"/>
                    <a:pt x="14638" y="18942"/>
                  </a:cubicBezTo>
                  <a:cubicBezTo>
                    <a:pt x="14977" y="19118"/>
                    <a:pt x="15325" y="19299"/>
                    <a:pt x="15670" y="19479"/>
                  </a:cubicBezTo>
                  <a:cubicBezTo>
                    <a:pt x="15874" y="19336"/>
                    <a:pt x="16024" y="19228"/>
                    <a:pt x="16179" y="19123"/>
                  </a:cubicBezTo>
                  <a:cubicBezTo>
                    <a:pt x="16407" y="18969"/>
                    <a:pt x="16586" y="18817"/>
                    <a:pt x="16625" y="18532"/>
                  </a:cubicBezTo>
                  <a:cubicBezTo>
                    <a:pt x="16663" y="18245"/>
                    <a:pt x="16848" y="17980"/>
                    <a:pt x="17238" y="17893"/>
                  </a:cubicBezTo>
                  <a:cubicBezTo>
                    <a:pt x="17537" y="17826"/>
                    <a:pt x="17736" y="17646"/>
                    <a:pt x="17893" y="17435"/>
                  </a:cubicBezTo>
                  <a:cubicBezTo>
                    <a:pt x="18144" y="17098"/>
                    <a:pt x="18337" y="16737"/>
                    <a:pt x="18424" y="16377"/>
                  </a:cubicBezTo>
                  <a:cubicBezTo>
                    <a:pt x="16705" y="14528"/>
                    <a:pt x="15014" y="12708"/>
                    <a:pt x="13308" y="10873"/>
                  </a:cubicBezTo>
                  <a:cubicBezTo>
                    <a:pt x="13494" y="10665"/>
                    <a:pt x="13612" y="10530"/>
                    <a:pt x="13734" y="10397"/>
                  </a:cubicBezTo>
                  <a:cubicBezTo>
                    <a:pt x="15805" y="8137"/>
                    <a:pt x="18039" y="6000"/>
                    <a:pt x="20413" y="3968"/>
                  </a:cubicBezTo>
                  <a:cubicBezTo>
                    <a:pt x="20703" y="3719"/>
                    <a:pt x="20983" y="3471"/>
                    <a:pt x="21190" y="3153"/>
                  </a:cubicBezTo>
                  <a:cubicBezTo>
                    <a:pt x="21585" y="2544"/>
                    <a:pt x="21600" y="2565"/>
                    <a:pt x="21129" y="2026"/>
                  </a:cubicBezTo>
                  <a:cubicBezTo>
                    <a:pt x="20955" y="1827"/>
                    <a:pt x="20762" y="1776"/>
                    <a:pt x="20487" y="1772"/>
                  </a:cubicBezTo>
                  <a:cubicBezTo>
                    <a:pt x="19961" y="1764"/>
                    <a:pt x="19720" y="1486"/>
                    <a:pt x="19806" y="1064"/>
                  </a:cubicBezTo>
                  <a:cubicBezTo>
                    <a:pt x="19825" y="971"/>
                    <a:pt x="19804" y="847"/>
                    <a:pt x="19743" y="773"/>
                  </a:cubicBezTo>
                  <a:cubicBezTo>
                    <a:pt x="19597" y="599"/>
                    <a:pt x="19434" y="429"/>
                    <a:pt x="19245" y="289"/>
                  </a:cubicBezTo>
                  <a:cubicBezTo>
                    <a:pt x="18978" y="92"/>
                    <a:pt x="18816" y="-4"/>
                    <a:pt x="18655" y="0"/>
                  </a:cubicBezTo>
                  <a:close/>
                </a:path>
              </a:pathLst>
            </a:custGeom>
            <a:solidFill>
              <a:schemeClr val="accent5"/>
            </a:solidFill>
            <a:ln w="12700" cap="flat">
              <a:noFill/>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sp>
          <p:nvSpPr>
            <p:cNvPr id="3889" name="Dingbat X"/>
            <p:cNvSpPr/>
            <p:nvPr/>
          </p:nvSpPr>
          <p:spPr>
            <a:xfrm>
              <a:off x="1606372" y="0"/>
              <a:ext cx="515129" cy="608711"/>
            </a:xfrm>
            <a:custGeom>
              <a:avLst/>
              <a:gdLst/>
              <a:ahLst/>
              <a:cxnLst>
                <a:cxn ang="0">
                  <a:pos x="wd2" y="hd2"/>
                </a:cxn>
                <a:cxn ang="5400000">
                  <a:pos x="wd2" y="hd2"/>
                </a:cxn>
                <a:cxn ang="10800000">
                  <a:pos x="wd2" y="hd2"/>
                </a:cxn>
                <a:cxn ang="16200000">
                  <a:pos x="wd2" y="hd2"/>
                </a:cxn>
              </a:cxnLst>
              <a:rect l="0" t="0" r="r" b="b"/>
              <a:pathLst>
                <a:path w="21484" h="21548" fill="norm" stroke="1" extrusionOk="0">
                  <a:moveTo>
                    <a:pt x="18655" y="0"/>
                  </a:moveTo>
                  <a:cubicBezTo>
                    <a:pt x="18494" y="5"/>
                    <a:pt x="18333" y="109"/>
                    <a:pt x="18066" y="314"/>
                  </a:cubicBezTo>
                  <a:cubicBezTo>
                    <a:pt x="15478" y="2289"/>
                    <a:pt x="13027" y="4381"/>
                    <a:pt x="10727" y="6600"/>
                  </a:cubicBezTo>
                  <a:cubicBezTo>
                    <a:pt x="10587" y="6735"/>
                    <a:pt x="10434" y="6862"/>
                    <a:pt x="10258" y="7020"/>
                  </a:cubicBezTo>
                  <a:cubicBezTo>
                    <a:pt x="10102" y="6832"/>
                    <a:pt x="9974" y="6685"/>
                    <a:pt x="9856" y="6533"/>
                  </a:cubicBezTo>
                  <a:cubicBezTo>
                    <a:pt x="8908" y="5315"/>
                    <a:pt x="7971" y="4091"/>
                    <a:pt x="7009" y="2882"/>
                  </a:cubicBezTo>
                  <a:cubicBezTo>
                    <a:pt x="6625" y="2399"/>
                    <a:pt x="6178" y="1951"/>
                    <a:pt x="5769" y="1483"/>
                  </a:cubicBezTo>
                  <a:cubicBezTo>
                    <a:pt x="5573" y="1260"/>
                    <a:pt x="5327" y="1254"/>
                    <a:pt x="5044" y="1314"/>
                  </a:cubicBezTo>
                  <a:cubicBezTo>
                    <a:pt x="4759" y="1375"/>
                    <a:pt x="4593" y="1540"/>
                    <a:pt x="4590" y="1770"/>
                  </a:cubicBezTo>
                  <a:cubicBezTo>
                    <a:pt x="4583" y="2129"/>
                    <a:pt x="4349" y="2291"/>
                    <a:pt x="3989" y="2389"/>
                  </a:cubicBezTo>
                  <a:cubicBezTo>
                    <a:pt x="3741" y="2232"/>
                    <a:pt x="3498" y="2079"/>
                    <a:pt x="3221" y="1904"/>
                  </a:cubicBezTo>
                  <a:cubicBezTo>
                    <a:pt x="2922" y="2176"/>
                    <a:pt x="2660" y="2427"/>
                    <a:pt x="2382" y="2665"/>
                  </a:cubicBezTo>
                  <a:cubicBezTo>
                    <a:pt x="2135" y="2876"/>
                    <a:pt x="2125" y="3090"/>
                    <a:pt x="2231" y="3371"/>
                  </a:cubicBezTo>
                  <a:cubicBezTo>
                    <a:pt x="3179" y="5877"/>
                    <a:pt x="4394" y="8283"/>
                    <a:pt x="5880" y="10593"/>
                  </a:cubicBezTo>
                  <a:cubicBezTo>
                    <a:pt x="5956" y="10712"/>
                    <a:pt x="6024" y="10835"/>
                    <a:pt x="6094" y="10951"/>
                  </a:cubicBezTo>
                  <a:cubicBezTo>
                    <a:pt x="4046" y="12991"/>
                    <a:pt x="2019" y="15012"/>
                    <a:pt x="0" y="17024"/>
                  </a:cubicBezTo>
                  <a:cubicBezTo>
                    <a:pt x="166" y="17359"/>
                    <a:pt x="297" y="17644"/>
                    <a:pt x="450" y="17921"/>
                  </a:cubicBezTo>
                  <a:cubicBezTo>
                    <a:pt x="559" y="18117"/>
                    <a:pt x="570" y="18299"/>
                    <a:pt x="443" y="18491"/>
                  </a:cubicBezTo>
                  <a:cubicBezTo>
                    <a:pt x="355" y="18625"/>
                    <a:pt x="277" y="18763"/>
                    <a:pt x="214" y="18906"/>
                  </a:cubicBezTo>
                  <a:cubicBezTo>
                    <a:pt x="179" y="18986"/>
                    <a:pt x="139" y="19096"/>
                    <a:pt x="175" y="19164"/>
                  </a:cubicBezTo>
                  <a:cubicBezTo>
                    <a:pt x="462" y="19717"/>
                    <a:pt x="876" y="20186"/>
                    <a:pt x="1406" y="20550"/>
                  </a:cubicBezTo>
                  <a:cubicBezTo>
                    <a:pt x="1668" y="20457"/>
                    <a:pt x="1862" y="20370"/>
                    <a:pt x="2068" y="20319"/>
                  </a:cubicBezTo>
                  <a:cubicBezTo>
                    <a:pt x="2305" y="20259"/>
                    <a:pt x="2506" y="20384"/>
                    <a:pt x="2432" y="20567"/>
                  </a:cubicBezTo>
                  <a:cubicBezTo>
                    <a:pt x="2271" y="20967"/>
                    <a:pt x="2606" y="21165"/>
                    <a:pt x="2838" y="21403"/>
                  </a:cubicBezTo>
                  <a:cubicBezTo>
                    <a:pt x="3027" y="21596"/>
                    <a:pt x="3335" y="21593"/>
                    <a:pt x="3548" y="21414"/>
                  </a:cubicBezTo>
                  <a:cubicBezTo>
                    <a:pt x="3624" y="21350"/>
                    <a:pt x="3679" y="21268"/>
                    <a:pt x="3745" y="21195"/>
                  </a:cubicBezTo>
                  <a:cubicBezTo>
                    <a:pt x="5406" y="19353"/>
                    <a:pt x="7068" y="17510"/>
                    <a:pt x="8732" y="15669"/>
                  </a:cubicBezTo>
                  <a:cubicBezTo>
                    <a:pt x="8850" y="15538"/>
                    <a:pt x="8982" y="15417"/>
                    <a:pt x="9151" y="15248"/>
                  </a:cubicBezTo>
                  <a:cubicBezTo>
                    <a:pt x="9312" y="15457"/>
                    <a:pt x="9442" y="15618"/>
                    <a:pt x="9566" y="15782"/>
                  </a:cubicBezTo>
                  <a:cubicBezTo>
                    <a:pt x="10552" y="17091"/>
                    <a:pt x="11622" y="18348"/>
                    <a:pt x="12799" y="19538"/>
                  </a:cubicBezTo>
                  <a:cubicBezTo>
                    <a:pt x="13137" y="19880"/>
                    <a:pt x="13363" y="19913"/>
                    <a:pt x="13764" y="19639"/>
                  </a:cubicBezTo>
                  <a:cubicBezTo>
                    <a:pt x="14071" y="19429"/>
                    <a:pt x="14340" y="19181"/>
                    <a:pt x="14638" y="18942"/>
                  </a:cubicBezTo>
                  <a:cubicBezTo>
                    <a:pt x="14977" y="19118"/>
                    <a:pt x="15325" y="19299"/>
                    <a:pt x="15670" y="19479"/>
                  </a:cubicBezTo>
                  <a:cubicBezTo>
                    <a:pt x="15874" y="19336"/>
                    <a:pt x="16024" y="19228"/>
                    <a:pt x="16179" y="19123"/>
                  </a:cubicBezTo>
                  <a:cubicBezTo>
                    <a:pt x="16407" y="18969"/>
                    <a:pt x="16586" y="18817"/>
                    <a:pt x="16625" y="18532"/>
                  </a:cubicBezTo>
                  <a:cubicBezTo>
                    <a:pt x="16663" y="18245"/>
                    <a:pt x="16848" y="17980"/>
                    <a:pt x="17238" y="17893"/>
                  </a:cubicBezTo>
                  <a:cubicBezTo>
                    <a:pt x="17537" y="17826"/>
                    <a:pt x="17736" y="17646"/>
                    <a:pt x="17893" y="17435"/>
                  </a:cubicBezTo>
                  <a:cubicBezTo>
                    <a:pt x="18144" y="17098"/>
                    <a:pt x="18337" y="16737"/>
                    <a:pt x="18424" y="16377"/>
                  </a:cubicBezTo>
                  <a:cubicBezTo>
                    <a:pt x="16705" y="14528"/>
                    <a:pt x="15014" y="12708"/>
                    <a:pt x="13308" y="10873"/>
                  </a:cubicBezTo>
                  <a:cubicBezTo>
                    <a:pt x="13494" y="10665"/>
                    <a:pt x="13612" y="10530"/>
                    <a:pt x="13734" y="10397"/>
                  </a:cubicBezTo>
                  <a:cubicBezTo>
                    <a:pt x="15805" y="8137"/>
                    <a:pt x="18039" y="6000"/>
                    <a:pt x="20413" y="3968"/>
                  </a:cubicBezTo>
                  <a:cubicBezTo>
                    <a:pt x="20703" y="3719"/>
                    <a:pt x="20983" y="3471"/>
                    <a:pt x="21190" y="3153"/>
                  </a:cubicBezTo>
                  <a:cubicBezTo>
                    <a:pt x="21585" y="2544"/>
                    <a:pt x="21600" y="2565"/>
                    <a:pt x="21129" y="2026"/>
                  </a:cubicBezTo>
                  <a:cubicBezTo>
                    <a:pt x="20955" y="1827"/>
                    <a:pt x="20762" y="1776"/>
                    <a:pt x="20487" y="1772"/>
                  </a:cubicBezTo>
                  <a:cubicBezTo>
                    <a:pt x="19961" y="1764"/>
                    <a:pt x="19720" y="1486"/>
                    <a:pt x="19806" y="1064"/>
                  </a:cubicBezTo>
                  <a:cubicBezTo>
                    <a:pt x="19825" y="971"/>
                    <a:pt x="19804" y="847"/>
                    <a:pt x="19743" y="773"/>
                  </a:cubicBezTo>
                  <a:cubicBezTo>
                    <a:pt x="19597" y="599"/>
                    <a:pt x="19434" y="429"/>
                    <a:pt x="19245" y="289"/>
                  </a:cubicBezTo>
                  <a:cubicBezTo>
                    <a:pt x="18978" y="92"/>
                    <a:pt x="18816" y="-4"/>
                    <a:pt x="18655" y="0"/>
                  </a:cubicBezTo>
                  <a:close/>
                </a:path>
              </a:pathLst>
            </a:custGeom>
            <a:solidFill>
              <a:schemeClr val="accent5"/>
            </a:solidFill>
            <a:ln w="12700" cap="flat">
              <a:noFill/>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sp>
          <p:nvSpPr>
            <p:cNvPr id="3890" name="Dingbat X"/>
            <p:cNvSpPr/>
            <p:nvPr/>
          </p:nvSpPr>
          <p:spPr>
            <a:xfrm>
              <a:off x="2356891" y="0"/>
              <a:ext cx="515128" cy="608711"/>
            </a:xfrm>
            <a:custGeom>
              <a:avLst/>
              <a:gdLst/>
              <a:ahLst/>
              <a:cxnLst>
                <a:cxn ang="0">
                  <a:pos x="wd2" y="hd2"/>
                </a:cxn>
                <a:cxn ang="5400000">
                  <a:pos x="wd2" y="hd2"/>
                </a:cxn>
                <a:cxn ang="10800000">
                  <a:pos x="wd2" y="hd2"/>
                </a:cxn>
                <a:cxn ang="16200000">
                  <a:pos x="wd2" y="hd2"/>
                </a:cxn>
              </a:cxnLst>
              <a:rect l="0" t="0" r="r" b="b"/>
              <a:pathLst>
                <a:path w="21484" h="21548" fill="norm" stroke="1" extrusionOk="0">
                  <a:moveTo>
                    <a:pt x="18655" y="0"/>
                  </a:moveTo>
                  <a:cubicBezTo>
                    <a:pt x="18494" y="5"/>
                    <a:pt x="18333" y="109"/>
                    <a:pt x="18066" y="314"/>
                  </a:cubicBezTo>
                  <a:cubicBezTo>
                    <a:pt x="15478" y="2289"/>
                    <a:pt x="13027" y="4381"/>
                    <a:pt x="10727" y="6600"/>
                  </a:cubicBezTo>
                  <a:cubicBezTo>
                    <a:pt x="10587" y="6735"/>
                    <a:pt x="10434" y="6862"/>
                    <a:pt x="10258" y="7020"/>
                  </a:cubicBezTo>
                  <a:cubicBezTo>
                    <a:pt x="10102" y="6832"/>
                    <a:pt x="9974" y="6685"/>
                    <a:pt x="9856" y="6533"/>
                  </a:cubicBezTo>
                  <a:cubicBezTo>
                    <a:pt x="8908" y="5315"/>
                    <a:pt x="7971" y="4091"/>
                    <a:pt x="7009" y="2882"/>
                  </a:cubicBezTo>
                  <a:cubicBezTo>
                    <a:pt x="6625" y="2399"/>
                    <a:pt x="6178" y="1951"/>
                    <a:pt x="5769" y="1483"/>
                  </a:cubicBezTo>
                  <a:cubicBezTo>
                    <a:pt x="5573" y="1260"/>
                    <a:pt x="5327" y="1254"/>
                    <a:pt x="5044" y="1314"/>
                  </a:cubicBezTo>
                  <a:cubicBezTo>
                    <a:pt x="4759" y="1375"/>
                    <a:pt x="4593" y="1540"/>
                    <a:pt x="4590" y="1770"/>
                  </a:cubicBezTo>
                  <a:cubicBezTo>
                    <a:pt x="4583" y="2129"/>
                    <a:pt x="4349" y="2291"/>
                    <a:pt x="3989" y="2389"/>
                  </a:cubicBezTo>
                  <a:cubicBezTo>
                    <a:pt x="3741" y="2232"/>
                    <a:pt x="3498" y="2079"/>
                    <a:pt x="3221" y="1904"/>
                  </a:cubicBezTo>
                  <a:cubicBezTo>
                    <a:pt x="2922" y="2176"/>
                    <a:pt x="2660" y="2427"/>
                    <a:pt x="2382" y="2665"/>
                  </a:cubicBezTo>
                  <a:cubicBezTo>
                    <a:pt x="2135" y="2876"/>
                    <a:pt x="2125" y="3090"/>
                    <a:pt x="2231" y="3371"/>
                  </a:cubicBezTo>
                  <a:cubicBezTo>
                    <a:pt x="3179" y="5877"/>
                    <a:pt x="4394" y="8283"/>
                    <a:pt x="5880" y="10593"/>
                  </a:cubicBezTo>
                  <a:cubicBezTo>
                    <a:pt x="5956" y="10712"/>
                    <a:pt x="6024" y="10835"/>
                    <a:pt x="6094" y="10951"/>
                  </a:cubicBezTo>
                  <a:cubicBezTo>
                    <a:pt x="4046" y="12991"/>
                    <a:pt x="2019" y="15012"/>
                    <a:pt x="0" y="17024"/>
                  </a:cubicBezTo>
                  <a:cubicBezTo>
                    <a:pt x="166" y="17359"/>
                    <a:pt x="297" y="17644"/>
                    <a:pt x="450" y="17921"/>
                  </a:cubicBezTo>
                  <a:cubicBezTo>
                    <a:pt x="559" y="18117"/>
                    <a:pt x="570" y="18299"/>
                    <a:pt x="443" y="18491"/>
                  </a:cubicBezTo>
                  <a:cubicBezTo>
                    <a:pt x="355" y="18625"/>
                    <a:pt x="277" y="18763"/>
                    <a:pt x="214" y="18906"/>
                  </a:cubicBezTo>
                  <a:cubicBezTo>
                    <a:pt x="179" y="18986"/>
                    <a:pt x="139" y="19096"/>
                    <a:pt x="175" y="19164"/>
                  </a:cubicBezTo>
                  <a:cubicBezTo>
                    <a:pt x="462" y="19717"/>
                    <a:pt x="876" y="20186"/>
                    <a:pt x="1406" y="20550"/>
                  </a:cubicBezTo>
                  <a:cubicBezTo>
                    <a:pt x="1668" y="20457"/>
                    <a:pt x="1862" y="20370"/>
                    <a:pt x="2068" y="20319"/>
                  </a:cubicBezTo>
                  <a:cubicBezTo>
                    <a:pt x="2305" y="20259"/>
                    <a:pt x="2506" y="20384"/>
                    <a:pt x="2432" y="20567"/>
                  </a:cubicBezTo>
                  <a:cubicBezTo>
                    <a:pt x="2271" y="20967"/>
                    <a:pt x="2606" y="21165"/>
                    <a:pt x="2838" y="21403"/>
                  </a:cubicBezTo>
                  <a:cubicBezTo>
                    <a:pt x="3027" y="21596"/>
                    <a:pt x="3335" y="21593"/>
                    <a:pt x="3548" y="21414"/>
                  </a:cubicBezTo>
                  <a:cubicBezTo>
                    <a:pt x="3624" y="21350"/>
                    <a:pt x="3679" y="21268"/>
                    <a:pt x="3745" y="21195"/>
                  </a:cubicBezTo>
                  <a:cubicBezTo>
                    <a:pt x="5406" y="19353"/>
                    <a:pt x="7068" y="17510"/>
                    <a:pt x="8732" y="15669"/>
                  </a:cubicBezTo>
                  <a:cubicBezTo>
                    <a:pt x="8850" y="15538"/>
                    <a:pt x="8982" y="15417"/>
                    <a:pt x="9151" y="15248"/>
                  </a:cubicBezTo>
                  <a:cubicBezTo>
                    <a:pt x="9312" y="15457"/>
                    <a:pt x="9442" y="15618"/>
                    <a:pt x="9566" y="15782"/>
                  </a:cubicBezTo>
                  <a:cubicBezTo>
                    <a:pt x="10552" y="17091"/>
                    <a:pt x="11622" y="18348"/>
                    <a:pt x="12799" y="19538"/>
                  </a:cubicBezTo>
                  <a:cubicBezTo>
                    <a:pt x="13137" y="19880"/>
                    <a:pt x="13363" y="19913"/>
                    <a:pt x="13764" y="19639"/>
                  </a:cubicBezTo>
                  <a:cubicBezTo>
                    <a:pt x="14071" y="19429"/>
                    <a:pt x="14340" y="19181"/>
                    <a:pt x="14638" y="18942"/>
                  </a:cubicBezTo>
                  <a:cubicBezTo>
                    <a:pt x="14977" y="19118"/>
                    <a:pt x="15325" y="19299"/>
                    <a:pt x="15670" y="19479"/>
                  </a:cubicBezTo>
                  <a:cubicBezTo>
                    <a:pt x="15874" y="19336"/>
                    <a:pt x="16024" y="19228"/>
                    <a:pt x="16179" y="19123"/>
                  </a:cubicBezTo>
                  <a:cubicBezTo>
                    <a:pt x="16407" y="18969"/>
                    <a:pt x="16586" y="18817"/>
                    <a:pt x="16625" y="18532"/>
                  </a:cubicBezTo>
                  <a:cubicBezTo>
                    <a:pt x="16663" y="18245"/>
                    <a:pt x="16848" y="17980"/>
                    <a:pt x="17238" y="17893"/>
                  </a:cubicBezTo>
                  <a:cubicBezTo>
                    <a:pt x="17537" y="17826"/>
                    <a:pt x="17736" y="17646"/>
                    <a:pt x="17893" y="17435"/>
                  </a:cubicBezTo>
                  <a:cubicBezTo>
                    <a:pt x="18144" y="17098"/>
                    <a:pt x="18337" y="16737"/>
                    <a:pt x="18424" y="16377"/>
                  </a:cubicBezTo>
                  <a:cubicBezTo>
                    <a:pt x="16705" y="14528"/>
                    <a:pt x="15014" y="12708"/>
                    <a:pt x="13308" y="10873"/>
                  </a:cubicBezTo>
                  <a:cubicBezTo>
                    <a:pt x="13494" y="10665"/>
                    <a:pt x="13612" y="10530"/>
                    <a:pt x="13734" y="10397"/>
                  </a:cubicBezTo>
                  <a:cubicBezTo>
                    <a:pt x="15805" y="8137"/>
                    <a:pt x="18039" y="6000"/>
                    <a:pt x="20413" y="3968"/>
                  </a:cubicBezTo>
                  <a:cubicBezTo>
                    <a:pt x="20703" y="3719"/>
                    <a:pt x="20983" y="3471"/>
                    <a:pt x="21190" y="3153"/>
                  </a:cubicBezTo>
                  <a:cubicBezTo>
                    <a:pt x="21585" y="2544"/>
                    <a:pt x="21600" y="2565"/>
                    <a:pt x="21129" y="2026"/>
                  </a:cubicBezTo>
                  <a:cubicBezTo>
                    <a:pt x="20955" y="1827"/>
                    <a:pt x="20762" y="1776"/>
                    <a:pt x="20487" y="1772"/>
                  </a:cubicBezTo>
                  <a:cubicBezTo>
                    <a:pt x="19961" y="1764"/>
                    <a:pt x="19720" y="1486"/>
                    <a:pt x="19806" y="1064"/>
                  </a:cubicBezTo>
                  <a:cubicBezTo>
                    <a:pt x="19825" y="971"/>
                    <a:pt x="19804" y="847"/>
                    <a:pt x="19743" y="773"/>
                  </a:cubicBezTo>
                  <a:cubicBezTo>
                    <a:pt x="19597" y="599"/>
                    <a:pt x="19434" y="429"/>
                    <a:pt x="19245" y="289"/>
                  </a:cubicBezTo>
                  <a:cubicBezTo>
                    <a:pt x="18978" y="92"/>
                    <a:pt x="18816" y="-4"/>
                    <a:pt x="18655" y="0"/>
                  </a:cubicBezTo>
                  <a:close/>
                </a:path>
              </a:pathLst>
            </a:custGeom>
            <a:solidFill>
              <a:schemeClr val="accent5"/>
            </a:solidFill>
            <a:ln w="12700" cap="flat">
              <a:noFill/>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sp>
          <p:nvSpPr>
            <p:cNvPr id="3891" name="Dingbat X"/>
            <p:cNvSpPr/>
            <p:nvPr/>
          </p:nvSpPr>
          <p:spPr>
            <a:xfrm>
              <a:off x="3107410" y="0"/>
              <a:ext cx="515129" cy="608711"/>
            </a:xfrm>
            <a:custGeom>
              <a:avLst/>
              <a:gdLst/>
              <a:ahLst/>
              <a:cxnLst>
                <a:cxn ang="0">
                  <a:pos x="wd2" y="hd2"/>
                </a:cxn>
                <a:cxn ang="5400000">
                  <a:pos x="wd2" y="hd2"/>
                </a:cxn>
                <a:cxn ang="10800000">
                  <a:pos x="wd2" y="hd2"/>
                </a:cxn>
                <a:cxn ang="16200000">
                  <a:pos x="wd2" y="hd2"/>
                </a:cxn>
              </a:cxnLst>
              <a:rect l="0" t="0" r="r" b="b"/>
              <a:pathLst>
                <a:path w="21484" h="21548" fill="norm" stroke="1" extrusionOk="0">
                  <a:moveTo>
                    <a:pt x="18655" y="0"/>
                  </a:moveTo>
                  <a:cubicBezTo>
                    <a:pt x="18494" y="5"/>
                    <a:pt x="18333" y="109"/>
                    <a:pt x="18066" y="314"/>
                  </a:cubicBezTo>
                  <a:cubicBezTo>
                    <a:pt x="15478" y="2289"/>
                    <a:pt x="13027" y="4381"/>
                    <a:pt x="10727" y="6600"/>
                  </a:cubicBezTo>
                  <a:cubicBezTo>
                    <a:pt x="10587" y="6735"/>
                    <a:pt x="10434" y="6862"/>
                    <a:pt x="10258" y="7020"/>
                  </a:cubicBezTo>
                  <a:cubicBezTo>
                    <a:pt x="10102" y="6832"/>
                    <a:pt x="9974" y="6685"/>
                    <a:pt x="9856" y="6533"/>
                  </a:cubicBezTo>
                  <a:cubicBezTo>
                    <a:pt x="8908" y="5315"/>
                    <a:pt x="7971" y="4091"/>
                    <a:pt x="7009" y="2882"/>
                  </a:cubicBezTo>
                  <a:cubicBezTo>
                    <a:pt x="6625" y="2399"/>
                    <a:pt x="6178" y="1951"/>
                    <a:pt x="5769" y="1483"/>
                  </a:cubicBezTo>
                  <a:cubicBezTo>
                    <a:pt x="5573" y="1260"/>
                    <a:pt x="5327" y="1254"/>
                    <a:pt x="5044" y="1314"/>
                  </a:cubicBezTo>
                  <a:cubicBezTo>
                    <a:pt x="4759" y="1375"/>
                    <a:pt x="4593" y="1540"/>
                    <a:pt x="4590" y="1770"/>
                  </a:cubicBezTo>
                  <a:cubicBezTo>
                    <a:pt x="4583" y="2129"/>
                    <a:pt x="4349" y="2291"/>
                    <a:pt x="3989" y="2389"/>
                  </a:cubicBezTo>
                  <a:cubicBezTo>
                    <a:pt x="3741" y="2232"/>
                    <a:pt x="3498" y="2079"/>
                    <a:pt x="3221" y="1904"/>
                  </a:cubicBezTo>
                  <a:cubicBezTo>
                    <a:pt x="2922" y="2176"/>
                    <a:pt x="2660" y="2427"/>
                    <a:pt x="2382" y="2665"/>
                  </a:cubicBezTo>
                  <a:cubicBezTo>
                    <a:pt x="2135" y="2876"/>
                    <a:pt x="2125" y="3090"/>
                    <a:pt x="2231" y="3371"/>
                  </a:cubicBezTo>
                  <a:cubicBezTo>
                    <a:pt x="3179" y="5877"/>
                    <a:pt x="4394" y="8283"/>
                    <a:pt x="5880" y="10593"/>
                  </a:cubicBezTo>
                  <a:cubicBezTo>
                    <a:pt x="5956" y="10712"/>
                    <a:pt x="6024" y="10835"/>
                    <a:pt x="6094" y="10951"/>
                  </a:cubicBezTo>
                  <a:cubicBezTo>
                    <a:pt x="4046" y="12991"/>
                    <a:pt x="2019" y="15012"/>
                    <a:pt x="0" y="17024"/>
                  </a:cubicBezTo>
                  <a:cubicBezTo>
                    <a:pt x="166" y="17359"/>
                    <a:pt x="297" y="17644"/>
                    <a:pt x="450" y="17921"/>
                  </a:cubicBezTo>
                  <a:cubicBezTo>
                    <a:pt x="559" y="18117"/>
                    <a:pt x="570" y="18299"/>
                    <a:pt x="443" y="18491"/>
                  </a:cubicBezTo>
                  <a:cubicBezTo>
                    <a:pt x="355" y="18625"/>
                    <a:pt x="277" y="18763"/>
                    <a:pt x="214" y="18906"/>
                  </a:cubicBezTo>
                  <a:cubicBezTo>
                    <a:pt x="179" y="18986"/>
                    <a:pt x="139" y="19096"/>
                    <a:pt x="175" y="19164"/>
                  </a:cubicBezTo>
                  <a:cubicBezTo>
                    <a:pt x="462" y="19717"/>
                    <a:pt x="876" y="20186"/>
                    <a:pt x="1406" y="20550"/>
                  </a:cubicBezTo>
                  <a:cubicBezTo>
                    <a:pt x="1668" y="20457"/>
                    <a:pt x="1862" y="20370"/>
                    <a:pt x="2068" y="20319"/>
                  </a:cubicBezTo>
                  <a:cubicBezTo>
                    <a:pt x="2305" y="20259"/>
                    <a:pt x="2506" y="20384"/>
                    <a:pt x="2432" y="20567"/>
                  </a:cubicBezTo>
                  <a:cubicBezTo>
                    <a:pt x="2271" y="20967"/>
                    <a:pt x="2606" y="21165"/>
                    <a:pt x="2838" y="21403"/>
                  </a:cubicBezTo>
                  <a:cubicBezTo>
                    <a:pt x="3027" y="21596"/>
                    <a:pt x="3335" y="21593"/>
                    <a:pt x="3548" y="21414"/>
                  </a:cubicBezTo>
                  <a:cubicBezTo>
                    <a:pt x="3624" y="21350"/>
                    <a:pt x="3679" y="21268"/>
                    <a:pt x="3745" y="21195"/>
                  </a:cubicBezTo>
                  <a:cubicBezTo>
                    <a:pt x="5406" y="19353"/>
                    <a:pt x="7068" y="17510"/>
                    <a:pt x="8732" y="15669"/>
                  </a:cubicBezTo>
                  <a:cubicBezTo>
                    <a:pt x="8850" y="15538"/>
                    <a:pt x="8982" y="15417"/>
                    <a:pt x="9151" y="15248"/>
                  </a:cubicBezTo>
                  <a:cubicBezTo>
                    <a:pt x="9312" y="15457"/>
                    <a:pt x="9442" y="15618"/>
                    <a:pt x="9566" y="15782"/>
                  </a:cubicBezTo>
                  <a:cubicBezTo>
                    <a:pt x="10552" y="17091"/>
                    <a:pt x="11622" y="18348"/>
                    <a:pt x="12799" y="19538"/>
                  </a:cubicBezTo>
                  <a:cubicBezTo>
                    <a:pt x="13137" y="19880"/>
                    <a:pt x="13363" y="19913"/>
                    <a:pt x="13764" y="19639"/>
                  </a:cubicBezTo>
                  <a:cubicBezTo>
                    <a:pt x="14071" y="19429"/>
                    <a:pt x="14340" y="19181"/>
                    <a:pt x="14638" y="18942"/>
                  </a:cubicBezTo>
                  <a:cubicBezTo>
                    <a:pt x="14977" y="19118"/>
                    <a:pt x="15325" y="19299"/>
                    <a:pt x="15670" y="19479"/>
                  </a:cubicBezTo>
                  <a:cubicBezTo>
                    <a:pt x="15874" y="19336"/>
                    <a:pt x="16024" y="19228"/>
                    <a:pt x="16179" y="19123"/>
                  </a:cubicBezTo>
                  <a:cubicBezTo>
                    <a:pt x="16407" y="18969"/>
                    <a:pt x="16586" y="18817"/>
                    <a:pt x="16625" y="18532"/>
                  </a:cubicBezTo>
                  <a:cubicBezTo>
                    <a:pt x="16663" y="18245"/>
                    <a:pt x="16848" y="17980"/>
                    <a:pt x="17238" y="17893"/>
                  </a:cubicBezTo>
                  <a:cubicBezTo>
                    <a:pt x="17537" y="17826"/>
                    <a:pt x="17736" y="17646"/>
                    <a:pt x="17893" y="17435"/>
                  </a:cubicBezTo>
                  <a:cubicBezTo>
                    <a:pt x="18144" y="17098"/>
                    <a:pt x="18337" y="16737"/>
                    <a:pt x="18424" y="16377"/>
                  </a:cubicBezTo>
                  <a:cubicBezTo>
                    <a:pt x="16705" y="14528"/>
                    <a:pt x="15014" y="12708"/>
                    <a:pt x="13308" y="10873"/>
                  </a:cubicBezTo>
                  <a:cubicBezTo>
                    <a:pt x="13494" y="10665"/>
                    <a:pt x="13612" y="10530"/>
                    <a:pt x="13734" y="10397"/>
                  </a:cubicBezTo>
                  <a:cubicBezTo>
                    <a:pt x="15805" y="8137"/>
                    <a:pt x="18039" y="6000"/>
                    <a:pt x="20413" y="3968"/>
                  </a:cubicBezTo>
                  <a:cubicBezTo>
                    <a:pt x="20703" y="3719"/>
                    <a:pt x="20983" y="3471"/>
                    <a:pt x="21190" y="3153"/>
                  </a:cubicBezTo>
                  <a:cubicBezTo>
                    <a:pt x="21585" y="2544"/>
                    <a:pt x="21600" y="2565"/>
                    <a:pt x="21129" y="2026"/>
                  </a:cubicBezTo>
                  <a:cubicBezTo>
                    <a:pt x="20955" y="1827"/>
                    <a:pt x="20762" y="1776"/>
                    <a:pt x="20487" y="1772"/>
                  </a:cubicBezTo>
                  <a:cubicBezTo>
                    <a:pt x="19961" y="1764"/>
                    <a:pt x="19720" y="1486"/>
                    <a:pt x="19806" y="1064"/>
                  </a:cubicBezTo>
                  <a:cubicBezTo>
                    <a:pt x="19825" y="971"/>
                    <a:pt x="19804" y="847"/>
                    <a:pt x="19743" y="773"/>
                  </a:cubicBezTo>
                  <a:cubicBezTo>
                    <a:pt x="19597" y="599"/>
                    <a:pt x="19434" y="429"/>
                    <a:pt x="19245" y="289"/>
                  </a:cubicBezTo>
                  <a:cubicBezTo>
                    <a:pt x="18978" y="92"/>
                    <a:pt x="18816" y="-4"/>
                    <a:pt x="18655" y="0"/>
                  </a:cubicBezTo>
                  <a:close/>
                </a:path>
              </a:pathLst>
            </a:custGeom>
            <a:solidFill>
              <a:schemeClr val="accent5"/>
            </a:solidFill>
            <a:ln w="12700" cap="flat">
              <a:noFill/>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sp>
          <p:nvSpPr>
            <p:cNvPr id="3892" name="Dingbat X"/>
            <p:cNvSpPr/>
            <p:nvPr/>
          </p:nvSpPr>
          <p:spPr>
            <a:xfrm>
              <a:off x="3908729" y="0"/>
              <a:ext cx="515128" cy="608711"/>
            </a:xfrm>
            <a:custGeom>
              <a:avLst/>
              <a:gdLst/>
              <a:ahLst/>
              <a:cxnLst>
                <a:cxn ang="0">
                  <a:pos x="wd2" y="hd2"/>
                </a:cxn>
                <a:cxn ang="5400000">
                  <a:pos x="wd2" y="hd2"/>
                </a:cxn>
                <a:cxn ang="10800000">
                  <a:pos x="wd2" y="hd2"/>
                </a:cxn>
                <a:cxn ang="16200000">
                  <a:pos x="wd2" y="hd2"/>
                </a:cxn>
              </a:cxnLst>
              <a:rect l="0" t="0" r="r" b="b"/>
              <a:pathLst>
                <a:path w="21484" h="21548" fill="norm" stroke="1" extrusionOk="0">
                  <a:moveTo>
                    <a:pt x="18655" y="0"/>
                  </a:moveTo>
                  <a:cubicBezTo>
                    <a:pt x="18494" y="5"/>
                    <a:pt x="18333" y="109"/>
                    <a:pt x="18066" y="314"/>
                  </a:cubicBezTo>
                  <a:cubicBezTo>
                    <a:pt x="15478" y="2289"/>
                    <a:pt x="13027" y="4381"/>
                    <a:pt x="10727" y="6600"/>
                  </a:cubicBezTo>
                  <a:cubicBezTo>
                    <a:pt x="10587" y="6735"/>
                    <a:pt x="10434" y="6862"/>
                    <a:pt x="10258" y="7020"/>
                  </a:cubicBezTo>
                  <a:cubicBezTo>
                    <a:pt x="10102" y="6832"/>
                    <a:pt x="9974" y="6685"/>
                    <a:pt x="9856" y="6533"/>
                  </a:cubicBezTo>
                  <a:cubicBezTo>
                    <a:pt x="8908" y="5315"/>
                    <a:pt x="7971" y="4091"/>
                    <a:pt x="7009" y="2882"/>
                  </a:cubicBezTo>
                  <a:cubicBezTo>
                    <a:pt x="6625" y="2399"/>
                    <a:pt x="6178" y="1951"/>
                    <a:pt x="5769" y="1483"/>
                  </a:cubicBezTo>
                  <a:cubicBezTo>
                    <a:pt x="5573" y="1260"/>
                    <a:pt x="5327" y="1254"/>
                    <a:pt x="5044" y="1314"/>
                  </a:cubicBezTo>
                  <a:cubicBezTo>
                    <a:pt x="4759" y="1375"/>
                    <a:pt x="4593" y="1540"/>
                    <a:pt x="4590" y="1770"/>
                  </a:cubicBezTo>
                  <a:cubicBezTo>
                    <a:pt x="4583" y="2129"/>
                    <a:pt x="4349" y="2291"/>
                    <a:pt x="3989" y="2389"/>
                  </a:cubicBezTo>
                  <a:cubicBezTo>
                    <a:pt x="3741" y="2232"/>
                    <a:pt x="3498" y="2079"/>
                    <a:pt x="3221" y="1904"/>
                  </a:cubicBezTo>
                  <a:cubicBezTo>
                    <a:pt x="2922" y="2176"/>
                    <a:pt x="2660" y="2427"/>
                    <a:pt x="2382" y="2665"/>
                  </a:cubicBezTo>
                  <a:cubicBezTo>
                    <a:pt x="2135" y="2876"/>
                    <a:pt x="2125" y="3090"/>
                    <a:pt x="2231" y="3371"/>
                  </a:cubicBezTo>
                  <a:cubicBezTo>
                    <a:pt x="3179" y="5877"/>
                    <a:pt x="4394" y="8283"/>
                    <a:pt x="5880" y="10593"/>
                  </a:cubicBezTo>
                  <a:cubicBezTo>
                    <a:pt x="5956" y="10712"/>
                    <a:pt x="6024" y="10835"/>
                    <a:pt x="6094" y="10951"/>
                  </a:cubicBezTo>
                  <a:cubicBezTo>
                    <a:pt x="4046" y="12991"/>
                    <a:pt x="2019" y="15012"/>
                    <a:pt x="0" y="17024"/>
                  </a:cubicBezTo>
                  <a:cubicBezTo>
                    <a:pt x="166" y="17359"/>
                    <a:pt x="297" y="17644"/>
                    <a:pt x="450" y="17921"/>
                  </a:cubicBezTo>
                  <a:cubicBezTo>
                    <a:pt x="559" y="18117"/>
                    <a:pt x="570" y="18299"/>
                    <a:pt x="443" y="18491"/>
                  </a:cubicBezTo>
                  <a:cubicBezTo>
                    <a:pt x="355" y="18625"/>
                    <a:pt x="277" y="18763"/>
                    <a:pt x="214" y="18906"/>
                  </a:cubicBezTo>
                  <a:cubicBezTo>
                    <a:pt x="179" y="18986"/>
                    <a:pt x="139" y="19096"/>
                    <a:pt x="175" y="19164"/>
                  </a:cubicBezTo>
                  <a:cubicBezTo>
                    <a:pt x="462" y="19717"/>
                    <a:pt x="876" y="20186"/>
                    <a:pt x="1406" y="20550"/>
                  </a:cubicBezTo>
                  <a:cubicBezTo>
                    <a:pt x="1668" y="20457"/>
                    <a:pt x="1862" y="20370"/>
                    <a:pt x="2068" y="20319"/>
                  </a:cubicBezTo>
                  <a:cubicBezTo>
                    <a:pt x="2305" y="20259"/>
                    <a:pt x="2506" y="20384"/>
                    <a:pt x="2432" y="20567"/>
                  </a:cubicBezTo>
                  <a:cubicBezTo>
                    <a:pt x="2271" y="20967"/>
                    <a:pt x="2606" y="21165"/>
                    <a:pt x="2838" y="21403"/>
                  </a:cubicBezTo>
                  <a:cubicBezTo>
                    <a:pt x="3027" y="21596"/>
                    <a:pt x="3335" y="21593"/>
                    <a:pt x="3548" y="21414"/>
                  </a:cubicBezTo>
                  <a:cubicBezTo>
                    <a:pt x="3624" y="21350"/>
                    <a:pt x="3679" y="21268"/>
                    <a:pt x="3745" y="21195"/>
                  </a:cubicBezTo>
                  <a:cubicBezTo>
                    <a:pt x="5406" y="19353"/>
                    <a:pt x="7068" y="17510"/>
                    <a:pt x="8732" y="15669"/>
                  </a:cubicBezTo>
                  <a:cubicBezTo>
                    <a:pt x="8850" y="15538"/>
                    <a:pt x="8982" y="15417"/>
                    <a:pt x="9151" y="15248"/>
                  </a:cubicBezTo>
                  <a:cubicBezTo>
                    <a:pt x="9312" y="15457"/>
                    <a:pt x="9442" y="15618"/>
                    <a:pt x="9566" y="15782"/>
                  </a:cubicBezTo>
                  <a:cubicBezTo>
                    <a:pt x="10552" y="17091"/>
                    <a:pt x="11622" y="18348"/>
                    <a:pt x="12799" y="19538"/>
                  </a:cubicBezTo>
                  <a:cubicBezTo>
                    <a:pt x="13137" y="19880"/>
                    <a:pt x="13363" y="19913"/>
                    <a:pt x="13764" y="19639"/>
                  </a:cubicBezTo>
                  <a:cubicBezTo>
                    <a:pt x="14071" y="19429"/>
                    <a:pt x="14340" y="19181"/>
                    <a:pt x="14638" y="18942"/>
                  </a:cubicBezTo>
                  <a:cubicBezTo>
                    <a:pt x="14977" y="19118"/>
                    <a:pt x="15325" y="19299"/>
                    <a:pt x="15670" y="19479"/>
                  </a:cubicBezTo>
                  <a:cubicBezTo>
                    <a:pt x="15874" y="19336"/>
                    <a:pt x="16024" y="19228"/>
                    <a:pt x="16179" y="19123"/>
                  </a:cubicBezTo>
                  <a:cubicBezTo>
                    <a:pt x="16407" y="18969"/>
                    <a:pt x="16586" y="18817"/>
                    <a:pt x="16625" y="18532"/>
                  </a:cubicBezTo>
                  <a:cubicBezTo>
                    <a:pt x="16663" y="18245"/>
                    <a:pt x="16848" y="17980"/>
                    <a:pt x="17238" y="17893"/>
                  </a:cubicBezTo>
                  <a:cubicBezTo>
                    <a:pt x="17537" y="17826"/>
                    <a:pt x="17736" y="17646"/>
                    <a:pt x="17893" y="17435"/>
                  </a:cubicBezTo>
                  <a:cubicBezTo>
                    <a:pt x="18144" y="17098"/>
                    <a:pt x="18337" y="16737"/>
                    <a:pt x="18424" y="16377"/>
                  </a:cubicBezTo>
                  <a:cubicBezTo>
                    <a:pt x="16705" y="14528"/>
                    <a:pt x="15014" y="12708"/>
                    <a:pt x="13308" y="10873"/>
                  </a:cubicBezTo>
                  <a:cubicBezTo>
                    <a:pt x="13494" y="10665"/>
                    <a:pt x="13612" y="10530"/>
                    <a:pt x="13734" y="10397"/>
                  </a:cubicBezTo>
                  <a:cubicBezTo>
                    <a:pt x="15805" y="8137"/>
                    <a:pt x="18039" y="6000"/>
                    <a:pt x="20413" y="3968"/>
                  </a:cubicBezTo>
                  <a:cubicBezTo>
                    <a:pt x="20703" y="3719"/>
                    <a:pt x="20983" y="3471"/>
                    <a:pt x="21190" y="3153"/>
                  </a:cubicBezTo>
                  <a:cubicBezTo>
                    <a:pt x="21585" y="2544"/>
                    <a:pt x="21600" y="2565"/>
                    <a:pt x="21129" y="2026"/>
                  </a:cubicBezTo>
                  <a:cubicBezTo>
                    <a:pt x="20955" y="1827"/>
                    <a:pt x="20762" y="1776"/>
                    <a:pt x="20487" y="1772"/>
                  </a:cubicBezTo>
                  <a:cubicBezTo>
                    <a:pt x="19961" y="1764"/>
                    <a:pt x="19720" y="1486"/>
                    <a:pt x="19806" y="1064"/>
                  </a:cubicBezTo>
                  <a:cubicBezTo>
                    <a:pt x="19825" y="971"/>
                    <a:pt x="19804" y="847"/>
                    <a:pt x="19743" y="773"/>
                  </a:cubicBezTo>
                  <a:cubicBezTo>
                    <a:pt x="19597" y="599"/>
                    <a:pt x="19434" y="429"/>
                    <a:pt x="19245" y="289"/>
                  </a:cubicBezTo>
                  <a:cubicBezTo>
                    <a:pt x="18978" y="92"/>
                    <a:pt x="18816" y="-4"/>
                    <a:pt x="18655" y="0"/>
                  </a:cubicBezTo>
                  <a:close/>
                </a:path>
              </a:pathLst>
            </a:custGeom>
            <a:solidFill>
              <a:schemeClr val="accent5"/>
            </a:solidFill>
            <a:ln w="12700" cap="flat">
              <a:noFill/>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sp>
          <p:nvSpPr>
            <p:cNvPr id="3893" name="Dingbat X"/>
            <p:cNvSpPr/>
            <p:nvPr/>
          </p:nvSpPr>
          <p:spPr>
            <a:xfrm>
              <a:off x="4742919" y="0"/>
              <a:ext cx="515128" cy="608711"/>
            </a:xfrm>
            <a:custGeom>
              <a:avLst/>
              <a:gdLst/>
              <a:ahLst/>
              <a:cxnLst>
                <a:cxn ang="0">
                  <a:pos x="wd2" y="hd2"/>
                </a:cxn>
                <a:cxn ang="5400000">
                  <a:pos x="wd2" y="hd2"/>
                </a:cxn>
                <a:cxn ang="10800000">
                  <a:pos x="wd2" y="hd2"/>
                </a:cxn>
                <a:cxn ang="16200000">
                  <a:pos x="wd2" y="hd2"/>
                </a:cxn>
              </a:cxnLst>
              <a:rect l="0" t="0" r="r" b="b"/>
              <a:pathLst>
                <a:path w="21484" h="21548" fill="norm" stroke="1" extrusionOk="0">
                  <a:moveTo>
                    <a:pt x="18655" y="0"/>
                  </a:moveTo>
                  <a:cubicBezTo>
                    <a:pt x="18494" y="5"/>
                    <a:pt x="18333" y="109"/>
                    <a:pt x="18066" y="314"/>
                  </a:cubicBezTo>
                  <a:cubicBezTo>
                    <a:pt x="15478" y="2289"/>
                    <a:pt x="13027" y="4381"/>
                    <a:pt x="10727" y="6600"/>
                  </a:cubicBezTo>
                  <a:cubicBezTo>
                    <a:pt x="10587" y="6735"/>
                    <a:pt x="10434" y="6862"/>
                    <a:pt x="10258" y="7020"/>
                  </a:cubicBezTo>
                  <a:cubicBezTo>
                    <a:pt x="10102" y="6832"/>
                    <a:pt x="9974" y="6685"/>
                    <a:pt x="9856" y="6533"/>
                  </a:cubicBezTo>
                  <a:cubicBezTo>
                    <a:pt x="8908" y="5315"/>
                    <a:pt x="7971" y="4091"/>
                    <a:pt x="7009" y="2882"/>
                  </a:cubicBezTo>
                  <a:cubicBezTo>
                    <a:pt x="6625" y="2399"/>
                    <a:pt x="6178" y="1951"/>
                    <a:pt x="5769" y="1483"/>
                  </a:cubicBezTo>
                  <a:cubicBezTo>
                    <a:pt x="5573" y="1260"/>
                    <a:pt x="5327" y="1254"/>
                    <a:pt x="5044" y="1314"/>
                  </a:cubicBezTo>
                  <a:cubicBezTo>
                    <a:pt x="4759" y="1375"/>
                    <a:pt x="4593" y="1540"/>
                    <a:pt x="4590" y="1770"/>
                  </a:cubicBezTo>
                  <a:cubicBezTo>
                    <a:pt x="4583" y="2129"/>
                    <a:pt x="4349" y="2291"/>
                    <a:pt x="3989" y="2389"/>
                  </a:cubicBezTo>
                  <a:cubicBezTo>
                    <a:pt x="3741" y="2232"/>
                    <a:pt x="3498" y="2079"/>
                    <a:pt x="3221" y="1904"/>
                  </a:cubicBezTo>
                  <a:cubicBezTo>
                    <a:pt x="2922" y="2176"/>
                    <a:pt x="2660" y="2427"/>
                    <a:pt x="2382" y="2665"/>
                  </a:cubicBezTo>
                  <a:cubicBezTo>
                    <a:pt x="2135" y="2876"/>
                    <a:pt x="2125" y="3090"/>
                    <a:pt x="2231" y="3371"/>
                  </a:cubicBezTo>
                  <a:cubicBezTo>
                    <a:pt x="3179" y="5877"/>
                    <a:pt x="4394" y="8283"/>
                    <a:pt x="5880" y="10593"/>
                  </a:cubicBezTo>
                  <a:cubicBezTo>
                    <a:pt x="5956" y="10712"/>
                    <a:pt x="6024" y="10835"/>
                    <a:pt x="6094" y="10951"/>
                  </a:cubicBezTo>
                  <a:cubicBezTo>
                    <a:pt x="4046" y="12991"/>
                    <a:pt x="2019" y="15012"/>
                    <a:pt x="0" y="17024"/>
                  </a:cubicBezTo>
                  <a:cubicBezTo>
                    <a:pt x="166" y="17359"/>
                    <a:pt x="297" y="17644"/>
                    <a:pt x="450" y="17921"/>
                  </a:cubicBezTo>
                  <a:cubicBezTo>
                    <a:pt x="559" y="18117"/>
                    <a:pt x="570" y="18299"/>
                    <a:pt x="443" y="18491"/>
                  </a:cubicBezTo>
                  <a:cubicBezTo>
                    <a:pt x="355" y="18625"/>
                    <a:pt x="277" y="18763"/>
                    <a:pt x="214" y="18906"/>
                  </a:cubicBezTo>
                  <a:cubicBezTo>
                    <a:pt x="179" y="18986"/>
                    <a:pt x="139" y="19096"/>
                    <a:pt x="175" y="19164"/>
                  </a:cubicBezTo>
                  <a:cubicBezTo>
                    <a:pt x="462" y="19717"/>
                    <a:pt x="876" y="20186"/>
                    <a:pt x="1406" y="20550"/>
                  </a:cubicBezTo>
                  <a:cubicBezTo>
                    <a:pt x="1668" y="20457"/>
                    <a:pt x="1862" y="20370"/>
                    <a:pt x="2068" y="20319"/>
                  </a:cubicBezTo>
                  <a:cubicBezTo>
                    <a:pt x="2305" y="20259"/>
                    <a:pt x="2506" y="20384"/>
                    <a:pt x="2432" y="20567"/>
                  </a:cubicBezTo>
                  <a:cubicBezTo>
                    <a:pt x="2271" y="20967"/>
                    <a:pt x="2606" y="21165"/>
                    <a:pt x="2838" y="21403"/>
                  </a:cubicBezTo>
                  <a:cubicBezTo>
                    <a:pt x="3027" y="21596"/>
                    <a:pt x="3335" y="21593"/>
                    <a:pt x="3548" y="21414"/>
                  </a:cubicBezTo>
                  <a:cubicBezTo>
                    <a:pt x="3624" y="21350"/>
                    <a:pt x="3679" y="21268"/>
                    <a:pt x="3745" y="21195"/>
                  </a:cubicBezTo>
                  <a:cubicBezTo>
                    <a:pt x="5406" y="19353"/>
                    <a:pt x="7068" y="17510"/>
                    <a:pt x="8732" y="15669"/>
                  </a:cubicBezTo>
                  <a:cubicBezTo>
                    <a:pt x="8850" y="15538"/>
                    <a:pt x="8982" y="15417"/>
                    <a:pt x="9151" y="15248"/>
                  </a:cubicBezTo>
                  <a:cubicBezTo>
                    <a:pt x="9312" y="15457"/>
                    <a:pt x="9442" y="15618"/>
                    <a:pt x="9566" y="15782"/>
                  </a:cubicBezTo>
                  <a:cubicBezTo>
                    <a:pt x="10552" y="17091"/>
                    <a:pt x="11622" y="18348"/>
                    <a:pt x="12799" y="19538"/>
                  </a:cubicBezTo>
                  <a:cubicBezTo>
                    <a:pt x="13137" y="19880"/>
                    <a:pt x="13363" y="19913"/>
                    <a:pt x="13764" y="19639"/>
                  </a:cubicBezTo>
                  <a:cubicBezTo>
                    <a:pt x="14071" y="19429"/>
                    <a:pt x="14340" y="19181"/>
                    <a:pt x="14638" y="18942"/>
                  </a:cubicBezTo>
                  <a:cubicBezTo>
                    <a:pt x="14977" y="19118"/>
                    <a:pt x="15325" y="19299"/>
                    <a:pt x="15670" y="19479"/>
                  </a:cubicBezTo>
                  <a:cubicBezTo>
                    <a:pt x="15874" y="19336"/>
                    <a:pt x="16024" y="19228"/>
                    <a:pt x="16179" y="19123"/>
                  </a:cubicBezTo>
                  <a:cubicBezTo>
                    <a:pt x="16407" y="18969"/>
                    <a:pt x="16586" y="18817"/>
                    <a:pt x="16625" y="18532"/>
                  </a:cubicBezTo>
                  <a:cubicBezTo>
                    <a:pt x="16663" y="18245"/>
                    <a:pt x="16848" y="17980"/>
                    <a:pt x="17238" y="17893"/>
                  </a:cubicBezTo>
                  <a:cubicBezTo>
                    <a:pt x="17537" y="17826"/>
                    <a:pt x="17736" y="17646"/>
                    <a:pt x="17893" y="17435"/>
                  </a:cubicBezTo>
                  <a:cubicBezTo>
                    <a:pt x="18144" y="17098"/>
                    <a:pt x="18337" y="16737"/>
                    <a:pt x="18424" y="16377"/>
                  </a:cubicBezTo>
                  <a:cubicBezTo>
                    <a:pt x="16705" y="14528"/>
                    <a:pt x="15014" y="12708"/>
                    <a:pt x="13308" y="10873"/>
                  </a:cubicBezTo>
                  <a:cubicBezTo>
                    <a:pt x="13494" y="10665"/>
                    <a:pt x="13612" y="10530"/>
                    <a:pt x="13734" y="10397"/>
                  </a:cubicBezTo>
                  <a:cubicBezTo>
                    <a:pt x="15805" y="8137"/>
                    <a:pt x="18039" y="6000"/>
                    <a:pt x="20413" y="3968"/>
                  </a:cubicBezTo>
                  <a:cubicBezTo>
                    <a:pt x="20703" y="3719"/>
                    <a:pt x="20983" y="3471"/>
                    <a:pt x="21190" y="3153"/>
                  </a:cubicBezTo>
                  <a:cubicBezTo>
                    <a:pt x="21585" y="2544"/>
                    <a:pt x="21600" y="2565"/>
                    <a:pt x="21129" y="2026"/>
                  </a:cubicBezTo>
                  <a:cubicBezTo>
                    <a:pt x="20955" y="1827"/>
                    <a:pt x="20762" y="1776"/>
                    <a:pt x="20487" y="1772"/>
                  </a:cubicBezTo>
                  <a:cubicBezTo>
                    <a:pt x="19961" y="1764"/>
                    <a:pt x="19720" y="1486"/>
                    <a:pt x="19806" y="1064"/>
                  </a:cubicBezTo>
                  <a:cubicBezTo>
                    <a:pt x="19825" y="971"/>
                    <a:pt x="19804" y="847"/>
                    <a:pt x="19743" y="773"/>
                  </a:cubicBezTo>
                  <a:cubicBezTo>
                    <a:pt x="19597" y="599"/>
                    <a:pt x="19434" y="429"/>
                    <a:pt x="19245" y="289"/>
                  </a:cubicBezTo>
                  <a:cubicBezTo>
                    <a:pt x="18978" y="92"/>
                    <a:pt x="18816" y="-4"/>
                    <a:pt x="18655" y="0"/>
                  </a:cubicBezTo>
                  <a:close/>
                </a:path>
              </a:pathLst>
            </a:custGeom>
            <a:solidFill>
              <a:schemeClr val="accent5"/>
            </a:solidFill>
            <a:ln w="12700" cap="flat">
              <a:noFill/>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sp>
          <p:nvSpPr>
            <p:cNvPr id="3894" name="Dingbat X"/>
            <p:cNvSpPr/>
            <p:nvPr/>
          </p:nvSpPr>
          <p:spPr>
            <a:xfrm>
              <a:off x="5508006" y="0"/>
              <a:ext cx="515128" cy="608711"/>
            </a:xfrm>
            <a:custGeom>
              <a:avLst/>
              <a:gdLst/>
              <a:ahLst/>
              <a:cxnLst>
                <a:cxn ang="0">
                  <a:pos x="wd2" y="hd2"/>
                </a:cxn>
                <a:cxn ang="5400000">
                  <a:pos x="wd2" y="hd2"/>
                </a:cxn>
                <a:cxn ang="10800000">
                  <a:pos x="wd2" y="hd2"/>
                </a:cxn>
                <a:cxn ang="16200000">
                  <a:pos x="wd2" y="hd2"/>
                </a:cxn>
              </a:cxnLst>
              <a:rect l="0" t="0" r="r" b="b"/>
              <a:pathLst>
                <a:path w="21484" h="21548" fill="norm" stroke="1" extrusionOk="0">
                  <a:moveTo>
                    <a:pt x="18655" y="0"/>
                  </a:moveTo>
                  <a:cubicBezTo>
                    <a:pt x="18494" y="5"/>
                    <a:pt x="18333" y="109"/>
                    <a:pt x="18066" y="314"/>
                  </a:cubicBezTo>
                  <a:cubicBezTo>
                    <a:pt x="15478" y="2289"/>
                    <a:pt x="13027" y="4381"/>
                    <a:pt x="10727" y="6600"/>
                  </a:cubicBezTo>
                  <a:cubicBezTo>
                    <a:pt x="10587" y="6735"/>
                    <a:pt x="10434" y="6862"/>
                    <a:pt x="10258" y="7020"/>
                  </a:cubicBezTo>
                  <a:cubicBezTo>
                    <a:pt x="10102" y="6832"/>
                    <a:pt x="9974" y="6685"/>
                    <a:pt x="9856" y="6533"/>
                  </a:cubicBezTo>
                  <a:cubicBezTo>
                    <a:pt x="8908" y="5315"/>
                    <a:pt x="7971" y="4091"/>
                    <a:pt x="7009" y="2882"/>
                  </a:cubicBezTo>
                  <a:cubicBezTo>
                    <a:pt x="6625" y="2399"/>
                    <a:pt x="6178" y="1951"/>
                    <a:pt x="5769" y="1483"/>
                  </a:cubicBezTo>
                  <a:cubicBezTo>
                    <a:pt x="5573" y="1260"/>
                    <a:pt x="5327" y="1254"/>
                    <a:pt x="5044" y="1314"/>
                  </a:cubicBezTo>
                  <a:cubicBezTo>
                    <a:pt x="4759" y="1375"/>
                    <a:pt x="4593" y="1540"/>
                    <a:pt x="4590" y="1770"/>
                  </a:cubicBezTo>
                  <a:cubicBezTo>
                    <a:pt x="4583" y="2129"/>
                    <a:pt x="4349" y="2291"/>
                    <a:pt x="3989" y="2389"/>
                  </a:cubicBezTo>
                  <a:cubicBezTo>
                    <a:pt x="3741" y="2232"/>
                    <a:pt x="3498" y="2079"/>
                    <a:pt x="3221" y="1904"/>
                  </a:cubicBezTo>
                  <a:cubicBezTo>
                    <a:pt x="2922" y="2176"/>
                    <a:pt x="2660" y="2427"/>
                    <a:pt x="2382" y="2665"/>
                  </a:cubicBezTo>
                  <a:cubicBezTo>
                    <a:pt x="2135" y="2876"/>
                    <a:pt x="2125" y="3090"/>
                    <a:pt x="2231" y="3371"/>
                  </a:cubicBezTo>
                  <a:cubicBezTo>
                    <a:pt x="3179" y="5877"/>
                    <a:pt x="4394" y="8283"/>
                    <a:pt x="5880" y="10593"/>
                  </a:cubicBezTo>
                  <a:cubicBezTo>
                    <a:pt x="5956" y="10712"/>
                    <a:pt x="6024" y="10835"/>
                    <a:pt x="6094" y="10951"/>
                  </a:cubicBezTo>
                  <a:cubicBezTo>
                    <a:pt x="4046" y="12991"/>
                    <a:pt x="2019" y="15012"/>
                    <a:pt x="0" y="17024"/>
                  </a:cubicBezTo>
                  <a:cubicBezTo>
                    <a:pt x="166" y="17359"/>
                    <a:pt x="297" y="17644"/>
                    <a:pt x="450" y="17921"/>
                  </a:cubicBezTo>
                  <a:cubicBezTo>
                    <a:pt x="559" y="18117"/>
                    <a:pt x="570" y="18299"/>
                    <a:pt x="443" y="18491"/>
                  </a:cubicBezTo>
                  <a:cubicBezTo>
                    <a:pt x="355" y="18625"/>
                    <a:pt x="277" y="18763"/>
                    <a:pt x="214" y="18906"/>
                  </a:cubicBezTo>
                  <a:cubicBezTo>
                    <a:pt x="179" y="18986"/>
                    <a:pt x="139" y="19096"/>
                    <a:pt x="175" y="19164"/>
                  </a:cubicBezTo>
                  <a:cubicBezTo>
                    <a:pt x="462" y="19717"/>
                    <a:pt x="876" y="20186"/>
                    <a:pt x="1406" y="20550"/>
                  </a:cubicBezTo>
                  <a:cubicBezTo>
                    <a:pt x="1668" y="20457"/>
                    <a:pt x="1862" y="20370"/>
                    <a:pt x="2068" y="20319"/>
                  </a:cubicBezTo>
                  <a:cubicBezTo>
                    <a:pt x="2305" y="20259"/>
                    <a:pt x="2506" y="20384"/>
                    <a:pt x="2432" y="20567"/>
                  </a:cubicBezTo>
                  <a:cubicBezTo>
                    <a:pt x="2271" y="20967"/>
                    <a:pt x="2606" y="21165"/>
                    <a:pt x="2838" y="21403"/>
                  </a:cubicBezTo>
                  <a:cubicBezTo>
                    <a:pt x="3027" y="21596"/>
                    <a:pt x="3335" y="21593"/>
                    <a:pt x="3548" y="21414"/>
                  </a:cubicBezTo>
                  <a:cubicBezTo>
                    <a:pt x="3624" y="21350"/>
                    <a:pt x="3679" y="21268"/>
                    <a:pt x="3745" y="21195"/>
                  </a:cubicBezTo>
                  <a:cubicBezTo>
                    <a:pt x="5406" y="19353"/>
                    <a:pt x="7068" y="17510"/>
                    <a:pt x="8732" y="15669"/>
                  </a:cubicBezTo>
                  <a:cubicBezTo>
                    <a:pt x="8850" y="15538"/>
                    <a:pt x="8982" y="15417"/>
                    <a:pt x="9151" y="15248"/>
                  </a:cubicBezTo>
                  <a:cubicBezTo>
                    <a:pt x="9312" y="15457"/>
                    <a:pt x="9442" y="15618"/>
                    <a:pt x="9566" y="15782"/>
                  </a:cubicBezTo>
                  <a:cubicBezTo>
                    <a:pt x="10552" y="17091"/>
                    <a:pt x="11622" y="18348"/>
                    <a:pt x="12799" y="19538"/>
                  </a:cubicBezTo>
                  <a:cubicBezTo>
                    <a:pt x="13137" y="19880"/>
                    <a:pt x="13363" y="19913"/>
                    <a:pt x="13764" y="19639"/>
                  </a:cubicBezTo>
                  <a:cubicBezTo>
                    <a:pt x="14071" y="19429"/>
                    <a:pt x="14340" y="19181"/>
                    <a:pt x="14638" y="18942"/>
                  </a:cubicBezTo>
                  <a:cubicBezTo>
                    <a:pt x="14977" y="19118"/>
                    <a:pt x="15325" y="19299"/>
                    <a:pt x="15670" y="19479"/>
                  </a:cubicBezTo>
                  <a:cubicBezTo>
                    <a:pt x="15874" y="19336"/>
                    <a:pt x="16024" y="19228"/>
                    <a:pt x="16179" y="19123"/>
                  </a:cubicBezTo>
                  <a:cubicBezTo>
                    <a:pt x="16407" y="18969"/>
                    <a:pt x="16586" y="18817"/>
                    <a:pt x="16625" y="18532"/>
                  </a:cubicBezTo>
                  <a:cubicBezTo>
                    <a:pt x="16663" y="18245"/>
                    <a:pt x="16848" y="17980"/>
                    <a:pt x="17238" y="17893"/>
                  </a:cubicBezTo>
                  <a:cubicBezTo>
                    <a:pt x="17537" y="17826"/>
                    <a:pt x="17736" y="17646"/>
                    <a:pt x="17893" y="17435"/>
                  </a:cubicBezTo>
                  <a:cubicBezTo>
                    <a:pt x="18144" y="17098"/>
                    <a:pt x="18337" y="16737"/>
                    <a:pt x="18424" y="16377"/>
                  </a:cubicBezTo>
                  <a:cubicBezTo>
                    <a:pt x="16705" y="14528"/>
                    <a:pt x="15014" y="12708"/>
                    <a:pt x="13308" y="10873"/>
                  </a:cubicBezTo>
                  <a:cubicBezTo>
                    <a:pt x="13494" y="10665"/>
                    <a:pt x="13612" y="10530"/>
                    <a:pt x="13734" y="10397"/>
                  </a:cubicBezTo>
                  <a:cubicBezTo>
                    <a:pt x="15805" y="8137"/>
                    <a:pt x="18039" y="6000"/>
                    <a:pt x="20413" y="3968"/>
                  </a:cubicBezTo>
                  <a:cubicBezTo>
                    <a:pt x="20703" y="3719"/>
                    <a:pt x="20983" y="3471"/>
                    <a:pt x="21190" y="3153"/>
                  </a:cubicBezTo>
                  <a:cubicBezTo>
                    <a:pt x="21585" y="2544"/>
                    <a:pt x="21600" y="2565"/>
                    <a:pt x="21129" y="2026"/>
                  </a:cubicBezTo>
                  <a:cubicBezTo>
                    <a:pt x="20955" y="1827"/>
                    <a:pt x="20762" y="1776"/>
                    <a:pt x="20487" y="1772"/>
                  </a:cubicBezTo>
                  <a:cubicBezTo>
                    <a:pt x="19961" y="1764"/>
                    <a:pt x="19720" y="1486"/>
                    <a:pt x="19806" y="1064"/>
                  </a:cubicBezTo>
                  <a:cubicBezTo>
                    <a:pt x="19825" y="971"/>
                    <a:pt x="19804" y="847"/>
                    <a:pt x="19743" y="773"/>
                  </a:cubicBezTo>
                  <a:cubicBezTo>
                    <a:pt x="19597" y="599"/>
                    <a:pt x="19434" y="429"/>
                    <a:pt x="19245" y="289"/>
                  </a:cubicBezTo>
                  <a:cubicBezTo>
                    <a:pt x="18978" y="92"/>
                    <a:pt x="18816" y="-4"/>
                    <a:pt x="18655" y="0"/>
                  </a:cubicBezTo>
                  <a:close/>
                </a:path>
              </a:pathLst>
            </a:custGeom>
            <a:solidFill>
              <a:schemeClr val="accent5"/>
            </a:solidFill>
            <a:ln w="12700" cap="flat">
              <a:noFill/>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sp>
          <p:nvSpPr>
            <p:cNvPr id="3895" name="Dingbat X"/>
            <p:cNvSpPr/>
            <p:nvPr/>
          </p:nvSpPr>
          <p:spPr>
            <a:xfrm>
              <a:off x="6214821" y="0"/>
              <a:ext cx="515128" cy="608711"/>
            </a:xfrm>
            <a:custGeom>
              <a:avLst/>
              <a:gdLst/>
              <a:ahLst/>
              <a:cxnLst>
                <a:cxn ang="0">
                  <a:pos x="wd2" y="hd2"/>
                </a:cxn>
                <a:cxn ang="5400000">
                  <a:pos x="wd2" y="hd2"/>
                </a:cxn>
                <a:cxn ang="10800000">
                  <a:pos x="wd2" y="hd2"/>
                </a:cxn>
                <a:cxn ang="16200000">
                  <a:pos x="wd2" y="hd2"/>
                </a:cxn>
              </a:cxnLst>
              <a:rect l="0" t="0" r="r" b="b"/>
              <a:pathLst>
                <a:path w="21484" h="21548" fill="norm" stroke="1" extrusionOk="0">
                  <a:moveTo>
                    <a:pt x="18655" y="0"/>
                  </a:moveTo>
                  <a:cubicBezTo>
                    <a:pt x="18494" y="5"/>
                    <a:pt x="18333" y="109"/>
                    <a:pt x="18066" y="314"/>
                  </a:cubicBezTo>
                  <a:cubicBezTo>
                    <a:pt x="15478" y="2289"/>
                    <a:pt x="13027" y="4381"/>
                    <a:pt x="10727" y="6600"/>
                  </a:cubicBezTo>
                  <a:cubicBezTo>
                    <a:pt x="10587" y="6735"/>
                    <a:pt x="10434" y="6862"/>
                    <a:pt x="10258" y="7020"/>
                  </a:cubicBezTo>
                  <a:cubicBezTo>
                    <a:pt x="10102" y="6832"/>
                    <a:pt x="9974" y="6685"/>
                    <a:pt x="9856" y="6533"/>
                  </a:cubicBezTo>
                  <a:cubicBezTo>
                    <a:pt x="8908" y="5315"/>
                    <a:pt x="7971" y="4091"/>
                    <a:pt x="7009" y="2882"/>
                  </a:cubicBezTo>
                  <a:cubicBezTo>
                    <a:pt x="6625" y="2399"/>
                    <a:pt x="6178" y="1951"/>
                    <a:pt x="5769" y="1483"/>
                  </a:cubicBezTo>
                  <a:cubicBezTo>
                    <a:pt x="5573" y="1260"/>
                    <a:pt x="5327" y="1254"/>
                    <a:pt x="5044" y="1314"/>
                  </a:cubicBezTo>
                  <a:cubicBezTo>
                    <a:pt x="4759" y="1375"/>
                    <a:pt x="4593" y="1540"/>
                    <a:pt x="4590" y="1770"/>
                  </a:cubicBezTo>
                  <a:cubicBezTo>
                    <a:pt x="4583" y="2129"/>
                    <a:pt x="4349" y="2291"/>
                    <a:pt x="3989" y="2389"/>
                  </a:cubicBezTo>
                  <a:cubicBezTo>
                    <a:pt x="3741" y="2232"/>
                    <a:pt x="3498" y="2079"/>
                    <a:pt x="3221" y="1904"/>
                  </a:cubicBezTo>
                  <a:cubicBezTo>
                    <a:pt x="2922" y="2176"/>
                    <a:pt x="2660" y="2427"/>
                    <a:pt x="2382" y="2665"/>
                  </a:cubicBezTo>
                  <a:cubicBezTo>
                    <a:pt x="2135" y="2876"/>
                    <a:pt x="2125" y="3090"/>
                    <a:pt x="2231" y="3371"/>
                  </a:cubicBezTo>
                  <a:cubicBezTo>
                    <a:pt x="3179" y="5877"/>
                    <a:pt x="4394" y="8283"/>
                    <a:pt x="5880" y="10593"/>
                  </a:cubicBezTo>
                  <a:cubicBezTo>
                    <a:pt x="5956" y="10712"/>
                    <a:pt x="6024" y="10835"/>
                    <a:pt x="6094" y="10951"/>
                  </a:cubicBezTo>
                  <a:cubicBezTo>
                    <a:pt x="4046" y="12991"/>
                    <a:pt x="2019" y="15012"/>
                    <a:pt x="0" y="17024"/>
                  </a:cubicBezTo>
                  <a:cubicBezTo>
                    <a:pt x="166" y="17359"/>
                    <a:pt x="297" y="17644"/>
                    <a:pt x="450" y="17921"/>
                  </a:cubicBezTo>
                  <a:cubicBezTo>
                    <a:pt x="559" y="18117"/>
                    <a:pt x="570" y="18299"/>
                    <a:pt x="443" y="18491"/>
                  </a:cubicBezTo>
                  <a:cubicBezTo>
                    <a:pt x="355" y="18625"/>
                    <a:pt x="277" y="18763"/>
                    <a:pt x="214" y="18906"/>
                  </a:cubicBezTo>
                  <a:cubicBezTo>
                    <a:pt x="179" y="18986"/>
                    <a:pt x="139" y="19096"/>
                    <a:pt x="175" y="19164"/>
                  </a:cubicBezTo>
                  <a:cubicBezTo>
                    <a:pt x="462" y="19717"/>
                    <a:pt x="876" y="20186"/>
                    <a:pt x="1406" y="20550"/>
                  </a:cubicBezTo>
                  <a:cubicBezTo>
                    <a:pt x="1668" y="20457"/>
                    <a:pt x="1862" y="20370"/>
                    <a:pt x="2068" y="20319"/>
                  </a:cubicBezTo>
                  <a:cubicBezTo>
                    <a:pt x="2305" y="20259"/>
                    <a:pt x="2506" y="20384"/>
                    <a:pt x="2432" y="20567"/>
                  </a:cubicBezTo>
                  <a:cubicBezTo>
                    <a:pt x="2271" y="20967"/>
                    <a:pt x="2606" y="21165"/>
                    <a:pt x="2838" y="21403"/>
                  </a:cubicBezTo>
                  <a:cubicBezTo>
                    <a:pt x="3027" y="21596"/>
                    <a:pt x="3335" y="21593"/>
                    <a:pt x="3548" y="21414"/>
                  </a:cubicBezTo>
                  <a:cubicBezTo>
                    <a:pt x="3624" y="21350"/>
                    <a:pt x="3679" y="21268"/>
                    <a:pt x="3745" y="21195"/>
                  </a:cubicBezTo>
                  <a:cubicBezTo>
                    <a:pt x="5406" y="19353"/>
                    <a:pt x="7068" y="17510"/>
                    <a:pt x="8732" y="15669"/>
                  </a:cubicBezTo>
                  <a:cubicBezTo>
                    <a:pt x="8850" y="15538"/>
                    <a:pt x="8982" y="15417"/>
                    <a:pt x="9151" y="15248"/>
                  </a:cubicBezTo>
                  <a:cubicBezTo>
                    <a:pt x="9312" y="15457"/>
                    <a:pt x="9442" y="15618"/>
                    <a:pt x="9566" y="15782"/>
                  </a:cubicBezTo>
                  <a:cubicBezTo>
                    <a:pt x="10552" y="17091"/>
                    <a:pt x="11622" y="18348"/>
                    <a:pt x="12799" y="19538"/>
                  </a:cubicBezTo>
                  <a:cubicBezTo>
                    <a:pt x="13137" y="19880"/>
                    <a:pt x="13363" y="19913"/>
                    <a:pt x="13764" y="19639"/>
                  </a:cubicBezTo>
                  <a:cubicBezTo>
                    <a:pt x="14071" y="19429"/>
                    <a:pt x="14340" y="19181"/>
                    <a:pt x="14638" y="18942"/>
                  </a:cubicBezTo>
                  <a:cubicBezTo>
                    <a:pt x="14977" y="19118"/>
                    <a:pt x="15325" y="19299"/>
                    <a:pt x="15670" y="19479"/>
                  </a:cubicBezTo>
                  <a:cubicBezTo>
                    <a:pt x="15874" y="19336"/>
                    <a:pt x="16024" y="19228"/>
                    <a:pt x="16179" y="19123"/>
                  </a:cubicBezTo>
                  <a:cubicBezTo>
                    <a:pt x="16407" y="18969"/>
                    <a:pt x="16586" y="18817"/>
                    <a:pt x="16625" y="18532"/>
                  </a:cubicBezTo>
                  <a:cubicBezTo>
                    <a:pt x="16663" y="18245"/>
                    <a:pt x="16848" y="17980"/>
                    <a:pt x="17238" y="17893"/>
                  </a:cubicBezTo>
                  <a:cubicBezTo>
                    <a:pt x="17537" y="17826"/>
                    <a:pt x="17736" y="17646"/>
                    <a:pt x="17893" y="17435"/>
                  </a:cubicBezTo>
                  <a:cubicBezTo>
                    <a:pt x="18144" y="17098"/>
                    <a:pt x="18337" y="16737"/>
                    <a:pt x="18424" y="16377"/>
                  </a:cubicBezTo>
                  <a:cubicBezTo>
                    <a:pt x="16705" y="14528"/>
                    <a:pt x="15014" y="12708"/>
                    <a:pt x="13308" y="10873"/>
                  </a:cubicBezTo>
                  <a:cubicBezTo>
                    <a:pt x="13494" y="10665"/>
                    <a:pt x="13612" y="10530"/>
                    <a:pt x="13734" y="10397"/>
                  </a:cubicBezTo>
                  <a:cubicBezTo>
                    <a:pt x="15805" y="8137"/>
                    <a:pt x="18039" y="6000"/>
                    <a:pt x="20413" y="3968"/>
                  </a:cubicBezTo>
                  <a:cubicBezTo>
                    <a:pt x="20703" y="3719"/>
                    <a:pt x="20983" y="3471"/>
                    <a:pt x="21190" y="3153"/>
                  </a:cubicBezTo>
                  <a:cubicBezTo>
                    <a:pt x="21585" y="2544"/>
                    <a:pt x="21600" y="2565"/>
                    <a:pt x="21129" y="2026"/>
                  </a:cubicBezTo>
                  <a:cubicBezTo>
                    <a:pt x="20955" y="1827"/>
                    <a:pt x="20762" y="1776"/>
                    <a:pt x="20487" y="1772"/>
                  </a:cubicBezTo>
                  <a:cubicBezTo>
                    <a:pt x="19961" y="1764"/>
                    <a:pt x="19720" y="1486"/>
                    <a:pt x="19806" y="1064"/>
                  </a:cubicBezTo>
                  <a:cubicBezTo>
                    <a:pt x="19825" y="971"/>
                    <a:pt x="19804" y="847"/>
                    <a:pt x="19743" y="773"/>
                  </a:cubicBezTo>
                  <a:cubicBezTo>
                    <a:pt x="19597" y="599"/>
                    <a:pt x="19434" y="429"/>
                    <a:pt x="19245" y="289"/>
                  </a:cubicBezTo>
                  <a:cubicBezTo>
                    <a:pt x="18978" y="92"/>
                    <a:pt x="18816" y="-4"/>
                    <a:pt x="18655" y="0"/>
                  </a:cubicBezTo>
                  <a:close/>
                </a:path>
              </a:pathLst>
            </a:custGeom>
            <a:solidFill>
              <a:schemeClr val="accent5"/>
            </a:solidFill>
            <a:ln w="12700" cap="flat">
              <a:noFill/>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sp>
          <p:nvSpPr>
            <p:cNvPr id="3896" name="-"/>
            <p:cNvSpPr txBox="1"/>
            <p:nvPr/>
          </p:nvSpPr>
          <p:spPr>
            <a:xfrm>
              <a:off x="958443" y="-1"/>
              <a:ext cx="204615" cy="4191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2200">
                  <a:latin typeface="Gill Sans"/>
                  <a:ea typeface="Gill Sans"/>
                  <a:cs typeface="Gill Sans"/>
                  <a:sym typeface="Gill Sans"/>
                </a:defRPr>
              </a:lvl1pPr>
            </a:lstStyle>
            <a:p>
              <a:pPr/>
              <a:r>
                <a:t>-</a:t>
              </a:r>
            </a:p>
          </p:txBody>
        </p:sp>
        <p:sp>
          <p:nvSpPr>
            <p:cNvPr id="3897" name="-"/>
            <p:cNvSpPr txBox="1"/>
            <p:nvPr/>
          </p:nvSpPr>
          <p:spPr>
            <a:xfrm>
              <a:off x="7169528" y="94804"/>
              <a:ext cx="204615" cy="4191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2200">
                  <a:latin typeface="Gill Sans"/>
                  <a:ea typeface="Gill Sans"/>
                  <a:cs typeface="Gill Sans"/>
                  <a:sym typeface="Gill Sans"/>
                </a:defRPr>
              </a:lvl1pPr>
            </a:lstStyle>
            <a:p>
              <a:pPr/>
              <a:r>
                <a:t>-</a:t>
              </a:r>
            </a:p>
          </p:txBody>
        </p:sp>
      </p:grpSp>
      <p:grpSp>
        <p:nvGrpSpPr>
          <p:cNvPr id="3901" name="Group"/>
          <p:cNvGrpSpPr/>
          <p:nvPr/>
        </p:nvGrpSpPr>
        <p:grpSpPr>
          <a:xfrm>
            <a:off x="1070449" y="7706891"/>
            <a:ext cx="3024015" cy="1636175"/>
            <a:chOff x="0" y="0"/>
            <a:chExt cx="3024014" cy="1636173"/>
          </a:xfrm>
        </p:grpSpPr>
        <p:sp>
          <p:nvSpPr>
            <p:cNvPr id="3899" name="Clients"/>
            <p:cNvSpPr/>
            <p:nvPr/>
          </p:nvSpPr>
          <p:spPr>
            <a:xfrm>
              <a:off x="0" y="0"/>
              <a:ext cx="1674099" cy="732348"/>
            </a:xfrm>
            <a:prstGeom prst="roundRect">
              <a:avLst>
                <a:gd name="adj" fmla="val 26012"/>
              </a:avLst>
            </a:prstGeom>
            <a:solidFill>
              <a:schemeClr val="accent5">
                <a:hueOff val="89162"/>
                <a:satOff val="9554"/>
                <a:lumOff val="16296"/>
              </a:schemeClr>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0" sz="2900">
                  <a:latin typeface="Gill Sans"/>
                  <a:ea typeface="Gill Sans"/>
                  <a:cs typeface="Gill Sans"/>
                  <a:sym typeface="Gill Sans"/>
                </a:defRPr>
              </a:lvl1pPr>
            </a:lstStyle>
            <a:p>
              <a:pPr/>
              <a:r>
                <a:t>Clients</a:t>
              </a:r>
            </a:p>
          </p:txBody>
        </p:sp>
        <p:sp>
          <p:nvSpPr>
            <p:cNvPr id="3900" name="Clients are largely not yet ready for OCSP Must-Staple"/>
            <p:cNvSpPr/>
            <p:nvPr/>
          </p:nvSpPr>
          <p:spPr>
            <a:xfrm>
              <a:off x="1754014" y="366173"/>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b="0" sz="3200">
                  <a:solidFill>
                    <a:schemeClr val="accent5">
                      <a:hueOff val="89162"/>
                      <a:satOff val="9554"/>
                      <a:lumOff val="16296"/>
                    </a:schemeClr>
                  </a:solidFill>
                  <a:latin typeface="Gill Sans"/>
                  <a:ea typeface="Gill Sans"/>
                  <a:cs typeface="Gill Sans"/>
                  <a:sym typeface="Gill Sans"/>
                </a:defRPr>
              </a:lvl1pPr>
            </a:lstStyle>
            <a:p>
              <a:pPr/>
              <a:r>
                <a:t>Clients are largely not yet ready for OCSP Must-Staple </a:t>
              </a:r>
            </a:p>
          </p:txBody>
        </p:sp>
      </p:grpSp>
      <p:sp>
        <p:nvSpPr>
          <p:cNvPr id="3902" name="(the additional coding work necessary to support OCSP Must-Staple is likely not too significant)"/>
          <p:cNvSpPr txBox="1"/>
          <p:nvPr/>
        </p:nvSpPr>
        <p:spPr>
          <a:xfrm>
            <a:off x="1124111" y="8434392"/>
            <a:ext cx="10957815" cy="39928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ct val="117999"/>
              </a:lnSpc>
              <a:defRPr b="0" sz="2000">
                <a:solidFill>
                  <a:schemeClr val="accent3">
                    <a:hueOff val="-365725"/>
                    <a:satOff val="-32500"/>
                    <a:lumOff val="18235"/>
                  </a:schemeClr>
                </a:solidFill>
              </a:defRPr>
            </a:lvl1pPr>
          </a:lstStyle>
          <a:p>
            <a:pPr/>
            <a:r>
              <a:t>(the additional coding work necessary to support OCSP Must-Staple is likely not too significant)</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3875"/>
                                        </p:tgtEl>
                                        <p:attrNameLst>
                                          <p:attrName>style.visibility</p:attrName>
                                        </p:attrNameLst>
                                      </p:cBhvr>
                                      <p:to>
                                        <p:strVal val="visible"/>
                                      </p:to>
                                    </p:set>
                                    <p:animEffect filter="dissolve" transition="in">
                                      <p:cBhvr>
                                        <p:cTn id="7" dur="300"/>
                                        <p:tgtEl>
                                          <p:spTgt spid="3875"/>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3886"/>
                                        </p:tgtEl>
                                        <p:attrNameLst>
                                          <p:attrName>style.visibility</p:attrName>
                                        </p:attrNameLst>
                                      </p:cBhvr>
                                      <p:to>
                                        <p:strVal val="visible"/>
                                      </p:to>
                                    </p:set>
                                    <p:animEffect filter="dissolve" transition="in">
                                      <p:cBhvr>
                                        <p:cTn id="12" dur="300"/>
                                        <p:tgtEl>
                                          <p:spTgt spid="3886"/>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3898"/>
                                        </p:tgtEl>
                                        <p:attrNameLst>
                                          <p:attrName>style.visibility</p:attrName>
                                        </p:attrNameLst>
                                      </p:cBhvr>
                                      <p:to>
                                        <p:strVal val="visible"/>
                                      </p:to>
                                    </p:set>
                                    <p:animEffect filter="dissolve" transition="in">
                                      <p:cBhvr>
                                        <p:cTn id="17" dur="300"/>
                                        <p:tgtEl>
                                          <p:spTgt spid="3898"/>
                                        </p:tgtEl>
                                      </p:cBhvr>
                                    </p:animEffect>
                                  </p:childTnLst>
                                </p:cTn>
                              </p:par>
                            </p:childTnLst>
                          </p:cTn>
                        </p:par>
                        <p:par>
                          <p:cTn id="18" fill="hold">
                            <p:stCondLst>
                              <p:cond delay="300"/>
                            </p:stCondLst>
                            <p:childTnLst>
                              <p:par>
                                <p:cTn id="19" presetClass="entr" nodeType="afterEffect" presetID="9" grpId="4" fill="hold">
                                  <p:stCondLst>
                                    <p:cond delay="0"/>
                                  </p:stCondLst>
                                  <p:iterate type="el" backwards="0">
                                    <p:tmAbs val="0"/>
                                  </p:iterate>
                                  <p:childTnLst>
                                    <p:set>
                                      <p:cBhvr>
                                        <p:cTn id="20" fill="hold"/>
                                        <p:tgtEl>
                                          <p:spTgt spid="3901"/>
                                        </p:tgtEl>
                                        <p:attrNameLst>
                                          <p:attrName>style.visibility</p:attrName>
                                        </p:attrNameLst>
                                      </p:cBhvr>
                                      <p:to>
                                        <p:strVal val="visible"/>
                                      </p:to>
                                    </p:set>
                                    <p:animEffect filter="dissolve" transition="in">
                                      <p:cBhvr>
                                        <p:cTn id="21" dur="499"/>
                                        <p:tgtEl>
                                          <p:spTgt spid="3901"/>
                                        </p:tgtEl>
                                      </p:cBhvr>
                                    </p:animEffect>
                                  </p:childTnLst>
                                </p:cTn>
                              </p:par>
                            </p:childTnLst>
                          </p:cTn>
                        </p:par>
                      </p:childTnLst>
                    </p:cTn>
                  </p:par>
                  <p:par>
                    <p:cTn id="22" fill="hold">
                      <p:stCondLst>
                        <p:cond delay="indefinite"/>
                      </p:stCondLst>
                      <p:childTnLst>
                        <p:par>
                          <p:cTn id="23" fill="hold">
                            <p:stCondLst>
                              <p:cond delay="0"/>
                            </p:stCondLst>
                            <p:childTnLst>
                              <p:par>
                                <p:cTn id="24" presetClass="entr" nodeType="clickEffect" presetID="9" grpId="5" fill="hold">
                                  <p:stCondLst>
                                    <p:cond delay="0"/>
                                  </p:stCondLst>
                                  <p:iterate type="el" backwards="0">
                                    <p:tmAbs val="0"/>
                                  </p:iterate>
                                  <p:childTnLst>
                                    <p:set>
                                      <p:cBhvr>
                                        <p:cTn id="25" fill="hold"/>
                                        <p:tgtEl>
                                          <p:spTgt spid="3902"/>
                                        </p:tgtEl>
                                        <p:attrNameLst>
                                          <p:attrName>style.visibility</p:attrName>
                                        </p:attrNameLst>
                                      </p:cBhvr>
                                      <p:to>
                                        <p:strVal val="visible"/>
                                      </p:to>
                                    </p:set>
                                    <p:animEffect filter="dissolve" transition="in">
                                      <p:cBhvr>
                                        <p:cTn id="26" dur="300"/>
                                        <p:tgtEl>
                                          <p:spTgt spid="39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886" grpId="2"/>
      <p:bldP build="whole" bldLvl="1" animBg="1" rev="0" advAuto="0" spid="3901" grpId="4"/>
      <p:bldP build="whole" bldLvl="1" animBg="1" rev="0" advAuto="0" spid="3898" grpId="3"/>
      <p:bldP build="whole" bldLvl="1" animBg="1" rev="0" advAuto="0" spid="3902" grpId="5"/>
      <p:bldP build="whole" bldLvl="1" animBg="1" rev="0" advAuto="0" spid="3875" grpId="1"/>
    </p:bldLst>
  </p:timing>
</p:sld>
</file>

<file path=ppt/slides/slide5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06" name="Conclusion"/>
          <p:cNvSpPr txBox="1"/>
          <p:nvPr>
            <p:ph type="title"/>
          </p:nvPr>
        </p:nvSpPr>
        <p:spPr>
          <a:prstGeom prst="rect">
            <a:avLst/>
          </a:prstGeom>
        </p:spPr>
        <p:txBody>
          <a:bodyPr/>
          <a:lstStyle/>
          <a:p>
            <a:pPr/>
            <a:r>
              <a:t>Conclusion</a:t>
            </a:r>
          </a:p>
        </p:txBody>
      </p:sp>
      <p:sp>
        <p:nvSpPr>
          <p:cNvPr id="3907" name="Considering OCSP Must-Staple can operate only if each of the principals in the PKI performs correctly.…"/>
          <p:cNvSpPr txBox="1"/>
          <p:nvPr>
            <p:ph type="body" idx="1"/>
          </p:nvPr>
        </p:nvSpPr>
        <p:spPr>
          <a:xfrm>
            <a:off x="361950" y="2197100"/>
            <a:ext cx="12280900" cy="6604000"/>
          </a:xfrm>
          <a:prstGeom prst="rect">
            <a:avLst/>
          </a:prstGeom>
        </p:spPr>
        <p:txBody>
          <a:bodyPr/>
          <a:lstStyle/>
          <a:p>
            <a:pPr/>
            <a:r>
              <a:t>Considering OCSP Must-Staple can operate only if each of the principals in the PKI performs correctly.</a:t>
            </a:r>
          </a:p>
          <a:p>
            <a:pPr lvl="1"/>
            <a:r>
              <a:t>OCSP servers: </a:t>
            </a:r>
            <a:r>
              <a:rPr>
                <a:solidFill>
                  <a:schemeClr val="accent5">
                    <a:hueOff val="89162"/>
                    <a:satOff val="9554"/>
                    <a:lumOff val="16296"/>
                  </a:schemeClr>
                </a:solidFill>
              </a:rPr>
              <a:t>not fully reliable </a:t>
            </a:r>
          </a:p>
          <a:p>
            <a:pPr lvl="1"/>
            <a:r>
              <a:t>Web server softwares: </a:t>
            </a:r>
            <a:r>
              <a:rPr>
                <a:solidFill>
                  <a:schemeClr val="accent5">
                    <a:hueOff val="89162"/>
                    <a:satOff val="9554"/>
                    <a:lumOff val="16296"/>
                  </a:schemeClr>
                </a:solidFill>
              </a:rPr>
              <a:t>not fully support</a:t>
            </a:r>
          </a:p>
          <a:p>
            <a:pPr lvl="1"/>
            <a:r>
              <a:t>Browsers: </a:t>
            </a:r>
            <a:r>
              <a:rPr>
                <a:solidFill>
                  <a:schemeClr val="accent5">
                    <a:hueOff val="89162"/>
                    <a:satOff val="9554"/>
                    <a:lumOff val="16296"/>
                  </a:schemeClr>
                </a:solidFill>
              </a:rPr>
              <a:t>not fully support</a:t>
            </a:r>
          </a:p>
          <a:p>
            <a:pPr/>
          </a:p>
          <a:p>
            <a:pPr/>
            <a:r>
              <a:t>But the bright side is</a:t>
            </a:r>
          </a:p>
          <a:p>
            <a:pPr lvl="1"/>
            <a:r>
              <a:rPr>
                <a:solidFill>
                  <a:schemeClr val="accent4">
                    <a:hueOff val="468000"/>
                    <a:satOff val="-4761"/>
                    <a:lumOff val="10196"/>
                  </a:schemeClr>
                </a:solidFill>
              </a:rPr>
              <a:t>Only a few players</a:t>
            </a:r>
            <a:r>
              <a:t> need to take action to make it possible for web server administrators to begin enabling OCSP Must-staple</a:t>
            </a:r>
          </a:p>
          <a:p>
            <a:pPr lvl="1"/>
            <a:r>
              <a:t>Much wider deployment of OCSP Must-Staple is an </a:t>
            </a:r>
            <a:r>
              <a:rPr>
                <a:solidFill>
                  <a:schemeClr val="accent4">
                    <a:hueOff val="468000"/>
                    <a:satOff val="-4761"/>
                    <a:lumOff val="10196"/>
                  </a:schemeClr>
                </a:solidFill>
              </a:rPr>
              <a:t>realistic</a:t>
            </a:r>
            <a:r>
              <a:t> and </a:t>
            </a:r>
            <a:r>
              <a:rPr>
                <a:solidFill>
                  <a:schemeClr val="accent4">
                    <a:hueOff val="468000"/>
                    <a:satOff val="-4761"/>
                    <a:lumOff val="10196"/>
                  </a:schemeClr>
                </a:solidFill>
              </a:rPr>
              <a:t>achievable</a:t>
            </a:r>
            <a:r>
              <a:t> goal</a:t>
            </a:r>
          </a:p>
        </p:txBody>
      </p:sp>
      <p:sp>
        <p:nvSpPr>
          <p:cNvPr id="3908"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5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12" name="Some protocols"/>
          <p:cNvSpPr txBox="1"/>
          <p:nvPr>
            <p:ph type="title"/>
          </p:nvPr>
        </p:nvSpPr>
        <p:spPr>
          <a:prstGeom prst="rect">
            <a:avLst/>
          </a:prstGeom>
        </p:spPr>
        <p:txBody>
          <a:bodyPr/>
          <a:lstStyle/>
          <a:p>
            <a:pPr/>
            <a:r>
              <a:t>Some protocols</a:t>
            </a:r>
          </a:p>
        </p:txBody>
      </p:sp>
      <p:sp>
        <p:nvSpPr>
          <p:cNvPr id="3913" name="HSTS (HTTP-STRICT-TRANSPORT-SECURITY)…"/>
          <p:cNvSpPr txBox="1"/>
          <p:nvPr>
            <p:ph type="body" idx="1"/>
          </p:nvPr>
        </p:nvSpPr>
        <p:spPr>
          <a:prstGeom prst="rect">
            <a:avLst/>
          </a:prstGeom>
        </p:spPr>
        <p:txBody>
          <a:bodyPr/>
          <a:lstStyle/>
          <a:p>
            <a:pPr/>
            <a:r>
              <a:t>HSTS (HTTP-STRICT-TRANSPORT-SECURITY)</a:t>
            </a:r>
          </a:p>
          <a:p>
            <a:pPr lvl="1"/>
            <a:r>
              <a:t>“Strict-Transport-Security</a:t>
            </a:r>
            <a:r>
              <a:rPr>
                <a:latin typeface="Helvetica"/>
                <a:ea typeface="Helvetica"/>
                <a:cs typeface="Helvetica"/>
                <a:sym typeface="Helvetica"/>
              </a:rPr>
              <a:t>” Header</a:t>
            </a:r>
            <a:endParaRPr>
              <a:latin typeface="Helvetica"/>
              <a:ea typeface="Helvetica"/>
              <a:cs typeface="Helvetica"/>
              <a:sym typeface="Helvetica"/>
            </a:endParaRPr>
          </a:p>
          <a:p>
            <a:pPr/>
            <a:r>
              <a:rPr>
                <a:latin typeface="Helvetica"/>
                <a:ea typeface="Helvetica"/>
                <a:cs typeface="Helvetica"/>
                <a:sym typeface="Helvetica"/>
              </a:rPr>
              <a:t>HSTS-preloaded list</a:t>
            </a:r>
            <a:endParaRPr>
              <a:latin typeface="Helvetica"/>
              <a:ea typeface="Helvetica"/>
              <a:cs typeface="Helvetica"/>
              <a:sym typeface="Helvetica"/>
            </a:endParaRPr>
          </a:p>
          <a:p>
            <a:pPr/>
            <a:r>
              <a:rPr>
                <a:latin typeface="Helvetica"/>
                <a:ea typeface="Helvetica"/>
                <a:cs typeface="Helvetica"/>
                <a:sym typeface="Helvetica"/>
              </a:rPr>
              <a:t>HPKP (HTTP Public Key Pinning)</a:t>
            </a:r>
            <a:endParaRPr>
              <a:latin typeface="Helvetica"/>
              <a:ea typeface="Helvetica"/>
              <a:cs typeface="Helvetica"/>
              <a:sym typeface="Helvetica"/>
            </a:endParaRPr>
          </a:p>
          <a:p>
            <a:pPr/>
            <a:r>
              <a:rPr>
                <a:latin typeface="Helvetica"/>
                <a:ea typeface="Helvetica"/>
                <a:cs typeface="Helvetica"/>
                <a:sym typeface="Helvetica"/>
              </a:rPr>
              <a:t>SNI (Server Name Indication)</a:t>
            </a:r>
            <a:endParaRPr>
              <a:latin typeface="Helvetica"/>
              <a:ea typeface="Helvetica"/>
              <a:cs typeface="Helvetica"/>
              <a:sym typeface="Helvetica"/>
            </a:endParaRPr>
          </a:p>
          <a:p>
            <a:pPr lvl="1"/>
            <a:endParaRPr>
              <a:latin typeface="Helvetica"/>
              <a:ea typeface="Helvetica"/>
              <a:cs typeface="Helvetica"/>
              <a:sym typeface="Helvetica"/>
            </a:endParaRPr>
          </a:p>
          <a:p>
            <a:pPr/>
            <a:r>
              <a:rPr>
                <a:latin typeface="Helvetica"/>
                <a:ea typeface="Helvetica"/>
                <a:cs typeface="Helvetica"/>
                <a:sym typeface="Helvetica"/>
              </a:rPr>
              <a:t>Certificate Transparency</a:t>
            </a:r>
            <a:endParaRPr>
              <a:latin typeface="Helvetica"/>
              <a:ea typeface="Helvetica"/>
              <a:cs typeface="Helvetica"/>
              <a:sym typeface="Helvetica"/>
            </a:endParaRPr>
          </a:p>
        </p:txBody>
      </p:sp>
      <p:sp>
        <p:nvSpPr>
          <p:cNvPr id="3914"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5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16" name="Today’s another problem of HTTPS"/>
          <p:cNvSpPr txBox="1"/>
          <p:nvPr>
            <p:ph type="title"/>
          </p:nvPr>
        </p:nvSpPr>
        <p:spPr>
          <a:prstGeom prst="rect">
            <a:avLst/>
          </a:prstGeom>
        </p:spPr>
        <p:txBody>
          <a:bodyPr/>
          <a:lstStyle/>
          <a:p>
            <a:pPr/>
            <a:r>
              <a:t>Today’s another problem of HTTPS </a:t>
            </a:r>
          </a:p>
        </p:txBody>
      </p:sp>
      <p:sp>
        <p:nvSpPr>
          <p:cNvPr id="3917" name="Body"/>
          <p:cNvSpPr txBox="1"/>
          <p:nvPr>
            <p:ph type="body" idx="1"/>
          </p:nvPr>
        </p:nvSpPr>
        <p:spPr>
          <a:prstGeom prst="rect">
            <a:avLst/>
          </a:prstGeom>
        </p:spPr>
        <p:txBody>
          <a:bodyPr/>
          <a:lstStyle/>
          <a:p>
            <a:pPr/>
          </a:p>
        </p:txBody>
      </p:sp>
      <p:sp>
        <p:nvSpPr>
          <p:cNvPr id="3918"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5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20" name="How HTTPS Works"/>
          <p:cNvSpPr txBox="1"/>
          <p:nvPr>
            <p:ph type="title"/>
          </p:nvPr>
        </p:nvSpPr>
        <p:spPr>
          <a:prstGeom prst="rect">
            <a:avLst/>
          </a:prstGeom>
        </p:spPr>
        <p:txBody>
          <a:bodyPr/>
          <a:lstStyle/>
          <a:p>
            <a:pPr/>
            <a:r>
              <a:t>How HTTPS Works</a:t>
            </a:r>
          </a:p>
        </p:txBody>
      </p:sp>
      <p:sp>
        <p:nvSpPr>
          <p:cNvPr id="3921"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922" name="Website"/>
          <p:cNvSpPr/>
          <p:nvPr/>
        </p:nvSpPr>
        <p:spPr>
          <a:xfrm>
            <a:off x="8327897" y="3244506"/>
            <a:ext cx="2674129" cy="1736798"/>
          </a:xfrm>
          <a:prstGeom prst="roundRect">
            <a:avLst>
              <a:gd name="adj" fmla="val 10968"/>
            </a:avLst>
          </a:prstGeom>
          <a:ln w="76200">
            <a:solidFill>
              <a:srgbClr val="0365C0"/>
            </a:solid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lstStyle>
            <a:lvl1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Website</a:t>
            </a:r>
          </a:p>
        </p:txBody>
      </p:sp>
      <p:sp>
        <p:nvSpPr>
          <p:cNvPr id="3923" name="Browser"/>
          <p:cNvSpPr/>
          <p:nvPr/>
        </p:nvSpPr>
        <p:spPr>
          <a:xfrm>
            <a:off x="2149621" y="3244506"/>
            <a:ext cx="2674129" cy="1736798"/>
          </a:xfrm>
          <a:prstGeom prst="roundRect">
            <a:avLst>
              <a:gd name="adj" fmla="val 10968"/>
            </a:avLst>
          </a:prstGeom>
          <a:ln w="76200">
            <a:solidFill>
              <a:srgbClr val="0365C0"/>
            </a:solid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lstStyle>
            <a:lvl1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Browser</a:t>
            </a:r>
          </a:p>
        </p:txBody>
      </p:sp>
      <p:grpSp>
        <p:nvGrpSpPr>
          <p:cNvPr id="3931" name="Group"/>
          <p:cNvGrpSpPr/>
          <p:nvPr/>
        </p:nvGrpSpPr>
        <p:grpSpPr>
          <a:xfrm>
            <a:off x="8461774" y="3999792"/>
            <a:ext cx="620593" cy="577621"/>
            <a:chOff x="0" y="0"/>
            <a:chExt cx="620592" cy="577619"/>
          </a:xfrm>
        </p:grpSpPr>
        <p:sp>
          <p:nvSpPr>
            <p:cNvPr id="3924" name="Line"/>
            <p:cNvSpPr/>
            <p:nvPr/>
          </p:nvSpPr>
          <p:spPr>
            <a:xfrm>
              <a:off x="0" y="204114"/>
              <a:ext cx="462204" cy="37350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EBB20"/>
            </a:solidFill>
            <a:ln w="25400" cap="flat">
              <a:solidFill>
                <a:srgbClr val="0A5C0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925" name="Line"/>
            <p:cNvSpPr/>
            <p:nvPr/>
          </p:nvSpPr>
          <p:spPr>
            <a:xfrm flipV="1">
              <a:off x="22237" y="261748"/>
              <a:ext cx="302623" cy="302623"/>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926" name="Line"/>
            <p:cNvSpPr/>
            <p:nvPr/>
          </p:nvSpPr>
          <p:spPr>
            <a:xfrm flipV="1">
              <a:off x="227374" y="292653"/>
              <a:ext cx="137658" cy="137658"/>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927" name="Line"/>
            <p:cNvSpPr/>
            <p:nvPr/>
          </p:nvSpPr>
          <p:spPr>
            <a:xfrm flipV="1">
              <a:off x="20004" y="253713"/>
              <a:ext cx="296822" cy="296822"/>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928" name="Line"/>
            <p:cNvSpPr/>
            <p:nvPr/>
          </p:nvSpPr>
          <p:spPr>
            <a:xfrm flipV="1">
              <a:off x="214594" y="293887"/>
              <a:ext cx="134370" cy="134370"/>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929" name="Circle"/>
            <p:cNvSpPr/>
            <p:nvPr/>
          </p:nvSpPr>
          <p:spPr>
            <a:xfrm>
              <a:off x="279946" y="0"/>
              <a:ext cx="340647" cy="340646"/>
            </a:xfrm>
            <a:prstGeom prst="ellipse">
              <a:avLst/>
            </a:prstGeom>
            <a:solidFill>
              <a:srgbClr val="06BC00"/>
            </a:solidFill>
            <a:ln w="38100" cap="flat">
              <a:solidFill>
                <a:srgbClr val="015400"/>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930" name="Circle"/>
            <p:cNvSpPr/>
            <p:nvPr/>
          </p:nvSpPr>
          <p:spPr>
            <a:xfrm>
              <a:off x="456644" y="50144"/>
              <a:ext cx="110102" cy="110102"/>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3939" name="Group"/>
          <p:cNvGrpSpPr/>
          <p:nvPr/>
        </p:nvGrpSpPr>
        <p:grpSpPr>
          <a:xfrm>
            <a:off x="8939527" y="3996502"/>
            <a:ext cx="627663" cy="584201"/>
            <a:chOff x="0" y="0"/>
            <a:chExt cx="627662" cy="584200"/>
          </a:xfrm>
        </p:grpSpPr>
        <p:sp>
          <p:nvSpPr>
            <p:cNvPr id="3932" name="Line"/>
            <p:cNvSpPr/>
            <p:nvPr/>
          </p:nvSpPr>
          <p:spPr>
            <a:xfrm>
              <a:off x="0" y="206440"/>
              <a:ext cx="467470" cy="37776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C82506"/>
            </a:solidFill>
            <a:ln w="25400" cap="flat">
              <a:solidFill>
                <a:srgbClr val="5C0C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933" name="Line"/>
            <p:cNvSpPr/>
            <p:nvPr/>
          </p:nvSpPr>
          <p:spPr>
            <a:xfrm flipV="1">
              <a:off x="22490" y="264730"/>
              <a:ext cx="306071" cy="306071"/>
            </a:xfrm>
            <a:prstGeom prst="line">
              <a:avLst/>
            </a:prstGeom>
            <a:noFill/>
            <a:ln w="25400" cap="flat">
              <a:solidFill>
                <a:srgbClr val="5C0C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934" name="Line"/>
            <p:cNvSpPr/>
            <p:nvPr/>
          </p:nvSpPr>
          <p:spPr>
            <a:xfrm flipV="1">
              <a:off x="229964" y="295987"/>
              <a:ext cx="139227" cy="139227"/>
            </a:xfrm>
            <a:prstGeom prst="line">
              <a:avLst/>
            </a:prstGeom>
            <a:noFill/>
            <a:ln w="25400" cap="flat">
              <a:solidFill>
                <a:srgbClr val="5109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935" name="Line"/>
            <p:cNvSpPr/>
            <p:nvPr/>
          </p:nvSpPr>
          <p:spPr>
            <a:xfrm flipV="1">
              <a:off x="20232" y="256604"/>
              <a:ext cx="300203" cy="300203"/>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936" name="Line"/>
            <p:cNvSpPr/>
            <p:nvPr/>
          </p:nvSpPr>
          <p:spPr>
            <a:xfrm flipV="1">
              <a:off x="217039" y="297235"/>
              <a:ext cx="135901" cy="135901"/>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937" name="Circle"/>
            <p:cNvSpPr/>
            <p:nvPr/>
          </p:nvSpPr>
          <p:spPr>
            <a:xfrm>
              <a:off x="283136" y="0"/>
              <a:ext cx="344527" cy="344527"/>
            </a:xfrm>
            <a:prstGeom prst="ellipse">
              <a:avLst/>
            </a:prstGeom>
            <a:solidFill>
              <a:srgbClr val="C82506"/>
            </a:solidFill>
            <a:ln w="38100" cap="flat">
              <a:solidFill>
                <a:srgbClr val="580B01"/>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938" name="Circle"/>
            <p:cNvSpPr/>
            <p:nvPr/>
          </p:nvSpPr>
          <p:spPr>
            <a:xfrm>
              <a:off x="461847" y="50715"/>
              <a:ext cx="111356" cy="111356"/>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sp>
        <p:nvSpPr>
          <p:cNvPr id="3940" name="Line"/>
          <p:cNvSpPr/>
          <p:nvPr/>
        </p:nvSpPr>
        <p:spPr>
          <a:xfrm>
            <a:off x="5392054" y="3723659"/>
            <a:ext cx="2367539" cy="1"/>
          </a:xfrm>
          <a:prstGeom prst="line">
            <a:avLst/>
          </a:prstGeom>
          <a:ln w="50800">
            <a:solidFill>
              <a:srgbClr val="FFFFFF"/>
            </a:solidFill>
            <a:miter lim="400000"/>
            <a:headEnd type="triangle"/>
            <a:tailEnd type="triangle"/>
          </a:ln>
        </p:spPr>
        <p:txBody>
          <a:bodyPr lIns="0" tIns="0" rIns="0" bIns="0"/>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pic>
        <p:nvPicPr>
          <p:cNvPr id="3941" name="Chrome-logo.png" descr="Chrome-logo.png"/>
          <p:cNvPicPr>
            <a:picLocks noChangeAspect="1"/>
          </p:cNvPicPr>
          <p:nvPr/>
        </p:nvPicPr>
        <p:blipFill>
          <a:blip r:embed="rId3">
            <a:extLst/>
          </a:blip>
          <a:stretch>
            <a:fillRect/>
          </a:stretch>
        </p:blipFill>
        <p:spPr>
          <a:xfrm>
            <a:off x="1841634" y="2992428"/>
            <a:ext cx="685801" cy="685801"/>
          </a:xfrm>
          <a:prstGeom prst="rect">
            <a:avLst/>
          </a:prstGeom>
          <a:ln w="12700">
            <a:miter lim="400000"/>
          </a:ln>
        </p:spPr>
      </p:pic>
      <p:pic>
        <p:nvPicPr>
          <p:cNvPr id="3942" name="strategic_bofa500_1.png" descr="strategic_bofa500_1.png"/>
          <p:cNvPicPr>
            <a:picLocks noChangeAspect="1"/>
          </p:cNvPicPr>
          <p:nvPr/>
        </p:nvPicPr>
        <p:blipFill>
          <a:blip r:embed="rId4">
            <a:extLst/>
          </a:blip>
          <a:srcRect l="28418" t="39675" r="28418" b="0"/>
          <a:stretch>
            <a:fillRect/>
          </a:stretch>
        </p:blipFill>
        <p:spPr>
          <a:xfrm>
            <a:off x="7501744" y="2989452"/>
            <a:ext cx="1466958" cy="691941"/>
          </a:xfrm>
          <a:prstGeom prst="rect">
            <a:avLst/>
          </a:prstGeom>
          <a:ln w="12700">
            <a:miter lim="400000"/>
          </a:ln>
        </p:spPr>
      </p:pic>
      <p:grpSp>
        <p:nvGrpSpPr>
          <p:cNvPr id="3955" name="Group"/>
          <p:cNvGrpSpPr/>
          <p:nvPr/>
        </p:nvGrpSpPr>
        <p:grpSpPr>
          <a:xfrm>
            <a:off x="9674781" y="3840488"/>
            <a:ext cx="1194275" cy="896229"/>
            <a:chOff x="0" y="0"/>
            <a:chExt cx="1194273" cy="896228"/>
          </a:xfrm>
        </p:grpSpPr>
        <p:sp>
          <p:nvSpPr>
            <p:cNvPr id="3943" name="Rectangle"/>
            <p:cNvSpPr/>
            <p:nvPr/>
          </p:nvSpPr>
          <p:spPr>
            <a:xfrm>
              <a:off x="0" y="46231"/>
              <a:ext cx="1194274" cy="849998"/>
            </a:xfrm>
            <a:prstGeom prst="rect">
              <a:avLst/>
            </a:prstGeom>
            <a:solidFill>
              <a:srgbClr val="C4C4C4"/>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944" name="Certificate"/>
            <p:cNvSpPr txBox="1"/>
            <p:nvPr/>
          </p:nvSpPr>
          <p:spPr>
            <a:xfrm>
              <a:off x="27986" y="-1"/>
              <a:ext cx="1138302" cy="45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2200">
                  <a:solidFill>
                    <a:srgbClr val="000000"/>
                  </a:solidFill>
                  <a:latin typeface="Snell Roundhand"/>
                  <a:ea typeface="Snell Roundhand"/>
                  <a:cs typeface="Snell Roundhand"/>
                  <a:sym typeface="Snell Roundhand"/>
                </a:defRPr>
              </a:lvl1pPr>
            </a:lstStyle>
            <a:p>
              <a:pPr/>
              <a:r>
                <a:t>Certificate</a:t>
              </a:r>
            </a:p>
          </p:txBody>
        </p:sp>
        <p:grpSp>
          <p:nvGrpSpPr>
            <p:cNvPr id="3952" name="Group"/>
            <p:cNvGrpSpPr/>
            <p:nvPr/>
          </p:nvGrpSpPr>
          <p:grpSpPr>
            <a:xfrm>
              <a:off x="62930" y="528144"/>
              <a:ext cx="290761" cy="270627"/>
              <a:chOff x="0" y="0"/>
              <a:chExt cx="290759" cy="270626"/>
            </a:xfrm>
          </p:grpSpPr>
          <p:sp>
            <p:nvSpPr>
              <p:cNvPr id="3945" name="Line"/>
              <p:cNvSpPr/>
              <p:nvPr/>
            </p:nvSpPr>
            <p:spPr>
              <a:xfrm>
                <a:off x="0" y="95631"/>
                <a:ext cx="216552" cy="17499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EBB20"/>
              </a:solidFill>
              <a:ln w="25400" cap="flat">
                <a:solidFill>
                  <a:srgbClr val="0A5C0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946" name="Line"/>
              <p:cNvSpPr/>
              <p:nvPr/>
            </p:nvSpPr>
            <p:spPr>
              <a:xfrm flipV="1">
                <a:off x="10418" y="122634"/>
                <a:ext cx="141786" cy="141785"/>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947" name="Line"/>
              <p:cNvSpPr/>
              <p:nvPr/>
            </p:nvSpPr>
            <p:spPr>
              <a:xfrm flipV="1">
                <a:off x="106529" y="137114"/>
                <a:ext cx="64496" cy="64496"/>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948" name="Line"/>
              <p:cNvSpPr/>
              <p:nvPr/>
            </p:nvSpPr>
            <p:spPr>
              <a:xfrm flipV="1">
                <a:off x="9372" y="118869"/>
                <a:ext cx="139067" cy="139068"/>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949" name="Line"/>
              <p:cNvSpPr/>
              <p:nvPr/>
            </p:nvSpPr>
            <p:spPr>
              <a:xfrm flipV="1">
                <a:off x="100541" y="137692"/>
                <a:ext cx="62956" cy="62955"/>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950" name="Circle"/>
              <p:cNvSpPr/>
              <p:nvPr/>
            </p:nvSpPr>
            <p:spPr>
              <a:xfrm>
                <a:off x="131160" y="0"/>
                <a:ext cx="159600" cy="159600"/>
              </a:xfrm>
              <a:prstGeom prst="ellipse">
                <a:avLst/>
              </a:prstGeom>
              <a:solidFill>
                <a:srgbClr val="06BC00"/>
              </a:solidFill>
              <a:ln w="38100" cap="flat">
                <a:solidFill>
                  <a:srgbClr val="015400"/>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951" name="Circle"/>
              <p:cNvSpPr/>
              <p:nvPr/>
            </p:nvSpPr>
            <p:spPr>
              <a:xfrm>
                <a:off x="213947" y="23493"/>
                <a:ext cx="51585" cy="51585"/>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pic>
          <p:nvPicPr>
            <p:cNvPr id="3953" name="250px-VRSNlogoAug2012.png" descr="250px-VRSNlogoAug2012.png"/>
            <p:cNvPicPr>
              <a:picLocks noChangeAspect="1"/>
            </p:cNvPicPr>
            <p:nvPr/>
          </p:nvPicPr>
          <p:blipFill>
            <a:blip r:embed="rId5">
              <a:extLst/>
            </a:blip>
            <a:srcRect l="0" t="0" r="12951" b="33387"/>
            <a:stretch>
              <a:fillRect/>
            </a:stretch>
          </p:blipFill>
          <p:spPr>
            <a:xfrm>
              <a:off x="695032" y="443170"/>
              <a:ext cx="464702" cy="355605"/>
            </a:xfrm>
            <a:prstGeom prst="rect">
              <a:avLst/>
            </a:prstGeom>
            <a:ln w="12700" cap="flat">
              <a:noFill/>
              <a:miter lim="400000"/>
            </a:ln>
            <a:effectLst/>
          </p:spPr>
        </p:pic>
        <p:pic>
          <p:nvPicPr>
            <p:cNvPr id="3954" name="strategic_bofa500_1.png" descr="strategic_bofa500_1.png"/>
            <p:cNvPicPr>
              <a:picLocks noChangeAspect="1"/>
            </p:cNvPicPr>
            <p:nvPr/>
          </p:nvPicPr>
          <p:blipFill>
            <a:blip r:embed="rId4">
              <a:extLst/>
            </a:blip>
            <a:srcRect l="35082" t="39675" r="28418" b="0"/>
            <a:stretch>
              <a:fillRect/>
            </a:stretch>
          </p:blipFill>
          <p:spPr>
            <a:xfrm>
              <a:off x="354447" y="528144"/>
              <a:ext cx="485326" cy="270720"/>
            </a:xfrm>
            <a:prstGeom prst="rect">
              <a:avLst/>
            </a:prstGeom>
            <a:ln w="12700" cap="flat">
              <a:noFill/>
              <a:miter lim="400000"/>
            </a:ln>
            <a:effectLst/>
          </p:spPr>
        </p:pic>
      </p:grpSp>
      <p:grpSp>
        <p:nvGrpSpPr>
          <p:cNvPr id="3968" name="Group"/>
          <p:cNvGrpSpPr/>
          <p:nvPr/>
        </p:nvGrpSpPr>
        <p:grpSpPr>
          <a:xfrm>
            <a:off x="8914956" y="7131912"/>
            <a:ext cx="3197030" cy="1869318"/>
            <a:chOff x="0" y="0"/>
            <a:chExt cx="3197028" cy="1869316"/>
          </a:xfrm>
        </p:grpSpPr>
        <p:sp>
          <p:nvSpPr>
            <p:cNvPr id="3956" name="Certificate"/>
            <p:cNvSpPr txBox="1"/>
            <p:nvPr/>
          </p:nvSpPr>
          <p:spPr>
            <a:xfrm>
              <a:off x="625803" y="1285116"/>
              <a:ext cx="1929855" cy="584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3300">
                  <a:solidFill>
                    <a:srgbClr val="F5D328"/>
                  </a:solidFill>
                  <a:latin typeface="Gill Sans"/>
                  <a:ea typeface="Gill Sans"/>
                  <a:cs typeface="Gill Sans"/>
                  <a:sym typeface="Gill Sans"/>
                </a:defRPr>
              </a:lvl1pPr>
            </a:lstStyle>
            <a:p>
              <a:pPr/>
              <a:r>
                <a:t>Certificate</a:t>
              </a:r>
            </a:p>
          </p:txBody>
        </p:sp>
        <p:sp>
          <p:nvSpPr>
            <p:cNvPr id="3957" name="is indeed BoA"/>
            <p:cNvSpPr/>
            <p:nvPr/>
          </p:nvSpPr>
          <p:spPr>
            <a:xfrm>
              <a:off x="0" y="0"/>
              <a:ext cx="3197029" cy="1188365"/>
            </a:xfrm>
            <a:prstGeom prst="roundRect">
              <a:avLst>
                <a:gd name="adj" fmla="val 38046"/>
              </a:avLst>
            </a:prstGeom>
            <a:noFill/>
            <a:ln w="76200" cap="flat">
              <a:solidFill>
                <a:srgbClr val="0365C0"/>
              </a:solidFill>
              <a:prstDash val="solid"/>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br/>
              <a:r>
                <a:t>is indeed BoA</a:t>
              </a:r>
            </a:p>
          </p:txBody>
        </p:sp>
        <p:sp>
          <p:nvSpPr>
            <p:cNvPr id="3958" name="The owner of"/>
            <p:cNvSpPr txBox="1"/>
            <p:nvPr/>
          </p:nvSpPr>
          <p:spPr>
            <a:xfrm>
              <a:off x="220136" y="95322"/>
              <a:ext cx="2224607" cy="54219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The owner of      </a:t>
              </a:r>
            </a:p>
          </p:txBody>
        </p:sp>
        <p:grpSp>
          <p:nvGrpSpPr>
            <p:cNvPr id="3966" name="Group"/>
            <p:cNvGrpSpPr/>
            <p:nvPr/>
          </p:nvGrpSpPr>
          <p:grpSpPr>
            <a:xfrm>
              <a:off x="2427437" y="150138"/>
              <a:ext cx="464741" cy="432560"/>
              <a:chOff x="0" y="0"/>
              <a:chExt cx="464740" cy="432559"/>
            </a:xfrm>
          </p:grpSpPr>
          <p:sp>
            <p:nvSpPr>
              <p:cNvPr id="3959" name="Line"/>
              <p:cNvSpPr/>
              <p:nvPr/>
            </p:nvSpPr>
            <p:spPr>
              <a:xfrm>
                <a:off x="0" y="152854"/>
                <a:ext cx="346129" cy="27970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EBB20"/>
              </a:solidFill>
              <a:ln w="25400" cap="flat">
                <a:solidFill>
                  <a:srgbClr val="0A5C0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960" name="Line"/>
              <p:cNvSpPr/>
              <p:nvPr/>
            </p:nvSpPr>
            <p:spPr>
              <a:xfrm flipV="1">
                <a:off x="16653" y="196014"/>
                <a:ext cx="226624" cy="226625"/>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961" name="Line"/>
              <p:cNvSpPr/>
              <p:nvPr/>
            </p:nvSpPr>
            <p:spPr>
              <a:xfrm flipV="1">
                <a:off x="170273" y="219158"/>
                <a:ext cx="103087" cy="103088"/>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962" name="Line"/>
              <p:cNvSpPr/>
              <p:nvPr/>
            </p:nvSpPr>
            <p:spPr>
              <a:xfrm flipV="1">
                <a:off x="14980" y="189997"/>
                <a:ext cx="222280" cy="222280"/>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963" name="Line"/>
              <p:cNvSpPr/>
              <p:nvPr/>
            </p:nvSpPr>
            <p:spPr>
              <a:xfrm flipV="1">
                <a:off x="160702" y="220082"/>
                <a:ext cx="100626" cy="100626"/>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964" name="Circle"/>
              <p:cNvSpPr/>
              <p:nvPr/>
            </p:nvSpPr>
            <p:spPr>
              <a:xfrm>
                <a:off x="209642" y="0"/>
                <a:ext cx="255099" cy="255098"/>
              </a:xfrm>
              <a:prstGeom prst="ellipse">
                <a:avLst/>
              </a:prstGeom>
              <a:solidFill>
                <a:srgbClr val="06BC00"/>
              </a:solidFill>
              <a:ln w="38100" cap="flat">
                <a:solidFill>
                  <a:srgbClr val="015400"/>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965" name="Circle"/>
              <p:cNvSpPr/>
              <p:nvPr/>
            </p:nvSpPr>
            <p:spPr>
              <a:xfrm>
                <a:off x="341965" y="37551"/>
                <a:ext cx="82452" cy="82452"/>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pic>
          <p:nvPicPr>
            <p:cNvPr id="3967" name="250px-VRSNlogoAug2012.png" descr="250px-VRSNlogoAug2012.png"/>
            <p:cNvPicPr>
              <a:picLocks noChangeAspect="1"/>
            </p:cNvPicPr>
            <p:nvPr/>
          </p:nvPicPr>
          <p:blipFill>
            <a:blip r:embed="rId5">
              <a:extLst/>
            </a:blip>
            <a:srcRect l="0" t="0" r="12951" b="33387"/>
            <a:stretch>
              <a:fillRect/>
            </a:stretch>
          </p:blipFill>
          <p:spPr>
            <a:xfrm>
              <a:off x="2541162" y="609193"/>
              <a:ext cx="565279" cy="432570"/>
            </a:xfrm>
            <a:prstGeom prst="rect">
              <a:avLst/>
            </a:prstGeom>
            <a:ln w="12700" cap="flat">
              <a:noFill/>
              <a:miter lim="400000"/>
            </a:ln>
            <a:effectLst/>
          </p:spPr>
        </p:pic>
      </p:grpSp>
      <p:grpSp>
        <p:nvGrpSpPr>
          <p:cNvPr id="3971" name="Group"/>
          <p:cNvGrpSpPr/>
          <p:nvPr/>
        </p:nvGrpSpPr>
        <p:grpSpPr>
          <a:xfrm>
            <a:off x="4505917" y="6524009"/>
            <a:ext cx="3959814" cy="1984873"/>
            <a:chOff x="0" y="0"/>
            <a:chExt cx="3959813" cy="1984872"/>
          </a:xfrm>
        </p:grpSpPr>
        <p:sp>
          <p:nvSpPr>
            <p:cNvPr id="3969" name="Certificate Authority"/>
            <p:cNvSpPr/>
            <p:nvPr/>
          </p:nvSpPr>
          <p:spPr>
            <a:xfrm>
              <a:off x="311762" y="248075"/>
              <a:ext cx="3648052" cy="1736798"/>
            </a:xfrm>
            <a:prstGeom prst="roundRect">
              <a:avLst>
                <a:gd name="adj" fmla="val 10968"/>
              </a:avLst>
            </a:prstGeom>
            <a:noFill/>
            <a:ln w="76200" cap="flat">
              <a:solidFill>
                <a:srgbClr val="0365C0"/>
              </a:solidFill>
              <a:prstDash val="solid"/>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lvl1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Certificate Authority</a:t>
              </a:r>
            </a:p>
          </p:txBody>
        </p:sp>
        <p:pic>
          <p:nvPicPr>
            <p:cNvPr id="3970" name="250px-VRSNlogoAug2012.png" descr="250px-VRSNlogoAug2012.png"/>
            <p:cNvPicPr>
              <a:picLocks noChangeAspect="1"/>
            </p:cNvPicPr>
            <p:nvPr/>
          </p:nvPicPr>
          <p:blipFill>
            <a:blip r:embed="rId5">
              <a:extLst/>
            </a:blip>
            <a:srcRect l="18183" t="9604" r="18183" b="29836"/>
            <a:stretch>
              <a:fillRect/>
            </a:stretch>
          </p:blipFill>
          <p:spPr>
            <a:xfrm>
              <a:off x="0" y="0"/>
              <a:ext cx="720731" cy="685909"/>
            </a:xfrm>
            <a:prstGeom prst="rect">
              <a:avLst/>
            </a:prstGeom>
            <a:ln w="12700" cap="flat">
              <a:noFill/>
              <a:miter lim="400000"/>
            </a:ln>
            <a:effectLst/>
          </p:spPr>
        </p:pic>
      </p:grpSp>
      <p:grpSp>
        <p:nvGrpSpPr>
          <p:cNvPr id="3974" name="Group"/>
          <p:cNvGrpSpPr/>
          <p:nvPr/>
        </p:nvGrpSpPr>
        <p:grpSpPr>
          <a:xfrm>
            <a:off x="8589722" y="5104992"/>
            <a:ext cx="3372454" cy="2679706"/>
            <a:chOff x="0" y="0"/>
            <a:chExt cx="3372452" cy="2679704"/>
          </a:xfrm>
        </p:grpSpPr>
        <p:sp>
          <p:nvSpPr>
            <p:cNvPr id="3972" name="Vetting"/>
            <p:cNvSpPr/>
            <p:nvPr/>
          </p:nvSpPr>
          <p:spPr>
            <a:xfrm>
              <a:off x="2102452" y="1409704"/>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4000">
                  <a:latin typeface="Gill Sans"/>
                  <a:ea typeface="Gill Sans"/>
                  <a:cs typeface="Gill Sans"/>
                  <a:sym typeface="Gill Sans"/>
                </a:defRPr>
              </a:lvl1pPr>
            </a:lstStyle>
            <a:p>
              <a:pPr/>
              <a:r>
                <a:t>Vetting</a:t>
              </a:r>
            </a:p>
          </p:txBody>
        </p:sp>
        <p:sp>
          <p:nvSpPr>
            <p:cNvPr id="4077" name="Connection Line"/>
            <p:cNvSpPr/>
            <p:nvPr/>
          </p:nvSpPr>
          <p:spPr>
            <a:xfrm>
              <a:off x="0" y="0"/>
              <a:ext cx="1414583" cy="2191036"/>
            </a:xfrm>
            <a:custGeom>
              <a:avLst/>
              <a:gdLst/>
              <a:ahLst/>
              <a:cxnLst>
                <a:cxn ang="0">
                  <a:pos x="wd2" y="hd2"/>
                </a:cxn>
                <a:cxn ang="5400000">
                  <a:pos x="wd2" y="hd2"/>
                </a:cxn>
                <a:cxn ang="10800000">
                  <a:pos x="wd2" y="hd2"/>
                </a:cxn>
                <a:cxn ang="16200000">
                  <a:pos x="wd2" y="hd2"/>
                </a:cxn>
              </a:cxnLst>
              <a:rect l="0" t="0" r="r" b="b"/>
              <a:pathLst>
                <a:path w="21181" h="21600" fill="norm" stroke="1" extrusionOk="0">
                  <a:moveTo>
                    <a:pt x="0" y="21600"/>
                  </a:moveTo>
                  <a:cubicBezTo>
                    <a:pt x="14546" y="18502"/>
                    <a:pt x="21600" y="11302"/>
                    <a:pt x="21162" y="0"/>
                  </a:cubicBezTo>
                </a:path>
              </a:pathLst>
            </a:custGeom>
            <a:noFill/>
            <a:ln w="63500" cap="flat">
              <a:solidFill>
                <a:srgbClr val="FFFFFF"/>
              </a:solidFill>
              <a:prstDash val="sysDot"/>
              <a:miter lim="400000"/>
              <a:headEnd type="triangle" w="med" len="med"/>
              <a:tailEnd type="triangle" w="med" len="med"/>
            </a:ln>
            <a:effectLst/>
          </p:spPr>
          <p:txBody>
            <a:bodyPr/>
            <a:lstStyle/>
            <a:p>
              <a:pPr/>
            </a:p>
          </p:txBody>
        </p:sp>
      </p:grpSp>
      <p:grpSp>
        <p:nvGrpSpPr>
          <p:cNvPr id="3987" name="Group"/>
          <p:cNvGrpSpPr/>
          <p:nvPr/>
        </p:nvGrpSpPr>
        <p:grpSpPr>
          <a:xfrm>
            <a:off x="9916334" y="7192369"/>
            <a:ext cx="1194274" cy="896229"/>
            <a:chOff x="0" y="0"/>
            <a:chExt cx="1194273" cy="896228"/>
          </a:xfrm>
        </p:grpSpPr>
        <p:sp>
          <p:nvSpPr>
            <p:cNvPr id="3975" name="Rectangle"/>
            <p:cNvSpPr/>
            <p:nvPr/>
          </p:nvSpPr>
          <p:spPr>
            <a:xfrm>
              <a:off x="0" y="46231"/>
              <a:ext cx="1194274" cy="849998"/>
            </a:xfrm>
            <a:prstGeom prst="rect">
              <a:avLst/>
            </a:prstGeom>
            <a:solidFill>
              <a:srgbClr val="C4C4C4"/>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976" name="Certificate"/>
            <p:cNvSpPr txBox="1"/>
            <p:nvPr/>
          </p:nvSpPr>
          <p:spPr>
            <a:xfrm>
              <a:off x="27986" y="-1"/>
              <a:ext cx="1138302" cy="45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2200">
                  <a:solidFill>
                    <a:srgbClr val="000000"/>
                  </a:solidFill>
                  <a:latin typeface="Snell Roundhand"/>
                  <a:ea typeface="Snell Roundhand"/>
                  <a:cs typeface="Snell Roundhand"/>
                  <a:sym typeface="Snell Roundhand"/>
                </a:defRPr>
              </a:lvl1pPr>
            </a:lstStyle>
            <a:p>
              <a:pPr/>
              <a:r>
                <a:t>Certificate</a:t>
              </a:r>
            </a:p>
          </p:txBody>
        </p:sp>
        <p:grpSp>
          <p:nvGrpSpPr>
            <p:cNvPr id="3984" name="Group"/>
            <p:cNvGrpSpPr/>
            <p:nvPr/>
          </p:nvGrpSpPr>
          <p:grpSpPr>
            <a:xfrm>
              <a:off x="62930" y="528144"/>
              <a:ext cx="290761" cy="270627"/>
              <a:chOff x="0" y="0"/>
              <a:chExt cx="290759" cy="270626"/>
            </a:xfrm>
          </p:grpSpPr>
          <p:sp>
            <p:nvSpPr>
              <p:cNvPr id="3977" name="Line"/>
              <p:cNvSpPr/>
              <p:nvPr/>
            </p:nvSpPr>
            <p:spPr>
              <a:xfrm>
                <a:off x="0" y="95631"/>
                <a:ext cx="216552" cy="17499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EBB20"/>
              </a:solidFill>
              <a:ln w="25400" cap="flat">
                <a:solidFill>
                  <a:srgbClr val="0A5C0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978" name="Line"/>
              <p:cNvSpPr/>
              <p:nvPr/>
            </p:nvSpPr>
            <p:spPr>
              <a:xfrm flipV="1">
                <a:off x="10418" y="122634"/>
                <a:ext cx="141786" cy="141785"/>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979" name="Line"/>
              <p:cNvSpPr/>
              <p:nvPr/>
            </p:nvSpPr>
            <p:spPr>
              <a:xfrm flipV="1">
                <a:off x="106529" y="137114"/>
                <a:ext cx="64496" cy="64496"/>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980" name="Line"/>
              <p:cNvSpPr/>
              <p:nvPr/>
            </p:nvSpPr>
            <p:spPr>
              <a:xfrm flipV="1">
                <a:off x="9372" y="118869"/>
                <a:ext cx="139067" cy="139068"/>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981" name="Line"/>
              <p:cNvSpPr/>
              <p:nvPr/>
            </p:nvSpPr>
            <p:spPr>
              <a:xfrm flipV="1">
                <a:off x="100541" y="137692"/>
                <a:ext cx="62956" cy="62955"/>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982" name="Circle"/>
              <p:cNvSpPr/>
              <p:nvPr/>
            </p:nvSpPr>
            <p:spPr>
              <a:xfrm>
                <a:off x="131160" y="0"/>
                <a:ext cx="159600" cy="159600"/>
              </a:xfrm>
              <a:prstGeom prst="ellipse">
                <a:avLst/>
              </a:prstGeom>
              <a:solidFill>
                <a:srgbClr val="06BC00"/>
              </a:solidFill>
              <a:ln w="38100" cap="flat">
                <a:solidFill>
                  <a:srgbClr val="015400"/>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983" name="Circle"/>
              <p:cNvSpPr/>
              <p:nvPr/>
            </p:nvSpPr>
            <p:spPr>
              <a:xfrm>
                <a:off x="213947" y="23493"/>
                <a:ext cx="51585" cy="51585"/>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pic>
          <p:nvPicPr>
            <p:cNvPr id="3985" name="250px-VRSNlogoAug2012.png" descr="250px-VRSNlogoAug2012.png"/>
            <p:cNvPicPr>
              <a:picLocks noChangeAspect="1"/>
            </p:cNvPicPr>
            <p:nvPr/>
          </p:nvPicPr>
          <p:blipFill>
            <a:blip r:embed="rId5">
              <a:extLst/>
            </a:blip>
            <a:srcRect l="0" t="0" r="12951" b="33387"/>
            <a:stretch>
              <a:fillRect/>
            </a:stretch>
          </p:blipFill>
          <p:spPr>
            <a:xfrm>
              <a:off x="695032" y="443170"/>
              <a:ext cx="464702" cy="355605"/>
            </a:xfrm>
            <a:prstGeom prst="rect">
              <a:avLst/>
            </a:prstGeom>
            <a:ln w="12700" cap="flat">
              <a:noFill/>
              <a:miter lim="400000"/>
            </a:ln>
            <a:effectLst/>
          </p:spPr>
        </p:pic>
        <p:pic>
          <p:nvPicPr>
            <p:cNvPr id="3986" name="strategic_bofa500_1.png" descr="strategic_bofa500_1.png"/>
            <p:cNvPicPr>
              <a:picLocks noChangeAspect="1"/>
            </p:cNvPicPr>
            <p:nvPr/>
          </p:nvPicPr>
          <p:blipFill>
            <a:blip r:embed="rId4">
              <a:extLst/>
            </a:blip>
            <a:srcRect l="35082" t="39675" r="28418" b="0"/>
            <a:stretch>
              <a:fillRect/>
            </a:stretch>
          </p:blipFill>
          <p:spPr>
            <a:xfrm>
              <a:off x="354447" y="528144"/>
              <a:ext cx="485326" cy="270720"/>
            </a:xfrm>
            <a:prstGeom prst="rect">
              <a:avLst/>
            </a:prstGeom>
            <a:ln w="12700" cap="flat">
              <a:noFill/>
              <a:miter lim="400000"/>
            </a:ln>
            <a:effectLst/>
          </p:spPr>
        </p:pic>
      </p:grpSp>
      <p:grpSp>
        <p:nvGrpSpPr>
          <p:cNvPr id="3995" name="Group"/>
          <p:cNvGrpSpPr/>
          <p:nvPr/>
        </p:nvGrpSpPr>
        <p:grpSpPr>
          <a:xfrm>
            <a:off x="8461774" y="3999792"/>
            <a:ext cx="620593" cy="577621"/>
            <a:chOff x="0" y="0"/>
            <a:chExt cx="620592" cy="577619"/>
          </a:xfrm>
        </p:grpSpPr>
        <p:sp>
          <p:nvSpPr>
            <p:cNvPr id="3988" name="Line"/>
            <p:cNvSpPr/>
            <p:nvPr/>
          </p:nvSpPr>
          <p:spPr>
            <a:xfrm>
              <a:off x="0" y="204114"/>
              <a:ext cx="462204" cy="37350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EBB20"/>
            </a:solidFill>
            <a:ln w="25400" cap="flat">
              <a:solidFill>
                <a:srgbClr val="0A5C0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989" name="Line"/>
            <p:cNvSpPr/>
            <p:nvPr/>
          </p:nvSpPr>
          <p:spPr>
            <a:xfrm flipV="1">
              <a:off x="22237" y="261748"/>
              <a:ext cx="302623" cy="302623"/>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990" name="Line"/>
            <p:cNvSpPr/>
            <p:nvPr/>
          </p:nvSpPr>
          <p:spPr>
            <a:xfrm flipV="1">
              <a:off x="227374" y="292653"/>
              <a:ext cx="137658" cy="137658"/>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991" name="Line"/>
            <p:cNvSpPr/>
            <p:nvPr/>
          </p:nvSpPr>
          <p:spPr>
            <a:xfrm flipV="1">
              <a:off x="20004" y="253713"/>
              <a:ext cx="296822" cy="296822"/>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992" name="Line"/>
            <p:cNvSpPr/>
            <p:nvPr/>
          </p:nvSpPr>
          <p:spPr>
            <a:xfrm flipV="1">
              <a:off x="214594" y="293887"/>
              <a:ext cx="134370" cy="134370"/>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993" name="Circle"/>
            <p:cNvSpPr/>
            <p:nvPr/>
          </p:nvSpPr>
          <p:spPr>
            <a:xfrm>
              <a:off x="279946" y="0"/>
              <a:ext cx="340647" cy="340646"/>
            </a:xfrm>
            <a:prstGeom prst="ellipse">
              <a:avLst/>
            </a:prstGeom>
            <a:solidFill>
              <a:srgbClr val="06BC00"/>
            </a:solidFill>
            <a:ln w="38100" cap="flat">
              <a:solidFill>
                <a:srgbClr val="015400"/>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994" name="Circle"/>
            <p:cNvSpPr/>
            <p:nvPr/>
          </p:nvSpPr>
          <p:spPr>
            <a:xfrm>
              <a:off x="456644" y="50144"/>
              <a:ext cx="110102" cy="110102"/>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sp>
        <p:nvSpPr>
          <p:cNvPr id="3996" name="How can users truly know with whom they are communicating?"/>
          <p:cNvSpPr txBox="1"/>
          <p:nvPr/>
        </p:nvSpPr>
        <p:spPr>
          <a:xfrm>
            <a:off x="703160" y="1350064"/>
            <a:ext cx="11611180" cy="609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3500">
                <a:latin typeface="Gill Sans"/>
                <a:ea typeface="Gill Sans"/>
                <a:cs typeface="Gill Sans"/>
                <a:sym typeface="Gill Sans"/>
              </a:defRPr>
            </a:lvl1pPr>
          </a:lstStyle>
          <a:p>
            <a:pPr/>
            <a:r>
              <a:t>How can users truly know with whom they are communicating?</a:t>
            </a:r>
          </a:p>
        </p:txBody>
      </p:sp>
      <p:grpSp>
        <p:nvGrpSpPr>
          <p:cNvPr id="4013" name="Group"/>
          <p:cNvGrpSpPr/>
          <p:nvPr/>
        </p:nvGrpSpPr>
        <p:grpSpPr>
          <a:xfrm>
            <a:off x="7061379" y="7526142"/>
            <a:ext cx="1217021" cy="659924"/>
            <a:chOff x="0" y="0"/>
            <a:chExt cx="1217019" cy="659923"/>
          </a:xfrm>
        </p:grpSpPr>
        <p:grpSp>
          <p:nvGrpSpPr>
            <p:cNvPr id="4004" name="Group"/>
            <p:cNvGrpSpPr/>
            <p:nvPr/>
          </p:nvGrpSpPr>
          <p:grpSpPr>
            <a:xfrm>
              <a:off x="0" y="-1"/>
              <a:ext cx="709020" cy="659925"/>
              <a:chOff x="0" y="0"/>
              <a:chExt cx="709019" cy="659923"/>
            </a:xfrm>
          </p:grpSpPr>
          <p:sp>
            <p:nvSpPr>
              <p:cNvPr id="3997" name="Line"/>
              <p:cNvSpPr/>
              <p:nvPr/>
            </p:nvSpPr>
            <p:spPr>
              <a:xfrm>
                <a:off x="0" y="233198"/>
                <a:ext cx="528063" cy="4267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333FF"/>
              </a:solidFill>
              <a:ln w="25400" cap="flat">
                <a:solidFill>
                  <a:srgbClr val="02084B"/>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998" name="Line"/>
              <p:cNvSpPr/>
              <p:nvPr/>
            </p:nvSpPr>
            <p:spPr>
              <a:xfrm flipV="1">
                <a:off x="25406" y="299044"/>
                <a:ext cx="345743" cy="345743"/>
              </a:xfrm>
              <a:prstGeom prst="line">
                <a:avLst/>
              </a:prstGeom>
              <a:noFill/>
              <a:ln w="25400" cap="flat">
                <a:solidFill>
                  <a:srgbClr val="030B5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999" name="Line"/>
              <p:cNvSpPr/>
              <p:nvPr/>
            </p:nvSpPr>
            <p:spPr>
              <a:xfrm flipV="1">
                <a:off x="259772" y="334353"/>
                <a:ext cx="157273" cy="157272"/>
              </a:xfrm>
              <a:prstGeom prst="line">
                <a:avLst/>
              </a:prstGeom>
              <a:noFill/>
              <a:ln w="25400" cap="flat">
                <a:solidFill>
                  <a:srgbClr val="030952"/>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000" name="Line"/>
              <p:cNvSpPr/>
              <p:nvPr/>
            </p:nvSpPr>
            <p:spPr>
              <a:xfrm flipV="1">
                <a:off x="22854" y="289865"/>
                <a:ext cx="339115" cy="339114"/>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001" name="Line"/>
              <p:cNvSpPr/>
              <p:nvPr/>
            </p:nvSpPr>
            <p:spPr>
              <a:xfrm flipV="1">
                <a:off x="245171" y="335763"/>
                <a:ext cx="153517" cy="153516"/>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002" name="Circle"/>
              <p:cNvSpPr/>
              <p:nvPr/>
            </p:nvSpPr>
            <p:spPr>
              <a:xfrm>
                <a:off x="319836" y="0"/>
                <a:ext cx="389184" cy="389184"/>
              </a:xfrm>
              <a:prstGeom prst="ellipse">
                <a:avLst/>
              </a:prstGeom>
              <a:solidFill>
                <a:srgbClr val="1333FF"/>
              </a:solidFill>
              <a:ln w="38100" cap="flat">
                <a:solidFill>
                  <a:srgbClr val="02084F"/>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003" name="Circle"/>
              <p:cNvSpPr/>
              <p:nvPr/>
            </p:nvSpPr>
            <p:spPr>
              <a:xfrm>
                <a:off x="521711" y="57289"/>
                <a:ext cx="125790" cy="125790"/>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4012" name="Group"/>
            <p:cNvGrpSpPr/>
            <p:nvPr/>
          </p:nvGrpSpPr>
          <p:grpSpPr>
            <a:xfrm>
              <a:off x="507999" y="0"/>
              <a:ext cx="709021" cy="659924"/>
              <a:chOff x="0" y="0"/>
              <a:chExt cx="709019" cy="659923"/>
            </a:xfrm>
          </p:grpSpPr>
          <p:sp>
            <p:nvSpPr>
              <p:cNvPr id="4005" name="Line"/>
              <p:cNvSpPr/>
              <p:nvPr/>
            </p:nvSpPr>
            <p:spPr>
              <a:xfrm>
                <a:off x="0" y="233198"/>
                <a:ext cx="528063" cy="4267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773F9B"/>
              </a:solidFill>
              <a:ln w="25400" cap="flat">
                <a:solidFill>
                  <a:srgbClr val="02084B"/>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006" name="Line"/>
              <p:cNvSpPr/>
              <p:nvPr/>
            </p:nvSpPr>
            <p:spPr>
              <a:xfrm flipV="1">
                <a:off x="25406" y="299044"/>
                <a:ext cx="345743" cy="345743"/>
              </a:xfrm>
              <a:prstGeom prst="line">
                <a:avLst/>
              </a:prstGeom>
              <a:noFill/>
              <a:ln w="25400" cap="flat">
                <a:solidFill>
                  <a:srgbClr val="030B5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007" name="Line"/>
              <p:cNvSpPr/>
              <p:nvPr/>
            </p:nvSpPr>
            <p:spPr>
              <a:xfrm flipV="1">
                <a:off x="259772" y="334353"/>
                <a:ext cx="157273" cy="157272"/>
              </a:xfrm>
              <a:prstGeom prst="line">
                <a:avLst/>
              </a:prstGeom>
              <a:noFill/>
              <a:ln w="25400" cap="flat">
                <a:solidFill>
                  <a:srgbClr val="030952"/>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008" name="Line"/>
              <p:cNvSpPr/>
              <p:nvPr/>
            </p:nvSpPr>
            <p:spPr>
              <a:xfrm flipV="1">
                <a:off x="22854" y="289865"/>
                <a:ext cx="339115" cy="339114"/>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009" name="Line"/>
              <p:cNvSpPr/>
              <p:nvPr/>
            </p:nvSpPr>
            <p:spPr>
              <a:xfrm flipV="1">
                <a:off x="245171" y="335763"/>
                <a:ext cx="153517" cy="153516"/>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010" name="Circle"/>
              <p:cNvSpPr/>
              <p:nvPr/>
            </p:nvSpPr>
            <p:spPr>
              <a:xfrm>
                <a:off x="319836" y="0"/>
                <a:ext cx="389184" cy="389184"/>
              </a:xfrm>
              <a:prstGeom prst="ellipse">
                <a:avLst/>
              </a:prstGeom>
              <a:solidFill>
                <a:srgbClr val="773F9B"/>
              </a:solidFill>
              <a:ln w="38100" cap="flat">
                <a:solidFill>
                  <a:srgbClr val="02084F"/>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011" name="Circle"/>
              <p:cNvSpPr/>
              <p:nvPr/>
            </p:nvSpPr>
            <p:spPr>
              <a:xfrm>
                <a:off x="521711" y="57289"/>
                <a:ext cx="125790" cy="125790"/>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grpSp>
        <p:nvGrpSpPr>
          <p:cNvPr id="4061" name="Group"/>
          <p:cNvGrpSpPr/>
          <p:nvPr/>
        </p:nvGrpSpPr>
        <p:grpSpPr>
          <a:xfrm>
            <a:off x="211123" y="5084114"/>
            <a:ext cx="2661197" cy="3289382"/>
            <a:chOff x="0" y="0"/>
            <a:chExt cx="2661195" cy="3289381"/>
          </a:xfrm>
        </p:grpSpPr>
        <p:grpSp>
          <p:nvGrpSpPr>
            <p:cNvPr id="4026" name="Group"/>
            <p:cNvGrpSpPr/>
            <p:nvPr/>
          </p:nvGrpSpPr>
          <p:grpSpPr>
            <a:xfrm>
              <a:off x="1466921" y="2393153"/>
              <a:ext cx="1194275" cy="896229"/>
              <a:chOff x="0" y="0"/>
              <a:chExt cx="1194273" cy="896228"/>
            </a:xfrm>
          </p:grpSpPr>
          <p:sp>
            <p:nvSpPr>
              <p:cNvPr id="4014" name="Rectangle"/>
              <p:cNvSpPr/>
              <p:nvPr/>
            </p:nvSpPr>
            <p:spPr>
              <a:xfrm>
                <a:off x="0" y="46231"/>
                <a:ext cx="1194274" cy="849998"/>
              </a:xfrm>
              <a:prstGeom prst="rect">
                <a:avLst/>
              </a:prstGeom>
              <a:solidFill>
                <a:srgbClr val="C4C4C4"/>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015" name="Certificate"/>
              <p:cNvSpPr txBox="1"/>
              <p:nvPr/>
            </p:nvSpPr>
            <p:spPr>
              <a:xfrm>
                <a:off x="27986" y="-1"/>
                <a:ext cx="1138302" cy="45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2200">
                    <a:solidFill>
                      <a:srgbClr val="000000"/>
                    </a:solidFill>
                    <a:latin typeface="Snell Roundhand"/>
                    <a:ea typeface="Snell Roundhand"/>
                    <a:cs typeface="Snell Roundhand"/>
                    <a:sym typeface="Snell Roundhand"/>
                  </a:defRPr>
                </a:lvl1pPr>
              </a:lstStyle>
              <a:p>
                <a:pPr/>
                <a:r>
                  <a:t>Certificate</a:t>
                </a:r>
              </a:p>
            </p:txBody>
          </p:sp>
          <p:grpSp>
            <p:nvGrpSpPr>
              <p:cNvPr id="4023" name="Group"/>
              <p:cNvGrpSpPr/>
              <p:nvPr/>
            </p:nvGrpSpPr>
            <p:grpSpPr>
              <a:xfrm>
                <a:off x="62930" y="528144"/>
                <a:ext cx="290761" cy="270627"/>
                <a:chOff x="0" y="0"/>
                <a:chExt cx="290759" cy="270626"/>
              </a:xfrm>
            </p:grpSpPr>
            <p:sp>
              <p:nvSpPr>
                <p:cNvPr id="4016" name="Line"/>
                <p:cNvSpPr/>
                <p:nvPr/>
              </p:nvSpPr>
              <p:spPr>
                <a:xfrm>
                  <a:off x="0" y="95631"/>
                  <a:ext cx="216552" cy="17499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EBB20"/>
                </a:solidFill>
                <a:ln w="25400" cap="flat">
                  <a:solidFill>
                    <a:srgbClr val="0A5C0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017" name="Line"/>
                <p:cNvSpPr/>
                <p:nvPr/>
              </p:nvSpPr>
              <p:spPr>
                <a:xfrm flipV="1">
                  <a:off x="10418" y="122634"/>
                  <a:ext cx="141786" cy="141785"/>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018" name="Line"/>
                <p:cNvSpPr/>
                <p:nvPr/>
              </p:nvSpPr>
              <p:spPr>
                <a:xfrm flipV="1">
                  <a:off x="106529" y="137114"/>
                  <a:ext cx="64496" cy="64496"/>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019" name="Line"/>
                <p:cNvSpPr/>
                <p:nvPr/>
              </p:nvSpPr>
              <p:spPr>
                <a:xfrm flipV="1">
                  <a:off x="9372" y="118869"/>
                  <a:ext cx="139067" cy="139068"/>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020" name="Line"/>
                <p:cNvSpPr/>
                <p:nvPr/>
              </p:nvSpPr>
              <p:spPr>
                <a:xfrm flipV="1">
                  <a:off x="100541" y="137692"/>
                  <a:ext cx="62956" cy="62955"/>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021" name="Circle"/>
                <p:cNvSpPr/>
                <p:nvPr/>
              </p:nvSpPr>
              <p:spPr>
                <a:xfrm>
                  <a:off x="131160" y="0"/>
                  <a:ext cx="159600" cy="159600"/>
                </a:xfrm>
                <a:prstGeom prst="ellipse">
                  <a:avLst/>
                </a:prstGeom>
                <a:solidFill>
                  <a:srgbClr val="06BC00"/>
                </a:solidFill>
                <a:ln w="38100" cap="flat">
                  <a:solidFill>
                    <a:srgbClr val="015400"/>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022" name="Circle"/>
                <p:cNvSpPr/>
                <p:nvPr/>
              </p:nvSpPr>
              <p:spPr>
                <a:xfrm>
                  <a:off x="213947" y="23493"/>
                  <a:ext cx="51585" cy="51585"/>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pic>
            <p:nvPicPr>
              <p:cNvPr id="4024" name="250px-VRSNlogoAug2012.png" descr="250px-VRSNlogoAug2012.png"/>
              <p:cNvPicPr>
                <a:picLocks noChangeAspect="1"/>
              </p:cNvPicPr>
              <p:nvPr/>
            </p:nvPicPr>
            <p:blipFill>
              <a:blip r:embed="rId5">
                <a:extLst/>
              </a:blip>
              <a:srcRect l="0" t="0" r="12951" b="33387"/>
              <a:stretch>
                <a:fillRect/>
              </a:stretch>
            </p:blipFill>
            <p:spPr>
              <a:xfrm>
                <a:off x="695032" y="443170"/>
                <a:ext cx="464702" cy="355605"/>
              </a:xfrm>
              <a:prstGeom prst="rect">
                <a:avLst/>
              </a:prstGeom>
              <a:ln w="12700" cap="flat">
                <a:noFill/>
                <a:miter lim="400000"/>
              </a:ln>
              <a:effectLst/>
            </p:spPr>
          </p:pic>
          <p:pic>
            <p:nvPicPr>
              <p:cNvPr id="4025" name="strategic_bofa500_1.png" descr="strategic_bofa500_1.png"/>
              <p:cNvPicPr>
                <a:picLocks noChangeAspect="1"/>
              </p:cNvPicPr>
              <p:nvPr/>
            </p:nvPicPr>
            <p:blipFill>
              <a:blip r:embed="rId4">
                <a:extLst/>
              </a:blip>
              <a:srcRect l="35082" t="39675" r="28418" b="0"/>
              <a:stretch>
                <a:fillRect/>
              </a:stretch>
            </p:blipFill>
            <p:spPr>
              <a:xfrm>
                <a:off x="354447" y="528144"/>
                <a:ext cx="485326" cy="270720"/>
              </a:xfrm>
              <a:prstGeom prst="rect">
                <a:avLst/>
              </a:prstGeom>
              <a:ln w="12700" cap="flat">
                <a:noFill/>
                <a:miter lim="400000"/>
              </a:ln>
              <a:effectLst/>
            </p:spPr>
          </p:pic>
        </p:grpSp>
        <p:grpSp>
          <p:nvGrpSpPr>
            <p:cNvPr id="4040" name="Group"/>
            <p:cNvGrpSpPr/>
            <p:nvPr/>
          </p:nvGrpSpPr>
          <p:grpSpPr>
            <a:xfrm>
              <a:off x="846779" y="1404515"/>
              <a:ext cx="1194275" cy="896229"/>
              <a:chOff x="0" y="0"/>
              <a:chExt cx="1194273" cy="896228"/>
            </a:xfrm>
          </p:grpSpPr>
          <p:grpSp>
            <p:nvGrpSpPr>
              <p:cNvPr id="4029" name="Group"/>
              <p:cNvGrpSpPr/>
              <p:nvPr/>
            </p:nvGrpSpPr>
            <p:grpSpPr>
              <a:xfrm>
                <a:off x="0" y="0"/>
                <a:ext cx="1194274" cy="896229"/>
                <a:chOff x="0" y="0"/>
                <a:chExt cx="1194273" cy="896228"/>
              </a:xfrm>
            </p:grpSpPr>
            <p:sp>
              <p:nvSpPr>
                <p:cNvPr id="4027" name="Rectangle"/>
                <p:cNvSpPr/>
                <p:nvPr/>
              </p:nvSpPr>
              <p:spPr>
                <a:xfrm>
                  <a:off x="0" y="46231"/>
                  <a:ext cx="1194274" cy="849998"/>
                </a:xfrm>
                <a:prstGeom prst="rect">
                  <a:avLst/>
                </a:prstGeom>
                <a:solidFill>
                  <a:srgbClr val="C4C4C4"/>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028" name="Certificate"/>
                <p:cNvSpPr txBox="1"/>
                <p:nvPr/>
              </p:nvSpPr>
              <p:spPr>
                <a:xfrm>
                  <a:off x="27986" y="-1"/>
                  <a:ext cx="1138302" cy="45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2200">
                      <a:solidFill>
                        <a:srgbClr val="000000"/>
                      </a:solidFill>
                      <a:latin typeface="Snell Roundhand"/>
                      <a:ea typeface="Snell Roundhand"/>
                      <a:cs typeface="Snell Roundhand"/>
                      <a:sym typeface="Snell Roundhand"/>
                    </a:defRPr>
                  </a:lvl1pPr>
                </a:lstStyle>
                <a:p>
                  <a:pPr/>
                  <a:r>
                    <a:t>Certificate</a:t>
                  </a:r>
                </a:p>
              </p:txBody>
            </p:sp>
          </p:grpSp>
          <p:pic>
            <p:nvPicPr>
              <p:cNvPr id="4030" name="250px-VRSNlogoAug2012.png" descr="250px-VRSNlogoAug2012.png"/>
              <p:cNvPicPr>
                <a:picLocks noChangeAspect="1"/>
              </p:cNvPicPr>
              <p:nvPr/>
            </p:nvPicPr>
            <p:blipFill>
              <a:blip r:embed="rId5">
                <a:extLst/>
              </a:blip>
              <a:srcRect l="0" t="0" r="12951" b="33387"/>
              <a:stretch>
                <a:fillRect/>
              </a:stretch>
            </p:blipFill>
            <p:spPr>
              <a:xfrm>
                <a:off x="326666" y="384614"/>
                <a:ext cx="464702" cy="355605"/>
              </a:xfrm>
              <a:prstGeom prst="rect">
                <a:avLst/>
              </a:prstGeom>
              <a:ln w="12700" cap="flat">
                <a:noFill/>
                <a:miter lim="400000"/>
              </a:ln>
              <a:effectLst/>
            </p:spPr>
          </p:pic>
          <p:grpSp>
            <p:nvGrpSpPr>
              <p:cNvPr id="4038" name="Group"/>
              <p:cNvGrpSpPr/>
              <p:nvPr/>
            </p:nvGrpSpPr>
            <p:grpSpPr>
              <a:xfrm>
                <a:off x="57984" y="473977"/>
                <a:ext cx="327478" cy="304801"/>
                <a:chOff x="0" y="0"/>
                <a:chExt cx="327476" cy="304800"/>
              </a:xfrm>
            </p:grpSpPr>
            <p:sp>
              <p:nvSpPr>
                <p:cNvPr id="4031" name="Line"/>
                <p:cNvSpPr/>
                <p:nvPr/>
              </p:nvSpPr>
              <p:spPr>
                <a:xfrm>
                  <a:off x="0" y="107707"/>
                  <a:ext cx="243898" cy="19709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333FF"/>
                </a:solidFill>
                <a:ln w="25400" cap="flat">
                  <a:solidFill>
                    <a:srgbClr val="02084B"/>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032" name="Line"/>
                <p:cNvSpPr/>
                <p:nvPr/>
              </p:nvSpPr>
              <p:spPr>
                <a:xfrm flipV="1">
                  <a:off x="11734" y="138120"/>
                  <a:ext cx="159689" cy="159689"/>
                </a:xfrm>
                <a:prstGeom prst="line">
                  <a:avLst/>
                </a:prstGeom>
                <a:noFill/>
                <a:ln w="25400" cap="flat">
                  <a:solidFill>
                    <a:srgbClr val="030B5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033" name="Line"/>
                <p:cNvSpPr/>
                <p:nvPr/>
              </p:nvSpPr>
              <p:spPr>
                <a:xfrm flipV="1">
                  <a:off x="119981" y="154428"/>
                  <a:ext cx="72641" cy="72640"/>
                </a:xfrm>
                <a:prstGeom prst="line">
                  <a:avLst/>
                </a:prstGeom>
                <a:noFill/>
                <a:ln w="25400" cap="flat">
                  <a:solidFill>
                    <a:srgbClr val="030952"/>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034" name="Line"/>
                <p:cNvSpPr/>
                <p:nvPr/>
              </p:nvSpPr>
              <p:spPr>
                <a:xfrm flipV="1">
                  <a:off x="10556" y="133880"/>
                  <a:ext cx="156628" cy="156628"/>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035" name="Line"/>
                <p:cNvSpPr/>
                <p:nvPr/>
              </p:nvSpPr>
              <p:spPr>
                <a:xfrm flipV="1">
                  <a:off x="113237" y="155079"/>
                  <a:ext cx="70906" cy="70905"/>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036" name="Circle"/>
                <p:cNvSpPr/>
                <p:nvPr/>
              </p:nvSpPr>
              <p:spPr>
                <a:xfrm>
                  <a:off x="147723" y="0"/>
                  <a:ext cx="179754" cy="179753"/>
                </a:xfrm>
                <a:prstGeom prst="ellipse">
                  <a:avLst/>
                </a:prstGeom>
                <a:solidFill>
                  <a:srgbClr val="1333FF"/>
                </a:solidFill>
                <a:ln w="38100" cap="flat">
                  <a:solidFill>
                    <a:srgbClr val="02084F"/>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037" name="Circle"/>
                <p:cNvSpPr/>
                <p:nvPr/>
              </p:nvSpPr>
              <p:spPr>
                <a:xfrm>
                  <a:off x="240963" y="26460"/>
                  <a:ext cx="58100" cy="58099"/>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pic>
            <p:nvPicPr>
              <p:cNvPr id="4039" name="Image" descr="Image"/>
              <p:cNvPicPr>
                <a:picLocks noChangeAspect="1"/>
              </p:cNvPicPr>
              <p:nvPr/>
            </p:nvPicPr>
            <p:blipFill>
              <a:blip r:embed="rId6">
                <a:extLst/>
              </a:blip>
              <a:stretch>
                <a:fillRect/>
              </a:stretch>
            </p:blipFill>
            <p:spPr>
              <a:xfrm>
                <a:off x="739484" y="448114"/>
                <a:ext cx="355601" cy="355601"/>
              </a:xfrm>
              <a:prstGeom prst="rect">
                <a:avLst/>
              </a:prstGeom>
              <a:ln w="12700" cap="flat">
                <a:noFill/>
                <a:miter lim="400000"/>
              </a:ln>
              <a:effectLst/>
            </p:spPr>
          </p:pic>
        </p:grpSp>
        <p:grpSp>
          <p:nvGrpSpPr>
            <p:cNvPr id="4055" name="Group"/>
            <p:cNvGrpSpPr/>
            <p:nvPr/>
          </p:nvGrpSpPr>
          <p:grpSpPr>
            <a:xfrm>
              <a:off x="370764" y="415876"/>
              <a:ext cx="1194275" cy="896230"/>
              <a:chOff x="0" y="0"/>
              <a:chExt cx="1194273" cy="896228"/>
            </a:xfrm>
          </p:grpSpPr>
          <p:grpSp>
            <p:nvGrpSpPr>
              <p:cNvPr id="4045" name="Group"/>
              <p:cNvGrpSpPr/>
              <p:nvPr/>
            </p:nvGrpSpPr>
            <p:grpSpPr>
              <a:xfrm>
                <a:off x="0" y="0"/>
                <a:ext cx="1194274" cy="896229"/>
                <a:chOff x="0" y="0"/>
                <a:chExt cx="1194273" cy="896228"/>
              </a:xfrm>
            </p:grpSpPr>
            <p:grpSp>
              <p:nvGrpSpPr>
                <p:cNvPr id="4043" name="Group"/>
                <p:cNvGrpSpPr/>
                <p:nvPr/>
              </p:nvGrpSpPr>
              <p:grpSpPr>
                <a:xfrm>
                  <a:off x="0" y="0"/>
                  <a:ext cx="1194274" cy="896229"/>
                  <a:chOff x="0" y="0"/>
                  <a:chExt cx="1194273" cy="896228"/>
                </a:xfrm>
              </p:grpSpPr>
              <p:sp>
                <p:nvSpPr>
                  <p:cNvPr id="4041" name="Rectangle"/>
                  <p:cNvSpPr/>
                  <p:nvPr/>
                </p:nvSpPr>
                <p:spPr>
                  <a:xfrm>
                    <a:off x="0" y="46231"/>
                    <a:ext cx="1194274" cy="849998"/>
                  </a:xfrm>
                  <a:prstGeom prst="rect">
                    <a:avLst/>
                  </a:prstGeom>
                  <a:solidFill>
                    <a:srgbClr val="C4C4C4"/>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042" name="Certificate"/>
                  <p:cNvSpPr txBox="1"/>
                  <p:nvPr/>
                </p:nvSpPr>
                <p:spPr>
                  <a:xfrm>
                    <a:off x="27986" y="-1"/>
                    <a:ext cx="1138302" cy="45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2200">
                        <a:solidFill>
                          <a:srgbClr val="000000"/>
                        </a:solidFill>
                        <a:latin typeface="Snell Roundhand"/>
                        <a:ea typeface="Snell Roundhand"/>
                        <a:cs typeface="Snell Roundhand"/>
                        <a:sym typeface="Snell Roundhand"/>
                      </a:defRPr>
                    </a:lvl1pPr>
                  </a:lstStyle>
                  <a:p>
                    <a:pPr/>
                    <a:r>
                      <a:t>Certificate</a:t>
                    </a:r>
                  </a:p>
                </p:txBody>
              </p:sp>
            </p:grpSp>
            <p:pic>
              <p:nvPicPr>
                <p:cNvPr id="4044" name="Image" descr="Image"/>
                <p:cNvPicPr>
                  <a:picLocks noChangeAspect="1"/>
                </p:cNvPicPr>
                <p:nvPr/>
              </p:nvPicPr>
              <p:blipFill>
                <a:blip r:embed="rId6">
                  <a:extLst/>
                </a:blip>
                <a:stretch>
                  <a:fillRect/>
                </a:stretch>
              </p:blipFill>
              <p:spPr>
                <a:xfrm>
                  <a:off x="739484" y="448114"/>
                  <a:ext cx="355601" cy="355601"/>
                </a:xfrm>
                <a:prstGeom prst="rect">
                  <a:avLst/>
                </a:prstGeom>
                <a:ln w="12700" cap="flat">
                  <a:noFill/>
                  <a:miter lim="400000"/>
                </a:ln>
                <a:effectLst/>
              </p:spPr>
            </p:pic>
          </p:grpSp>
          <p:grpSp>
            <p:nvGrpSpPr>
              <p:cNvPr id="4053" name="Group"/>
              <p:cNvGrpSpPr/>
              <p:nvPr/>
            </p:nvGrpSpPr>
            <p:grpSpPr>
              <a:xfrm>
                <a:off x="29380" y="461710"/>
                <a:ext cx="368412" cy="342901"/>
                <a:chOff x="0" y="0"/>
                <a:chExt cx="368410" cy="342900"/>
              </a:xfrm>
            </p:grpSpPr>
            <p:sp>
              <p:nvSpPr>
                <p:cNvPr id="4046" name="Line"/>
                <p:cNvSpPr/>
                <p:nvPr/>
              </p:nvSpPr>
              <p:spPr>
                <a:xfrm>
                  <a:off x="0" y="121171"/>
                  <a:ext cx="274385" cy="22172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53585F"/>
                </a:solidFill>
                <a:ln w="25400" cap="flat">
                  <a:solidFill>
                    <a:srgbClr val="02084B"/>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047" name="Line"/>
                <p:cNvSpPr/>
                <p:nvPr/>
              </p:nvSpPr>
              <p:spPr>
                <a:xfrm flipV="1">
                  <a:off x="13201" y="155385"/>
                  <a:ext cx="179650" cy="179650"/>
                </a:xfrm>
                <a:prstGeom prst="line">
                  <a:avLst/>
                </a:prstGeom>
                <a:noFill/>
                <a:ln w="25400" cap="flat">
                  <a:solidFill>
                    <a:srgbClr val="030B5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048" name="Line"/>
                <p:cNvSpPr/>
                <p:nvPr/>
              </p:nvSpPr>
              <p:spPr>
                <a:xfrm flipV="1">
                  <a:off x="134979" y="173731"/>
                  <a:ext cx="81720" cy="81721"/>
                </a:xfrm>
                <a:prstGeom prst="line">
                  <a:avLst/>
                </a:prstGeom>
                <a:noFill/>
                <a:ln w="25400" cap="flat">
                  <a:solidFill>
                    <a:srgbClr val="030952"/>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049" name="Line"/>
                <p:cNvSpPr/>
                <p:nvPr/>
              </p:nvSpPr>
              <p:spPr>
                <a:xfrm flipV="1">
                  <a:off x="11875" y="150615"/>
                  <a:ext cx="176207" cy="176207"/>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050" name="Line"/>
                <p:cNvSpPr/>
                <p:nvPr/>
              </p:nvSpPr>
              <p:spPr>
                <a:xfrm flipV="1">
                  <a:off x="127392" y="174464"/>
                  <a:ext cx="79769" cy="79768"/>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051" name="Circle"/>
                <p:cNvSpPr/>
                <p:nvPr/>
              </p:nvSpPr>
              <p:spPr>
                <a:xfrm>
                  <a:off x="166188" y="0"/>
                  <a:ext cx="202223" cy="202222"/>
                </a:xfrm>
                <a:prstGeom prst="ellipse">
                  <a:avLst/>
                </a:prstGeom>
                <a:solidFill>
                  <a:srgbClr val="53585F"/>
                </a:solidFill>
                <a:ln w="25400" cap="flat">
                  <a:solidFill>
                    <a:srgbClr val="030952"/>
                  </a:solidFill>
                  <a:prstDash val="solid"/>
                  <a:miter lim="400000"/>
                </a:ln>
                <a:effectLst/>
              </p:spPr>
              <p:txBody>
                <a:bodyPr wrap="square" lIns="50800" tIns="50800" rIns="50800" bIns="50800" numCol="1" anchor="ctr">
                  <a:noAutofit/>
                </a:bodyPr>
                <a:lstStyle/>
                <a:p>
                  <a:pPr>
                    <a:defRPr b="0" sz="2600">
                      <a:latin typeface="Helvetica Light"/>
                      <a:ea typeface="Helvetica Light"/>
                      <a:cs typeface="Helvetica Light"/>
                      <a:sym typeface="Helvetica Light"/>
                    </a:defRPr>
                  </a:pPr>
                </a:p>
              </p:txBody>
            </p:sp>
            <p:sp>
              <p:nvSpPr>
                <p:cNvPr id="4052" name="Circle"/>
                <p:cNvSpPr/>
                <p:nvPr/>
              </p:nvSpPr>
              <p:spPr>
                <a:xfrm>
                  <a:off x="271084" y="29767"/>
                  <a:ext cx="65361" cy="65362"/>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pic>
            <p:nvPicPr>
              <p:cNvPr id="4054" name="Image" descr="Image"/>
              <p:cNvPicPr>
                <a:picLocks noChangeAspect="1"/>
              </p:cNvPicPr>
              <p:nvPr/>
            </p:nvPicPr>
            <p:blipFill>
              <a:blip r:embed="rId6">
                <a:extLst/>
              </a:blip>
              <a:stretch>
                <a:fillRect/>
              </a:stretch>
            </p:blipFill>
            <p:spPr>
              <a:xfrm>
                <a:off x="406636" y="455360"/>
                <a:ext cx="355601" cy="355601"/>
              </a:xfrm>
              <a:prstGeom prst="rect">
                <a:avLst/>
              </a:prstGeom>
              <a:ln w="12700" cap="flat">
                <a:noFill/>
                <a:miter lim="400000"/>
              </a:ln>
              <a:effectLst/>
            </p:spPr>
          </p:pic>
        </p:grpSp>
        <p:sp>
          <p:nvSpPr>
            <p:cNvPr id="4056" name="Line"/>
            <p:cNvSpPr/>
            <p:nvPr/>
          </p:nvSpPr>
          <p:spPr>
            <a:xfrm flipH="1">
              <a:off x="2012407" y="1852629"/>
              <a:ext cx="429809" cy="1"/>
            </a:xfrm>
            <a:prstGeom prst="line">
              <a:avLst/>
            </a:prstGeom>
            <a:noFill/>
            <a:ln w="38100" cap="flat">
              <a:solidFill>
                <a:srgbClr val="FFFFFF"/>
              </a:solidFill>
              <a:prstDash val="sysDot"/>
              <a:miter lim="400000"/>
              <a:tailEnd type="triangle" w="med" len="med"/>
            </a:ln>
            <a:effectLst/>
          </p:spPr>
          <p:txBody>
            <a:bodyPr wrap="square" lIns="50800" tIns="50800" rIns="50800" bIns="50800" numCol="1" anchor="ctr">
              <a:noAutofit/>
            </a:bodyPr>
            <a:lstStyle/>
            <a:p>
              <a:pPr>
                <a:defRPr b="0" sz="2600">
                  <a:latin typeface="Helvetica Light"/>
                  <a:ea typeface="Helvetica Light"/>
                  <a:cs typeface="Helvetica Light"/>
                  <a:sym typeface="Helvetica Light"/>
                </a:defRPr>
              </a:pPr>
            </a:p>
          </p:txBody>
        </p:sp>
        <p:sp>
          <p:nvSpPr>
            <p:cNvPr id="4057" name="Line"/>
            <p:cNvSpPr/>
            <p:nvPr/>
          </p:nvSpPr>
          <p:spPr>
            <a:xfrm flipH="1">
              <a:off x="1585604" y="863991"/>
              <a:ext cx="327289" cy="1"/>
            </a:xfrm>
            <a:prstGeom prst="line">
              <a:avLst/>
            </a:prstGeom>
            <a:noFill/>
            <a:ln w="38100" cap="flat">
              <a:solidFill>
                <a:srgbClr val="FFFFFF"/>
              </a:solidFill>
              <a:prstDash val="sysDot"/>
              <a:miter lim="400000"/>
              <a:tailEnd type="triangle" w="med" len="med"/>
            </a:ln>
            <a:effectLst/>
          </p:spPr>
          <p:txBody>
            <a:bodyPr wrap="square" lIns="50800" tIns="50800" rIns="50800" bIns="50800" numCol="1" anchor="ctr">
              <a:noAutofit/>
            </a:bodyPr>
            <a:lstStyle/>
            <a:p>
              <a:pPr>
                <a:defRPr b="0" sz="2600">
                  <a:latin typeface="Helvetica Light"/>
                  <a:ea typeface="Helvetica Light"/>
                  <a:cs typeface="Helvetica Light"/>
                  <a:sym typeface="Helvetica Light"/>
                </a:defRPr>
              </a:pPr>
            </a:p>
          </p:txBody>
        </p:sp>
        <p:sp>
          <p:nvSpPr>
            <p:cNvPr id="4058" name="Line"/>
            <p:cNvSpPr/>
            <p:nvPr/>
          </p:nvSpPr>
          <p:spPr>
            <a:xfrm flipV="1">
              <a:off x="1890936" y="851598"/>
              <a:ext cx="1" cy="577620"/>
            </a:xfrm>
            <a:prstGeom prst="line">
              <a:avLst/>
            </a:prstGeom>
            <a:noFill/>
            <a:ln w="38100" cap="flat">
              <a:solidFill>
                <a:srgbClr val="FFFFFF"/>
              </a:solidFill>
              <a:prstDash val="sysDot"/>
              <a:miter lim="400000"/>
            </a:ln>
            <a:effectLst/>
          </p:spPr>
          <p:txBody>
            <a:bodyPr wrap="square" lIns="50800" tIns="50800" rIns="50800" bIns="50800" numCol="1" anchor="ctr">
              <a:noAutofit/>
            </a:bodyPr>
            <a:lstStyle/>
            <a:p>
              <a:pPr>
                <a:defRPr b="0" sz="2600">
                  <a:latin typeface="Helvetica Light"/>
                  <a:ea typeface="Helvetica Light"/>
                  <a:cs typeface="Helvetica Light"/>
                  <a:sym typeface="Helvetica Light"/>
                </a:defRPr>
              </a:pPr>
            </a:p>
          </p:txBody>
        </p:sp>
        <p:sp>
          <p:nvSpPr>
            <p:cNvPr id="4059" name="Line"/>
            <p:cNvSpPr/>
            <p:nvPr/>
          </p:nvSpPr>
          <p:spPr>
            <a:xfrm flipV="1">
              <a:off x="2437670" y="1831507"/>
              <a:ext cx="1" cy="577620"/>
            </a:xfrm>
            <a:prstGeom prst="line">
              <a:avLst/>
            </a:prstGeom>
            <a:noFill/>
            <a:ln w="38100" cap="flat">
              <a:solidFill>
                <a:srgbClr val="FFFFFF"/>
              </a:solidFill>
              <a:prstDash val="sysDot"/>
              <a:miter lim="400000"/>
            </a:ln>
            <a:effectLst/>
          </p:spPr>
          <p:txBody>
            <a:bodyPr wrap="square" lIns="50800" tIns="50800" rIns="50800" bIns="50800" numCol="1" anchor="ctr">
              <a:noAutofit/>
            </a:bodyPr>
            <a:lstStyle/>
            <a:p>
              <a:pPr>
                <a:defRPr b="0" sz="2600">
                  <a:latin typeface="Helvetica Light"/>
                  <a:ea typeface="Helvetica Light"/>
                  <a:cs typeface="Helvetica Light"/>
                  <a:sym typeface="Helvetica Light"/>
                </a:defRPr>
              </a:pPr>
            </a:p>
          </p:txBody>
        </p:sp>
        <p:sp>
          <p:nvSpPr>
            <p:cNvPr id="4060" name="Root Certificate"/>
            <p:cNvSpPr txBox="1"/>
            <p:nvPr/>
          </p:nvSpPr>
          <p:spPr>
            <a:xfrm>
              <a:off x="0" y="-1"/>
              <a:ext cx="2479179" cy="508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Root Certificate</a:t>
              </a:r>
            </a:p>
          </p:txBody>
        </p:sp>
      </p:grpSp>
      <p:pic>
        <p:nvPicPr>
          <p:cNvPr id="4062" name="Image" descr="Image"/>
          <p:cNvPicPr>
            <a:picLocks noChangeAspect="1"/>
          </p:cNvPicPr>
          <p:nvPr/>
        </p:nvPicPr>
        <p:blipFill>
          <a:blip r:embed="rId7">
            <a:extLst/>
          </a:blip>
          <a:stretch>
            <a:fillRect/>
          </a:stretch>
        </p:blipFill>
        <p:spPr>
          <a:xfrm>
            <a:off x="2547338" y="6718830"/>
            <a:ext cx="928035" cy="1064356"/>
          </a:xfrm>
          <a:prstGeom prst="rect">
            <a:avLst/>
          </a:prstGeom>
          <a:ln w="12700">
            <a:miter lim="400000"/>
          </a:ln>
        </p:spPr>
      </p:pic>
      <p:sp>
        <p:nvSpPr>
          <p:cNvPr id="4063" name="Dingbat Check"/>
          <p:cNvSpPr/>
          <p:nvPr/>
        </p:nvSpPr>
        <p:spPr>
          <a:xfrm>
            <a:off x="6042175" y="2962680"/>
            <a:ext cx="1301543" cy="1236808"/>
          </a:xfrm>
          <a:custGeom>
            <a:avLst/>
            <a:gdLst/>
            <a:ahLst/>
            <a:cxnLst>
              <a:cxn ang="0">
                <a:pos x="wd2" y="hd2"/>
              </a:cxn>
              <a:cxn ang="5400000">
                <a:pos x="wd2" y="hd2"/>
              </a:cxn>
              <a:cxn ang="10800000">
                <a:pos x="wd2" y="hd2"/>
              </a:cxn>
              <a:cxn ang="16200000">
                <a:pos x="wd2" y="hd2"/>
              </a:cxn>
            </a:cxnLst>
            <a:rect l="0" t="0" r="r" b="b"/>
            <a:pathLst>
              <a:path w="21452" h="20404" fill="norm" stroke="1"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chemeClr val="accent3"/>
          </a:solidFill>
          <a:ln w="12700">
            <a:miter lim="400000"/>
          </a:ln>
        </p:spPr>
        <p:txBody>
          <a:bodyPr lIns="50800" tIns="50800" rIns="50800" bIns="50800" anchor="ctr"/>
          <a:lstStyle/>
          <a:p>
            <a:pPr>
              <a:defRPr b="0" sz="2200">
                <a:latin typeface="+mn-lt"/>
                <a:ea typeface="+mn-ea"/>
                <a:cs typeface="+mn-cs"/>
                <a:sym typeface="Helvetica Neue Medium"/>
              </a:defRPr>
            </a:pPr>
          </a:p>
        </p:txBody>
      </p:sp>
      <p:grpSp>
        <p:nvGrpSpPr>
          <p:cNvPr id="4076" name="Group"/>
          <p:cNvGrpSpPr/>
          <p:nvPr/>
        </p:nvGrpSpPr>
        <p:grpSpPr>
          <a:xfrm>
            <a:off x="2889549" y="3891133"/>
            <a:ext cx="1194274" cy="896229"/>
            <a:chOff x="0" y="0"/>
            <a:chExt cx="1194273" cy="896228"/>
          </a:xfrm>
        </p:grpSpPr>
        <p:sp>
          <p:nvSpPr>
            <p:cNvPr id="4064" name="Rectangle"/>
            <p:cNvSpPr/>
            <p:nvPr/>
          </p:nvSpPr>
          <p:spPr>
            <a:xfrm>
              <a:off x="0" y="46231"/>
              <a:ext cx="1194274" cy="849998"/>
            </a:xfrm>
            <a:prstGeom prst="rect">
              <a:avLst/>
            </a:prstGeom>
            <a:solidFill>
              <a:srgbClr val="C4C4C4"/>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065" name="Certificate"/>
            <p:cNvSpPr txBox="1"/>
            <p:nvPr/>
          </p:nvSpPr>
          <p:spPr>
            <a:xfrm>
              <a:off x="27986" y="-1"/>
              <a:ext cx="1138302" cy="45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2200">
                  <a:solidFill>
                    <a:srgbClr val="000000"/>
                  </a:solidFill>
                  <a:latin typeface="Snell Roundhand"/>
                  <a:ea typeface="Snell Roundhand"/>
                  <a:cs typeface="Snell Roundhand"/>
                  <a:sym typeface="Snell Roundhand"/>
                </a:defRPr>
              </a:lvl1pPr>
            </a:lstStyle>
            <a:p>
              <a:pPr/>
              <a:r>
                <a:t>Certificate</a:t>
              </a:r>
            </a:p>
          </p:txBody>
        </p:sp>
        <p:grpSp>
          <p:nvGrpSpPr>
            <p:cNvPr id="4073" name="Group"/>
            <p:cNvGrpSpPr/>
            <p:nvPr/>
          </p:nvGrpSpPr>
          <p:grpSpPr>
            <a:xfrm>
              <a:off x="62930" y="528144"/>
              <a:ext cx="290761" cy="270627"/>
              <a:chOff x="0" y="0"/>
              <a:chExt cx="290759" cy="270626"/>
            </a:xfrm>
          </p:grpSpPr>
          <p:sp>
            <p:nvSpPr>
              <p:cNvPr id="4066" name="Line"/>
              <p:cNvSpPr/>
              <p:nvPr/>
            </p:nvSpPr>
            <p:spPr>
              <a:xfrm>
                <a:off x="0" y="95631"/>
                <a:ext cx="216552" cy="17499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EBB20"/>
              </a:solidFill>
              <a:ln w="25400" cap="flat">
                <a:solidFill>
                  <a:srgbClr val="0A5C0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067" name="Line"/>
              <p:cNvSpPr/>
              <p:nvPr/>
            </p:nvSpPr>
            <p:spPr>
              <a:xfrm flipV="1">
                <a:off x="10418" y="122634"/>
                <a:ext cx="141786" cy="141785"/>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068" name="Line"/>
              <p:cNvSpPr/>
              <p:nvPr/>
            </p:nvSpPr>
            <p:spPr>
              <a:xfrm flipV="1">
                <a:off x="106529" y="137114"/>
                <a:ext cx="64496" cy="64496"/>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069" name="Line"/>
              <p:cNvSpPr/>
              <p:nvPr/>
            </p:nvSpPr>
            <p:spPr>
              <a:xfrm flipV="1">
                <a:off x="9372" y="118869"/>
                <a:ext cx="139067" cy="139068"/>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070" name="Line"/>
              <p:cNvSpPr/>
              <p:nvPr/>
            </p:nvSpPr>
            <p:spPr>
              <a:xfrm flipV="1">
                <a:off x="100541" y="137692"/>
                <a:ext cx="62956" cy="62955"/>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071" name="Circle"/>
              <p:cNvSpPr/>
              <p:nvPr/>
            </p:nvSpPr>
            <p:spPr>
              <a:xfrm>
                <a:off x="131160" y="0"/>
                <a:ext cx="159600" cy="159600"/>
              </a:xfrm>
              <a:prstGeom prst="ellipse">
                <a:avLst/>
              </a:prstGeom>
              <a:solidFill>
                <a:srgbClr val="06BC00"/>
              </a:solidFill>
              <a:ln w="38100" cap="flat">
                <a:solidFill>
                  <a:srgbClr val="015400"/>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072" name="Circle"/>
              <p:cNvSpPr/>
              <p:nvPr/>
            </p:nvSpPr>
            <p:spPr>
              <a:xfrm>
                <a:off x="213947" y="23493"/>
                <a:ext cx="51585" cy="51585"/>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pic>
          <p:nvPicPr>
            <p:cNvPr id="4074" name="250px-VRSNlogoAug2012.png" descr="250px-VRSNlogoAug2012.png"/>
            <p:cNvPicPr>
              <a:picLocks noChangeAspect="1"/>
            </p:cNvPicPr>
            <p:nvPr/>
          </p:nvPicPr>
          <p:blipFill>
            <a:blip r:embed="rId5">
              <a:extLst/>
            </a:blip>
            <a:srcRect l="0" t="0" r="12951" b="33387"/>
            <a:stretch>
              <a:fillRect/>
            </a:stretch>
          </p:blipFill>
          <p:spPr>
            <a:xfrm>
              <a:off x="695032" y="443170"/>
              <a:ext cx="464702" cy="355605"/>
            </a:xfrm>
            <a:prstGeom prst="rect">
              <a:avLst/>
            </a:prstGeom>
            <a:ln w="12700" cap="flat">
              <a:noFill/>
              <a:miter lim="400000"/>
            </a:ln>
            <a:effectLst/>
          </p:spPr>
        </p:pic>
        <p:pic>
          <p:nvPicPr>
            <p:cNvPr id="4075" name="strategic_bofa500_1.png" descr="strategic_bofa500_1.png"/>
            <p:cNvPicPr>
              <a:picLocks noChangeAspect="1"/>
            </p:cNvPicPr>
            <p:nvPr/>
          </p:nvPicPr>
          <p:blipFill>
            <a:blip r:embed="rId4">
              <a:extLst/>
            </a:blip>
            <a:srcRect l="35082" t="39675" r="28418" b="0"/>
            <a:stretch>
              <a:fillRect/>
            </a:stretch>
          </p:blipFill>
          <p:spPr>
            <a:xfrm>
              <a:off x="354447" y="528144"/>
              <a:ext cx="485326" cy="270720"/>
            </a:xfrm>
            <a:prstGeom prst="rect">
              <a:avLst/>
            </a:prstGeom>
            <a:ln w="12700" cap="flat">
              <a:noFill/>
              <a:miter lim="400000"/>
            </a:ln>
            <a:effectLst/>
          </p:spPr>
        </p:pic>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3939"/>
                                        </p:tgtEl>
                                        <p:attrNameLst>
                                          <p:attrName>style.visibility</p:attrName>
                                        </p:attrNameLst>
                                      </p:cBhvr>
                                      <p:to>
                                        <p:strVal val="visible"/>
                                      </p:to>
                                    </p:set>
                                    <p:animEffect filter="dissolve" transition="in">
                                      <p:cBhvr>
                                        <p:cTn id="7" dur="400"/>
                                        <p:tgtEl>
                                          <p:spTgt spid="3939"/>
                                        </p:tgtEl>
                                      </p:cBhvr>
                                    </p:animEffect>
                                  </p:childTnLst>
                                </p:cTn>
                              </p:par>
                            </p:childTnLst>
                          </p:cTn>
                        </p:par>
                        <p:par>
                          <p:cTn id="8" fill="hold">
                            <p:stCondLst>
                              <p:cond delay="400"/>
                            </p:stCondLst>
                            <p:childTnLst>
                              <p:par>
                                <p:cTn id="9" presetClass="entr" nodeType="afterEffect" presetID="9" grpId="2" fill="hold">
                                  <p:stCondLst>
                                    <p:cond delay="0"/>
                                  </p:stCondLst>
                                  <p:iterate type="el" backwards="0">
                                    <p:tmAbs val="0"/>
                                  </p:iterate>
                                  <p:childTnLst>
                                    <p:set>
                                      <p:cBhvr>
                                        <p:cTn id="10" fill="hold"/>
                                        <p:tgtEl>
                                          <p:spTgt spid="3931"/>
                                        </p:tgtEl>
                                        <p:attrNameLst>
                                          <p:attrName>style.visibility</p:attrName>
                                        </p:attrNameLst>
                                      </p:cBhvr>
                                      <p:to>
                                        <p:strVal val="visible"/>
                                      </p:to>
                                    </p:set>
                                    <p:animEffect filter="dissolve" transition="in">
                                      <p:cBhvr>
                                        <p:cTn id="11" dur="400"/>
                                        <p:tgtEl>
                                          <p:spTgt spid="3931"/>
                                        </p:tgtEl>
                                      </p:cBhvr>
                                    </p:animEffect>
                                  </p:childTnLst>
                                </p:cTn>
                              </p:par>
                            </p:childTnLst>
                          </p:cTn>
                        </p:par>
                        <p:par>
                          <p:cTn id="12" fill="hold">
                            <p:stCondLst>
                              <p:cond delay="800"/>
                            </p:stCondLst>
                            <p:childTnLst>
                              <p:par>
                                <p:cTn id="13" presetClass="entr" nodeType="afterEffect" presetID="9" grpId="3" fill="hold">
                                  <p:stCondLst>
                                    <p:cond delay="0"/>
                                  </p:stCondLst>
                                  <p:iterate type="el" backwards="0">
                                    <p:tmAbs val="0"/>
                                  </p:iterate>
                                  <p:childTnLst>
                                    <p:set>
                                      <p:cBhvr>
                                        <p:cTn id="14" fill="hold"/>
                                        <p:tgtEl>
                                          <p:spTgt spid="3995"/>
                                        </p:tgtEl>
                                        <p:attrNameLst>
                                          <p:attrName>style.visibility</p:attrName>
                                        </p:attrNameLst>
                                      </p:cBhvr>
                                      <p:to>
                                        <p:strVal val="visible"/>
                                      </p:to>
                                    </p:set>
                                    <p:animEffect filter="dissolve" transition="in">
                                      <p:cBhvr>
                                        <p:cTn id="15" dur="400"/>
                                        <p:tgtEl>
                                          <p:spTgt spid="3995"/>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9" grpId="4" fill="hold">
                                  <p:stCondLst>
                                    <p:cond delay="0"/>
                                  </p:stCondLst>
                                  <p:iterate type="el" backwards="0">
                                    <p:tmAbs val="0"/>
                                  </p:iterate>
                                  <p:childTnLst>
                                    <p:set>
                                      <p:cBhvr>
                                        <p:cTn id="19" fill="hold"/>
                                        <p:tgtEl>
                                          <p:spTgt spid="3971"/>
                                        </p:tgtEl>
                                        <p:attrNameLst>
                                          <p:attrName>style.visibility</p:attrName>
                                        </p:attrNameLst>
                                      </p:cBhvr>
                                      <p:to>
                                        <p:strVal val="visible"/>
                                      </p:to>
                                    </p:set>
                                    <p:animEffect filter="dissolve" transition="in">
                                      <p:cBhvr>
                                        <p:cTn id="20" dur="400"/>
                                        <p:tgtEl>
                                          <p:spTgt spid="3971"/>
                                        </p:tgtEl>
                                      </p:cBhvr>
                                    </p:animEffect>
                                  </p:childTnLst>
                                </p:cTn>
                              </p:par>
                            </p:childTnLst>
                          </p:cTn>
                        </p:par>
                        <p:par>
                          <p:cTn id="21" fill="hold">
                            <p:stCondLst>
                              <p:cond delay="400"/>
                            </p:stCondLst>
                            <p:childTnLst>
                              <p:par>
                                <p:cTn id="22" presetClass="entr" nodeType="afterEffect" presetID="9" grpId="5" fill="hold">
                                  <p:stCondLst>
                                    <p:cond delay="0"/>
                                  </p:stCondLst>
                                  <p:iterate type="el" backwards="0">
                                    <p:tmAbs val="0"/>
                                  </p:iterate>
                                  <p:childTnLst>
                                    <p:set>
                                      <p:cBhvr>
                                        <p:cTn id="23" fill="hold"/>
                                        <p:tgtEl>
                                          <p:spTgt spid="4013"/>
                                        </p:tgtEl>
                                        <p:attrNameLst>
                                          <p:attrName>style.visibility</p:attrName>
                                        </p:attrNameLst>
                                      </p:cBhvr>
                                      <p:to>
                                        <p:strVal val="visible"/>
                                      </p:to>
                                    </p:set>
                                    <p:animEffect filter="dissolve" transition="in">
                                      <p:cBhvr>
                                        <p:cTn id="24" dur="400"/>
                                        <p:tgtEl>
                                          <p:spTgt spid="4013"/>
                                        </p:tgtEl>
                                      </p:cBhvr>
                                    </p:animEffect>
                                  </p:childTnLst>
                                </p:cTn>
                              </p:par>
                            </p:childTnLst>
                          </p:cTn>
                        </p:par>
                      </p:childTnLst>
                    </p:cTn>
                  </p:par>
                  <p:par>
                    <p:cTn id="25" fill="hold">
                      <p:stCondLst>
                        <p:cond delay="indefinite"/>
                      </p:stCondLst>
                      <p:childTnLst>
                        <p:par>
                          <p:cTn id="26" fill="hold">
                            <p:stCondLst>
                              <p:cond delay="0"/>
                            </p:stCondLst>
                            <p:childTnLst>
                              <p:par>
                                <p:cTn id="27" presetClass="entr" nodeType="clickEffect" presetID="9" grpId="6" fill="hold">
                                  <p:stCondLst>
                                    <p:cond delay="0"/>
                                  </p:stCondLst>
                                  <p:iterate type="el" backwards="0">
                                    <p:tmAbs val="0"/>
                                  </p:iterate>
                                  <p:childTnLst>
                                    <p:set>
                                      <p:cBhvr>
                                        <p:cTn id="28" fill="hold"/>
                                        <p:tgtEl>
                                          <p:spTgt spid="3974"/>
                                        </p:tgtEl>
                                        <p:attrNameLst>
                                          <p:attrName>style.visibility</p:attrName>
                                        </p:attrNameLst>
                                      </p:cBhvr>
                                      <p:to>
                                        <p:strVal val="visible"/>
                                      </p:to>
                                    </p:set>
                                    <p:animEffect filter="dissolve" transition="in">
                                      <p:cBhvr>
                                        <p:cTn id="29" dur="400"/>
                                        <p:tgtEl>
                                          <p:spTgt spid="3974"/>
                                        </p:tgtEl>
                                      </p:cBhvr>
                                    </p:animEffect>
                                  </p:childTnLst>
                                </p:cTn>
                              </p:par>
                            </p:childTnLst>
                          </p:cTn>
                        </p:par>
                      </p:childTnLst>
                    </p:cTn>
                  </p:par>
                  <p:par>
                    <p:cTn id="30" fill="hold">
                      <p:stCondLst>
                        <p:cond delay="indefinite"/>
                      </p:stCondLst>
                      <p:childTnLst>
                        <p:par>
                          <p:cTn id="31" fill="hold">
                            <p:stCondLst>
                              <p:cond delay="0"/>
                            </p:stCondLst>
                            <p:childTnLst>
                              <p:par>
                                <p:cTn id="32" presetClass="exit" nodeType="clickEffect" presetID="9" grpId="7" fill="hold">
                                  <p:stCondLst>
                                    <p:cond delay="0"/>
                                  </p:stCondLst>
                                  <p:iterate type="el" backwards="0">
                                    <p:tmAbs val="0"/>
                                  </p:iterate>
                                  <p:childTnLst>
                                    <p:animEffect filter="dissolve" transition="out">
                                      <p:cBhvr>
                                        <p:cTn id="33" dur="400" fill="hold"/>
                                        <p:tgtEl>
                                          <p:spTgt spid="3974"/>
                                        </p:tgtEl>
                                      </p:cBhvr>
                                    </p:animEffect>
                                    <p:set>
                                      <p:cBhvr>
                                        <p:cTn id="34" fill="hold">
                                          <p:stCondLst>
                                            <p:cond delay="399"/>
                                          </p:stCondLst>
                                        </p:cTn>
                                        <p:tgtEl>
                                          <p:spTgt spid="3974"/>
                                        </p:tgtEl>
                                        <p:attrNameLst>
                                          <p:attrName>style.visibility</p:attrName>
                                        </p:attrNameLst>
                                      </p:cBhvr>
                                      <p:to>
                                        <p:strVal val="hidden"/>
                                      </p:to>
                                    </p:set>
                                  </p:childTnLst>
                                </p:cTn>
                              </p:par>
                            </p:childTnLst>
                          </p:cTn>
                        </p:par>
                        <p:par>
                          <p:cTn id="35" fill="hold">
                            <p:stCondLst>
                              <p:cond delay="400"/>
                            </p:stCondLst>
                            <p:childTnLst>
                              <p:par>
                                <p:cTn id="36" presetClass="entr" nodeType="afterEffect" presetID="9" grpId="8" fill="hold">
                                  <p:stCondLst>
                                    <p:cond delay="0"/>
                                  </p:stCondLst>
                                  <p:iterate type="el" backwards="0">
                                    <p:tmAbs val="0"/>
                                  </p:iterate>
                                  <p:childTnLst>
                                    <p:set>
                                      <p:cBhvr>
                                        <p:cTn id="37" fill="hold"/>
                                        <p:tgtEl>
                                          <p:spTgt spid="3968"/>
                                        </p:tgtEl>
                                        <p:attrNameLst>
                                          <p:attrName>style.visibility</p:attrName>
                                        </p:attrNameLst>
                                      </p:cBhvr>
                                      <p:to>
                                        <p:strVal val="visible"/>
                                      </p:to>
                                    </p:set>
                                    <p:animEffect filter="dissolve" transition="in">
                                      <p:cBhvr>
                                        <p:cTn id="38" dur="400"/>
                                        <p:tgtEl>
                                          <p:spTgt spid="3968"/>
                                        </p:tgtEl>
                                      </p:cBhvr>
                                    </p:animEffect>
                                  </p:childTnLst>
                                </p:cTn>
                              </p:par>
                            </p:childTnLst>
                          </p:cTn>
                        </p:par>
                      </p:childTnLst>
                    </p:cTn>
                  </p:par>
                  <p:par>
                    <p:cTn id="39" fill="hold">
                      <p:stCondLst>
                        <p:cond delay="indefinite"/>
                      </p:stCondLst>
                      <p:childTnLst>
                        <p:par>
                          <p:cTn id="40" fill="hold">
                            <p:stCondLst>
                              <p:cond delay="0"/>
                            </p:stCondLst>
                            <p:childTnLst>
                              <p:par>
                                <p:cTn id="41" presetClass="exit" nodeType="clickEffect" presetID="9" grpId="9" fill="hold">
                                  <p:stCondLst>
                                    <p:cond delay="0"/>
                                  </p:stCondLst>
                                  <p:iterate type="el" backwards="0">
                                    <p:tmAbs val="0"/>
                                  </p:iterate>
                                  <p:childTnLst>
                                    <p:animEffect filter="dissolve" transition="out">
                                      <p:cBhvr>
                                        <p:cTn id="42" dur="400" fill="hold"/>
                                        <p:tgtEl>
                                          <p:spTgt spid="3968"/>
                                        </p:tgtEl>
                                      </p:cBhvr>
                                    </p:animEffect>
                                    <p:set>
                                      <p:cBhvr>
                                        <p:cTn id="43" fill="hold">
                                          <p:stCondLst>
                                            <p:cond delay="399"/>
                                          </p:stCondLst>
                                        </p:cTn>
                                        <p:tgtEl>
                                          <p:spTgt spid="3968"/>
                                        </p:tgtEl>
                                        <p:attrNameLst>
                                          <p:attrName>style.visibility</p:attrName>
                                        </p:attrNameLst>
                                      </p:cBhvr>
                                      <p:to>
                                        <p:strVal val="hidden"/>
                                      </p:to>
                                    </p:set>
                                  </p:childTnLst>
                                </p:cTn>
                              </p:par>
                            </p:childTnLst>
                          </p:cTn>
                        </p:par>
                        <p:par>
                          <p:cTn id="44" fill="hold">
                            <p:stCondLst>
                              <p:cond delay="400"/>
                            </p:stCondLst>
                            <p:childTnLst>
                              <p:par>
                                <p:cTn id="45" presetClass="entr" nodeType="afterEffect" presetID="9" grpId="10" fill="hold">
                                  <p:stCondLst>
                                    <p:cond delay="0"/>
                                  </p:stCondLst>
                                  <p:iterate type="el" backwards="0">
                                    <p:tmAbs val="0"/>
                                  </p:iterate>
                                  <p:childTnLst>
                                    <p:set>
                                      <p:cBhvr>
                                        <p:cTn id="46" fill="hold"/>
                                        <p:tgtEl>
                                          <p:spTgt spid="3987"/>
                                        </p:tgtEl>
                                        <p:attrNameLst>
                                          <p:attrName>style.visibility</p:attrName>
                                        </p:attrNameLst>
                                      </p:cBhvr>
                                      <p:to>
                                        <p:strVal val="visible"/>
                                      </p:to>
                                    </p:set>
                                    <p:animEffect filter="dissolve" transition="in">
                                      <p:cBhvr>
                                        <p:cTn id="47" dur="400"/>
                                        <p:tgtEl>
                                          <p:spTgt spid="3987"/>
                                        </p:tgtEl>
                                      </p:cBhvr>
                                    </p:animEffect>
                                  </p:childTnLst>
                                </p:cTn>
                              </p:par>
                            </p:childTnLst>
                          </p:cTn>
                        </p:par>
                      </p:childTnLst>
                    </p:cTn>
                  </p:par>
                  <p:par>
                    <p:cTn id="48" fill="hold">
                      <p:stCondLst>
                        <p:cond delay="indefinite"/>
                      </p:stCondLst>
                      <p:childTnLst>
                        <p:par>
                          <p:cTn id="49" fill="hold">
                            <p:stCondLst>
                              <p:cond delay="0"/>
                            </p:stCondLst>
                            <p:childTnLst>
                              <p:par>
                                <p:cTn id="50" presetClass="path" nodeType="clickEffect" presetSubtype="0" presetID="-1" grpId="11" accel="50000" decel="50000" fill="hold">
                                  <p:stCondLst>
                                    <p:cond delay="0"/>
                                  </p:stCondLst>
                                  <p:childTnLst>
                                    <p:animMotion path="M 0.000000 0.000000 L -0.019012 -0.344621" origin="layout" pathEditMode="relative">
                                      <p:cBhvr>
                                        <p:cTn id="51" dur="500" fill="hold"/>
                                        <p:tgtEl>
                                          <p:spTgt spid="3987"/>
                                        </p:tgtEl>
                                        <p:attrNameLst>
                                          <p:attrName>ppt_x</p:attrName>
                                          <p:attrName>ppt_y</p:attrName>
                                        </p:attrNameLst>
                                      </p:cBhvr>
                                    </p:animMotion>
                                  </p:childTnLst>
                                </p:cTn>
                              </p:par>
                            </p:childTnLst>
                          </p:cTn>
                        </p:par>
                      </p:childTnLst>
                    </p:cTn>
                  </p:par>
                  <p:par>
                    <p:cTn id="52" fill="hold">
                      <p:stCondLst>
                        <p:cond delay="indefinite"/>
                      </p:stCondLst>
                      <p:childTnLst>
                        <p:par>
                          <p:cTn id="53" fill="hold">
                            <p:stCondLst>
                              <p:cond delay="0"/>
                            </p:stCondLst>
                            <p:childTnLst>
                              <p:par>
                                <p:cTn id="54" presetClass="entr" nodeType="clickEffect" presetSubtype="0" presetID="1" grpId="12" fill="hold">
                                  <p:stCondLst>
                                    <p:cond delay="0"/>
                                  </p:stCondLst>
                                  <p:iterate type="el" backwards="0">
                                    <p:tmAbs val="0"/>
                                  </p:iterate>
                                  <p:childTnLst>
                                    <p:set>
                                      <p:cBhvr>
                                        <p:cTn id="55" fill="hold"/>
                                        <p:tgtEl>
                                          <p:spTgt spid="3955"/>
                                        </p:tgtEl>
                                        <p:attrNameLst>
                                          <p:attrName>style.visibility</p:attrName>
                                        </p:attrNameLst>
                                      </p:cBhvr>
                                      <p:to>
                                        <p:strVal val="visible"/>
                                      </p:to>
                                    </p:set>
                                  </p:childTnLst>
                                </p:cTn>
                              </p:par>
                            </p:childTnLst>
                          </p:cTn>
                        </p:par>
                        <p:par>
                          <p:cTn id="56" fill="hold">
                            <p:stCondLst>
                              <p:cond delay="0"/>
                            </p:stCondLst>
                            <p:childTnLst>
                              <p:par>
                                <p:cTn id="57" presetClass="path" nodeType="afterEffect" presetSubtype="0" presetID="-1" grpId="13" accel="50000" decel="50000" fill="hold">
                                  <p:stCondLst>
                                    <p:cond delay="0"/>
                                  </p:stCondLst>
                                  <p:childTnLst>
                                    <p:animMotion path="M 0.000000 0.000000 L -0.226573 -0.002336" origin="layout" pathEditMode="relative">
                                      <p:cBhvr>
                                        <p:cTn id="58" dur="500" fill="hold"/>
                                        <p:tgtEl>
                                          <p:spTgt spid="3995"/>
                                        </p:tgtEl>
                                        <p:attrNameLst>
                                          <p:attrName>ppt_x</p:attrName>
                                          <p:attrName>ppt_y</p:attrName>
                                        </p:attrNameLst>
                                      </p:cBhvr>
                                    </p:animMotion>
                                  </p:childTnLst>
                                </p:cTn>
                              </p:par>
                            </p:childTnLst>
                          </p:cTn>
                        </p:par>
                        <p:par>
                          <p:cTn id="59" fill="hold">
                            <p:stCondLst>
                              <p:cond delay="0"/>
                            </p:stCondLst>
                            <p:childTnLst>
                              <p:par>
                                <p:cTn id="60" presetClass="path" nodeType="withEffect" presetSubtype="0" presetID="-1" grpId="14" accel="50000" decel="50000" fill="hold">
                                  <p:stCondLst>
                                    <p:cond delay="0"/>
                                  </p:stCondLst>
                                  <p:childTnLst>
                                    <p:animMotion path="M 0.000000 0.000000 L -0.256167 0.000101" origin="layout" pathEditMode="relative">
                                      <p:cBhvr>
                                        <p:cTn id="61" dur="500" fill="hold"/>
                                        <p:tgtEl>
                                          <p:spTgt spid="3955"/>
                                        </p:tgtEl>
                                        <p:attrNameLst>
                                          <p:attrName>ppt_x</p:attrName>
                                          <p:attrName>ppt_y</p:attrName>
                                        </p:attrNameLst>
                                      </p:cBhvr>
                                    </p:animMotion>
                                  </p:childTnLst>
                                </p:cTn>
                              </p:par>
                            </p:childTnLst>
                          </p:cTn>
                        </p:par>
                      </p:childTnLst>
                    </p:cTn>
                  </p:par>
                  <p:par>
                    <p:cTn id="62" fill="hold">
                      <p:stCondLst>
                        <p:cond delay="indefinite"/>
                      </p:stCondLst>
                      <p:childTnLst>
                        <p:par>
                          <p:cTn id="63" fill="hold">
                            <p:stCondLst>
                              <p:cond delay="0"/>
                            </p:stCondLst>
                            <p:childTnLst>
                              <p:par>
                                <p:cTn id="64" presetClass="entr" nodeType="clickEffect" presetSubtype="4" presetID="22" grpId="15" fill="hold">
                                  <p:stCondLst>
                                    <p:cond delay="0"/>
                                  </p:stCondLst>
                                  <p:iterate type="el" backwards="0">
                                    <p:tmAbs val="0"/>
                                  </p:iterate>
                                  <p:childTnLst>
                                    <p:set>
                                      <p:cBhvr>
                                        <p:cTn id="65" fill="hold"/>
                                        <p:tgtEl>
                                          <p:spTgt spid="4061"/>
                                        </p:tgtEl>
                                        <p:attrNameLst>
                                          <p:attrName>style.visibility</p:attrName>
                                        </p:attrNameLst>
                                      </p:cBhvr>
                                      <p:to>
                                        <p:strVal val="visible"/>
                                      </p:to>
                                    </p:set>
                                    <p:animEffect filter="wipe(down)" transition="in">
                                      <p:cBhvr>
                                        <p:cTn id="66" dur="1000"/>
                                        <p:tgtEl>
                                          <p:spTgt spid="4061"/>
                                        </p:tgtEl>
                                      </p:cBhvr>
                                    </p:animEffect>
                                  </p:childTnLst>
                                </p:cTn>
                              </p:par>
                            </p:childTnLst>
                          </p:cTn>
                        </p:par>
                        <p:par>
                          <p:cTn id="67" fill="hold">
                            <p:stCondLst>
                              <p:cond delay="1000"/>
                            </p:stCondLst>
                            <p:childTnLst>
                              <p:par>
                                <p:cTn id="68" presetClass="entr" nodeType="afterEffect" presetSubtype="0" presetID="1" grpId="16" fill="hold">
                                  <p:stCondLst>
                                    <p:cond delay="0"/>
                                  </p:stCondLst>
                                  <p:iterate type="el" backwards="0">
                                    <p:tmAbs val="0"/>
                                  </p:iterate>
                                  <p:childTnLst>
                                    <p:set>
                                      <p:cBhvr>
                                        <p:cTn id="69" fill="hold"/>
                                        <p:tgtEl>
                                          <p:spTgt spid="4062"/>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Class="entr" nodeType="clickEffect" presetSubtype="0" presetID="1" grpId="17" fill="hold">
                                  <p:stCondLst>
                                    <p:cond delay="0"/>
                                  </p:stCondLst>
                                  <p:iterate type="el" backwards="0">
                                    <p:tmAbs val="0"/>
                                  </p:iterate>
                                  <p:childTnLst>
                                    <p:set>
                                      <p:cBhvr>
                                        <p:cTn id="73" fill="hold"/>
                                        <p:tgtEl>
                                          <p:spTgt spid="4076"/>
                                        </p:tgtEl>
                                        <p:attrNameLst>
                                          <p:attrName>style.visibility</p:attrName>
                                        </p:attrNameLst>
                                      </p:cBhvr>
                                      <p:to>
                                        <p:strVal val="visible"/>
                                      </p:to>
                                    </p:set>
                                  </p:childTnLst>
                                </p:cTn>
                              </p:par>
                            </p:childTnLst>
                          </p:cTn>
                        </p:par>
                        <p:par>
                          <p:cTn id="74" fill="hold">
                            <p:stCondLst>
                              <p:cond delay="0"/>
                            </p:stCondLst>
                            <p:childTnLst>
                              <p:par>
                                <p:cTn id="75" presetClass="entr" nodeType="afterEffect" presetSubtype="0" presetID="1" grpId="18" fill="hold">
                                  <p:stCondLst>
                                    <p:cond delay="0"/>
                                  </p:stCondLst>
                                  <p:iterate type="el" backwards="0">
                                    <p:tmAbs val="0"/>
                                  </p:iterate>
                                  <p:childTnLst>
                                    <p:set>
                                      <p:cBhvr>
                                        <p:cTn id="76" fill="hold"/>
                                        <p:tgtEl>
                                          <p:spTgt spid="406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968" grpId="8"/>
      <p:bldP build="whole" bldLvl="1" animBg="1" rev="0" advAuto="0" spid="3968" grpId="9"/>
      <p:bldP build="whole" bldLvl="1" animBg="1" rev="0" advAuto="0" spid="4062" grpId="16"/>
      <p:bldP build="whole" bldLvl="1" animBg="1" rev="0" advAuto="0" spid="3971" grpId="4"/>
      <p:bldP build="whole" bldLvl="1" animBg="1" rev="0" advAuto="0" spid="4076" grpId="17"/>
      <p:bldP build="whole" bldLvl="1" animBg="1" rev="0" advAuto="0" spid="3931" grpId="2"/>
      <p:bldP build="whole" bldLvl="1" animBg="1" rev="0" advAuto="0" spid="3987" grpId="10"/>
      <p:bldP build="whole" bldLvl="1" animBg="1" rev="0" advAuto="0" spid="4013" grpId="5"/>
      <p:bldP build="whole" bldLvl="1" animBg="1" rev="0" advAuto="0" spid="4063" grpId="18"/>
      <p:bldP build="whole" bldLvl="1" animBg="1" rev="0" advAuto="0" spid="3939" grpId="1"/>
      <p:bldP build="whole" bldLvl="1" animBg="1" rev="0" advAuto="0" spid="3995" grpId="3"/>
      <p:bldP build="whole" bldLvl="1" animBg="1" rev="0" advAuto="0" spid="3955" grpId="12"/>
      <p:bldP build="whole" bldLvl="1" animBg="1" rev="0" advAuto="0" spid="4061" grpId="15"/>
      <p:bldP build="whole" bldLvl="1" animBg="1" rev="0" advAuto="0" spid="3974" grpId="6"/>
      <p:bldP build="whole" bldLvl="1" animBg="1" rev="0" advAuto="0" spid="3974" grpId="7"/>
    </p:bld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3" name="Title 1"/>
          <p:cNvSpPr txBox="1"/>
          <p:nvPr>
            <p:ph type="title"/>
          </p:nvPr>
        </p:nvSpPr>
        <p:spPr>
          <a:prstGeom prst="rect">
            <a:avLst/>
          </a:prstGeom>
        </p:spPr>
        <p:txBody>
          <a:bodyPr/>
          <a:lstStyle/>
          <a:p>
            <a:pPr/>
            <a:r>
              <a:t>Acquiring a Certificate</a:t>
            </a:r>
          </a:p>
        </p:txBody>
      </p:sp>
      <p:sp>
        <p:nvSpPr>
          <p:cNvPr id="224" name="Body"/>
          <p:cNvSpPr txBox="1"/>
          <p:nvPr>
            <p:ph type="body" idx="1"/>
          </p:nvPr>
        </p:nvSpPr>
        <p:spPr>
          <a:prstGeom prst="rect">
            <a:avLst/>
          </a:prstGeom>
        </p:spPr>
        <p:txBody>
          <a:bodyPr/>
          <a:lstStyle/>
          <a:p>
            <a:pPr/>
          </a:p>
        </p:txBody>
      </p:sp>
      <p:sp>
        <p:nvSpPr>
          <p:cNvPr id="225" name="Slide Number"/>
          <p:cNvSpPr txBox="1"/>
          <p:nvPr>
            <p:ph type="sldNum" sz="quarter" idx="2"/>
          </p:nvPr>
        </p:nvSpPr>
        <p:spPr>
          <a:xfrm>
            <a:off x="12017325" y="9296400"/>
            <a:ext cx="235050"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26" name="Picture 3" descr="Picture 3"/>
          <p:cNvPicPr>
            <a:picLocks noChangeAspect="1"/>
          </p:cNvPicPr>
          <p:nvPr/>
        </p:nvPicPr>
        <p:blipFill>
          <a:blip r:embed="rId2">
            <a:extLst/>
          </a:blip>
          <a:stretch>
            <a:fillRect/>
          </a:stretch>
        </p:blipFill>
        <p:spPr>
          <a:xfrm>
            <a:off x="4422464" y="3859381"/>
            <a:ext cx="1046288" cy="1046288"/>
          </a:xfrm>
          <a:prstGeom prst="rect">
            <a:avLst/>
          </a:prstGeom>
          <a:ln w="12700">
            <a:miter lim="400000"/>
          </a:ln>
        </p:spPr>
      </p:pic>
      <p:pic>
        <p:nvPicPr>
          <p:cNvPr id="227" name="Picture 4" descr="Picture 4"/>
          <p:cNvPicPr>
            <a:picLocks noChangeAspect="1"/>
          </p:cNvPicPr>
          <p:nvPr/>
        </p:nvPicPr>
        <p:blipFill>
          <a:blip r:embed="rId3">
            <a:extLst/>
          </a:blip>
          <a:stretch>
            <a:fillRect/>
          </a:stretch>
        </p:blipFill>
        <p:spPr>
          <a:xfrm>
            <a:off x="3970828" y="3467375"/>
            <a:ext cx="2115750" cy="262311"/>
          </a:xfrm>
          <a:prstGeom prst="rect">
            <a:avLst/>
          </a:prstGeom>
          <a:ln w="12700">
            <a:miter lim="400000"/>
          </a:ln>
        </p:spPr>
      </p:pic>
      <p:grpSp>
        <p:nvGrpSpPr>
          <p:cNvPr id="231" name="Group 8"/>
          <p:cNvGrpSpPr/>
          <p:nvPr/>
        </p:nvGrpSpPr>
        <p:grpSpPr>
          <a:xfrm>
            <a:off x="10808058" y="8073283"/>
            <a:ext cx="1884727" cy="1625900"/>
            <a:chOff x="0" y="0"/>
            <a:chExt cx="1884725" cy="1625898"/>
          </a:xfrm>
        </p:grpSpPr>
        <p:sp>
          <p:nvSpPr>
            <p:cNvPr id="228" name="Rounded Rectangle 9"/>
            <p:cNvSpPr/>
            <p:nvPr/>
          </p:nvSpPr>
          <p:spPr>
            <a:xfrm>
              <a:off x="31397" y="31338"/>
              <a:ext cx="634221" cy="513295"/>
            </a:xfrm>
            <a:prstGeom prst="roundRect">
              <a:avLst>
                <a:gd name="adj" fmla="val 16667"/>
              </a:avLst>
            </a:prstGeom>
            <a:solidFill>
              <a:srgbClr val="FFFFFF"/>
            </a:solidFill>
            <a:ln w="12700" cap="flat">
              <a:solidFill>
                <a:srgbClr val="FFFFFF"/>
              </a:solidFill>
              <a:prstDash val="solid"/>
              <a:miter lim="800000"/>
            </a:ln>
            <a:effectLst/>
          </p:spPr>
          <p:txBody>
            <a:bodyPr wrap="square" lIns="48767" tIns="48767" rIns="48767" bIns="48767" numCol="1" anchor="ctr">
              <a:noAutofit/>
            </a:bodyPr>
            <a:lstStyle/>
            <a:p>
              <a:pPr defTabSz="1300480">
                <a:defRPr b="0">
                  <a:latin typeface="Calibri"/>
                  <a:ea typeface="Calibri"/>
                  <a:cs typeface="Calibri"/>
                  <a:sym typeface="Calibri"/>
                </a:defRPr>
              </a:pPr>
            </a:p>
          </p:txBody>
        </p:sp>
        <p:pic>
          <p:nvPicPr>
            <p:cNvPr id="229" name="Picture 10" descr="Picture 10"/>
            <p:cNvPicPr>
              <a:picLocks noChangeAspect="1"/>
            </p:cNvPicPr>
            <p:nvPr/>
          </p:nvPicPr>
          <p:blipFill>
            <a:blip r:embed="rId4">
              <a:extLst/>
            </a:blip>
            <a:stretch>
              <a:fillRect/>
            </a:stretch>
          </p:blipFill>
          <p:spPr>
            <a:xfrm>
              <a:off x="0" y="0"/>
              <a:ext cx="665618" cy="665618"/>
            </a:xfrm>
            <a:prstGeom prst="rect">
              <a:avLst/>
            </a:prstGeom>
            <a:ln w="12700" cap="flat">
              <a:noFill/>
              <a:miter lim="400000"/>
            </a:ln>
            <a:effectLst/>
          </p:spPr>
        </p:pic>
        <p:sp>
          <p:nvSpPr>
            <p:cNvPr id="230" name="TextBox 11"/>
            <p:cNvSpPr/>
            <p:nvPr/>
          </p:nvSpPr>
          <p:spPr>
            <a:xfrm>
              <a:off x="614725" y="355898"/>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48767" tIns="48767" rIns="48767" bIns="48767" numCol="1" anchor="t">
              <a:spAutoFit/>
            </a:bodyPr>
            <a:lstStyle>
              <a:lvl1pPr algn="l" defTabSz="1300480">
                <a:defRPr sz="1800">
                  <a:latin typeface="Calibri"/>
                  <a:ea typeface="Calibri"/>
                  <a:cs typeface="Calibri"/>
                  <a:sym typeface="Calibri"/>
                </a:defRPr>
              </a:lvl1pPr>
            </a:lstStyle>
            <a:p>
              <a:pPr/>
              <a:r>
                <a:t>BofA</a:t>
              </a:r>
            </a:p>
          </p:txBody>
        </p:sp>
      </p:grpSp>
      <p:pic>
        <p:nvPicPr>
          <p:cNvPr id="232" name="Picture 12" descr="Picture 12"/>
          <p:cNvPicPr>
            <a:picLocks noChangeAspect="1"/>
          </p:cNvPicPr>
          <p:nvPr/>
        </p:nvPicPr>
        <p:blipFill>
          <a:blip r:embed="rId5">
            <a:extLst/>
          </a:blip>
          <a:stretch>
            <a:fillRect/>
          </a:stretch>
        </p:blipFill>
        <p:spPr>
          <a:xfrm>
            <a:off x="11103039" y="3952893"/>
            <a:ext cx="1125721" cy="985261"/>
          </a:xfrm>
          <a:prstGeom prst="rect">
            <a:avLst/>
          </a:prstGeom>
          <a:ln w="12700">
            <a:miter lim="400000"/>
          </a:ln>
        </p:spPr>
      </p:pic>
      <p:pic>
        <p:nvPicPr>
          <p:cNvPr id="233" name="Picture 16" descr="Picture 16"/>
          <p:cNvPicPr>
            <a:picLocks noChangeAspect="1"/>
          </p:cNvPicPr>
          <p:nvPr/>
        </p:nvPicPr>
        <p:blipFill>
          <a:blip r:embed="rId2">
            <a:extLst/>
          </a:blip>
          <a:stretch>
            <a:fillRect/>
          </a:stretch>
        </p:blipFill>
        <p:spPr>
          <a:xfrm>
            <a:off x="10047763" y="3972992"/>
            <a:ext cx="1046288" cy="1046288"/>
          </a:xfrm>
          <a:prstGeom prst="rect">
            <a:avLst/>
          </a:prstGeom>
          <a:ln w="12700">
            <a:miter lim="400000"/>
          </a:ln>
        </p:spPr>
      </p:pic>
      <p:grpSp>
        <p:nvGrpSpPr>
          <p:cNvPr id="237" name="Group 17"/>
          <p:cNvGrpSpPr/>
          <p:nvPr/>
        </p:nvGrpSpPr>
        <p:grpSpPr>
          <a:xfrm>
            <a:off x="10016366" y="5137920"/>
            <a:ext cx="1884726" cy="1625899"/>
            <a:chOff x="0" y="0"/>
            <a:chExt cx="1884725" cy="1625898"/>
          </a:xfrm>
        </p:grpSpPr>
        <p:sp>
          <p:nvSpPr>
            <p:cNvPr id="234" name="Rounded Rectangle 18"/>
            <p:cNvSpPr/>
            <p:nvPr/>
          </p:nvSpPr>
          <p:spPr>
            <a:xfrm>
              <a:off x="31397" y="31338"/>
              <a:ext cx="634221" cy="513295"/>
            </a:xfrm>
            <a:prstGeom prst="roundRect">
              <a:avLst>
                <a:gd name="adj" fmla="val 16667"/>
              </a:avLst>
            </a:prstGeom>
            <a:solidFill>
              <a:srgbClr val="FFFFFF"/>
            </a:solidFill>
            <a:ln w="12700" cap="flat">
              <a:solidFill>
                <a:srgbClr val="FFFFFF"/>
              </a:solidFill>
              <a:prstDash val="solid"/>
              <a:miter lim="800000"/>
            </a:ln>
            <a:effectLst/>
          </p:spPr>
          <p:txBody>
            <a:bodyPr wrap="square" lIns="48767" tIns="48767" rIns="48767" bIns="48767" numCol="1" anchor="ctr">
              <a:noAutofit/>
            </a:bodyPr>
            <a:lstStyle/>
            <a:p>
              <a:pPr defTabSz="1300480">
                <a:defRPr b="0">
                  <a:latin typeface="Calibri"/>
                  <a:ea typeface="Calibri"/>
                  <a:cs typeface="Calibri"/>
                  <a:sym typeface="Calibri"/>
                </a:defRPr>
              </a:pPr>
            </a:p>
          </p:txBody>
        </p:sp>
        <p:pic>
          <p:nvPicPr>
            <p:cNvPr id="235" name="Picture 19" descr="Picture 19"/>
            <p:cNvPicPr>
              <a:picLocks noChangeAspect="1"/>
            </p:cNvPicPr>
            <p:nvPr/>
          </p:nvPicPr>
          <p:blipFill>
            <a:blip r:embed="rId4">
              <a:extLst/>
            </a:blip>
            <a:stretch>
              <a:fillRect/>
            </a:stretch>
          </p:blipFill>
          <p:spPr>
            <a:xfrm>
              <a:off x="0" y="0"/>
              <a:ext cx="665618" cy="665618"/>
            </a:xfrm>
            <a:prstGeom prst="rect">
              <a:avLst/>
            </a:prstGeom>
            <a:ln w="12700" cap="flat">
              <a:noFill/>
              <a:miter lim="400000"/>
            </a:ln>
            <a:effectLst/>
          </p:spPr>
        </p:pic>
        <p:sp>
          <p:nvSpPr>
            <p:cNvPr id="236" name="TextBox 20"/>
            <p:cNvSpPr/>
            <p:nvPr/>
          </p:nvSpPr>
          <p:spPr>
            <a:xfrm>
              <a:off x="614725" y="355898"/>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48767" tIns="48767" rIns="48767" bIns="48767" numCol="1" anchor="t">
              <a:spAutoFit/>
            </a:bodyPr>
            <a:lstStyle>
              <a:lvl1pPr algn="l" defTabSz="1300480">
                <a:defRPr sz="1800">
                  <a:latin typeface="Calibri"/>
                  <a:ea typeface="Calibri"/>
                  <a:cs typeface="Calibri"/>
                  <a:sym typeface="Calibri"/>
                </a:defRPr>
              </a:lvl1pPr>
            </a:lstStyle>
            <a:p>
              <a:pPr/>
              <a:r>
                <a:t>Verisign</a:t>
              </a:r>
            </a:p>
          </p:txBody>
        </p:sp>
      </p:grpSp>
      <p:grpSp>
        <p:nvGrpSpPr>
          <p:cNvPr id="240" name="Group 21"/>
          <p:cNvGrpSpPr/>
          <p:nvPr/>
        </p:nvGrpSpPr>
        <p:grpSpPr>
          <a:xfrm>
            <a:off x="5168880" y="4987071"/>
            <a:ext cx="1467939" cy="1471227"/>
            <a:chOff x="0" y="0"/>
            <a:chExt cx="1467937" cy="1471226"/>
          </a:xfrm>
        </p:grpSpPr>
        <p:pic>
          <p:nvPicPr>
            <p:cNvPr id="238" name="Picture 4" descr="Picture 4"/>
            <p:cNvPicPr>
              <a:picLocks noChangeAspect="1"/>
            </p:cNvPicPr>
            <p:nvPr/>
          </p:nvPicPr>
          <p:blipFill>
            <a:blip r:embed="rId6">
              <a:extLst/>
            </a:blip>
            <a:stretch>
              <a:fillRect/>
            </a:stretch>
          </p:blipFill>
          <p:spPr>
            <a:xfrm>
              <a:off x="0" y="0"/>
              <a:ext cx="529810" cy="529810"/>
            </a:xfrm>
            <a:prstGeom prst="rect">
              <a:avLst/>
            </a:prstGeom>
            <a:ln w="12700" cap="flat">
              <a:noFill/>
              <a:miter lim="400000"/>
            </a:ln>
            <a:effectLst/>
          </p:spPr>
        </p:pic>
        <p:sp>
          <p:nvSpPr>
            <p:cNvPr id="239" name="TextBox 23"/>
            <p:cNvSpPr/>
            <p:nvPr/>
          </p:nvSpPr>
          <p:spPr>
            <a:xfrm>
              <a:off x="197937" y="201226"/>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48767" tIns="48767" rIns="48767" bIns="48767" numCol="1" anchor="t">
              <a:spAutoFit/>
            </a:bodyPr>
            <a:lstStyle/>
            <a:p>
              <a:pPr algn="l" defTabSz="1300480">
                <a:defRPr sz="2800">
                  <a:solidFill>
                    <a:srgbClr val="000000"/>
                  </a:solidFill>
                  <a:latin typeface="Calibri"/>
                  <a:ea typeface="Calibri"/>
                  <a:cs typeface="Calibri"/>
                  <a:sym typeface="Calibri"/>
                </a:defRPr>
              </a:pPr>
              <a:r>
                <a:t>P</a:t>
              </a:r>
              <a:r>
                <a:rPr baseline="-19571"/>
                <a:t>BofA</a:t>
              </a:r>
            </a:p>
          </p:txBody>
        </p:sp>
      </p:grpSp>
      <p:grpSp>
        <p:nvGrpSpPr>
          <p:cNvPr id="245" name="Folded Corner 25"/>
          <p:cNvGrpSpPr/>
          <p:nvPr/>
        </p:nvGrpSpPr>
        <p:grpSpPr>
          <a:xfrm>
            <a:off x="4501428" y="5975119"/>
            <a:ext cx="1177516" cy="1169141"/>
            <a:chOff x="0" y="0"/>
            <a:chExt cx="1177514" cy="1169140"/>
          </a:xfrm>
        </p:grpSpPr>
        <p:sp>
          <p:nvSpPr>
            <p:cNvPr id="241" name="Shape"/>
            <p:cNvSpPr/>
            <p:nvPr/>
          </p:nvSpPr>
          <p:spPr>
            <a:xfrm>
              <a:off x="0" y="0"/>
              <a:ext cx="1177515" cy="116914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17668"/>
                  </a:lnTo>
                  <a:lnTo>
                    <a:pt x="17696" y="21600"/>
                  </a:lnTo>
                  <a:lnTo>
                    <a:pt x="0" y="21600"/>
                  </a:lnTo>
                  <a:close/>
                </a:path>
              </a:pathLst>
            </a:custGeom>
            <a:solidFill>
              <a:srgbClr val="70AD47"/>
            </a:solidFill>
            <a:ln w="12700" cap="flat">
              <a:noFill/>
              <a:miter lim="400000"/>
            </a:ln>
            <a:effectLst/>
          </p:spPr>
          <p:txBody>
            <a:bodyPr wrap="square" lIns="48767" tIns="48767" rIns="48767" bIns="48767" numCol="1" anchor="ctr">
              <a:noAutofit/>
            </a:bodyPr>
            <a:lstStyle/>
            <a:p>
              <a:pPr defTabSz="1300480">
                <a:defRPr baseline="-20250">
                  <a:latin typeface="Calibri"/>
                  <a:ea typeface="Calibri"/>
                  <a:cs typeface="Calibri"/>
                  <a:sym typeface="Calibri"/>
                </a:defRPr>
              </a:pPr>
            </a:p>
          </p:txBody>
        </p:sp>
        <p:sp>
          <p:nvSpPr>
            <p:cNvPr id="242" name="Triangle"/>
            <p:cNvSpPr/>
            <p:nvPr/>
          </p:nvSpPr>
          <p:spPr>
            <a:xfrm>
              <a:off x="964696" y="956322"/>
              <a:ext cx="212819" cy="21281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4320" y="4320"/>
                  </a:lnTo>
                  <a:lnTo>
                    <a:pt x="21600" y="0"/>
                  </a:lnTo>
                  <a:close/>
                </a:path>
              </a:pathLst>
            </a:custGeom>
            <a:solidFill>
              <a:srgbClr val="000000">
                <a:alpha val="20000"/>
              </a:srgbClr>
            </a:solidFill>
            <a:ln w="12700" cap="flat">
              <a:noFill/>
              <a:miter lim="400000"/>
            </a:ln>
            <a:effectLst/>
          </p:spPr>
          <p:txBody>
            <a:bodyPr wrap="square" lIns="48767" tIns="48767" rIns="48767" bIns="48767" numCol="1" anchor="ctr">
              <a:noAutofit/>
            </a:bodyPr>
            <a:lstStyle/>
            <a:p>
              <a:pPr defTabSz="1300480">
                <a:defRPr baseline="-20250">
                  <a:latin typeface="Calibri"/>
                  <a:ea typeface="Calibri"/>
                  <a:cs typeface="Calibri"/>
                  <a:sym typeface="Calibri"/>
                </a:defRPr>
              </a:pPr>
            </a:p>
          </p:txBody>
        </p:sp>
        <p:sp>
          <p:nvSpPr>
            <p:cNvPr id="243" name="Line"/>
            <p:cNvSpPr/>
            <p:nvPr/>
          </p:nvSpPr>
          <p:spPr>
            <a:xfrm>
              <a:off x="0" y="0"/>
              <a:ext cx="1177515" cy="116914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696" y="21600"/>
                  </a:moveTo>
                  <a:lnTo>
                    <a:pt x="18477" y="18455"/>
                  </a:lnTo>
                  <a:lnTo>
                    <a:pt x="21600" y="17668"/>
                  </a:lnTo>
                  <a:lnTo>
                    <a:pt x="17696" y="21600"/>
                  </a:lnTo>
                  <a:lnTo>
                    <a:pt x="0" y="21600"/>
                  </a:lnTo>
                  <a:lnTo>
                    <a:pt x="0" y="0"/>
                  </a:lnTo>
                  <a:lnTo>
                    <a:pt x="21600" y="0"/>
                  </a:lnTo>
                  <a:lnTo>
                    <a:pt x="21600" y="17668"/>
                  </a:lnTo>
                </a:path>
              </a:pathLst>
            </a:custGeom>
            <a:noFill/>
            <a:ln w="12700" cap="flat">
              <a:solidFill>
                <a:srgbClr val="385724"/>
              </a:solidFill>
              <a:prstDash val="solid"/>
              <a:miter lim="800000"/>
            </a:ln>
            <a:effectLst/>
          </p:spPr>
          <p:txBody>
            <a:bodyPr wrap="square" lIns="48767" tIns="48767" rIns="48767" bIns="48767" numCol="1" anchor="ctr">
              <a:noAutofit/>
            </a:bodyPr>
            <a:lstStyle/>
            <a:p>
              <a:pPr defTabSz="1300480">
                <a:defRPr baseline="-20250">
                  <a:latin typeface="Calibri"/>
                  <a:ea typeface="Calibri"/>
                  <a:cs typeface="Calibri"/>
                  <a:sym typeface="Calibri"/>
                </a:defRPr>
              </a:pPr>
            </a:p>
          </p:txBody>
        </p:sp>
        <p:sp>
          <p:nvSpPr>
            <p:cNvPr id="244" name="CSR…"/>
            <p:cNvSpPr/>
            <p:nvPr/>
          </p:nvSpPr>
          <p:spPr>
            <a:xfrm>
              <a:off x="0" y="478161"/>
              <a:ext cx="1177515"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8767" tIns="48767" rIns="48767" bIns="48767" numCol="1" anchor="ctr">
              <a:spAutoFit/>
            </a:bodyPr>
            <a:lstStyle/>
            <a:p>
              <a:pPr defTabSz="1300480">
                <a:defRPr sz="1700" u="sng">
                  <a:latin typeface="Calibri"/>
                  <a:ea typeface="Calibri"/>
                  <a:cs typeface="Calibri"/>
                  <a:sym typeface="Calibri"/>
                </a:defRPr>
              </a:pPr>
              <a:r>
                <a:t>CSR</a:t>
              </a:r>
            </a:p>
            <a:p>
              <a:pPr defTabSz="1300480">
                <a:defRPr sz="1700">
                  <a:latin typeface="Calibri"/>
                  <a:ea typeface="Calibri"/>
                  <a:cs typeface="Calibri"/>
                  <a:sym typeface="Calibri"/>
                </a:defRPr>
              </a:pPr>
              <a:r>
                <a:t>bofa.com</a:t>
              </a:r>
            </a:p>
            <a:p>
              <a:pPr defTabSz="1300480">
                <a:defRPr sz="1700">
                  <a:latin typeface="Calibri"/>
                  <a:ea typeface="Calibri"/>
                  <a:cs typeface="Calibri"/>
                  <a:sym typeface="Calibri"/>
                </a:defRPr>
              </a:pPr>
              <a:r>
                <a:t>P</a:t>
              </a:r>
              <a:r>
                <a:rPr baseline="-26117"/>
                <a:t>BofA</a:t>
              </a:r>
            </a:p>
          </p:txBody>
        </p:sp>
      </p:grpSp>
      <p:pic>
        <p:nvPicPr>
          <p:cNvPr id="246" name="Picture 7" descr="Picture 7"/>
          <p:cNvPicPr>
            <a:picLocks noChangeAspect="1"/>
          </p:cNvPicPr>
          <p:nvPr/>
        </p:nvPicPr>
        <p:blipFill>
          <a:blip r:embed="rId7">
            <a:extLst/>
          </a:blip>
          <a:stretch>
            <a:fillRect/>
          </a:stretch>
        </p:blipFill>
        <p:spPr>
          <a:xfrm>
            <a:off x="3753120" y="6512652"/>
            <a:ext cx="1300481" cy="1300481"/>
          </a:xfrm>
          <a:prstGeom prst="rect">
            <a:avLst/>
          </a:prstGeom>
          <a:ln w="12700">
            <a:miter lim="400000"/>
          </a:ln>
        </p:spPr>
      </p:pic>
      <p:grpSp>
        <p:nvGrpSpPr>
          <p:cNvPr id="249" name="Rectangular Callout 26"/>
          <p:cNvGrpSpPr/>
          <p:nvPr/>
        </p:nvGrpSpPr>
        <p:grpSpPr>
          <a:xfrm>
            <a:off x="200555" y="4001032"/>
            <a:ext cx="4017189" cy="985253"/>
            <a:chOff x="0" y="0"/>
            <a:chExt cx="4017188" cy="985252"/>
          </a:xfrm>
        </p:grpSpPr>
        <p:sp>
          <p:nvSpPr>
            <p:cNvPr id="247" name="Shape"/>
            <p:cNvSpPr/>
            <p:nvPr/>
          </p:nvSpPr>
          <p:spPr>
            <a:xfrm>
              <a:off x="0" y="0"/>
              <a:ext cx="4017189" cy="98525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9828" y="0"/>
                  </a:lnTo>
                  <a:lnTo>
                    <a:pt x="19828" y="10854"/>
                  </a:lnTo>
                  <a:lnTo>
                    <a:pt x="16523" y="10854"/>
                  </a:lnTo>
                  <a:lnTo>
                    <a:pt x="21600" y="21600"/>
                  </a:lnTo>
                  <a:lnTo>
                    <a:pt x="11566" y="10854"/>
                  </a:lnTo>
                  <a:lnTo>
                    <a:pt x="0" y="10854"/>
                  </a:lnTo>
                  <a:lnTo>
                    <a:pt x="0" y="6332"/>
                  </a:lnTo>
                  <a:close/>
                </a:path>
              </a:pathLst>
            </a:custGeom>
            <a:solidFill>
              <a:srgbClr val="5B9BD5"/>
            </a:solidFill>
            <a:ln w="12700" cap="flat">
              <a:solidFill>
                <a:srgbClr val="42719B"/>
              </a:solidFill>
              <a:prstDash val="solid"/>
              <a:miter lim="800000"/>
            </a:ln>
            <a:effectLst/>
          </p:spPr>
          <p:txBody>
            <a:bodyPr wrap="square" lIns="48767" tIns="48767" rIns="48767" bIns="48767" numCol="1" anchor="ctr">
              <a:noAutofit/>
            </a:bodyPr>
            <a:lstStyle/>
            <a:p>
              <a:pPr algn="l" defTabSz="1300480">
                <a:defRPr b="0" sz="2800">
                  <a:latin typeface="Calibri"/>
                  <a:ea typeface="Calibri"/>
                  <a:cs typeface="Calibri"/>
                  <a:sym typeface="Calibri"/>
                </a:defRPr>
              </a:pPr>
            </a:p>
          </p:txBody>
        </p:sp>
        <p:sp>
          <p:nvSpPr>
            <p:cNvPr id="248" name="Generate a new keypair"/>
            <p:cNvSpPr txBox="1"/>
            <p:nvPr/>
          </p:nvSpPr>
          <p:spPr>
            <a:xfrm>
              <a:off x="0" y="52734"/>
              <a:ext cx="3687592" cy="38963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8767" tIns="48767" rIns="48767" bIns="48767" numCol="1" anchor="ctr">
              <a:spAutoFit/>
            </a:bodyPr>
            <a:lstStyle>
              <a:lvl1pPr marL="640080" indent="-640080" algn="l" defTabSz="1300480">
                <a:buSzPct val="100000"/>
                <a:buAutoNum type="arabicPeriod" startAt="1"/>
                <a:defRPr b="0" sz="2000">
                  <a:latin typeface="Calibri"/>
                  <a:ea typeface="Calibri"/>
                  <a:cs typeface="Calibri"/>
                  <a:sym typeface="Calibri"/>
                </a:defRPr>
              </a:lvl1pPr>
            </a:lstStyle>
            <a:p>
              <a:pPr/>
              <a:r>
                <a:t>Generate a new keypair</a:t>
              </a:r>
            </a:p>
          </p:txBody>
        </p:sp>
      </p:grpSp>
      <p:grpSp>
        <p:nvGrpSpPr>
          <p:cNvPr id="252" name="Rectangular Callout 27"/>
          <p:cNvGrpSpPr/>
          <p:nvPr/>
        </p:nvGrpSpPr>
        <p:grpSpPr>
          <a:xfrm>
            <a:off x="184270" y="5061039"/>
            <a:ext cx="4193926" cy="1927824"/>
            <a:chOff x="0" y="0"/>
            <a:chExt cx="4193924" cy="1927823"/>
          </a:xfrm>
        </p:grpSpPr>
        <p:sp>
          <p:nvSpPr>
            <p:cNvPr id="250" name="Shape"/>
            <p:cNvSpPr/>
            <p:nvPr/>
          </p:nvSpPr>
          <p:spPr>
            <a:xfrm>
              <a:off x="0" y="0"/>
              <a:ext cx="4193925" cy="192782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8489" y="0"/>
                  </a:lnTo>
                  <a:lnTo>
                    <a:pt x="18489" y="12600"/>
                  </a:lnTo>
                  <a:lnTo>
                    <a:pt x="21600" y="15422"/>
                  </a:lnTo>
                  <a:lnTo>
                    <a:pt x="18489" y="18000"/>
                  </a:lnTo>
                  <a:lnTo>
                    <a:pt x="18489" y="21600"/>
                  </a:lnTo>
                  <a:lnTo>
                    <a:pt x="0" y="21600"/>
                  </a:lnTo>
                  <a:lnTo>
                    <a:pt x="0" y="12600"/>
                  </a:lnTo>
                  <a:close/>
                </a:path>
              </a:pathLst>
            </a:custGeom>
            <a:solidFill>
              <a:srgbClr val="5B9BD5"/>
            </a:solidFill>
            <a:ln w="12700" cap="flat">
              <a:solidFill>
                <a:srgbClr val="42719B"/>
              </a:solidFill>
              <a:prstDash val="solid"/>
              <a:miter lim="800000"/>
            </a:ln>
            <a:effectLst/>
          </p:spPr>
          <p:txBody>
            <a:bodyPr wrap="square" lIns="48767" tIns="48767" rIns="48767" bIns="48767" numCol="1" anchor="ctr">
              <a:noAutofit/>
            </a:bodyPr>
            <a:lstStyle/>
            <a:p>
              <a:pPr algn="l" defTabSz="1300480">
                <a:defRPr b="0" baseline="-19571" sz="2800">
                  <a:latin typeface="Calibri"/>
                  <a:ea typeface="Calibri"/>
                  <a:cs typeface="Calibri"/>
                  <a:sym typeface="Calibri"/>
                </a:defRPr>
              </a:pPr>
            </a:p>
          </p:txBody>
        </p:sp>
        <p:sp>
          <p:nvSpPr>
            <p:cNvPr id="251" name="Generate a Certificate Signing Request (CSR).…"/>
            <p:cNvSpPr txBox="1"/>
            <p:nvPr/>
          </p:nvSpPr>
          <p:spPr>
            <a:xfrm>
              <a:off x="0" y="224263"/>
              <a:ext cx="3589798" cy="14792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8767" tIns="48767" rIns="48767" bIns="48767" numCol="1" anchor="ctr">
              <a:spAutoFit/>
            </a:bodyPr>
            <a:lstStyle/>
            <a:p>
              <a:pPr marL="640079" indent="-640079" algn="l" defTabSz="1300480">
                <a:buSzPct val="100000"/>
                <a:buAutoNum type="arabicPeriod" startAt="2"/>
                <a:defRPr b="0" sz="1800">
                  <a:latin typeface="Calibri"/>
                  <a:ea typeface="Calibri"/>
                  <a:cs typeface="Calibri"/>
                  <a:sym typeface="Calibri"/>
                </a:defRPr>
              </a:pPr>
              <a:r>
                <a:t>Generate a Certificate Signing Request (CSR).</a:t>
              </a:r>
            </a:p>
            <a:p>
              <a:pPr lvl="1" indent="457200" algn="l" defTabSz="1300480">
                <a:defRPr b="0" sz="1800">
                  <a:latin typeface="Calibri"/>
                  <a:ea typeface="Calibri"/>
                  <a:cs typeface="Calibri"/>
                  <a:sym typeface="Calibri"/>
                </a:defRPr>
              </a:pPr>
              <a:r>
                <a:t>Contains BofA’s details, the DNS name for the cert, and P</a:t>
              </a:r>
              <a:r>
                <a:rPr baseline="-27111"/>
                <a:t>BofA</a:t>
              </a:r>
            </a:p>
          </p:txBody>
        </p:sp>
      </p:grpSp>
      <p:grpSp>
        <p:nvGrpSpPr>
          <p:cNvPr id="255" name="Group 33"/>
          <p:cNvGrpSpPr/>
          <p:nvPr/>
        </p:nvGrpSpPr>
        <p:grpSpPr>
          <a:xfrm>
            <a:off x="5772119" y="3729685"/>
            <a:ext cx="4014309" cy="1383198"/>
            <a:chOff x="0" y="0"/>
            <a:chExt cx="4014307" cy="1383196"/>
          </a:xfrm>
        </p:grpSpPr>
        <p:sp>
          <p:nvSpPr>
            <p:cNvPr id="253" name="Left Arrow 28"/>
            <p:cNvSpPr/>
            <p:nvPr/>
          </p:nvSpPr>
          <p:spPr>
            <a:xfrm>
              <a:off x="0" y="0"/>
              <a:ext cx="4014308" cy="1383197"/>
            </a:xfrm>
            <a:prstGeom prst="leftArrow">
              <a:avLst>
                <a:gd name="adj1" fmla="val 50000"/>
                <a:gd name="adj2" fmla="val 50000"/>
              </a:avLst>
            </a:prstGeom>
            <a:solidFill>
              <a:srgbClr val="ED7D31"/>
            </a:solidFill>
            <a:ln w="12700" cap="flat">
              <a:solidFill>
                <a:srgbClr val="843C0B"/>
              </a:solidFill>
              <a:prstDash val="solid"/>
              <a:miter lim="800000"/>
            </a:ln>
            <a:effectLst/>
          </p:spPr>
          <p:txBody>
            <a:bodyPr wrap="square" lIns="48767" tIns="48767" rIns="48767" bIns="48767" numCol="1" anchor="ctr">
              <a:noAutofit/>
            </a:bodyPr>
            <a:lstStyle/>
            <a:p>
              <a:pPr defTabSz="1300480">
                <a:defRPr b="0">
                  <a:latin typeface="Calibri"/>
                  <a:ea typeface="Calibri"/>
                  <a:cs typeface="Calibri"/>
                  <a:sym typeface="Calibri"/>
                </a:defRPr>
              </a:pPr>
            </a:p>
          </p:txBody>
        </p:sp>
        <p:sp>
          <p:nvSpPr>
            <p:cNvPr id="254" name="TextBox 29"/>
            <p:cNvSpPr txBox="1"/>
            <p:nvPr/>
          </p:nvSpPr>
          <p:spPr>
            <a:xfrm>
              <a:off x="378101" y="371127"/>
              <a:ext cx="3572563" cy="63093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8767" tIns="48767" rIns="48767" bIns="48767" numCol="1" anchor="t">
              <a:spAutoFit/>
            </a:bodyPr>
            <a:lstStyle>
              <a:lvl1pPr marL="457200" indent="-457200" algn="l" defTabSz="1300480">
                <a:buSzPct val="100000"/>
                <a:buAutoNum type="arabicPeriod" startAt="3"/>
                <a:defRPr b="0" sz="1800">
                  <a:latin typeface="Calibri"/>
                  <a:ea typeface="Calibri"/>
                  <a:cs typeface="Calibri"/>
                  <a:sym typeface="Calibri"/>
                </a:defRPr>
              </a:lvl1pPr>
            </a:lstStyle>
            <a:p>
              <a:pPr/>
              <a:r>
                <a:t>Verify that the requestor owns the domain in the CSR</a:t>
              </a:r>
            </a:p>
          </p:txBody>
        </p:sp>
      </p:grpSp>
      <p:sp>
        <p:nvSpPr>
          <p:cNvPr id="266" name="Curved Connector 31"/>
          <p:cNvSpPr/>
          <p:nvPr/>
        </p:nvSpPr>
        <p:spPr>
          <a:xfrm>
            <a:off x="11479418" y="5843772"/>
            <a:ext cx="567509" cy="233629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0" y="21600"/>
                </a:lnTo>
              </a:path>
            </a:pathLst>
          </a:custGeom>
          <a:ln w="50800">
            <a:solidFill>
              <a:srgbClr val="5B9BD5"/>
            </a:solidFill>
            <a:miter/>
            <a:tailEnd type="triangle"/>
          </a:ln>
        </p:spPr>
        <p:txBody>
          <a:bodyPr/>
          <a:lstStyle/>
          <a:p>
            <a:pPr/>
          </a:p>
        </p:txBody>
      </p:sp>
      <p:grpSp>
        <p:nvGrpSpPr>
          <p:cNvPr id="259" name="Rectangular Callout 32"/>
          <p:cNvGrpSpPr/>
          <p:nvPr/>
        </p:nvGrpSpPr>
        <p:grpSpPr>
          <a:xfrm>
            <a:off x="8622156" y="2244077"/>
            <a:ext cx="4017873" cy="2717356"/>
            <a:chOff x="0" y="0"/>
            <a:chExt cx="4017871" cy="2717354"/>
          </a:xfrm>
        </p:grpSpPr>
        <p:sp>
          <p:nvSpPr>
            <p:cNvPr id="257" name="Shape"/>
            <p:cNvSpPr/>
            <p:nvPr/>
          </p:nvSpPr>
          <p:spPr>
            <a:xfrm>
              <a:off x="0" y="0"/>
              <a:ext cx="4017872" cy="271735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11809"/>
                  </a:lnTo>
                  <a:lnTo>
                    <a:pt x="18000" y="11809"/>
                  </a:lnTo>
                  <a:lnTo>
                    <a:pt x="16273" y="21600"/>
                  </a:lnTo>
                  <a:lnTo>
                    <a:pt x="12600" y="11809"/>
                  </a:lnTo>
                  <a:lnTo>
                    <a:pt x="0" y="11809"/>
                  </a:lnTo>
                  <a:lnTo>
                    <a:pt x="0" y="6889"/>
                  </a:lnTo>
                  <a:close/>
                </a:path>
              </a:pathLst>
            </a:custGeom>
            <a:solidFill>
              <a:srgbClr val="5B9BD5"/>
            </a:solidFill>
            <a:ln w="12700" cap="flat">
              <a:solidFill>
                <a:srgbClr val="42719B"/>
              </a:solidFill>
              <a:prstDash val="solid"/>
              <a:miter lim="800000"/>
            </a:ln>
            <a:effectLst/>
          </p:spPr>
          <p:txBody>
            <a:bodyPr wrap="square" lIns="48767" tIns="48767" rIns="48767" bIns="48767" numCol="1" anchor="ctr">
              <a:noAutofit/>
            </a:bodyPr>
            <a:lstStyle/>
            <a:p>
              <a:pPr algn="l" defTabSz="1300480">
                <a:defRPr b="0">
                  <a:latin typeface="Calibri"/>
                  <a:ea typeface="Calibri"/>
                  <a:cs typeface="Calibri"/>
                  <a:sym typeface="Calibri"/>
                </a:defRPr>
              </a:pPr>
            </a:p>
          </p:txBody>
        </p:sp>
        <p:sp>
          <p:nvSpPr>
            <p:cNvPr id="258" name="Generate a new certificate using the data in the CSR, sign it with the CA’s private key"/>
            <p:cNvSpPr txBox="1"/>
            <p:nvPr/>
          </p:nvSpPr>
          <p:spPr>
            <a:xfrm>
              <a:off x="0" y="33635"/>
              <a:ext cx="4017872" cy="141833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8767" tIns="48767" rIns="48767" bIns="48767" numCol="1" anchor="ctr">
              <a:spAutoFit/>
            </a:bodyPr>
            <a:lstStyle>
              <a:lvl1pPr marL="640080" indent="-640080" algn="l" defTabSz="1300480">
                <a:buSzPct val="100000"/>
                <a:buAutoNum type="arabicPeriod" startAt="4"/>
                <a:defRPr b="0" sz="2200">
                  <a:latin typeface="Calibri"/>
                  <a:ea typeface="Calibri"/>
                  <a:cs typeface="Calibri"/>
                  <a:sym typeface="Calibri"/>
                </a:defRPr>
              </a:lvl1pPr>
            </a:lstStyle>
            <a:p>
              <a:pPr/>
              <a:r>
                <a:t>Generate a new certificate using the data in the CSR, sign it with the CA’s private key</a:t>
              </a:r>
            </a:p>
          </p:txBody>
        </p:sp>
      </p:grpSp>
      <p:grpSp>
        <p:nvGrpSpPr>
          <p:cNvPr id="262" name="Group 37"/>
          <p:cNvGrpSpPr/>
          <p:nvPr/>
        </p:nvGrpSpPr>
        <p:grpSpPr>
          <a:xfrm>
            <a:off x="4358859" y="4984546"/>
            <a:ext cx="1467938" cy="1471227"/>
            <a:chOff x="0" y="0"/>
            <a:chExt cx="1467937" cy="1471226"/>
          </a:xfrm>
        </p:grpSpPr>
        <p:pic>
          <p:nvPicPr>
            <p:cNvPr id="260" name="Picture 4" descr="Picture 4"/>
            <p:cNvPicPr>
              <a:picLocks noChangeAspect="1"/>
            </p:cNvPicPr>
            <p:nvPr/>
          </p:nvPicPr>
          <p:blipFill>
            <a:blip r:embed="rId8">
              <a:extLst/>
            </a:blip>
            <a:stretch>
              <a:fillRect/>
            </a:stretch>
          </p:blipFill>
          <p:spPr>
            <a:xfrm>
              <a:off x="0" y="0"/>
              <a:ext cx="529810" cy="529810"/>
            </a:xfrm>
            <a:prstGeom prst="rect">
              <a:avLst/>
            </a:prstGeom>
            <a:ln w="12700" cap="flat">
              <a:noFill/>
              <a:miter lim="400000"/>
            </a:ln>
            <a:effectLst/>
          </p:spPr>
        </p:pic>
        <p:sp>
          <p:nvSpPr>
            <p:cNvPr id="261" name="TextBox 39"/>
            <p:cNvSpPr/>
            <p:nvPr/>
          </p:nvSpPr>
          <p:spPr>
            <a:xfrm>
              <a:off x="197937" y="201226"/>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48767" tIns="48767" rIns="48767" bIns="48767" numCol="1" anchor="t">
              <a:spAutoFit/>
            </a:bodyPr>
            <a:lstStyle/>
            <a:p>
              <a:pPr algn="l" defTabSz="1300480">
                <a:defRPr sz="2800">
                  <a:solidFill>
                    <a:srgbClr val="000000"/>
                  </a:solidFill>
                  <a:latin typeface="Calibri"/>
                  <a:ea typeface="Calibri"/>
                  <a:cs typeface="Calibri"/>
                  <a:sym typeface="Calibri"/>
                </a:defRPr>
              </a:pPr>
              <a:r>
                <a:t>S</a:t>
              </a:r>
              <a:r>
                <a:rPr baseline="-19571"/>
                <a:t>BofA</a:t>
              </a:r>
            </a:p>
          </p:txBody>
        </p:sp>
      </p:grpSp>
      <p:grpSp>
        <p:nvGrpSpPr>
          <p:cNvPr id="265" name="Group 40"/>
          <p:cNvGrpSpPr/>
          <p:nvPr/>
        </p:nvGrpSpPr>
        <p:grpSpPr>
          <a:xfrm>
            <a:off x="11456263" y="5090503"/>
            <a:ext cx="1467938" cy="1471228"/>
            <a:chOff x="0" y="0"/>
            <a:chExt cx="1467937" cy="1471226"/>
          </a:xfrm>
        </p:grpSpPr>
        <p:pic>
          <p:nvPicPr>
            <p:cNvPr id="263" name="Picture 4" descr="Picture 4"/>
            <p:cNvPicPr>
              <a:picLocks noChangeAspect="1"/>
            </p:cNvPicPr>
            <p:nvPr/>
          </p:nvPicPr>
          <p:blipFill>
            <a:blip r:embed="rId8">
              <a:extLst/>
            </a:blip>
            <a:stretch>
              <a:fillRect/>
            </a:stretch>
          </p:blipFill>
          <p:spPr>
            <a:xfrm>
              <a:off x="0" y="0"/>
              <a:ext cx="529810" cy="529810"/>
            </a:xfrm>
            <a:prstGeom prst="rect">
              <a:avLst/>
            </a:prstGeom>
            <a:ln w="12700" cap="flat">
              <a:noFill/>
              <a:miter lim="400000"/>
            </a:ln>
            <a:effectLst/>
          </p:spPr>
        </p:pic>
        <p:sp>
          <p:nvSpPr>
            <p:cNvPr id="264" name="TextBox 42"/>
            <p:cNvSpPr/>
            <p:nvPr/>
          </p:nvSpPr>
          <p:spPr>
            <a:xfrm>
              <a:off x="197937" y="201226"/>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48767" tIns="48767" rIns="48767" bIns="48767" numCol="1" anchor="t">
              <a:spAutoFit/>
            </a:bodyPr>
            <a:lstStyle/>
            <a:p>
              <a:pPr algn="l" defTabSz="1300480">
                <a:defRPr sz="2800">
                  <a:latin typeface="Calibri"/>
                  <a:ea typeface="Calibri"/>
                  <a:cs typeface="Calibri"/>
                  <a:sym typeface="Calibri"/>
                </a:defRPr>
              </a:pPr>
              <a:r>
                <a:t>S</a:t>
              </a:r>
              <a:r>
                <a:rPr baseline="-19571"/>
                <a:t>Verisign</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262"/>
                                        </p:tgtEl>
                                        <p:attrNameLst>
                                          <p:attrName>style.visibility</p:attrName>
                                        </p:attrNameLst>
                                      </p:cBhvr>
                                      <p:to>
                                        <p:strVal val="visible"/>
                                      </p:to>
                                    </p:set>
                                    <p:animEffect filter="dissolve" transition="in">
                                      <p:cBhvr>
                                        <p:cTn id="7" dur="500"/>
                                        <p:tgtEl>
                                          <p:spTgt spid="262"/>
                                        </p:tgtEl>
                                      </p:cBhvr>
                                    </p:animEffect>
                                  </p:childTnLst>
                                </p:cTn>
                              </p:par>
                            </p:childTnLst>
                          </p:cTn>
                        </p:par>
                        <p:par>
                          <p:cTn id="8" fill="hold">
                            <p:stCondLst>
                              <p:cond delay="500"/>
                            </p:stCondLst>
                            <p:childTnLst>
                              <p:par>
                                <p:cTn id="9" presetClass="entr" nodeType="afterEffect" presetID="9" grpId="2" fill="hold">
                                  <p:stCondLst>
                                    <p:cond delay="0"/>
                                  </p:stCondLst>
                                  <p:iterate type="el" backwards="0">
                                    <p:tmAbs val="0"/>
                                  </p:iterate>
                                  <p:childTnLst>
                                    <p:set>
                                      <p:cBhvr>
                                        <p:cTn id="10" fill="hold"/>
                                        <p:tgtEl>
                                          <p:spTgt spid="240"/>
                                        </p:tgtEl>
                                        <p:attrNameLst>
                                          <p:attrName>style.visibility</p:attrName>
                                        </p:attrNameLst>
                                      </p:cBhvr>
                                      <p:to>
                                        <p:strVal val="visible"/>
                                      </p:to>
                                    </p:set>
                                    <p:animEffect filter="dissolve" transition="in">
                                      <p:cBhvr>
                                        <p:cTn id="11" dur="500"/>
                                        <p:tgtEl>
                                          <p:spTgt spid="240"/>
                                        </p:tgtEl>
                                      </p:cBhvr>
                                    </p:animEffect>
                                  </p:childTnLst>
                                </p:cTn>
                              </p:par>
                            </p:childTnLst>
                          </p:cTn>
                        </p:par>
                        <p:par>
                          <p:cTn id="12" fill="hold">
                            <p:stCondLst>
                              <p:cond delay="1000"/>
                            </p:stCondLst>
                            <p:childTnLst>
                              <p:par>
                                <p:cTn id="13" presetClass="entr" nodeType="afterEffect" presetSubtype="4" presetID="2" grpId="3" fill="hold">
                                  <p:stCondLst>
                                    <p:cond delay="0"/>
                                  </p:stCondLst>
                                  <p:iterate type="el" backwards="0">
                                    <p:tmAbs val="0"/>
                                  </p:iterate>
                                  <p:childTnLst>
                                    <p:set>
                                      <p:cBhvr>
                                        <p:cTn id="14" fill="hold"/>
                                        <p:tgtEl>
                                          <p:spTgt spid="249"/>
                                        </p:tgtEl>
                                        <p:attrNameLst>
                                          <p:attrName>style.visibility</p:attrName>
                                        </p:attrNameLst>
                                      </p:cBhvr>
                                      <p:to>
                                        <p:strVal val="visible"/>
                                      </p:to>
                                    </p:set>
                                    <p:anim calcmode="lin" valueType="num">
                                      <p:cBhvr>
                                        <p:cTn id="15" dur="500" fill="hold"/>
                                        <p:tgtEl>
                                          <p:spTgt spid="249"/>
                                        </p:tgtEl>
                                        <p:attrNameLst>
                                          <p:attrName>ppt_x</p:attrName>
                                        </p:attrNameLst>
                                      </p:cBhvr>
                                      <p:tavLst>
                                        <p:tav tm="0">
                                          <p:val>
                                            <p:strVal val="#ppt_x"/>
                                          </p:val>
                                        </p:tav>
                                        <p:tav tm="100000">
                                          <p:val>
                                            <p:strVal val="#ppt_x"/>
                                          </p:val>
                                        </p:tav>
                                      </p:tavLst>
                                    </p:anim>
                                    <p:anim calcmode="lin" valueType="num">
                                      <p:cBhvr>
                                        <p:cTn id="16" dur="500" fill="hold"/>
                                        <p:tgtEl>
                                          <p:spTgt spid="24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Class="entr" nodeType="clickEffect" presetID="9" grpId="4" fill="hold">
                                  <p:stCondLst>
                                    <p:cond delay="0"/>
                                  </p:stCondLst>
                                  <p:iterate type="el" backwards="0">
                                    <p:tmAbs val="0"/>
                                  </p:iterate>
                                  <p:childTnLst>
                                    <p:set>
                                      <p:cBhvr>
                                        <p:cTn id="20" fill="hold"/>
                                        <p:tgtEl>
                                          <p:spTgt spid="245"/>
                                        </p:tgtEl>
                                        <p:attrNameLst>
                                          <p:attrName>style.visibility</p:attrName>
                                        </p:attrNameLst>
                                      </p:cBhvr>
                                      <p:to>
                                        <p:strVal val="visible"/>
                                      </p:to>
                                    </p:set>
                                    <p:animEffect filter="dissolve" transition="in">
                                      <p:cBhvr>
                                        <p:cTn id="21" dur="500"/>
                                        <p:tgtEl>
                                          <p:spTgt spid="245"/>
                                        </p:tgtEl>
                                      </p:cBhvr>
                                    </p:animEffect>
                                  </p:childTnLst>
                                </p:cTn>
                              </p:par>
                            </p:childTnLst>
                          </p:cTn>
                        </p:par>
                        <p:par>
                          <p:cTn id="22" fill="hold">
                            <p:stCondLst>
                              <p:cond delay="500"/>
                            </p:stCondLst>
                            <p:childTnLst>
                              <p:par>
                                <p:cTn id="23" presetClass="entr" nodeType="afterEffect" presetSubtype="4" presetID="2" grpId="5" fill="hold">
                                  <p:stCondLst>
                                    <p:cond delay="0"/>
                                  </p:stCondLst>
                                  <p:iterate type="el" backwards="0">
                                    <p:tmAbs val="0"/>
                                  </p:iterate>
                                  <p:childTnLst>
                                    <p:set>
                                      <p:cBhvr>
                                        <p:cTn id="24" fill="hold"/>
                                        <p:tgtEl>
                                          <p:spTgt spid="252"/>
                                        </p:tgtEl>
                                        <p:attrNameLst>
                                          <p:attrName>style.visibility</p:attrName>
                                        </p:attrNameLst>
                                      </p:cBhvr>
                                      <p:to>
                                        <p:strVal val="visible"/>
                                      </p:to>
                                    </p:set>
                                    <p:anim calcmode="lin" valueType="num">
                                      <p:cBhvr>
                                        <p:cTn id="25" dur="500" fill="hold"/>
                                        <p:tgtEl>
                                          <p:spTgt spid="252"/>
                                        </p:tgtEl>
                                        <p:attrNameLst>
                                          <p:attrName>ppt_x</p:attrName>
                                        </p:attrNameLst>
                                      </p:cBhvr>
                                      <p:tavLst>
                                        <p:tav tm="0">
                                          <p:val>
                                            <p:strVal val="#ppt_x"/>
                                          </p:val>
                                        </p:tav>
                                        <p:tav tm="100000">
                                          <p:val>
                                            <p:strVal val="#ppt_x"/>
                                          </p:val>
                                        </p:tav>
                                      </p:tavLst>
                                    </p:anim>
                                    <p:anim calcmode="lin" valueType="num">
                                      <p:cBhvr>
                                        <p:cTn id="26" dur="500" fill="hold"/>
                                        <p:tgtEl>
                                          <p:spTgt spid="25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Class="entr" nodeType="clickEffect" presetID="9" grpId="6" fill="hold">
                                  <p:stCondLst>
                                    <p:cond delay="0"/>
                                  </p:stCondLst>
                                  <p:iterate type="el" backwards="0">
                                    <p:tmAbs val="0"/>
                                  </p:iterate>
                                  <p:childTnLst>
                                    <p:set>
                                      <p:cBhvr>
                                        <p:cTn id="30" fill="hold"/>
                                        <p:tgtEl>
                                          <p:spTgt spid="246"/>
                                        </p:tgtEl>
                                        <p:attrNameLst>
                                          <p:attrName>style.visibility</p:attrName>
                                        </p:attrNameLst>
                                      </p:cBhvr>
                                      <p:to>
                                        <p:strVal val="visible"/>
                                      </p:to>
                                    </p:set>
                                    <p:animEffect filter="dissolve" transition="in">
                                      <p:cBhvr>
                                        <p:cTn id="31" dur="500"/>
                                        <p:tgtEl>
                                          <p:spTgt spid="246"/>
                                        </p:tgtEl>
                                      </p:cBhvr>
                                    </p:animEffect>
                                  </p:childTnLst>
                                </p:cTn>
                              </p:par>
                            </p:childTnLst>
                          </p:cTn>
                        </p:par>
                        <p:par>
                          <p:cTn id="32" fill="hold">
                            <p:stCondLst>
                              <p:cond delay="0"/>
                            </p:stCondLst>
                            <p:childTnLst>
                              <p:par>
                                <p:cTn id="33" presetClass="path" nodeType="afterEffect" presetSubtype="0" presetID="-1" grpId="7" accel="50000" decel="50000" fill="hold">
                                  <p:stCondLst>
                                    <p:cond delay="0"/>
                                  </p:stCondLst>
                                  <p:childTnLst>
                                    <p:animMotion path="M 0.000000 0.000000 L 0.462498 0.011291" origin="layout" pathEditMode="relative">
                                      <p:cBhvr>
                                        <p:cTn id="34" dur="1250" fill="hold"/>
                                        <p:tgtEl>
                                          <p:spTgt spid="245"/>
                                        </p:tgtEl>
                                        <p:attrNameLst>
                                          <p:attrName>ppt_x</p:attrName>
                                          <p:attrName>ppt_y</p:attrName>
                                        </p:attrNameLst>
                                      </p:cBhvr>
                                    </p:animMotion>
                                  </p:childTnLst>
                                </p:cTn>
                              </p:par>
                            </p:childTnLst>
                          </p:cTn>
                        </p:par>
                        <p:par>
                          <p:cTn id="35" fill="hold">
                            <p:stCondLst>
                              <p:cond delay="0"/>
                            </p:stCondLst>
                            <p:childTnLst>
                              <p:par>
                                <p:cTn id="36" presetClass="path" nodeType="afterEffect" presetSubtype="0" presetID="-1" grpId="8" accel="50000" decel="50000" fill="hold">
                                  <p:stCondLst>
                                    <p:cond delay="0"/>
                                  </p:stCondLst>
                                  <p:childTnLst>
                                    <p:animMotion path="M 0.000000 0.000000 L 0.465374 0.010246" origin="layout" pathEditMode="relative">
                                      <p:cBhvr>
                                        <p:cTn id="37" dur="1250" fill="hold"/>
                                        <p:tgtEl>
                                          <p:spTgt spid="246"/>
                                        </p:tgtEl>
                                        <p:attrNameLst>
                                          <p:attrName>ppt_x</p:attrName>
                                          <p:attrName>ppt_y</p:attrName>
                                        </p:attrNameLst>
                                      </p:cBhvr>
                                    </p:animMotion>
                                  </p:childTnLst>
                                </p:cTn>
                              </p:par>
                            </p:childTnLst>
                          </p:cTn>
                        </p:par>
                      </p:childTnLst>
                    </p:cTn>
                  </p:par>
                  <p:par>
                    <p:cTn id="38" fill="hold">
                      <p:stCondLst>
                        <p:cond delay="indefinite"/>
                      </p:stCondLst>
                      <p:childTnLst>
                        <p:par>
                          <p:cTn id="39" fill="hold">
                            <p:stCondLst>
                              <p:cond delay="0"/>
                            </p:stCondLst>
                            <p:childTnLst>
                              <p:par>
                                <p:cTn id="40" presetClass="entr" nodeType="clickEffect" presetSubtype="2" presetID="22" grpId="9" fill="hold">
                                  <p:stCondLst>
                                    <p:cond delay="0"/>
                                  </p:stCondLst>
                                  <p:iterate type="el" backwards="0">
                                    <p:tmAbs val="0"/>
                                  </p:iterate>
                                  <p:childTnLst>
                                    <p:set>
                                      <p:cBhvr>
                                        <p:cTn id="41" fill="hold"/>
                                        <p:tgtEl>
                                          <p:spTgt spid="255"/>
                                        </p:tgtEl>
                                        <p:attrNameLst>
                                          <p:attrName>style.visibility</p:attrName>
                                        </p:attrNameLst>
                                      </p:cBhvr>
                                      <p:to>
                                        <p:strVal val="visible"/>
                                      </p:to>
                                    </p:set>
                                    <p:animEffect filter="wipe(right)" transition="in">
                                      <p:cBhvr>
                                        <p:cTn id="42" dur="500"/>
                                        <p:tgtEl>
                                          <p:spTgt spid="255"/>
                                        </p:tgtEl>
                                      </p:cBhvr>
                                    </p:animEffect>
                                  </p:childTnLst>
                                </p:cTn>
                              </p:par>
                            </p:childTnLst>
                          </p:cTn>
                        </p:par>
                      </p:childTnLst>
                    </p:cTn>
                  </p:par>
                  <p:par>
                    <p:cTn id="43" fill="hold">
                      <p:stCondLst>
                        <p:cond delay="indefinite"/>
                      </p:stCondLst>
                      <p:childTnLst>
                        <p:par>
                          <p:cTn id="44" fill="hold">
                            <p:stCondLst>
                              <p:cond delay="0"/>
                            </p:stCondLst>
                            <p:childTnLst>
                              <p:par>
                                <p:cTn id="45" presetClass="entr" nodeType="clickEffect" presetID="9" grpId="10" fill="hold">
                                  <p:stCondLst>
                                    <p:cond delay="0"/>
                                  </p:stCondLst>
                                  <p:iterate type="el" backwards="0">
                                    <p:tmAbs val="0"/>
                                  </p:iterate>
                                  <p:childTnLst>
                                    <p:set>
                                      <p:cBhvr>
                                        <p:cTn id="46" fill="hold"/>
                                        <p:tgtEl>
                                          <p:spTgt spid="231"/>
                                        </p:tgtEl>
                                        <p:attrNameLst>
                                          <p:attrName>style.visibility</p:attrName>
                                        </p:attrNameLst>
                                      </p:cBhvr>
                                      <p:to>
                                        <p:strVal val="visible"/>
                                      </p:to>
                                    </p:set>
                                    <p:animEffect filter="dissolve" transition="in">
                                      <p:cBhvr>
                                        <p:cTn id="47" dur="500"/>
                                        <p:tgtEl>
                                          <p:spTgt spid="231"/>
                                        </p:tgtEl>
                                      </p:cBhvr>
                                    </p:animEffect>
                                  </p:childTnLst>
                                </p:cTn>
                              </p:par>
                            </p:childTnLst>
                          </p:cTn>
                        </p:par>
                        <p:par>
                          <p:cTn id="48" fill="hold">
                            <p:stCondLst>
                              <p:cond delay="500"/>
                            </p:stCondLst>
                            <p:childTnLst>
                              <p:par>
                                <p:cTn id="49" presetClass="entr" nodeType="afterEffect" presetSubtype="4" presetID="22" grpId="11" fill="hold">
                                  <p:stCondLst>
                                    <p:cond delay="0"/>
                                  </p:stCondLst>
                                  <p:iterate type="el" backwards="0">
                                    <p:tmAbs val="0"/>
                                  </p:iterate>
                                  <p:childTnLst>
                                    <p:set>
                                      <p:cBhvr>
                                        <p:cTn id="50" fill="hold"/>
                                        <p:tgtEl>
                                          <p:spTgt spid="266"/>
                                        </p:tgtEl>
                                        <p:attrNameLst>
                                          <p:attrName>style.visibility</p:attrName>
                                        </p:attrNameLst>
                                      </p:cBhvr>
                                      <p:to>
                                        <p:strVal val="visible"/>
                                      </p:to>
                                    </p:set>
                                    <p:animEffect filter="wipe(down)" transition="in">
                                      <p:cBhvr>
                                        <p:cTn id="51" dur="500"/>
                                        <p:tgtEl>
                                          <p:spTgt spid="266"/>
                                        </p:tgtEl>
                                      </p:cBhvr>
                                    </p:animEffect>
                                  </p:childTnLst>
                                </p:cTn>
                              </p:par>
                            </p:childTnLst>
                          </p:cTn>
                        </p:par>
                        <p:par>
                          <p:cTn id="52" fill="hold">
                            <p:stCondLst>
                              <p:cond delay="1000"/>
                            </p:stCondLst>
                            <p:childTnLst>
                              <p:par>
                                <p:cTn id="53" presetClass="entr" nodeType="afterEffect" presetSubtype="4" presetID="2" grpId="12" fill="hold">
                                  <p:stCondLst>
                                    <p:cond delay="0"/>
                                  </p:stCondLst>
                                  <p:iterate type="el" backwards="0">
                                    <p:tmAbs val="0"/>
                                  </p:iterate>
                                  <p:childTnLst>
                                    <p:set>
                                      <p:cBhvr>
                                        <p:cTn id="54" fill="hold"/>
                                        <p:tgtEl>
                                          <p:spTgt spid="259"/>
                                        </p:tgtEl>
                                        <p:attrNameLst>
                                          <p:attrName>style.visibility</p:attrName>
                                        </p:attrNameLst>
                                      </p:cBhvr>
                                      <p:to>
                                        <p:strVal val="visible"/>
                                      </p:to>
                                    </p:set>
                                    <p:anim calcmode="lin" valueType="num">
                                      <p:cBhvr>
                                        <p:cTn id="55" dur="500" fill="hold"/>
                                        <p:tgtEl>
                                          <p:spTgt spid="259"/>
                                        </p:tgtEl>
                                        <p:attrNameLst>
                                          <p:attrName>ppt_x</p:attrName>
                                        </p:attrNameLst>
                                      </p:cBhvr>
                                      <p:tavLst>
                                        <p:tav tm="0">
                                          <p:val>
                                            <p:strVal val="#ppt_x"/>
                                          </p:val>
                                        </p:tav>
                                        <p:tav tm="100000">
                                          <p:val>
                                            <p:strVal val="#ppt_x"/>
                                          </p:val>
                                        </p:tav>
                                      </p:tavLst>
                                    </p:anim>
                                    <p:anim calcmode="lin" valueType="num">
                                      <p:cBhvr>
                                        <p:cTn id="56" dur="500" fill="hold"/>
                                        <p:tgtEl>
                                          <p:spTgt spid="259"/>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Class="path" nodeType="clickEffect" presetSubtype="0" presetID="-1" grpId="13" accel="50000" decel="50000" fill="hold">
                                  <p:stCondLst>
                                    <p:cond delay="0"/>
                                  </p:stCondLst>
                                  <p:childTnLst>
                                    <p:animMotion path="M 0.000000 0.000000 L -0.470064 -0.052261" origin="layout" pathEditMode="relative">
                                      <p:cBhvr>
                                        <p:cTn id="60" dur="1250" fill="hold"/>
                                        <p:tgtEl>
                                          <p:spTgt spid="231"/>
                                        </p:tgtEl>
                                        <p:attrNameLst>
                                          <p:attrName>ppt_x</p:attrName>
                                          <p:attrName>ppt_y</p:attrName>
                                        </p:attrNameLst>
                                      </p:cBhvr>
                                    </p:animMotion>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62" grpId="1"/>
      <p:bldP build="whole" bldLvl="1" animBg="1" rev="0" advAuto="0" spid="255" grpId="9"/>
      <p:bldP build="whole" bldLvl="1" animBg="1" rev="0" advAuto="0" spid="231" grpId="10"/>
      <p:bldP build="whole" bldLvl="1" animBg="1" rev="0" advAuto="0" spid="249" grpId="3"/>
      <p:bldP build="whole" bldLvl="1" animBg="1" rev="0" advAuto="0" spid="246" grpId="6"/>
      <p:bldP build="whole" bldLvl="1" animBg="1" rev="0" advAuto="0" spid="245" grpId="4"/>
      <p:bldP build="whole" bldLvl="1" animBg="1" rev="0" advAuto="0" spid="266" grpId="11"/>
      <p:bldP build="whole" bldLvl="1" animBg="1" rev="0" advAuto="0" spid="259" grpId="12"/>
      <p:bldP build="whole" bldLvl="1" animBg="1" rev="0" advAuto="0" spid="252" grpId="5"/>
      <p:bldP build="whole" bldLvl="1" animBg="1" rev="0" advAuto="0" spid="240" grpId="2"/>
    </p:bldLst>
  </p:timing>
</p:sld>
</file>

<file path=ppt/slides/slide6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81" name="Fundamental Assumption in HTTPS"/>
          <p:cNvSpPr txBox="1"/>
          <p:nvPr>
            <p:ph type="title"/>
          </p:nvPr>
        </p:nvSpPr>
        <p:spPr>
          <a:prstGeom prst="rect">
            <a:avLst/>
          </a:prstGeom>
        </p:spPr>
        <p:txBody>
          <a:bodyPr/>
          <a:lstStyle/>
          <a:p>
            <a:pPr/>
            <a:r>
              <a:rPr>
                <a:solidFill>
                  <a:schemeClr val="accent3">
                    <a:hueOff val="-365725"/>
                    <a:satOff val="-32500"/>
                    <a:lumOff val="18235"/>
                  </a:schemeClr>
                </a:solidFill>
              </a:rPr>
              <a:t>Fundamental Assumption</a:t>
            </a:r>
            <a:r>
              <a:t> in HTTPS</a:t>
            </a:r>
          </a:p>
        </p:txBody>
      </p:sp>
      <p:sp>
        <p:nvSpPr>
          <p:cNvPr id="4082" name="Website"/>
          <p:cNvSpPr/>
          <p:nvPr/>
        </p:nvSpPr>
        <p:spPr>
          <a:xfrm>
            <a:off x="8245506" y="2365128"/>
            <a:ext cx="2674129" cy="1736798"/>
          </a:xfrm>
          <a:prstGeom prst="roundRect">
            <a:avLst>
              <a:gd name="adj" fmla="val 10968"/>
            </a:avLst>
          </a:prstGeom>
          <a:ln w="76200">
            <a:solidFill>
              <a:srgbClr val="0365C0"/>
            </a:solid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lstStyle>
            <a:lvl1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Website</a:t>
            </a:r>
          </a:p>
        </p:txBody>
      </p:sp>
      <p:sp>
        <p:nvSpPr>
          <p:cNvPr id="4083" name="Browser"/>
          <p:cNvSpPr/>
          <p:nvPr/>
        </p:nvSpPr>
        <p:spPr>
          <a:xfrm>
            <a:off x="2705698" y="2309104"/>
            <a:ext cx="2674129" cy="1736798"/>
          </a:xfrm>
          <a:prstGeom prst="roundRect">
            <a:avLst>
              <a:gd name="adj" fmla="val 10968"/>
            </a:avLst>
          </a:prstGeom>
          <a:ln w="76200">
            <a:solidFill>
              <a:srgbClr val="0365C0"/>
            </a:solid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lstStyle>
            <a:lvl1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Browser</a:t>
            </a:r>
          </a:p>
        </p:txBody>
      </p:sp>
      <p:grpSp>
        <p:nvGrpSpPr>
          <p:cNvPr id="4091" name="Group"/>
          <p:cNvGrpSpPr/>
          <p:nvPr/>
        </p:nvGrpSpPr>
        <p:grpSpPr>
          <a:xfrm>
            <a:off x="8379383" y="3120414"/>
            <a:ext cx="620593" cy="577621"/>
            <a:chOff x="0" y="0"/>
            <a:chExt cx="620592" cy="577619"/>
          </a:xfrm>
        </p:grpSpPr>
        <p:sp>
          <p:nvSpPr>
            <p:cNvPr id="4084" name="Line"/>
            <p:cNvSpPr/>
            <p:nvPr/>
          </p:nvSpPr>
          <p:spPr>
            <a:xfrm>
              <a:off x="0" y="204114"/>
              <a:ext cx="462204" cy="37350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EBB20"/>
            </a:solidFill>
            <a:ln w="25400" cap="flat">
              <a:solidFill>
                <a:srgbClr val="0A5C0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085" name="Line"/>
            <p:cNvSpPr/>
            <p:nvPr/>
          </p:nvSpPr>
          <p:spPr>
            <a:xfrm flipV="1">
              <a:off x="22237" y="261748"/>
              <a:ext cx="302623" cy="302623"/>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086" name="Line"/>
            <p:cNvSpPr/>
            <p:nvPr/>
          </p:nvSpPr>
          <p:spPr>
            <a:xfrm flipV="1">
              <a:off x="227374" y="292653"/>
              <a:ext cx="137658" cy="137658"/>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087" name="Line"/>
            <p:cNvSpPr/>
            <p:nvPr/>
          </p:nvSpPr>
          <p:spPr>
            <a:xfrm flipV="1">
              <a:off x="20004" y="253713"/>
              <a:ext cx="296822" cy="296822"/>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088" name="Line"/>
            <p:cNvSpPr/>
            <p:nvPr/>
          </p:nvSpPr>
          <p:spPr>
            <a:xfrm flipV="1">
              <a:off x="214594" y="293887"/>
              <a:ext cx="134370" cy="134370"/>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089" name="Circle"/>
            <p:cNvSpPr/>
            <p:nvPr/>
          </p:nvSpPr>
          <p:spPr>
            <a:xfrm>
              <a:off x="279946" y="0"/>
              <a:ext cx="340647" cy="340646"/>
            </a:xfrm>
            <a:prstGeom prst="ellipse">
              <a:avLst/>
            </a:prstGeom>
            <a:solidFill>
              <a:srgbClr val="06BC00"/>
            </a:solidFill>
            <a:ln w="38100" cap="flat">
              <a:solidFill>
                <a:srgbClr val="015400"/>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090" name="Circle"/>
            <p:cNvSpPr/>
            <p:nvPr/>
          </p:nvSpPr>
          <p:spPr>
            <a:xfrm>
              <a:off x="456644" y="50144"/>
              <a:ext cx="110102" cy="110102"/>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4099" name="Group"/>
          <p:cNvGrpSpPr/>
          <p:nvPr/>
        </p:nvGrpSpPr>
        <p:grpSpPr>
          <a:xfrm>
            <a:off x="8857136" y="3117124"/>
            <a:ext cx="627663" cy="584201"/>
            <a:chOff x="0" y="0"/>
            <a:chExt cx="627662" cy="584200"/>
          </a:xfrm>
        </p:grpSpPr>
        <p:sp>
          <p:nvSpPr>
            <p:cNvPr id="4092" name="Line"/>
            <p:cNvSpPr/>
            <p:nvPr/>
          </p:nvSpPr>
          <p:spPr>
            <a:xfrm>
              <a:off x="0" y="206440"/>
              <a:ext cx="467470" cy="37776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C82506"/>
            </a:solidFill>
            <a:ln w="25400" cap="flat">
              <a:solidFill>
                <a:srgbClr val="5C0C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093" name="Line"/>
            <p:cNvSpPr/>
            <p:nvPr/>
          </p:nvSpPr>
          <p:spPr>
            <a:xfrm flipV="1">
              <a:off x="22490" y="264730"/>
              <a:ext cx="306071" cy="306071"/>
            </a:xfrm>
            <a:prstGeom prst="line">
              <a:avLst/>
            </a:prstGeom>
            <a:noFill/>
            <a:ln w="25400" cap="flat">
              <a:solidFill>
                <a:srgbClr val="5C0C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094" name="Line"/>
            <p:cNvSpPr/>
            <p:nvPr/>
          </p:nvSpPr>
          <p:spPr>
            <a:xfrm flipV="1">
              <a:off x="229964" y="295987"/>
              <a:ext cx="139227" cy="139227"/>
            </a:xfrm>
            <a:prstGeom prst="line">
              <a:avLst/>
            </a:prstGeom>
            <a:noFill/>
            <a:ln w="25400" cap="flat">
              <a:solidFill>
                <a:srgbClr val="5109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095" name="Line"/>
            <p:cNvSpPr/>
            <p:nvPr/>
          </p:nvSpPr>
          <p:spPr>
            <a:xfrm flipV="1">
              <a:off x="20232" y="256604"/>
              <a:ext cx="300203" cy="300203"/>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096" name="Line"/>
            <p:cNvSpPr/>
            <p:nvPr/>
          </p:nvSpPr>
          <p:spPr>
            <a:xfrm flipV="1">
              <a:off x="217039" y="297235"/>
              <a:ext cx="135901" cy="135901"/>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097" name="Circle"/>
            <p:cNvSpPr/>
            <p:nvPr/>
          </p:nvSpPr>
          <p:spPr>
            <a:xfrm>
              <a:off x="283136" y="0"/>
              <a:ext cx="344527" cy="344527"/>
            </a:xfrm>
            <a:prstGeom prst="ellipse">
              <a:avLst/>
            </a:prstGeom>
            <a:solidFill>
              <a:srgbClr val="C82506"/>
            </a:solidFill>
            <a:ln w="38100" cap="flat">
              <a:solidFill>
                <a:srgbClr val="580B01"/>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098" name="Circle"/>
            <p:cNvSpPr/>
            <p:nvPr/>
          </p:nvSpPr>
          <p:spPr>
            <a:xfrm>
              <a:off x="461847" y="50715"/>
              <a:ext cx="111356" cy="111356"/>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sp>
        <p:nvSpPr>
          <p:cNvPr id="4100" name="Line"/>
          <p:cNvSpPr/>
          <p:nvPr/>
        </p:nvSpPr>
        <p:spPr>
          <a:xfrm>
            <a:off x="5493053" y="2844281"/>
            <a:ext cx="2367538" cy="1"/>
          </a:xfrm>
          <a:prstGeom prst="line">
            <a:avLst/>
          </a:prstGeom>
          <a:ln w="76200">
            <a:solidFill>
              <a:srgbClr val="FFFFFF"/>
            </a:solidFill>
            <a:miter lim="400000"/>
            <a:headEnd type="triangle"/>
            <a:tailEnd type="triangle"/>
          </a:ln>
        </p:spPr>
        <p:txBody>
          <a:bodyPr lIns="0" tIns="0" rIns="0" bIns="0"/>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pic>
        <p:nvPicPr>
          <p:cNvPr id="4101" name="Chrome-logo.png" descr="Chrome-logo.png"/>
          <p:cNvPicPr>
            <a:picLocks noChangeAspect="1"/>
          </p:cNvPicPr>
          <p:nvPr/>
        </p:nvPicPr>
        <p:blipFill>
          <a:blip r:embed="rId3">
            <a:extLst/>
          </a:blip>
          <a:stretch>
            <a:fillRect/>
          </a:stretch>
        </p:blipFill>
        <p:spPr>
          <a:xfrm>
            <a:off x="2397710" y="2057027"/>
            <a:ext cx="685801" cy="685801"/>
          </a:xfrm>
          <a:prstGeom prst="rect">
            <a:avLst/>
          </a:prstGeom>
          <a:ln w="12700">
            <a:miter lim="400000"/>
          </a:ln>
        </p:spPr>
      </p:pic>
      <p:pic>
        <p:nvPicPr>
          <p:cNvPr id="4102" name="strategic_bofa500_1.png" descr="strategic_bofa500_1.png"/>
          <p:cNvPicPr>
            <a:picLocks noChangeAspect="1"/>
          </p:cNvPicPr>
          <p:nvPr/>
        </p:nvPicPr>
        <p:blipFill>
          <a:blip r:embed="rId4">
            <a:extLst/>
          </a:blip>
          <a:srcRect l="28418" t="39675" r="28418" b="0"/>
          <a:stretch>
            <a:fillRect/>
          </a:stretch>
        </p:blipFill>
        <p:spPr>
          <a:xfrm>
            <a:off x="7419353" y="2110074"/>
            <a:ext cx="1466959" cy="691941"/>
          </a:xfrm>
          <a:prstGeom prst="rect">
            <a:avLst/>
          </a:prstGeom>
          <a:ln w="12700">
            <a:miter lim="400000"/>
          </a:ln>
        </p:spPr>
      </p:pic>
      <p:grpSp>
        <p:nvGrpSpPr>
          <p:cNvPr id="4115" name="Group"/>
          <p:cNvGrpSpPr/>
          <p:nvPr/>
        </p:nvGrpSpPr>
        <p:grpSpPr>
          <a:xfrm>
            <a:off x="9592390" y="2973810"/>
            <a:ext cx="1194275" cy="896229"/>
            <a:chOff x="0" y="0"/>
            <a:chExt cx="1194273" cy="896228"/>
          </a:xfrm>
        </p:grpSpPr>
        <p:sp>
          <p:nvSpPr>
            <p:cNvPr id="4103" name="Rectangle"/>
            <p:cNvSpPr/>
            <p:nvPr/>
          </p:nvSpPr>
          <p:spPr>
            <a:xfrm>
              <a:off x="0" y="46231"/>
              <a:ext cx="1194274" cy="849998"/>
            </a:xfrm>
            <a:prstGeom prst="rect">
              <a:avLst/>
            </a:prstGeom>
            <a:solidFill>
              <a:srgbClr val="C4C4C4"/>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104" name="Certificate"/>
            <p:cNvSpPr txBox="1"/>
            <p:nvPr/>
          </p:nvSpPr>
          <p:spPr>
            <a:xfrm>
              <a:off x="27986" y="-1"/>
              <a:ext cx="1138302" cy="45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2200">
                  <a:solidFill>
                    <a:srgbClr val="000000"/>
                  </a:solidFill>
                  <a:latin typeface="Snell Roundhand"/>
                  <a:ea typeface="Snell Roundhand"/>
                  <a:cs typeface="Snell Roundhand"/>
                  <a:sym typeface="Snell Roundhand"/>
                </a:defRPr>
              </a:lvl1pPr>
            </a:lstStyle>
            <a:p>
              <a:pPr/>
              <a:r>
                <a:t>Certificate</a:t>
              </a:r>
            </a:p>
          </p:txBody>
        </p:sp>
        <p:grpSp>
          <p:nvGrpSpPr>
            <p:cNvPr id="4112" name="Group"/>
            <p:cNvGrpSpPr/>
            <p:nvPr/>
          </p:nvGrpSpPr>
          <p:grpSpPr>
            <a:xfrm>
              <a:off x="62930" y="528144"/>
              <a:ext cx="290761" cy="270627"/>
              <a:chOff x="0" y="0"/>
              <a:chExt cx="290759" cy="270626"/>
            </a:xfrm>
          </p:grpSpPr>
          <p:sp>
            <p:nvSpPr>
              <p:cNvPr id="4105" name="Line"/>
              <p:cNvSpPr/>
              <p:nvPr/>
            </p:nvSpPr>
            <p:spPr>
              <a:xfrm>
                <a:off x="0" y="95631"/>
                <a:ext cx="216552" cy="17499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EBB20"/>
              </a:solidFill>
              <a:ln w="25400" cap="flat">
                <a:solidFill>
                  <a:srgbClr val="0A5C0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106" name="Line"/>
              <p:cNvSpPr/>
              <p:nvPr/>
            </p:nvSpPr>
            <p:spPr>
              <a:xfrm flipV="1">
                <a:off x="10418" y="122634"/>
                <a:ext cx="141786" cy="141785"/>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107" name="Line"/>
              <p:cNvSpPr/>
              <p:nvPr/>
            </p:nvSpPr>
            <p:spPr>
              <a:xfrm flipV="1">
                <a:off x="106529" y="137114"/>
                <a:ext cx="64496" cy="64496"/>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108" name="Line"/>
              <p:cNvSpPr/>
              <p:nvPr/>
            </p:nvSpPr>
            <p:spPr>
              <a:xfrm flipV="1">
                <a:off x="9372" y="118869"/>
                <a:ext cx="139067" cy="139068"/>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109" name="Line"/>
              <p:cNvSpPr/>
              <p:nvPr/>
            </p:nvSpPr>
            <p:spPr>
              <a:xfrm flipV="1">
                <a:off x="100541" y="137692"/>
                <a:ext cx="62956" cy="62955"/>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110" name="Circle"/>
              <p:cNvSpPr/>
              <p:nvPr/>
            </p:nvSpPr>
            <p:spPr>
              <a:xfrm>
                <a:off x="131160" y="0"/>
                <a:ext cx="159600" cy="159600"/>
              </a:xfrm>
              <a:prstGeom prst="ellipse">
                <a:avLst/>
              </a:prstGeom>
              <a:solidFill>
                <a:srgbClr val="06BC00"/>
              </a:solidFill>
              <a:ln w="38100" cap="flat">
                <a:solidFill>
                  <a:srgbClr val="015400"/>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111" name="Circle"/>
              <p:cNvSpPr/>
              <p:nvPr/>
            </p:nvSpPr>
            <p:spPr>
              <a:xfrm>
                <a:off x="213947" y="23493"/>
                <a:ext cx="51585" cy="51585"/>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pic>
          <p:nvPicPr>
            <p:cNvPr id="4113" name="250px-VRSNlogoAug2012.png" descr="250px-VRSNlogoAug2012.png"/>
            <p:cNvPicPr>
              <a:picLocks noChangeAspect="1"/>
            </p:cNvPicPr>
            <p:nvPr/>
          </p:nvPicPr>
          <p:blipFill>
            <a:blip r:embed="rId5">
              <a:extLst/>
            </a:blip>
            <a:srcRect l="0" t="0" r="12951" b="33387"/>
            <a:stretch>
              <a:fillRect/>
            </a:stretch>
          </p:blipFill>
          <p:spPr>
            <a:xfrm>
              <a:off x="695032" y="443170"/>
              <a:ext cx="464702" cy="355605"/>
            </a:xfrm>
            <a:prstGeom prst="rect">
              <a:avLst/>
            </a:prstGeom>
            <a:ln w="12700" cap="flat">
              <a:noFill/>
              <a:miter lim="400000"/>
            </a:ln>
            <a:effectLst/>
          </p:spPr>
        </p:pic>
        <p:pic>
          <p:nvPicPr>
            <p:cNvPr id="4114" name="strategic_bofa500_1.png" descr="strategic_bofa500_1.png"/>
            <p:cNvPicPr>
              <a:picLocks noChangeAspect="1"/>
            </p:cNvPicPr>
            <p:nvPr/>
          </p:nvPicPr>
          <p:blipFill>
            <a:blip r:embed="rId4">
              <a:extLst/>
            </a:blip>
            <a:srcRect l="35082" t="39675" r="28418" b="0"/>
            <a:stretch>
              <a:fillRect/>
            </a:stretch>
          </p:blipFill>
          <p:spPr>
            <a:xfrm>
              <a:off x="354447" y="528144"/>
              <a:ext cx="485326" cy="270720"/>
            </a:xfrm>
            <a:prstGeom prst="rect">
              <a:avLst/>
            </a:prstGeom>
            <a:ln w="12700" cap="flat">
              <a:noFill/>
              <a:miter lim="400000"/>
            </a:ln>
            <a:effectLst/>
          </p:spPr>
        </p:pic>
      </p:grpSp>
      <p:grpSp>
        <p:nvGrpSpPr>
          <p:cNvPr id="4123" name="Group"/>
          <p:cNvGrpSpPr/>
          <p:nvPr/>
        </p:nvGrpSpPr>
        <p:grpSpPr>
          <a:xfrm>
            <a:off x="8379383" y="3120414"/>
            <a:ext cx="620593" cy="577621"/>
            <a:chOff x="0" y="0"/>
            <a:chExt cx="620592" cy="577619"/>
          </a:xfrm>
        </p:grpSpPr>
        <p:sp>
          <p:nvSpPr>
            <p:cNvPr id="4116" name="Line"/>
            <p:cNvSpPr/>
            <p:nvPr/>
          </p:nvSpPr>
          <p:spPr>
            <a:xfrm>
              <a:off x="0" y="204114"/>
              <a:ext cx="462204" cy="37350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EBB20"/>
            </a:solidFill>
            <a:ln w="25400" cap="flat">
              <a:solidFill>
                <a:srgbClr val="0A5C0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117" name="Line"/>
            <p:cNvSpPr/>
            <p:nvPr/>
          </p:nvSpPr>
          <p:spPr>
            <a:xfrm flipV="1">
              <a:off x="22237" y="261748"/>
              <a:ext cx="302623" cy="302623"/>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118" name="Line"/>
            <p:cNvSpPr/>
            <p:nvPr/>
          </p:nvSpPr>
          <p:spPr>
            <a:xfrm flipV="1">
              <a:off x="227374" y="292653"/>
              <a:ext cx="137658" cy="137658"/>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119" name="Line"/>
            <p:cNvSpPr/>
            <p:nvPr/>
          </p:nvSpPr>
          <p:spPr>
            <a:xfrm flipV="1">
              <a:off x="20004" y="253713"/>
              <a:ext cx="296822" cy="296822"/>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120" name="Line"/>
            <p:cNvSpPr/>
            <p:nvPr/>
          </p:nvSpPr>
          <p:spPr>
            <a:xfrm flipV="1">
              <a:off x="214594" y="293887"/>
              <a:ext cx="134370" cy="134370"/>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121" name="Circle"/>
            <p:cNvSpPr/>
            <p:nvPr/>
          </p:nvSpPr>
          <p:spPr>
            <a:xfrm>
              <a:off x="279946" y="0"/>
              <a:ext cx="340647" cy="340646"/>
            </a:xfrm>
            <a:prstGeom prst="ellipse">
              <a:avLst/>
            </a:prstGeom>
            <a:solidFill>
              <a:srgbClr val="06BC00"/>
            </a:solidFill>
            <a:ln w="38100" cap="flat">
              <a:solidFill>
                <a:srgbClr val="015400"/>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122" name="Circle"/>
            <p:cNvSpPr/>
            <p:nvPr/>
          </p:nvSpPr>
          <p:spPr>
            <a:xfrm>
              <a:off x="456644" y="50144"/>
              <a:ext cx="110102" cy="110102"/>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sp>
        <p:nvSpPr>
          <p:cNvPr id="4124"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lvl1pPr>
              <a:defRPr>
                <a:solidFill>
                  <a:srgbClr val="FFF61C"/>
                </a:solidFill>
              </a:defRPr>
            </a:lvl1pPr>
          </a:lstStyle>
          <a:p>
            <a:pPr/>
            <a:fld id="{86CB4B4D-7CA3-9044-876B-883B54F8677D}" type="slidenum"/>
          </a:p>
        </p:txBody>
      </p:sp>
      <p:sp>
        <p:nvSpPr>
          <p:cNvPr id="4125" name="Rounded Rectangle"/>
          <p:cNvSpPr/>
          <p:nvPr/>
        </p:nvSpPr>
        <p:spPr>
          <a:xfrm>
            <a:off x="8870418" y="3018176"/>
            <a:ext cx="731157" cy="807497"/>
          </a:xfrm>
          <a:prstGeom prst="roundRect">
            <a:avLst>
              <a:gd name="adj" fmla="val 26055"/>
            </a:avLst>
          </a:prstGeom>
          <a:ln w="25400">
            <a:solidFill>
              <a:srgbClr val="FDE15B"/>
            </a:solidFill>
            <a:prstDash val="sysDot"/>
            <a:miter lim="400000"/>
          </a:ln>
        </p:spPr>
        <p:txBody>
          <a:bodyPr lIns="50800" tIns="50800" rIns="50800" bIns="50800" anchor="ctr"/>
          <a:lstStyle/>
          <a:p>
            <a:pPr>
              <a:defRPr b="0" sz="2600">
                <a:latin typeface="Helvetica Light"/>
                <a:ea typeface="Helvetica Light"/>
                <a:cs typeface="Helvetica Light"/>
                <a:sym typeface="Helvetica Light"/>
              </a:defRPr>
            </a:pPr>
          </a:p>
        </p:txBody>
      </p:sp>
      <p:sp>
        <p:nvSpPr>
          <p:cNvPr id="4126" name="Authentication fundamentally assumes:"/>
          <p:cNvSpPr txBox="1"/>
          <p:nvPr/>
        </p:nvSpPr>
        <p:spPr>
          <a:xfrm>
            <a:off x="2721753" y="6721059"/>
            <a:ext cx="8347014" cy="64770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0" sz="3600">
                <a:latin typeface="Helvetica Light"/>
                <a:ea typeface="Helvetica Light"/>
                <a:cs typeface="Helvetica Light"/>
                <a:sym typeface="Helvetica Light"/>
              </a:defRPr>
            </a:pPr>
            <a:r>
              <a:t>Authentication </a:t>
            </a:r>
            <a:r>
              <a:rPr b="1">
                <a:solidFill>
                  <a:srgbClr val="FFD12A"/>
                </a:solidFill>
                <a:latin typeface="Helvetica"/>
                <a:ea typeface="Helvetica"/>
                <a:cs typeface="Helvetica"/>
                <a:sym typeface="Helvetica"/>
              </a:rPr>
              <a:t>fundamentally</a:t>
            </a:r>
            <a:r>
              <a:t> assumes:</a:t>
            </a:r>
          </a:p>
        </p:txBody>
      </p:sp>
      <p:grpSp>
        <p:nvGrpSpPr>
          <p:cNvPr id="4138" name="Group"/>
          <p:cNvGrpSpPr/>
          <p:nvPr/>
        </p:nvGrpSpPr>
        <p:grpSpPr>
          <a:xfrm>
            <a:off x="4515539" y="7572583"/>
            <a:ext cx="4759442" cy="806462"/>
            <a:chOff x="0" y="0"/>
            <a:chExt cx="4759441" cy="806461"/>
          </a:xfrm>
        </p:grpSpPr>
        <p:pic>
          <p:nvPicPr>
            <p:cNvPr id="4127" name="strategic_bofa500_1.png" descr="strategic_bofa500_1.png"/>
            <p:cNvPicPr>
              <a:picLocks noChangeAspect="1"/>
            </p:cNvPicPr>
            <p:nvPr/>
          </p:nvPicPr>
          <p:blipFill>
            <a:blip r:embed="rId4">
              <a:extLst/>
            </a:blip>
            <a:srcRect l="37243" t="39675" r="30196" b="0"/>
            <a:stretch>
              <a:fillRect/>
            </a:stretch>
          </p:blipFill>
          <p:spPr>
            <a:xfrm>
              <a:off x="1230636" y="79380"/>
              <a:ext cx="984958" cy="615883"/>
            </a:xfrm>
            <a:prstGeom prst="rect">
              <a:avLst/>
            </a:prstGeom>
            <a:ln w="12700" cap="flat">
              <a:noFill/>
              <a:miter lim="400000"/>
            </a:ln>
            <a:effectLst/>
          </p:spPr>
        </p:pic>
        <p:grpSp>
          <p:nvGrpSpPr>
            <p:cNvPr id="4135" name="Group"/>
            <p:cNvGrpSpPr/>
            <p:nvPr/>
          </p:nvGrpSpPr>
          <p:grpSpPr>
            <a:xfrm rot="2700000">
              <a:off x="4060857" y="128329"/>
              <a:ext cx="590707" cy="549803"/>
              <a:chOff x="0" y="0"/>
              <a:chExt cx="590706" cy="549802"/>
            </a:xfrm>
          </p:grpSpPr>
          <p:sp>
            <p:nvSpPr>
              <p:cNvPr id="4128" name="Line"/>
              <p:cNvSpPr/>
              <p:nvPr/>
            </p:nvSpPr>
            <p:spPr>
              <a:xfrm rot="21600000">
                <a:off x="0" y="194284"/>
                <a:ext cx="439946" cy="35551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C82506"/>
              </a:solidFill>
              <a:ln w="25400" cap="flat">
                <a:solidFill>
                  <a:srgbClr val="5C0C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129" name="Line"/>
              <p:cNvSpPr/>
              <p:nvPr/>
            </p:nvSpPr>
            <p:spPr>
              <a:xfrm flipV="1">
                <a:off x="21166" y="249143"/>
                <a:ext cx="288050" cy="288049"/>
              </a:xfrm>
              <a:prstGeom prst="line">
                <a:avLst/>
              </a:prstGeom>
              <a:noFill/>
              <a:ln w="25400" cap="flat">
                <a:solidFill>
                  <a:srgbClr val="5C0C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130" name="Line"/>
              <p:cNvSpPr/>
              <p:nvPr/>
            </p:nvSpPr>
            <p:spPr>
              <a:xfrm flipV="1">
                <a:off x="216424" y="278560"/>
                <a:ext cx="131029" cy="131028"/>
              </a:xfrm>
              <a:prstGeom prst="line">
                <a:avLst/>
              </a:prstGeom>
              <a:noFill/>
              <a:ln w="25400" cap="flat">
                <a:solidFill>
                  <a:srgbClr val="5109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131" name="Line"/>
              <p:cNvSpPr/>
              <p:nvPr/>
            </p:nvSpPr>
            <p:spPr>
              <a:xfrm flipV="1">
                <a:off x="19041" y="241495"/>
                <a:ext cx="282527" cy="282527"/>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132" name="Line"/>
              <p:cNvSpPr/>
              <p:nvPr/>
            </p:nvSpPr>
            <p:spPr>
              <a:xfrm flipV="1">
                <a:off x="204260" y="279734"/>
                <a:ext cx="127899" cy="127900"/>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133" name="Circle"/>
              <p:cNvSpPr/>
              <p:nvPr/>
            </p:nvSpPr>
            <p:spPr>
              <a:xfrm rot="21600000">
                <a:off x="266465" y="0"/>
                <a:ext cx="324242" cy="324241"/>
              </a:xfrm>
              <a:prstGeom prst="ellipse">
                <a:avLst/>
              </a:prstGeom>
              <a:solidFill>
                <a:srgbClr val="C82506"/>
              </a:solidFill>
              <a:ln w="38100" cap="flat">
                <a:solidFill>
                  <a:srgbClr val="580B01"/>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134" name="Circle"/>
              <p:cNvSpPr/>
              <p:nvPr/>
            </p:nvSpPr>
            <p:spPr>
              <a:xfrm rot="21600000">
                <a:off x="434653" y="47729"/>
                <a:ext cx="104800" cy="104799"/>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sp>
          <p:nvSpPr>
            <p:cNvPr id="4136" name="Only"/>
            <p:cNvSpPr txBox="1"/>
            <p:nvPr/>
          </p:nvSpPr>
          <p:spPr>
            <a:xfrm>
              <a:off x="-1" y="72501"/>
              <a:ext cx="1130500"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600">
                  <a:solidFill>
                    <a:srgbClr val="FFD12A"/>
                  </a:solidFill>
                  <a:latin typeface="Helvetica"/>
                  <a:ea typeface="Helvetica"/>
                  <a:cs typeface="Helvetica"/>
                  <a:sym typeface="Helvetica"/>
                </a:defRPr>
              </a:lvl1pPr>
            </a:lstStyle>
            <a:p>
              <a:pPr/>
              <a:r>
                <a:t>Only</a:t>
              </a:r>
            </a:p>
          </p:txBody>
        </p:sp>
        <p:sp>
          <p:nvSpPr>
            <p:cNvPr id="4137" name="knows"/>
            <p:cNvSpPr txBox="1"/>
            <p:nvPr/>
          </p:nvSpPr>
          <p:spPr>
            <a:xfrm>
              <a:off x="2315819" y="79380"/>
              <a:ext cx="1537023"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600">
                  <a:solidFill>
                    <a:srgbClr val="FFD12A"/>
                  </a:solidFill>
                  <a:latin typeface="Helvetica"/>
                  <a:ea typeface="Helvetica"/>
                  <a:cs typeface="Helvetica"/>
                  <a:sym typeface="Helvetica"/>
                </a:defRPr>
              </a:lvl1pPr>
            </a:lstStyle>
            <a:p>
              <a:pPr/>
              <a:r>
                <a:t>knows</a:t>
              </a:r>
            </a:p>
          </p:txBody>
        </p:sp>
      </p:grpSp>
      <p:sp>
        <p:nvSpPr>
          <p:cNvPr id="4139" name="Rounded Rectangle"/>
          <p:cNvSpPr/>
          <p:nvPr/>
        </p:nvSpPr>
        <p:spPr>
          <a:xfrm>
            <a:off x="2473103" y="6584318"/>
            <a:ext cx="8844314" cy="1949181"/>
          </a:xfrm>
          <a:prstGeom prst="roundRect">
            <a:avLst>
              <a:gd name="adj" fmla="val 9773"/>
            </a:avLst>
          </a:prstGeom>
          <a:ln w="25400">
            <a:solidFill>
              <a:srgbClr val="FDE15B"/>
            </a:solidFill>
            <a:prstDash val="sysDot"/>
            <a:miter lim="400000"/>
          </a:ln>
        </p:spPr>
        <p:txBody>
          <a:bodyPr lIns="50800" tIns="50800" rIns="50800" bIns="50800" anchor="ctr"/>
          <a:lstStyle/>
          <a:p>
            <a:pPr>
              <a:defRPr b="0" sz="2600">
                <a:latin typeface="Helvetica Light"/>
                <a:ea typeface="Helvetica Light"/>
                <a:cs typeface="Helvetica Light"/>
                <a:sym typeface="Helvetica Light"/>
              </a:defRPr>
            </a:pPr>
          </a:p>
        </p:txBody>
      </p:sp>
      <p:sp>
        <p:nvSpPr>
          <p:cNvPr id="4140" name="Line"/>
          <p:cNvSpPr/>
          <p:nvPr/>
        </p:nvSpPr>
        <p:spPr>
          <a:xfrm flipV="1">
            <a:off x="9235996" y="3838514"/>
            <a:ext cx="1" cy="2076572"/>
          </a:xfrm>
          <a:prstGeom prst="line">
            <a:avLst/>
          </a:prstGeom>
          <a:ln w="25400">
            <a:solidFill>
              <a:srgbClr val="FDE15B"/>
            </a:solidFill>
            <a:prstDash val="sysDot"/>
            <a:miter lim="400000"/>
          </a:ln>
        </p:spPr>
        <p:txBody>
          <a:bodyPr lIns="50800" tIns="50800" rIns="50800" bIns="50800" anchor="ctr"/>
          <a:lstStyle/>
          <a:p>
            <a:pPr>
              <a:defRPr b="0" sz="2600">
                <a:latin typeface="Helvetica Light"/>
                <a:ea typeface="Helvetica Light"/>
                <a:cs typeface="Helvetica Light"/>
                <a:sym typeface="Helvetica Light"/>
              </a:defRPr>
            </a:pPr>
          </a:p>
        </p:txBody>
      </p:sp>
      <p:sp>
        <p:nvSpPr>
          <p:cNvPr id="4141" name="Line"/>
          <p:cNvSpPr/>
          <p:nvPr/>
        </p:nvSpPr>
        <p:spPr>
          <a:xfrm flipH="1">
            <a:off x="6786607" y="5933444"/>
            <a:ext cx="2482546" cy="1"/>
          </a:xfrm>
          <a:prstGeom prst="line">
            <a:avLst/>
          </a:prstGeom>
          <a:ln w="25400">
            <a:solidFill>
              <a:srgbClr val="FDE15B"/>
            </a:solidFill>
            <a:prstDash val="sysDot"/>
            <a:miter lim="400000"/>
          </a:ln>
        </p:spPr>
        <p:txBody>
          <a:bodyPr lIns="50800" tIns="50800" rIns="50800" bIns="50800" anchor="ctr"/>
          <a:lstStyle/>
          <a:p>
            <a:pPr>
              <a:defRPr b="0" sz="2600">
                <a:latin typeface="Helvetica Light"/>
                <a:ea typeface="Helvetica Light"/>
                <a:cs typeface="Helvetica Light"/>
                <a:sym typeface="Helvetica Light"/>
              </a:defRPr>
            </a:pPr>
          </a:p>
        </p:txBody>
      </p:sp>
      <p:sp>
        <p:nvSpPr>
          <p:cNvPr id="4142" name="Line"/>
          <p:cNvSpPr/>
          <p:nvPr/>
        </p:nvSpPr>
        <p:spPr>
          <a:xfrm flipV="1">
            <a:off x="6786607" y="5933444"/>
            <a:ext cx="1" cy="647098"/>
          </a:xfrm>
          <a:prstGeom prst="line">
            <a:avLst/>
          </a:prstGeom>
          <a:ln w="25400">
            <a:solidFill>
              <a:srgbClr val="FDE15B"/>
            </a:solidFill>
            <a:prstDash val="sysDot"/>
            <a:miter lim="400000"/>
          </a:ln>
        </p:spPr>
        <p:txBody>
          <a:bodyPr lIns="50800" tIns="50800" rIns="50800" bIns="50800" anchor="ctr"/>
          <a:lstStyle/>
          <a:p>
            <a:pPr>
              <a:defRPr b="0" sz="2600">
                <a:latin typeface="Helvetica Light"/>
                <a:ea typeface="Helvetica Light"/>
                <a:cs typeface="Helvetica Light"/>
                <a:sym typeface="Helvetica Light"/>
              </a:defRPr>
            </a:pPr>
          </a:p>
        </p:txBody>
      </p:sp>
      <p:pic>
        <p:nvPicPr>
          <p:cNvPr id="4143" name="handshake-white.png" descr="handshake-white.png"/>
          <p:cNvPicPr>
            <a:picLocks noChangeAspect="1"/>
          </p:cNvPicPr>
          <p:nvPr/>
        </p:nvPicPr>
        <p:blipFill>
          <a:blip r:embed="rId6">
            <a:extLst/>
          </a:blip>
          <a:stretch>
            <a:fillRect/>
          </a:stretch>
        </p:blipFill>
        <p:spPr>
          <a:xfrm>
            <a:off x="5562888" y="3653847"/>
            <a:ext cx="2482546" cy="1237549"/>
          </a:xfrm>
          <a:prstGeom prst="rect">
            <a:avLst/>
          </a:prstGeom>
          <a:ln w="12700">
            <a:miter lim="400000"/>
          </a:ln>
        </p:spPr>
      </p:pic>
      <p:sp>
        <p:nvSpPr>
          <p:cNvPr id="4144" name="TLS Handshake"/>
          <p:cNvSpPr txBox="1"/>
          <p:nvPr/>
        </p:nvSpPr>
        <p:spPr>
          <a:xfrm>
            <a:off x="5227098" y="4925493"/>
            <a:ext cx="3163094" cy="584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200">
                <a:latin typeface="Helvetica"/>
                <a:ea typeface="Helvetica"/>
                <a:cs typeface="Helvetica"/>
                <a:sym typeface="Helvetica"/>
              </a:defRPr>
            </a:lvl1pPr>
          </a:lstStyle>
          <a:p>
            <a:pPr/>
            <a:r>
              <a:t>TLS Handshake</a:t>
            </a:r>
          </a:p>
        </p:txBody>
      </p:sp>
      <p:pic>
        <p:nvPicPr>
          <p:cNvPr id="4145" name="clicktight-Icon-Green-lock.png" descr="clicktight-Icon-Green-lock.png"/>
          <p:cNvPicPr>
            <a:picLocks noChangeAspect="1"/>
          </p:cNvPicPr>
          <p:nvPr/>
        </p:nvPicPr>
        <p:blipFill>
          <a:blip r:embed="rId7">
            <a:extLst/>
          </a:blip>
          <a:stretch>
            <a:fillRect/>
          </a:stretch>
        </p:blipFill>
        <p:spPr>
          <a:xfrm>
            <a:off x="6572044" y="4891395"/>
            <a:ext cx="473203" cy="584201"/>
          </a:xfrm>
          <a:prstGeom prst="rect">
            <a:avLst/>
          </a:prstGeom>
          <a:ln w="12700">
            <a:miter lim="400000"/>
          </a:ln>
        </p:spPr>
      </p:pic>
      <p:sp>
        <p:nvSpPr>
          <p:cNvPr id="4146" name="Text"/>
          <p:cNvSpPr txBox="1"/>
          <p:nvPr/>
        </p:nvSpPr>
        <p:spPr>
          <a:xfrm>
            <a:off x="11956950" y="9296400"/>
            <a:ext cx="355800" cy="3429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defRPr sz="1600">
                <a:solidFill>
                  <a:srgbClr val="FFFB00"/>
                </a:solidFill>
                <a:latin typeface="Gill Sans"/>
                <a:ea typeface="Gill Sans"/>
                <a:cs typeface="Gill Sans"/>
                <a:sym typeface="Gill Sans"/>
              </a:defRPr>
            </a:lvl1p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fast" advClick="1" p14:dur="600">
        <p:dissolve/>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4099"/>
                                        </p:tgtEl>
                                        <p:attrNameLst>
                                          <p:attrName>style.visibility</p:attrName>
                                        </p:attrNameLst>
                                      </p:cBhvr>
                                      <p:to>
                                        <p:strVal val="visible"/>
                                      </p:to>
                                    </p:set>
                                    <p:animEffect filter="dissolve" transition="in">
                                      <p:cBhvr>
                                        <p:cTn id="7" dur="400"/>
                                        <p:tgtEl>
                                          <p:spTgt spid="4099"/>
                                        </p:tgtEl>
                                      </p:cBhvr>
                                    </p:animEffect>
                                  </p:childTnLst>
                                </p:cTn>
                              </p:par>
                            </p:childTnLst>
                          </p:cTn>
                        </p:par>
                        <p:par>
                          <p:cTn id="8" fill="hold">
                            <p:stCondLst>
                              <p:cond delay="400"/>
                            </p:stCondLst>
                            <p:childTnLst>
                              <p:par>
                                <p:cTn id="9" presetClass="entr" nodeType="afterEffect" presetID="9" grpId="2" fill="hold">
                                  <p:stCondLst>
                                    <p:cond delay="0"/>
                                  </p:stCondLst>
                                  <p:iterate type="el" backwards="0">
                                    <p:tmAbs val="0"/>
                                  </p:iterate>
                                  <p:childTnLst>
                                    <p:set>
                                      <p:cBhvr>
                                        <p:cTn id="10" fill="hold"/>
                                        <p:tgtEl>
                                          <p:spTgt spid="4091"/>
                                        </p:tgtEl>
                                        <p:attrNameLst>
                                          <p:attrName>style.visibility</p:attrName>
                                        </p:attrNameLst>
                                      </p:cBhvr>
                                      <p:to>
                                        <p:strVal val="visible"/>
                                      </p:to>
                                    </p:set>
                                    <p:animEffect filter="dissolve" transition="in">
                                      <p:cBhvr>
                                        <p:cTn id="11" dur="400"/>
                                        <p:tgtEl>
                                          <p:spTgt spid="4091"/>
                                        </p:tgtEl>
                                      </p:cBhvr>
                                    </p:animEffect>
                                  </p:childTnLst>
                                </p:cTn>
                              </p:par>
                            </p:childTnLst>
                          </p:cTn>
                        </p:par>
                        <p:par>
                          <p:cTn id="12" fill="hold">
                            <p:stCondLst>
                              <p:cond delay="800"/>
                            </p:stCondLst>
                            <p:childTnLst>
                              <p:par>
                                <p:cTn id="13" presetClass="entr" nodeType="afterEffect" presetID="9" grpId="3" fill="hold">
                                  <p:stCondLst>
                                    <p:cond delay="0"/>
                                  </p:stCondLst>
                                  <p:iterate type="el" backwards="0">
                                    <p:tmAbs val="0"/>
                                  </p:iterate>
                                  <p:childTnLst>
                                    <p:set>
                                      <p:cBhvr>
                                        <p:cTn id="14" fill="hold"/>
                                        <p:tgtEl>
                                          <p:spTgt spid="4123"/>
                                        </p:tgtEl>
                                        <p:attrNameLst>
                                          <p:attrName>style.visibility</p:attrName>
                                        </p:attrNameLst>
                                      </p:cBhvr>
                                      <p:to>
                                        <p:strVal val="visible"/>
                                      </p:to>
                                    </p:set>
                                    <p:animEffect filter="dissolve" transition="in">
                                      <p:cBhvr>
                                        <p:cTn id="15" dur="400"/>
                                        <p:tgtEl>
                                          <p:spTgt spid="4123"/>
                                        </p:tgtEl>
                                      </p:cBhvr>
                                    </p:animEffect>
                                  </p:childTnLst>
                                </p:cTn>
                              </p:par>
                            </p:childTnLst>
                          </p:cTn>
                        </p:par>
                        <p:par>
                          <p:cTn id="16" fill="hold">
                            <p:stCondLst>
                              <p:cond delay="1200"/>
                            </p:stCondLst>
                            <p:childTnLst>
                              <p:par>
                                <p:cTn id="17" presetClass="entr" nodeType="afterEffect" presetSubtype="0" presetID="1" grpId="4" fill="hold">
                                  <p:stCondLst>
                                    <p:cond delay="0"/>
                                  </p:stCondLst>
                                  <p:iterate type="el" backwards="0">
                                    <p:tmAbs val="0"/>
                                  </p:iterate>
                                  <p:childTnLst>
                                    <p:set>
                                      <p:cBhvr>
                                        <p:cTn id="18" fill="hold"/>
                                        <p:tgtEl>
                                          <p:spTgt spid="4115"/>
                                        </p:tgtEl>
                                        <p:attrNameLst>
                                          <p:attrName>style.visibility</p:attrName>
                                        </p:attrNameLst>
                                      </p:cBhvr>
                                      <p:to>
                                        <p:strVal val="visible"/>
                                      </p:to>
                                    </p:set>
                                  </p:childTnLst>
                                </p:cTn>
                              </p:par>
                            </p:childTnLst>
                          </p:cTn>
                        </p:par>
                        <p:par>
                          <p:cTn id="19" fill="hold">
                            <p:stCondLst>
                              <p:cond delay="0"/>
                            </p:stCondLst>
                            <p:childTnLst>
                              <p:par>
                                <p:cTn id="20" presetClass="path" nodeType="afterEffect" presetSubtype="0" presetID="-1" grpId="5" accel="50000" decel="50000" fill="hold">
                                  <p:stCondLst>
                                    <p:cond delay="0"/>
                                  </p:stCondLst>
                                  <p:childTnLst>
                                    <p:animMotion path="M 0.000000 0.000000 L -0.226573 -0.002336" origin="layout" pathEditMode="relative">
                                      <p:cBhvr>
                                        <p:cTn id="21" dur="500" fill="hold"/>
                                        <p:tgtEl>
                                          <p:spTgt spid="4123"/>
                                        </p:tgtEl>
                                        <p:attrNameLst>
                                          <p:attrName>ppt_x</p:attrName>
                                          <p:attrName>ppt_y</p:attrName>
                                        </p:attrNameLst>
                                      </p:cBhvr>
                                    </p:animMotion>
                                  </p:childTnLst>
                                </p:cTn>
                              </p:par>
                            </p:childTnLst>
                          </p:cTn>
                        </p:par>
                        <p:par>
                          <p:cTn id="22" fill="hold">
                            <p:stCondLst>
                              <p:cond delay="0"/>
                            </p:stCondLst>
                            <p:childTnLst>
                              <p:par>
                                <p:cTn id="23" presetClass="path" nodeType="afterEffect" presetSubtype="0" presetID="-1" grpId="6" accel="50000" decel="50000" fill="hold">
                                  <p:stCondLst>
                                    <p:cond delay="0"/>
                                  </p:stCondLst>
                                  <p:childTnLst>
                                    <p:animMotion path="M 0.000000 0.000000 L -0.256167 0.000101" origin="layout" pathEditMode="relative">
                                      <p:cBhvr>
                                        <p:cTn id="24" dur="500" fill="hold"/>
                                        <p:tgtEl>
                                          <p:spTgt spid="4115"/>
                                        </p:tgtEl>
                                        <p:attrNameLst>
                                          <p:attrName>ppt_x</p:attrName>
                                          <p:attrName>ppt_y</p:attrName>
                                        </p:attrNameLst>
                                      </p:cBhvr>
                                    </p:animMotion>
                                  </p:childTnLst>
                                </p:cTn>
                              </p:par>
                            </p:childTnLst>
                          </p:cTn>
                        </p:par>
                      </p:childTnLst>
                    </p:cTn>
                  </p:par>
                  <p:par>
                    <p:cTn id="25" fill="hold">
                      <p:stCondLst>
                        <p:cond delay="indefinite"/>
                      </p:stCondLst>
                      <p:childTnLst>
                        <p:par>
                          <p:cTn id="26" fill="hold">
                            <p:stCondLst>
                              <p:cond delay="0"/>
                            </p:stCondLst>
                            <p:childTnLst>
                              <p:par>
                                <p:cTn id="27" presetClass="entr" nodeType="clickEffect" presetID="9" grpId="7" fill="hold">
                                  <p:stCondLst>
                                    <p:cond delay="0"/>
                                  </p:stCondLst>
                                  <p:iterate type="el" backwards="0">
                                    <p:tmAbs val="0"/>
                                  </p:iterate>
                                  <p:childTnLst>
                                    <p:set>
                                      <p:cBhvr>
                                        <p:cTn id="28" fill="hold"/>
                                        <p:tgtEl>
                                          <p:spTgt spid="4144"/>
                                        </p:tgtEl>
                                        <p:attrNameLst>
                                          <p:attrName>style.visibility</p:attrName>
                                        </p:attrNameLst>
                                      </p:cBhvr>
                                      <p:to>
                                        <p:strVal val="visible"/>
                                      </p:to>
                                    </p:set>
                                    <p:animEffect filter="dissolve" transition="in">
                                      <p:cBhvr>
                                        <p:cTn id="29" dur="500"/>
                                        <p:tgtEl>
                                          <p:spTgt spid="4144"/>
                                        </p:tgtEl>
                                      </p:cBhvr>
                                    </p:animEffect>
                                  </p:childTnLst>
                                </p:cTn>
                              </p:par>
                            </p:childTnLst>
                          </p:cTn>
                        </p:par>
                        <p:par>
                          <p:cTn id="30" fill="hold">
                            <p:stCondLst>
                              <p:cond delay="500"/>
                            </p:stCondLst>
                            <p:childTnLst>
                              <p:par>
                                <p:cTn id="31" presetClass="entr" nodeType="afterEffect" presetID="9" grpId="8" fill="hold">
                                  <p:stCondLst>
                                    <p:cond delay="0"/>
                                  </p:stCondLst>
                                  <p:iterate type="el" backwards="0">
                                    <p:tmAbs val="0"/>
                                  </p:iterate>
                                  <p:childTnLst>
                                    <p:set>
                                      <p:cBhvr>
                                        <p:cTn id="32" fill="hold"/>
                                        <p:tgtEl>
                                          <p:spTgt spid="4143"/>
                                        </p:tgtEl>
                                        <p:attrNameLst>
                                          <p:attrName>style.visibility</p:attrName>
                                        </p:attrNameLst>
                                      </p:cBhvr>
                                      <p:to>
                                        <p:strVal val="visible"/>
                                      </p:to>
                                    </p:set>
                                    <p:animEffect filter="dissolve" transition="in">
                                      <p:cBhvr>
                                        <p:cTn id="33" dur="500"/>
                                        <p:tgtEl>
                                          <p:spTgt spid="4143"/>
                                        </p:tgtEl>
                                      </p:cBhvr>
                                    </p:animEffect>
                                  </p:childTnLst>
                                </p:cTn>
                              </p:par>
                            </p:childTnLst>
                          </p:cTn>
                        </p:par>
                        <p:par>
                          <p:cTn id="34" fill="hold">
                            <p:stCondLst>
                              <p:cond delay="1000"/>
                            </p:stCondLst>
                            <p:childTnLst>
                              <p:par>
                                <p:cTn id="35" presetClass="exit" nodeType="afterEffect" presetID="9" grpId="9" fill="hold">
                                  <p:stCondLst>
                                    <p:cond delay="0"/>
                                  </p:stCondLst>
                                  <p:iterate type="el" backwards="0">
                                    <p:tmAbs val="0"/>
                                  </p:iterate>
                                  <p:childTnLst>
                                    <p:animEffect filter="dissolve" transition="out">
                                      <p:cBhvr>
                                        <p:cTn id="36" dur="500" fill="hold"/>
                                        <p:tgtEl>
                                          <p:spTgt spid="4144"/>
                                        </p:tgtEl>
                                      </p:cBhvr>
                                    </p:animEffect>
                                    <p:set>
                                      <p:cBhvr>
                                        <p:cTn id="37" fill="hold">
                                          <p:stCondLst>
                                            <p:cond delay="499"/>
                                          </p:stCondLst>
                                        </p:cTn>
                                        <p:tgtEl>
                                          <p:spTgt spid="4144"/>
                                        </p:tgtEl>
                                        <p:attrNameLst>
                                          <p:attrName>style.visibility</p:attrName>
                                        </p:attrNameLst>
                                      </p:cBhvr>
                                      <p:to>
                                        <p:strVal val="hidden"/>
                                      </p:to>
                                    </p:set>
                                  </p:childTnLst>
                                </p:cTn>
                              </p:par>
                            </p:childTnLst>
                          </p:cTn>
                        </p:par>
                        <p:par>
                          <p:cTn id="38" fill="hold">
                            <p:stCondLst>
                              <p:cond delay="1500"/>
                            </p:stCondLst>
                            <p:childTnLst>
                              <p:par>
                                <p:cTn id="39" presetClass="entr" nodeType="afterEffect" presetID="9" grpId="10" fill="hold">
                                  <p:stCondLst>
                                    <p:cond delay="0"/>
                                  </p:stCondLst>
                                  <p:iterate type="el" backwards="0">
                                    <p:tmAbs val="0"/>
                                  </p:iterate>
                                  <p:childTnLst>
                                    <p:set>
                                      <p:cBhvr>
                                        <p:cTn id="40" fill="hold"/>
                                        <p:tgtEl>
                                          <p:spTgt spid="4145"/>
                                        </p:tgtEl>
                                        <p:attrNameLst>
                                          <p:attrName>style.visibility</p:attrName>
                                        </p:attrNameLst>
                                      </p:cBhvr>
                                      <p:to>
                                        <p:strVal val="visible"/>
                                      </p:to>
                                    </p:set>
                                    <p:animEffect filter="dissolve" transition="in">
                                      <p:cBhvr>
                                        <p:cTn id="41" dur="500"/>
                                        <p:tgtEl>
                                          <p:spTgt spid="4145"/>
                                        </p:tgtEl>
                                      </p:cBhvr>
                                    </p:animEffect>
                                  </p:childTnLst>
                                </p:cTn>
                              </p:par>
                            </p:childTnLst>
                          </p:cTn>
                        </p:par>
                      </p:childTnLst>
                    </p:cTn>
                  </p:par>
                  <p:par>
                    <p:cTn id="42" fill="hold">
                      <p:stCondLst>
                        <p:cond delay="indefinite"/>
                      </p:stCondLst>
                      <p:childTnLst>
                        <p:par>
                          <p:cTn id="43" fill="hold">
                            <p:stCondLst>
                              <p:cond delay="0"/>
                            </p:stCondLst>
                            <p:childTnLst>
                              <p:par>
                                <p:cTn id="44" presetClass="entr" nodeType="clickEffect" presetID="9" grpId="11" fill="hold">
                                  <p:stCondLst>
                                    <p:cond delay="0"/>
                                  </p:stCondLst>
                                  <p:iterate type="el" backwards="0">
                                    <p:tmAbs val="0"/>
                                  </p:iterate>
                                  <p:childTnLst>
                                    <p:set>
                                      <p:cBhvr>
                                        <p:cTn id="45" fill="hold"/>
                                        <p:tgtEl>
                                          <p:spTgt spid="4125"/>
                                        </p:tgtEl>
                                        <p:attrNameLst>
                                          <p:attrName>style.visibility</p:attrName>
                                        </p:attrNameLst>
                                      </p:cBhvr>
                                      <p:to>
                                        <p:strVal val="visible"/>
                                      </p:to>
                                    </p:set>
                                    <p:animEffect filter="dissolve" transition="in">
                                      <p:cBhvr>
                                        <p:cTn id="46" dur="499"/>
                                        <p:tgtEl>
                                          <p:spTgt spid="4125"/>
                                        </p:tgtEl>
                                      </p:cBhvr>
                                    </p:animEffect>
                                  </p:childTnLst>
                                </p:cTn>
                              </p:par>
                            </p:childTnLst>
                          </p:cTn>
                        </p:par>
                        <p:par>
                          <p:cTn id="47" fill="hold">
                            <p:stCondLst>
                              <p:cond delay="499"/>
                            </p:stCondLst>
                            <p:childTnLst>
                              <p:par>
                                <p:cTn id="48" presetClass="entr" nodeType="afterEffect" presetSubtype="1" presetID="22" grpId="12" fill="hold">
                                  <p:stCondLst>
                                    <p:cond delay="0"/>
                                  </p:stCondLst>
                                  <p:iterate type="el" backwards="0">
                                    <p:tmAbs val="0"/>
                                  </p:iterate>
                                  <p:childTnLst>
                                    <p:set>
                                      <p:cBhvr>
                                        <p:cTn id="49" fill="hold"/>
                                        <p:tgtEl>
                                          <p:spTgt spid="4140"/>
                                        </p:tgtEl>
                                        <p:attrNameLst>
                                          <p:attrName>style.visibility</p:attrName>
                                        </p:attrNameLst>
                                      </p:cBhvr>
                                      <p:to>
                                        <p:strVal val="visible"/>
                                      </p:to>
                                    </p:set>
                                    <p:animEffect filter="wipe(up)" transition="in">
                                      <p:cBhvr>
                                        <p:cTn id="50" dur="200"/>
                                        <p:tgtEl>
                                          <p:spTgt spid="4140"/>
                                        </p:tgtEl>
                                      </p:cBhvr>
                                    </p:animEffect>
                                  </p:childTnLst>
                                </p:cTn>
                              </p:par>
                            </p:childTnLst>
                          </p:cTn>
                        </p:par>
                        <p:par>
                          <p:cTn id="51" fill="hold">
                            <p:stCondLst>
                              <p:cond delay="699"/>
                            </p:stCondLst>
                            <p:childTnLst>
                              <p:par>
                                <p:cTn id="52" presetClass="entr" nodeType="afterEffect" presetSubtype="2" presetID="22" grpId="13" fill="hold">
                                  <p:stCondLst>
                                    <p:cond delay="0"/>
                                  </p:stCondLst>
                                  <p:iterate type="el" backwards="0">
                                    <p:tmAbs val="0"/>
                                  </p:iterate>
                                  <p:childTnLst>
                                    <p:set>
                                      <p:cBhvr>
                                        <p:cTn id="53" fill="hold"/>
                                        <p:tgtEl>
                                          <p:spTgt spid="4141"/>
                                        </p:tgtEl>
                                        <p:attrNameLst>
                                          <p:attrName>style.visibility</p:attrName>
                                        </p:attrNameLst>
                                      </p:cBhvr>
                                      <p:to>
                                        <p:strVal val="visible"/>
                                      </p:to>
                                    </p:set>
                                    <p:animEffect filter="wipe(right)" transition="in">
                                      <p:cBhvr>
                                        <p:cTn id="54" dur="200"/>
                                        <p:tgtEl>
                                          <p:spTgt spid="4141"/>
                                        </p:tgtEl>
                                      </p:cBhvr>
                                    </p:animEffect>
                                  </p:childTnLst>
                                </p:cTn>
                              </p:par>
                            </p:childTnLst>
                          </p:cTn>
                        </p:par>
                        <p:par>
                          <p:cTn id="55" fill="hold">
                            <p:stCondLst>
                              <p:cond delay="899"/>
                            </p:stCondLst>
                            <p:childTnLst>
                              <p:par>
                                <p:cTn id="56" presetClass="entr" nodeType="afterEffect" presetSubtype="1" presetID="22" grpId="14" fill="hold">
                                  <p:stCondLst>
                                    <p:cond delay="0"/>
                                  </p:stCondLst>
                                  <p:iterate type="el" backwards="0">
                                    <p:tmAbs val="0"/>
                                  </p:iterate>
                                  <p:childTnLst>
                                    <p:set>
                                      <p:cBhvr>
                                        <p:cTn id="57" fill="hold"/>
                                        <p:tgtEl>
                                          <p:spTgt spid="4142"/>
                                        </p:tgtEl>
                                        <p:attrNameLst>
                                          <p:attrName>style.visibility</p:attrName>
                                        </p:attrNameLst>
                                      </p:cBhvr>
                                      <p:to>
                                        <p:strVal val="visible"/>
                                      </p:to>
                                    </p:set>
                                    <p:animEffect filter="wipe(up)" transition="in">
                                      <p:cBhvr>
                                        <p:cTn id="58" dur="200"/>
                                        <p:tgtEl>
                                          <p:spTgt spid="4142"/>
                                        </p:tgtEl>
                                      </p:cBhvr>
                                    </p:animEffect>
                                  </p:childTnLst>
                                </p:cTn>
                              </p:par>
                            </p:childTnLst>
                          </p:cTn>
                        </p:par>
                        <p:par>
                          <p:cTn id="59" fill="hold">
                            <p:stCondLst>
                              <p:cond delay="1099"/>
                            </p:stCondLst>
                            <p:childTnLst>
                              <p:par>
                                <p:cTn id="60" presetClass="entr" nodeType="afterEffect" presetSubtype="1" presetID="22" grpId="15" fill="hold">
                                  <p:stCondLst>
                                    <p:cond delay="0"/>
                                  </p:stCondLst>
                                  <p:iterate type="el" backwards="0">
                                    <p:tmAbs val="0"/>
                                  </p:iterate>
                                  <p:childTnLst>
                                    <p:set>
                                      <p:cBhvr>
                                        <p:cTn id="61" fill="hold"/>
                                        <p:tgtEl>
                                          <p:spTgt spid="4139"/>
                                        </p:tgtEl>
                                        <p:attrNameLst>
                                          <p:attrName>style.visibility</p:attrName>
                                        </p:attrNameLst>
                                      </p:cBhvr>
                                      <p:to>
                                        <p:strVal val="visible"/>
                                      </p:to>
                                    </p:set>
                                    <p:animEffect filter="wipe(up)" transition="in">
                                      <p:cBhvr>
                                        <p:cTn id="62" dur="200"/>
                                        <p:tgtEl>
                                          <p:spTgt spid="4139"/>
                                        </p:tgtEl>
                                      </p:cBhvr>
                                    </p:animEffect>
                                  </p:childTnLst>
                                </p:cTn>
                              </p:par>
                            </p:childTnLst>
                          </p:cTn>
                        </p:par>
                        <p:par>
                          <p:cTn id="63" fill="hold">
                            <p:stCondLst>
                              <p:cond delay="1299"/>
                            </p:stCondLst>
                            <p:childTnLst>
                              <p:par>
                                <p:cTn id="64" presetClass="entr" nodeType="afterEffect" presetID="9" grpId="16" fill="hold">
                                  <p:stCondLst>
                                    <p:cond delay="0"/>
                                  </p:stCondLst>
                                  <p:iterate type="el" backwards="0">
                                    <p:tmAbs val="0"/>
                                  </p:iterate>
                                  <p:childTnLst>
                                    <p:set>
                                      <p:cBhvr>
                                        <p:cTn id="65" fill="hold"/>
                                        <p:tgtEl>
                                          <p:spTgt spid="4126"/>
                                        </p:tgtEl>
                                        <p:attrNameLst>
                                          <p:attrName>style.visibility</p:attrName>
                                        </p:attrNameLst>
                                      </p:cBhvr>
                                      <p:to>
                                        <p:strVal val="visible"/>
                                      </p:to>
                                    </p:set>
                                    <p:animEffect filter="dissolve" transition="in">
                                      <p:cBhvr>
                                        <p:cTn id="66" dur="300"/>
                                        <p:tgtEl>
                                          <p:spTgt spid="4126"/>
                                        </p:tgtEl>
                                      </p:cBhvr>
                                    </p:animEffect>
                                  </p:childTnLst>
                                </p:cTn>
                              </p:par>
                            </p:childTnLst>
                          </p:cTn>
                        </p:par>
                        <p:par>
                          <p:cTn id="67" fill="hold">
                            <p:stCondLst>
                              <p:cond delay="1599"/>
                            </p:stCondLst>
                            <p:childTnLst>
                              <p:par>
                                <p:cTn id="68" presetClass="entr" nodeType="afterEffect" presetID="9" grpId="17" fill="hold">
                                  <p:stCondLst>
                                    <p:cond delay="0"/>
                                  </p:stCondLst>
                                  <p:iterate type="el" backwards="0">
                                    <p:tmAbs val="0"/>
                                  </p:iterate>
                                  <p:childTnLst>
                                    <p:set>
                                      <p:cBhvr>
                                        <p:cTn id="69" fill="hold"/>
                                        <p:tgtEl>
                                          <p:spTgt spid="4138"/>
                                        </p:tgtEl>
                                        <p:attrNameLst>
                                          <p:attrName>style.visibility</p:attrName>
                                        </p:attrNameLst>
                                      </p:cBhvr>
                                      <p:to>
                                        <p:strVal val="visible"/>
                                      </p:to>
                                    </p:set>
                                    <p:animEffect filter="dissolve" transition="in">
                                      <p:cBhvr>
                                        <p:cTn id="70" dur="300"/>
                                        <p:tgtEl>
                                          <p:spTgt spid="41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125" grpId="11"/>
      <p:bldP build="whole" bldLvl="1" animBg="1" rev="0" advAuto="0" spid="4145" grpId="10"/>
      <p:bldP build="whole" bldLvl="1" animBg="1" rev="0" advAuto="0" spid="4091" grpId="2"/>
      <p:bldP build="whole" bldLvl="1" animBg="1" rev="0" advAuto="0" spid="4144" grpId="7"/>
      <p:bldP build="whole" bldLvl="1" animBg="1" rev="0" advAuto="0" spid="4126" grpId="16"/>
      <p:bldP build="whole" bldLvl="1" animBg="1" rev="0" advAuto="0" spid="4144" grpId="9"/>
      <p:bldP build="whole" bldLvl="1" animBg="1" rev="0" advAuto="0" spid="4141" grpId="13"/>
      <p:bldP build="whole" bldLvl="1" animBg="1" rev="0" advAuto="0" spid="4140" grpId="12"/>
      <p:bldP build="whole" bldLvl="1" animBg="1" rev="0" advAuto="0" spid="4142" grpId="14"/>
      <p:bldP build="whole" bldLvl="1" animBg="1" rev="0" advAuto="0" spid="4139" grpId="15"/>
      <p:bldP build="whole" bldLvl="1" animBg="1" rev="0" advAuto="0" spid="4138" grpId="17"/>
      <p:bldP build="whole" bldLvl="1" animBg="1" rev="0" advAuto="0" spid="4115" grpId="4"/>
      <p:bldP build="whole" bldLvl="1" animBg="1" rev="0" advAuto="0" spid="4143" grpId="8"/>
      <p:bldP build="whole" bldLvl="1" animBg="1" rev="0" advAuto="0" spid="4123" grpId="3"/>
      <p:bldP build="whole" bldLvl="1" animBg="1" rev="0" advAuto="0" spid="4099" grpId="1"/>
    </p:bldLst>
  </p:timing>
</p:sld>
</file>

<file path=ppt/slides/slide6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50" name="Rare!"/>
          <p:cNvSpPr txBox="1"/>
          <p:nvPr/>
        </p:nvSpPr>
        <p:spPr>
          <a:xfrm>
            <a:off x="5803822" y="2143248"/>
            <a:ext cx="1223926"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3600">
                <a:solidFill>
                  <a:srgbClr val="FFD12A"/>
                </a:solidFill>
                <a:latin typeface="Helvetica Light"/>
                <a:ea typeface="Helvetica Light"/>
                <a:cs typeface="Helvetica Light"/>
                <a:sym typeface="Helvetica Light"/>
              </a:defRPr>
            </a:lvl1pPr>
          </a:lstStyle>
          <a:p>
            <a:pPr/>
            <a:r>
              <a:t>Rare!</a:t>
            </a:r>
          </a:p>
        </p:txBody>
      </p:sp>
      <p:sp>
        <p:nvSpPr>
          <p:cNvPr id="4151" name="Line"/>
          <p:cNvSpPr/>
          <p:nvPr/>
        </p:nvSpPr>
        <p:spPr>
          <a:xfrm>
            <a:off x="5468800" y="3129136"/>
            <a:ext cx="1893970" cy="1"/>
          </a:xfrm>
          <a:prstGeom prst="line">
            <a:avLst/>
          </a:prstGeom>
          <a:ln w="50800">
            <a:solidFill>
              <a:srgbClr val="FFFFFF"/>
            </a:solidFill>
            <a:miter lim="400000"/>
            <a:tailEnd type="triangle"/>
          </a:ln>
        </p:spPr>
        <p:txBody>
          <a:bodyPr lIns="50800" tIns="50800" rIns="50800" bIns="50800" anchor="ctr"/>
          <a:lstStyle/>
          <a:p>
            <a:pPr>
              <a:defRPr b="0" sz="2600">
                <a:latin typeface="Helvetica Light"/>
                <a:ea typeface="Helvetica Light"/>
                <a:cs typeface="Helvetica Light"/>
                <a:sym typeface="Helvetica Light"/>
              </a:defRPr>
            </a:pPr>
          </a:p>
        </p:txBody>
      </p:sp>
      <p:pic>
        <p:nvPicPr>
          <p:cNvPr id="4152" name="Chrome-logo.png" descr="Chrome-logo.png"/>
          <p:cNvPicPr>
            <a:picLocks noChangeAspect="1"/>
          </p:cNvPicPr>
          <p:nvPr/>
        </p:nvPicPr>
        <p:blipFill>
          <a:blip r:embed="rId3">
            <a:extLst/>
          </a:blip>
          <a:stretch>
            <a:fillRect/>
          </a:stretch>
        </p:blipFill>
        <p:spPr>
          <a:xfrm>
            <a:off x="4333949" y="2786236"/>
            <a:ext cx="685801" cy="685801"/>
          </a:xfrm>
          <a:prstGeom prst="rect">
            <a:avLst/>
          </a:prstGeom>
          <a:ln w="12700">
            <a:miter lim="400000"/>
          </a:ln>
        </p:spPr>
      </p:pic>
      <p:pic>
        <p:nvPicPr>
          <p:cNvPr id="4153" name="strategic_bofa500_1.png" descr="strategic_bofa500_1.png"/>
          <p:cNvPicPr>
            <a:picLocks noChangeAspect="1"/>
          </p:cNvPicPr>
          <p:nvPr/>
        </p:nvPicPr>
        <p:blipFill>
          <a:blip r:embed="rId4">
            <a:extLst/>
          </a:blip>
          <a:srcRect l="28418" t="39675" r="28418" b="0"/>
          <a:stretch>
            <a:fillRect/>
          </a:stretch>
        </p:blipFill>
        <p:spPr>
          <a:xfrm>
            <a:off x="7433384" y="2783259"/>
            <a:ext cx="1466958" cy="691941"/>
          </a:xfrm>
          <a:prstGeom prst="rect">
            <a:avLst/>
          </a:prstGeom>
          <a:ln w="12700">
            <a:miter lim="400000"/>
          </a:ln>
        </p:spPr>
      </p:pic>
      <p:sp>
        <p:nvSpPr>
          <p:cNvPr id="4154" name="The PKI in Today’s Web"/>
          <p:cNvSpPr txBox="1"/>
          <p:nvPr/>
        </p:nvSpPr>
        <p:spPr>
          <a:xfrm>
            <a:off x="707135" y="-225939"/>
            <a:ext cx="11417301" cy="19558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lstStyle>
            <a:lvl1pPr>
              <a:defRPr b="0" sz="5600">
                <a:solidFill>
                  <a:srgbClr val="FFE44F"/>
                </a:solidFill>
                <a:latin typeface="Gill Sans"/>
                <a:ea typeface="Gill Sans"/>
                <a:cs typeface="Gill Sans"/>
                <a:sym typeface="Gill Sans"/>
              </a:defRPr>
            </a:lvl1pPr>
          </a:lstStyle>
          <a:p>
            <a:pPr/>
            <a:r>
              <a:t>The PKI in Today’s Web</a:t>
            </a:r>
          </a:p>
        </p:txBody>
      </p:sp>
      <p:sp>
        <p:nvSpPr>
          <p:cNvPr id="4155" name="Text"/>
          <p:cNvSpPr txBox="1"/>
          <p:nvPr/>
        </p:nvSpPr>
        <p:spPr>
          <a:xfrm>
            <a:off x="11963814" y="9230318"/>
            <a:ext cx="368504" cy="342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defRPr sz="1600">
                <a:solidFill>
                  <a:srgbClr val="FFFB00"/>
                </a:solidFill>
                <a:latin typeface="Gill Sans"/>
                <a:ea typeface="Gill Sans"/>
                <a:cs typeface="Gill Sans"/>
                <a:sym typeface="Gill Sans"/>
              </a:defRPr>
            </a:lvl1p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fast" advClick="1" p14:dur="600">
        <p:dissolve/>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6" presetID="23" grpId="1" fill="hold">
                                  <p:stCondLst>
                                    <p:cond delay="0"/>
                                  </p:stCondLst>
                                  <p:iterate type="el" backwards="0">
                                    <p:tmAbs val="0"/>
                                  </p:iterate>
                                  <p:childTnLst>
                                    <p:set>
                                      <p:cBhvr>
                                        <p:cTn id="6" fill="hold"/>
                                        <p:tgtEl>
                                          <p:spTgt spid="4150"/>
                                        </p:tgtEl>
                                        <p:attrNameLst>
                                          <p:attrName>style.visibility</p:attrName>
                                        </p:attrNameLst>
                                      </p:cBhvr>
                                      <p:to>
                                        <p:strVal val="visible"/>
                                      </p:to>
                                    </p:set>
                                    <p:anim calcmode="lin" valueType="num">
                                      <p:cBhvr>
                                        <p:cTn id="7" dur="750" fill="hold"/>
                                        <p:tgtEl>
                                          <p:spTgt spid="4150"/>
                                        </p:tgtEl>
                                        <p:attrNameLst>
                                          <p:attrName>ppt_w</p:attrName>
                                        </p:attrNameLst>
                                      </p:cBhvr>
                                      <p:tavLst>
                                        <p:tav tm="0">
                                          <p:val>
                                            <p:fltVal val="0"/>
                                          </p:val>
                                        </p:tav>
                                        <p:tav tm="100000">
                                          <p:val>
                                            <p:strVal val="#ppt_w"/>
                                          </p:val>
                                        </p:tav>
                                      </p:tavLst>
                                    </p:anim>
                                    <p:anim calcmode="lin" valueType="num">
                                      <p:cBhvr>
                                        <p:cTn id="8" dur="750" fill="hold"/>
                                        <p:tgtEl>
                                          <p:spTgt spid="41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150" grpId="1"/>
    </p:bldLst>
  </p:timing>
</p:sld>
</file>

<file path=ppt/slides/slide6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59" name="Line"/>
          <p:cNvSpPr/>
          <p:nvPr/>
        </p:nvSpPr>
        <p:spPr>
          <a:xfrm flipV="1">
            <a:off x="8807481" y="3861217"/>
            <a:ext cx="6466" cy="1822950"/>
          </a:xfrm>
          <a:prstGeom prst="line">
            <a:avLst/>
          </a:prstGeom>
          <a:ln w="50800">
            <a:solidFill>
              <a:srgbClr val="FFFFFF"/>
            </a:solidFill>
            <a:miter lim="400000"/>
            <a:tailEnd type="triangle"/>
          </a:ln>
        </p:spPr>
        <p:txBody>
          <a:bodyPr lIns="50800" tIns="50800" rIns="50800" bIns="50800" anchor="ctr"/>
          <a:lstStyle/>
          <a:p>
            <a:pPr>
              <a:defRPr b="0" sz="2600">
                <a:latin typeface="Helvetica Light"/>
                <a:ea typeface="Helvetica Light"/>
                <a:cs typeface="Helvetica Light"/>
                <a:sym typeface="Helvetica Light"/>
              </a:defRPr>
            </a:pPr>
          </a:p>
        </p:txBody>
      </p:sp>
      <p:sp>
        <p:nvSpPr>
          <p:cNvPr id="4160" name="Line"/>
          <p:cNvSpPr/>
          <p:nvPr/>
        </p:nvSpPr>
        <p:spPr>
          <a:xfrm flipV="1">
            <a:off x="7179430" y="3861217"/>
            <a:ext cx="737276" cy="1760240"/>
          </a:xfrm>
          <a:prstGeom prst="line">
            <a:avLst/>
          </a:prstGeom>
          <a:ln w="50800">
            <a:solidFill>
              <a:srgbClr val="FFFFFF"/>
            </a:solidFill>
            <a:miter lim="400000"/>
            <a:tailEnd type="triangle"/>
          </a:ln>
        </p:spPr>
        <p:txBody>
          <a:bodyPr lIns="50800" tIns="50800" rIns="50800" bIns="50800" anchor="ctr"/>
          <a:lstStyle/>
          <a:p>
            <a:pPr>
              <a:defRPr b="0" sz="2600">
                <a:latin typeface="Helvetica Light"/>
                <a:ea typeface="Helvetica Light"/>
                <a:cs typeface="Helvetica Light"/>
                <a:sym typeface="Helvetica Light"/>
              </a:defRPr>
            </a:pPr>
          </a:p>
        </p:txBody>
      </p:sp>
      <p:sp>
        <p:nvSpPr>
          <p:cNvPr id="4161" name="Line"/>
          <p:cNvSpPr/>
          <p:nvPr/>
        </p:nvSpPr>
        <p:spPr>
          <a:xfrm flipV="1">
            <a:off x="7924946" y="3853642"/>
            <a:ext cx="473287" cy="1778547"/>
          </a:xfrm>
          <a:prstGeom prst="line">
            <a:avLst/>
          </a:prstGeom>
          <a:ln w="50800">
            <a:solidFill>
              <a:srgbClr val="FFFFFF"/>
            </a:solidFill>
            <a:miter lim="400000"/>
            <a:tailEnd type="triangle"/>
          </a:ln>
        </p:spPr>
        <p:txBody>
          <a:bodyPr lIns="50800" tIns="50800" rIns="50800" bIns="50800" anchor="ctr"/>
          <a:lstStyle/>
          <a:p>
            <a:pPr>
              <a:defRPr b="0" sz="2600">
                <a:latin typeface="Helvetica Light"/>
                <a:ea typeface="Helvetica Light"/>
                <a:cs typeface="Helvetica Light"/>
                <a:sym typeface="Helvetica Light"/>
              </a:defRPr>
            </a:pPr>
          </a:p>
        </p:txBody>
      </p:sp>
      <p:sp>
        <p:nvSpPr>
          <p:cNvPr id="4162" name="Line"/>
          <p:cNvSpPr/>
          <p:nvPr/>
        </p:nvSpPr>
        <p:spPr>
          <a:xfrm flipH="1" flipV="1">
            <a:off x="9718023" y="3864023"/>
            <a:ext cx="773468" cy="1707496"/>
          </a:xfrm>
          <a:prstGeom prst="line">
            <a:avLst/>
          </a:prstGeom>
          <a:ln w="50800">
            <a:solidFill>
              <a:srgbClr val="FFFFFF"/>
            </a:solidFill>
            <a:miter lim="400000"/>
            <a:tailEnd type="triangle"/>
          </a:ln>
        </p:spPr>
        <p:txBody>
          <a:bodyPr lIns="50800" tIns="50800" rIns="50800" bIns="50800" anchor="ctr"/>
          <a:lstStyle/>
          <a:p>
            <a:pPr>
              <a:defRPr b="0" sz="2600">
                <a:latin typeface="Helvetica Light"/>
                <a:ea typeface="Helvetica Light"/>
                <a:cs typeface="Helvetica Light"/>
                <a:sym typeface="Helvetica Light"/>
              </a:defRPr>
            </a:pPr>
          </a:p>
        </p:txBody>
      </p:sp>
      <p:sp>
        <p:nvSpPr>
          <p:cNvPr id="4163" name="Line"/>
          <p:cNvSpPr/>
          <p:nvPr/>
        </p:nvSpPr>
        <p:spPr>
          <a:xfrm flipH="1" flipV="1">
            <a:off x="9222254" y="3864023"/>
            <a:ext cx="506247" cy="1774554"/>
          </a:xfrm>
          <a:prstGeom prst="line">
            <a:avLst/>
          </a:prstGeom>
          <a:ln w="50800">
            <a:solidFill>
              <a:srgbClr val="FFFFFF"/>
            </a:solidFill>
            <a:miter lim="400000"/>
            <a:tailEnd type="triangle"/>
          </a:ln>
        </p:spPr>
        <p:txBody>
          <a:bodyPr lIns="50800" tIns="50800" rIns="50800" bIns="50800" anchor="ctr"/>
          <a:lstStyle/>
          <a:p>
            <a:pPr>
              <a:defRPr b="0" sz="2600">
                <a:latin typeface="Helvetica Light"/>
                <a:ea typeface="Helvetica Light"/>
                <a:cs typeface="Helvetica Light"/>
                <a:sym typeface="Helvetica Light"/>
              </a:defRPr>
            </a:pPr>
          </a:p>
        </p:txBody>
      </p:sp>
      <p:pic>
        <p:nvPicPr>
          <p:cNvPr id="4164" name="Chrome-logo.png" descr="Chrome-logo.png"/>
          <p:cNvPicPr>
            <a:picLocks noChangeAspect="1"/>
          </p:cNvPicPr>
          <p:nvPr/>
        </p:nvPicPr>
        <p:blipFill>
          <a:blip r:embed="rId3">
            <a:extLst/>
          </a:blip>
          <a:stretch>
            <a:fillRect/>
          </a:stretch>
        </p:blipFill>
        <p:spPr>
          <a:xfrm>
            <a:off x="4258399" y="2790948"/>
            <a:ext cx="777977" cy="777977"/>
          </a:xfrm>
          <a:prstGeom prst="rect">
            <a:avLst/>
          </a:prstGeom>
          <a:ln w="12700">
            <a:miter lim="400000"/>
          </a:ln>
        </p:spPr>
      </p:pic>
      <p:pic>
        <p:nvPicPr>
          <p:cNvPr id="4165" name="Image" descr="Image"/>
          <p:cNvPicPr>
            <a:picLocks noChangeAspect="1"/>
          </p:cNvPicPr>
          <p:nvPr/>
        </p:nvPicPr>
        <p:blipFill>
          <a:blip r:embed="rId4">
            <a:extLst/>
          </a:blip>
          <a:srcRect l="16223" t="0" r="19114" b="25716"/>
          <a:stretch>
            <a:fillRect/>
          </a:stretch>
        </p:blipFill>
        <p:spPr>
          <a:xfrm>
            <a:off x="7483620" y="2517303"/>
            <a:ext cx="2680381" cy="1270184"/>
          </a:xfrm>
          <a:prstGeom prst="rect">
            <a:avLst/>
          </a:prstGeom>
          <a:ln w="12700">
            <a:miter lim="400000"/>
          </a:ln>
        </p:spPr>
      </p:pic>
      <p:pic>
        <p:nvPicPr>
          <p:cNvPr id="4166" name="strategic_bofa500_1.png" descr="strategic_bofa500_1.png"/>
          <p:cNvPicPr>
            <a:picLocks noChangeAspect="1"/>
          </p:cNvPicPr>
          <p:nvPr/>
        </p:nvPicPr>
        <p:blipFill>
          <a:blip r:embed="rId5">
            <a:extLst/>
          </a:blip>
          <a:srcRect l="37243" t="39675" r="30196" b="0"/>
          <a:stretch>
            <a:fillRect/>
          </a:stretch>
        </p:blipFill>
        <p:spPr>
          <a:xfrm>
            <a:off x="8321424" y="5591110"/>
            <a:ext cx="984958" cy="615883"/>
          </a:xfrm>
          <a:prstGeom prst="rect">
            <a:avLst/>
          </a:prstGeom>
          <a:ln w="12700">
            <a:miter lim="400000"/>
          </a:ln>
        </p:spPr>
      </p:pic>
      <p:grpSp>
        <p:nvGrpSpPr>
          <p:cNvPr id="4171" name="Group"/>
          <p:cNvGrpSpPr/>
          <p:nvPr/>
        </p:nvGrpSpPr>
        <p:grpSpPr>
          <a:xfrm>
            <a:off x="6825262" y="5556660"/>
            <a:ext cx="3997212" cy="684923"/>
            <a:chOff x="394" y="0"/>
            <a:chExt cx="3997211" cy="684922"/>
          </a:xfrm>
        </p:grpSpPr>
        <p:pic>
          <p:nvPicPr>
            <p:cNvPr id="4167" name="Image" descr="Image"/>
            <p:cNvPicPr>
              <a:picLocks noChangeAspect="1"/>
            </p:cNvPicPr>
            <p:nvPr/>
          </p:nvPicPr>
          <p:blipFill>
            <a:blip r:embed="rId6">
              <a:extLst/>
            </a:blip>
            <a:stretch>
              <a:fillRect/>
            </a:stretch>
          </p:blipFill>
          <p:spPr>
            <a:xfrm>
              <a:off x="742602" y="0"/>
              <a:ext cx="684851" cy="684850"/>
            </a:xfrm>
            <a:prstGeom prst="rect">
              <a:avLst/>
            </a:prstGeom>
            <a:ln w="12700" cap="flat">
              <a:noFill/>
              <a:miter lim="400000"/>
            </a:ln>
            <a:effectLst/>
          </p:spPr>
        </p:pic>
        <p:pic>
          <p:nvPicPr>
            <p:cNvPr id="4168" name="Image" descr="Image"/>
            <p:cNvPicPr>
              <a:picLocks noChangeAspect="1"/>
            </p:cNvPicPr>
            <p:nvPr/>
          </p:nvPicPr>
          <p:blipFill>
            <a:blip r:embed="rId7">
              <a:extLst/>
            </a:blip>
            <a:srcRect l="24179" t="23930" r="26759" b="27094"/>
            <a:stretch>
              <a:fillRect/>
            </a:stretch>
          </p:blipFill>
          <p:spPr>
            <a:xfrm>
              <a:off x="394" y="120"/>
              <a:ext cx="685803" cy="684610"/>
            </a:xfrm>
            <a:custGeom>
              <a:avLst/>
              <a:gdLst/>
              <a:ahLst/>
              <a:cxnLst>
                <a:cxn ang="0">
                  <a:pos x="wd2" y="hd2"/>
                </a:cxn>
                <a:cxn ang="5400000">
                  <a:pos x="wd2" y="hd2"/>
                </a:cxn>
                <a:cxn ang="10800000">
                  <a:pos x="wd2" y="hd2"/>
                </a:cxn>
                <a:cxn ang="16200000">
                  <a:pos x="wd2" y="hd2"/>
                </a:cxn>
              </a:cxnLst>
              <a:rect l="0" t="0" r="r" b="b"/>
              <a:pathLst>
                <a:path w="21598" h="21600" fill="norm" stroke="1" extrusionOk="0">
                  <a:moveTo>
                    <a:pt x="8174" y="0"/>
                  </a:moveTo>
                  <a:lnTo>
                    <a:pt x="7237" y="13"/>
                  </a:lnTo>
                  <a:lnTo>
                    <a:pt x="7187" y="2905"/>
                  </a:lnTo>
                  <a:lnTo>
                    <a:pt x="7137" y="5798"/>
                  </a:lnTo>
                  <a:lnTo>
                    <a:pt x="13974" y="5798"/>
                  </a:lnTo>
                  <a:lnTo>
                    <a:pt x="20811" y="5785"/>
                  </a:lnTo>
                  <a:lnTo>
                    <a:pt x="17786" y="2855"/>
                  </a:lnTo>
                  <a:lnTo>
                    <a:pt x="14836" y="0"/>
                  </a:lnTo>
                  <a:lnTo>
                    <a:pt x="8174" y="0"/>
                  </a:lnTo>
                  <a:close/>
                  <a:moveTo>
                    <a:pt x="5849" y="751"/>
                  </a:moveTo>
                  <a:lnTo>
                    <a:pt x="2925" y="3782"/>
                  </a:lnTo>
                  <a:lnTo>
                    <a:pt x="0" y="6812"/>
                  </a:lnTo>
                  <a:lnTo>
                    <a:pt x="0" y="10330"/>
                  </a:lnTo>
                  <a:cubicBezTo>
                    <a:pt x="-2" y="12268"/>
                    <a:pt x="39" y="13990"/>
                    <a:pt x="100" y="14150"/>
                  </a:cubicBezTo>
                  <a:cubicBezTo>
                    <a:pt x="195" y="14397"/>
                    <a:pt x="632" y="14438"/>
                    <a:pt x="3037" y="14438"/>
                  </a:cubicBezTo>
                  <a:lnTo>
                    <a:pt x="5862" y="14438"/>
                  </a:lnTo>
                  <a:lnTo>
                    <a:pt x="5849" y="7588"/>
                  </a:lnTo>
                  <a:lnTo>
                    <a:pt x="5849" y="751"/>
                  </a:lnTo>
                  <a:close/>
                  <a:moveTo>
                    <a:pt x="15774" y="7075"/>
                  </a:moveTo>
                  <a:lnTo>
                    <a:pt x="15774" y="13887"/>
                  </a:lnTo>
                  <a:cubicBezTo>
                    <a:pt x="15774" y="17629"/>
                    <a:pt x="15801" y="20686"/>
                    <a:pt x="15836" y="20686"/>
                  </a:cubicBezTo>
                  <a:cubicBezTo>
                    <a:pt x="15871" y="20686"/>
                    <a:pt x="17191" y="19323"/>
                    <a:pt x="18773" y="17656"/>
                  </a:cubicBezTo>
                  <a:lnTo>
                    <a:pt x="21598" y="14675"/>
                  </a:lnTo>
                  <a:lnTo>
                    <a:pt x="21598" y="10906"/>
                  </a:lnTo>
                  <a:lnTo>
                    <a:pt x="21548" y="7175"/>
                  </a:lnTo>
                  <a:lnTo>
                    <a:pt x="18661" y="7125"/>
                  </a:lnTo>
                  <a:lnTo>
                    <a:pt x="15774" y="7075"/>
                  </a:lnTo>
                  <a:close/>
                  <a:moveTo>
                    <a:pt x="7699" y="15727"/>
                  </a:moveTo>
                  <a:cubicBezTo>
                    <a:pt x="3966" y="15727"/>
                    <a:pt x="912" y="15751"/>
                    <a:pt x="912" y="15790"/>
                  </a:cubicBezTo>
                  <a:cubicBezTo>
                    <a:pt x="912" y="15829"/>
                    <a:pt x="2264" y="17154"/>
                    <a:pt x="3925" y="18733"/>
                  </a:cubicBezTo>
                  <a:lnTo>
                    <a:pt x="6949" y="21600"/>
                  </a:lnTo>
                  <a:lnTo>
                    <a:pt x="10424" y="21600"/>
                  </a:lnTo>
                  <a:cubicBezTo>
                    <a:pt x="12337" y="21600"/>
                    <a:pt x="14039" y="21549"/>
                    <a:pt x="14199" y="21487"/>
                  </a:cubicBezTo>
                  <a:cubicBezTo>
                    <a:pt x="14446" y="21392"/>
                    <a:pt x="14486" y="20967"/>
                    <a:pt x="14486" y="18557"/>
                  </a:cubicBezTo>
                  <a:lnTo>
                    <a:pt x="14486" y="15727"/>
                  </a:lnTo>
                  <a:lnTo>
                    <a:pt x="7699" y="15727"/>
                  </a:lnTo>
                  <a:close/>
                </a:path>
              </a:pathLst>
            </a:custGeom>
            <a:ln w="12700" cap="flat">
              <a:noFill/>
              <a:miter lim="400000"/>
            </a:ln>
            <a:effectLst/>
          </p:spPr>
        </p:pic>
        <p:pic>
          <p:nvPicPr>
            <p:cNvPr id="4169" name="Image" descr="Image"/>
            <p:cNvPicPr>
              <a:picLocks noChangeAspect="1"/>
            </p:cNvPicPr>
            <p:nvPr/>
          </p:nvPicPr>
          <p:blipFill>
            <a:blip r:embed="rId8">
              <a:extLst/>
            </a:blip>
            <a:stretch>
              <a:fillRect/>
            </a:stretch>
          </p:blipFill>
          <p:spPr>
            <a:xfrm>
              <a:off x="2540954" y="72"/>
              <a:ext cx="684851" cy="684851"/>
            </a:xfrm>
            <a:prstGeom prst="rect">
              <a:avLst/>
            </a:prstGeom>
            <a:ln w="12700" cap="flat">
              <a:noFill/>
              <a:miter lim="400000"/>
            </a:ln>
            <a:effectLst/>
          </p:spPr>
        </p:pic>
        <p:pic>
          <p:nvPicPr>
            <p:cNvPr id="4170" name="Image" descr="Image"/>
            <p:cNvPicPr>
              <a:picLocks noChangeAspect="1"/>
            </p:cNvPicPr>
            <p:nvPr/>
          </p:nvPicPr>
          <p:blipFill>
            <a:blip r:embed="rId9">
              <a:extLst/>
            </a:blip>
            <a:stretch>
              <a:fillRect/>
            </a:stretch>
          </p:blipFill>
          <p:spPr>
            <a:xfrm>
              <a:off x="3312757" y="72"/>
              <a:ext cx="684850" cy="684851"/>
            </a:xfrm>
            <a:prstGeom prst="rect">
              <a:avLst/>
            </a:prstGeom>
            <a:ln w="12700" cap="flat">
              <a:noFill/>
              <a:miter lim="400000"/>
            </a:ln>
            <a:effectLst/>
          </p:spPr>
        </p:pic>
      </p:grpSp>
      <p:sp>
        <p:nvSpPr>
          <p:cNvPr id="4172" name="Line"/>
          <p:cNvSpPr/>
          <p:nvPr/>
        </p:nvSpPr>
        <p:spPr>
          <a:xfrm>
            <a:off x="5468800" y="3129136"/>
            <a:ext cx="1893970" cy="1"/>
          </a:xfrm>
          <a:prstGeom prst="line">
            <a:avLst/>
          </a:prstGeom>
          <a:ln w="50800">
            <a:solidFill>
              <a:srgbClr val="FFFFFF"/>
            </a:solidFill>
            <a:miter lim="400000"/>
            <a:tailEnd type="triangle"/>
          </a:ln>
        </p:spPr>
        <p:txBody>
          <a:bodyPr lIns="50800" tIns="50800" rIns="50800" bIns="50800" anchor="ctr"/>
          <a:lstStyle/>
          <a:p>
            <a:pPr>
              <a:defRPr b="0" sz="2600">
                <a:latin typeface="Helvetica Light"/>
                <a:ea typeface="Helvetica Light"/>
                <a:cs typeface="Helvetica Light"/>
                <a:sym typeface="Helvetica Light"/>
              </a:defRPr>
            </a:pPr>
          </a:p>
        </p:txBody>
      </p:sp>
      <p:sp>
        <p:nvSpPr>
          <p:cNvPr id="4173" name="The PKI in Today’s Web"/>
          <p:cNvSpPr txBox="1"/>
          <p:nvPr/>
        </p:nvSpPr>
        <p:spPr>
          <a:xfrm>
            <a:off x="707135" y="-225939"/>
            <a:ext cx="11417301" cy="19558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lstStyle>
            <a:lvl1pPr>
              <a:defRPr b="0" sz="5600">
                <a:solidFill>
                  <a:srgbClr val="FFE44F"/>
                </a:solidFill>
                <a:latin typeface="Gill Sans"/>
                <a:ea typeface="Gill Sans"/>
                <a:cs typeface="Gill Sans"/>
                <a:sym typeface="Gill Sans"/>
              </a:defRPr>
            </a:lvl1pPr>
          </a:lstStyle>
          <a:p>
            <a:pPr/>
            <a:r>
              <a:t>The PKI in Today’s Web</a:t>
            </a:r>
          </a:p>
        </p:txBody>
      </p:sp>
      <p:sp>
        <p:nvSpPr>
          <p:cNvPr id="4174" name="Text"/>
          <p:cNvSpPr txBox="1"/>
          <p:nvPr/>
        </p:nvSpPr>
        <p:spPr>
          <a:xfrm>
            <a:off x="11963814" y="9230318"/>
            <a:ext cx="368504" cy="342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defRPr sz="1600">
                <a:solidFill>
                  <a:srgbClr val="FFFB00"/>
                </a:solidFill>
                <a:latin typeface="Gill Sans"/>
                <a:ea typeface="Gill Sans"/>
                <a:cs typeface="Gill Sans"/>
                <a:sym typeface="Gill Sans"/>
              </a:defRPr>
            </a:lvl1p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4" presetID="22" grpId="1" fill="hold">
                                  <p:stCondLst>
                                    <p:cond delay="0"/>
                                  </p:stCondLst>
                                  <p:iterate type="el" backwards="0">
                                    <p:tmAbs val="0"/>
                                  </p:iterate>
                                  <p:childTnLst>
                                    <p:set>
                                      <p:cBhvr>
                                        <p:cTn id="6" fill="hold"/>
                                        <p:tgtEl>
                                          <p:spTgt spid="4159"/>
                                        </p:tgtEl>
                                        <p:attrNameLst>
                                          <p:attrName>style.visibility</p:attrName>
                                        </p:attrNameLst>
                                      </p:cBhvr>
                                      <p:to>
                                        <p:strVal val="visible"/>
                                      </p:to>
                                    </p:set>
                                    <p:animEffect filter="wipe(down)" transition="in">
                                      <p:cBhvr>
                                        <p:cTn id="7" dur="400"/>
                                        <p:tgtEl>
                                          <p:spTgt spid="4159"/>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4171"/>
                                        </p:tgtEl>
                                        <p:attrNameLst>
                                          <p:attrName>style.visibility</p:attrName>
                                        </p:attrNameLst>
                                      </p:cBhvr>
                                      <p:to>
                                        <p:strVal val="visible"/>
                                      </p:to>
                                    </p:set>
                                    <p:animEffect filter="dissolve" transition="in">
                                      <p:cBhvr>
                                        <p:cTn id="12" dur="499"/>
                                        <p:tgtEl>
                                          <p:spTgt spid="4171"/>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4" presetID="22" grpId="3" fill="hold">
                                  <p:stCondLst>
                                    <p:cond delay="0"/>
                                  </p:stCondLst>
                                  <p:iterate type="el" backwards="0">
                                    <p:tmAbs val="0"/>
                                  </p:iterate>
                                  <p:childTnLst>
                                    <p:set>
                                      <p:cBhvr>
                                        <p:cTn id="16" fill="hold"/>
                                        <p:tgtEl>
                                          <p:spTgt spid="4162"/>
                                        </p:tgtEl>
                                        <p:attrNameLst>
                                          <p:attrName>style.visibility</p:attrName>
                                        </p:attrNameLst>
                                      </p:cBhvr>
                                      <p:to>
                                        <p:strVal val="visible"/>
                                      </p:to>
                                    </p:set>
                                    <p:animEffect filter="wipe(down)" transition="in">
                                      <p:cBhvr>
                                        <p:cTn id="17" dur="400"/>
                                        <p:tgtEl>
                                          <p:spTgt spid="4162"/>
                                        </p:tgtEl>
                                      </p:cBhvr>
                                    </p:animEffect>
                                  </p:childTnLst>
                                </p:cTn>
                              </p:par>
                            </p:childTnLst>
                          </p:cTn>
                        </p:par>
                        <p:par>
                          <p:cTn id="18" fill="hold">
                            <p:stCondLst>
                              <p:cond delay="400"/>
                            </p:stCondLst>
                            <p:childTnLst>
                              <p:par>
                                <p:cTn id="19" presetClass="entr" nodeType="afterEffect" presetSubtype="4" presetID="22" grpId="4" fill="hold">
                                  <p:stCondLst>
                                    <p:cond delay="0"/>
                                  </p:stCondLst>
                                  <p:iterate type="el" backwards="0">
                                    <p:tmAbs val="0"/>
                                  </p:iterate>
                                  <p:childTnLst>
                                    <p:set>
                                      <p:cBhvr>
                                        <p:cTn id="20" fill="hold"/>
                                        <p:tgtEl>
                                          <p:spTgt spid="4160"/>
                                        </p:tgtEl>
                                        <p:attrNameLst>
                                          <p:attrName>style.visibility</p:attrName>
                                        </p:attrNameLst>
                                      </p:cBhvr>
                                      <p:to>
                                        <p:strVal val="visible"/>
                                      </p:to>
                                    </p:set>
                                    <p:animEffect filter="wipe(down)" transition="in">
                                      <p:cBhvr>
                                        <p:cTn id="21" dur="400"/>
                                        <p:tgtEl>
                                          <p:spTgt spid="4160"/>
                                        </p:tgtEl>
                                      </p:cBhvr>
                                    </p:animEffect>
                                  </p:childTnLst>
                                </p:cTn>
                              </p:par>
                            </p:childTnLst>
                          </p:cTn>
                        </p:par>
                        <p:par>
                          <p:cTn id="22" fill="hold">
                            <p:stCondLst>
                              <p:cond delay="800"/>
                            </p:stCondLst>
                            <p:childTnLst>
                              <p:par>
                                <p:cTn id="23" presetClass="entr" nodeType="afterEffect" presetSubtype="4" presetID="22" grpId="5" fill="hold">
                                  <p:stCondLst>
                                    <p:cond delay="0"/>
                                  </p:stCondLst>
                                  <p:iterate type="el" backwards="0">
                                    <p:tmAbs val="0"/>
                                  </p:iterate>
                                  <p:childTnLst>
                                    <p:set>
                                      <p:cBhvr>
                                        <p:cTn id="24" fill="hold"/>
                                        <p:tgtEl>
                                          <p:spTgt spid="4161"/>
                                        </p:tgtEl>
                                        <p:attrNameLst>
                                          <p:attrName>style.visibility</p:attrName>
                                        </p:attrNameLst>
                                      </p:cBhvr>
                                      <p:to>
                                        <p:strVal val="visible"/>
                                      </p:to>
                                    </p:set>
                                    <p:animEffect filter="wipe(down)" transition="in">
                                      <p:cBhvr>
                                        <p:cTn id="25" dur="400"/>
                                        <p:tgtEl>
                                          <p:spTgt spid="4161"/>
                                        </p:tgtEl>
                                      </p:cBhvr>
                                    </p:animEffect>
                                  </p:childTnLst>
                                </p:cTn>
                              </p:par>
                            </p:childTnLst>
                          </p:cTn>
                        </p:par>
                        <p:par>
                          <p:cTn id="26" fill="hold">
                            <p:stCondLst>
                              <p:cond delay="1200"/>
                            </p:stCondLst>
                            <p:childTnLst>
                              <p:par>
                                <p:cTn id="27" presetClass="entr" nodeType="afterEffect" presetSubtype="4" presetID="22" grpId="6" fill="hold">
                                  <p:stCondLst>
                                    <p:cond delay="0"/>
                                  </p:stCondLst>
                                  <p:iterate type="el" backwards="0">
                                    <p:tmAbs val="0"/>
                                  </p:iterate>
                                  <p:childTnLst>
                                    <p:set>
                                      <p:cBhvr>
                                        <p:cTn id="28" fill="hold"/>
                                        <p:tgtEl>
                                          <p:spTgt spid="4163"/>
                                        </p:tgtEl>
                                        <p:attrNameLst>
                                          <p:attrName>style.visibility</p:attrName>
                                        </p:attrNameLst>
                                      </p:cBhvr>
                                      <p:to>
                                        <p:strVal val="visible"/>
                                      </p:to>
                                    </p:set>
                                    <p:animEffect filter="wipe(down)" transition="in">
                                      <p:cBhvr>
                                        <p:cTn id="29" dur="400"/>
                                        <p:tgtEl>
                                          <p:spTgt spid="41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160" grpId="4"/>
      <p:bldP build="whole" bldLvl="1" animBg="1" rev="0" advAuto="0" spid="4161" grpId="5"/>
      <p:bldP build="whole" bldLvl="1" animBg="1" rev="0" advAuto="0" spid="4163" grpId="6"/>
      <p:bldP build="whole" bldLvl="1" animBg="1" rev="0" advAuto="0" spid="4171" grpId="2"/>
      <p:bldP build="whole" bldLvl="1" animBg="1" rev="0" advAuto="0" spid="4159" grpId="1"/>
      <p:bldP build="whole" bldLvl="1" animBg="1" rev="0" advAuto="0" spid="4162" grpId="3"/>
    </p:bldLst>
  </p:timing>
</p:sld>
</file>

<file path=ppt/slides/slide6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78" name="Line"/>
          <p:cNvSpPr/>
          <p:nvPr/>
        </p:nvSpPr>
        <p:spPr>
          <a:xfrm flipV="1">
            <a:off x="9951097" y="4295990"/>
            <a:ext cx="1" cy="1710194"/>
          </a:xfrm>
          <a:prstGeom prst="line">
            <a:avLst/>
          </a:prstGeom>
          <a:ln w="50800">
            <a:solidFill>
              <a:srgbClr val="FFFFFF"/>
            </a:solidFill>
            <a:miter lim="400000"/>
            <a:tailEnd type="triangle"/>
          </a:ln>
        </p:spPr>
        <p:txBody>
          <a:bodyPr lIns="50800" tIns="50800" rIns="50800" bIns="50800" anchor="ctr"/>
          <a:lstStyle/>
          <a:p>
            <a:pPr>
              <a:defRPr b="0" sz="2600">
                <a:latin typeface="Helvetica Light"/>
                <a:ea typeface="Helvetica Light"/>
                <a:cs typeface="Helvetica Light"/>
                <a:sym typeface="Helvetica Light"/>
              </a:defRPr>
            </a:pPr>
          </a:p>
        </p:txBody>
      </p:sp>
      <p:sp>
        <p:nvSpPr>
          <p:cNvPr id="4179" name="Line"/>
          <p:cNvSpPr/>
          <p:nvPr/>
        </p:nvSpPr>
        <p:spPr>
          <a:xfrm flipV="1">
            <a:off x="7692631" y="4295990"/>
            <a:ext cx="1361225" cy="1754802"/>
          </a:xfrm>
          <a:prstGeom prst="line">
            <a:avLst/>
          </a:prstGeom>
          <a:ln w="50800">
            <a:solidFill>
              <a:srgbClr val="FFFFFF"/>
            </a:solidFill>
            <a:miter lim="400000"/>
            <a:tailEnd type="triangle"/>
          </a:ln>
        </p:spPr>
        <p:txBody>
          <a:bodyPr lIns="50800" tIns="50800" rIns="50800" bIns="50800" anchor="ctr"/>
          <a:lstStyle/>
          <a:p>
            <a:pPr>
              <a:defRPr b="0" sz="2600">
                <a:latin typeface="Helvetica Light"/>
                <a:ea typeface="Helvetica Light"/>
                <a:cs typeface="Helvetica Light"/>
                <a:sym typeface="Helvetica Light"/>
              </a:defRPr>
            </a:pPr>
          </a:p>
        </p:txBody>
      </p:sp>
      <p:sp>
        <p:nvSpPr>
          <p:cNvPr id="4180" name="Line"/>
          <p:cNvSpPr/>
          <p:nvPr/>
        </p:nvSpPr>
        <p:spPr>
          <a:xfrm flipV="1">
            <a:off x="8725816" y="4288415"/>
            <a:ext cx="809568" cy="1774680"/>
          </a:xfrm>
          <a:prstGeom prst="line">
            <a:avLst/>
          </a:prstGeom>
          <a:ln w="50800">
            <a:solidFill>
              <a:srgbClr val="FFFFFF"/>
            </a:solidFill>
            <a:miter lim="400000"/>
            <a:tailEnd type="triangle"/>
          </a:ln>
        </p:spPr>
        <p:txBody>
          <a:bodyPr lIns="50800" tIns="50800" rIns="50800" bIns="50800" anchor="ctr"/>
          <a:lstStyle/>
          <a:p>
            <a:pPr>
              <a:defRPr b="0" sz="2600">
                <a:latin typeface="Helvetica Light"/>
                <a:ea typeface="Helvetica Light"/>
                <a:cs typeface="Helvetica Light"/>
                <a:sym typeface="Helvetica Light"/>
              </a:defRPr>
            </a:pPr>
          </a:p>
        </p:txBody>
      </p:sp>
      <p:sp>
        <p:nvSpPr>
          <p:cNvPr id="4181" name="Line"/>
          <p:cNvSpPr/>
          <p:nvPr/>
        </p:nvSpPr>
        <p:spPr>
          <a:xfrm flipH="1" flipV="1">
            <a:off x="10855173" y="4298796"/>
            <a:ext cx="1361521" cy="1748786"/>
          </a:xfrm>
          <a:prstGeom prst="line">
            <a:avLst/>
          </a:prstGeom>
          <a:ln w="50800">
            <a:solidFill>
              <a:srgbClr val="FFFFFF"/>
            </a:solidFill>
            <a:miter lim="400000"/>
            <a:tailEnd type="triangle"/>
          </a:ln>
        </p:spPr>
        <p:txBody>
          <a:bodyPr lIns="50800" tIns="50800" rIns="50800" bIns="50800" anchor="ctr"/>
          <a:lstStyle/>
          <a:p>
            <a:pPr>
              <a:defRPr b="0" sz="2600">
                <a:latin typeface="Helvetica Light"/>
                <a:ea typeface="Helvetica Light"/>
                <a:cs typeface="Helvetica Light"/>
                <a:sym typeface="Helvetica Light"/>
              </a:defRPr>
            </a:pPr>
          </a:p>
        </p:txBody>
      </p:sp>
      <p:sp>
        <p:nvSpPr>
          <p:cNvPr id="4182" name="Line"/>
          <p:cNvSpPr/>
          <p:nvPr/>
        </p:nvSpPr>
        <p:spPr>
          <a:xfrm flipH="1" flipV="1">
            <a:off x="10359404" y="4298796"/>
            <a:ext cx="869391" cy="1753167"/>
          </a:xfrm>
          <a:prstGeom prst="line">
            <a:avLst/>
          </a:prstGeom>
          <a:ln w="50800">
            <a:solidFill>
              <a:srgbClr val="FFFFFF"/>
            </a:solidFill>
            <a:miter lim="400000"/>
            <a:tailEnd type="triangle"/>
          </a:ln>
        </p:spPr>
        <p:txBody>
          <a:bodyPr lIns="50800" tIns="50800" rIns="50800" bIns="50800" anchor="ctr"/>
          <a:lstStyle/>
          <a:p>
            <a:pPr>
              <a:defRPr b="0" sz="2600">
                <a:latin typeface="Helvetica Light"/>
                <a:ea typeface="Helvetica Light"/>
                <a:cs typeface="Helvetica Light"/>
                <a:sym typeface="Helvetica Light"/>
              </a:defRPr>
            </a:pPr>
          </a:p>
        </p:txBody>
      </p:sp>
      <p:pic>
        <p:nvPicPr>
          <p:cNvPr id="4183" name="Image" descr="Image"/>
          <p:cNvPicPr>
            <a:picLocks noChangeAspect="1"/>
          </p:cNvPicPr>
          <p:nvPr/>
        </p:nvPicPr>
        <p:blipFill>
          <a:blip r:embed="rId3">
            <a:extLst/>
          </a:blip>
          <a:srcRect l="16223" t="0" r="19114" b="25716"/>
          <a:stretch>
            <a:fillRect/>
          </a:stretch>
        </p:blipFill>
        <p:spPr>
          <a:xfrm>
            <a:off x="7927871" y="2295370"/>
            <a:ext cx="4066180" cy="1926890"/>
          </a:xfrm>
          <a:prstGeom prst="rect">
            <a:avLst/>
          </a:prstGeom>
          <a:ln w="12700">
            <a:miter lim="400000"/>
          </a:ln>
        </p:spPr>
      </p:pic>
      <p:pic>
        <p:nvPicPr>
          <p:cNvPr id="4184" name="strategic_bofa500_1.png" descr="strategic_bofa500_1.png"/>
          <p:cNvPicPr>
            <a:picLocks noChangeAspect="1"/>
          </p:cNvPicPr>
          <p:nvPr/>
        </p:nvPicPr>
        <p:blipFill>
          <a:blip r:embed="rId4">
            <a:extLst/>
          </a:blip>
          <a:srcRect l="37243" t="39675" r="30196" b="0"/>
          <a:stretch>
            <a:fillRect/>
          </a:stretch>
        </p:blipFill>
        <p:spPr>
          <a:xfrm>
            <a:off x="9260306" y="5901908"/>
            <a:ext cx="1381494" cy="863833"/>
          </a:xfrm>
          <a:prstGeom prst="rect">
            <a:avLst/>
          </a:prstGeom>
          <a:ln w="12700">
            <a:miter lim="400000"/>
          </a:ln>
        </p:spPr>
      </p:pic>
      <p:grpSp>
        <p:nvGrpSpPr>
          <p:cNvPr id="4189" name="Group"/>
          <p:cNvGrpSpPr/>
          <p:nvPr/>
        </p:nvGrpSpPr>
        <p:grpSpPr>
          <a:xfrm>
            <a:off x="7244369" y="5868082"/>
            <a:ext cx="5433299" cy="930972"/>
            <a:chOff x="394" y="0"/>
            <a:chExt cx="5433297" cy="930971"/>
          </a:xfrm>
        </p:grpSpPr>
        <p:pic>
          <p:nvPicPr>
            <p:cNvPr id="4185" name="Image" descr="Image"/>
            <p:cNvPicPr>
              <a:picLocks noChangeAspect="1"/>
            </p:cNvPicPr>
            <p:nvPr/>
          </p:nvPicPr>
          <p:blipFill>
            <a:blip r:embed="rId5">
              <a:extLst/>
            </a:blip>
            <a:stretch>
              <a:fillRect/>
            </a:stretch>
          </p:blipFill>
          <p:spPr>
            <a:xfrm>
              <a:off x="1009372" y="0"/>
              <a:ext cx="930873" cy="930873"/>
            </a:xfrm>
            <a:prstGeom prst="rect">
              <a:avLst/>
            </a:prstGeom>
            <a:ln w="12700" cap="flat">
              <a:noFill/>
              <a:miter lim="400000"/>
            </a:ln>
            <a:effectLst/>
          </p:spPr>
        </p:pic>
        <p:pic>
          <p:nvPicPr>
            <p:cNvPr id="4186" name="Image" descr="Image"/>
            <p:cNvPicPr>
              <a:picLocks noChangeAspect="1"/>
            </p:cNvPicPr>
            <p:nvPr/>
          </p:nvPicPr>
          <p:blipFill>
            <a:blip r:embed="rId6">
              <a:extLst/>
            </a:blip>
            <a:srcRect l="24172" t="23930" r="26762" b="27087"/>
            <a:stretch>
              <a:fillRect/>
            </a:stretch>
          </p:blipFill>
          <p:spPr>
            <a:xfrm>
              <a:off x="394" y="163"/>
              <a:ext cx="932263" cy="930673"/>
            </a:xfrm>
            <a:custGeom>
              <a:avLst/>
              <a:gdLst/>
              <a:ahLst/>
              <a:cxnLst>
                <a:cxn ang="0">
                  <a:pos x="wd2" y="hd2"/>
                </a:cxn>
                <a:cxn ang="5400000">
                  <a:pos x="wd2" y="hd2"/>
                </a:cxn>
                <a:cxn ang="10800000">
                  <a:pos x="wd2" y="hd2"/>
                </a:cxn>
                <a:cxn ang="16200000">
                  <a:pos x="wd2" y="hd2"/>
                </a:cxn>
              </a:cxnLst>
              <a:rect l="0" t="0" r="r" b="b"/>
              <a:pathLst>
                <a:path w="21598" h="21600" fill="norm" stroke="1" extrusionOk="0">
                  <a:moveTo>
                    <a:pt x="7999" y="0"/>
                  </a:moveTo>
                  <a:lnTo>
                    <a:pt x="7245" y="9"/>
                  </a:lnTo>
                  <a:lnTo>
                    <a:pt x="7190" y="2911"/>
                  </a:lnTo>
                  <a:lnTo>
                    <a:pt x="7144" y="5803"/>
                  </a:lnTo>
                  <a:lnTo>
                    <a:pt x="13976" y="5794"/>
                  </a:lnTo>
                  <a:lnTo>
                    <a:pt x="20816" y="5785"/>
                  </a:lnTo>
                  <a:lnTo>
                    <a:pt x="17791" y="2855"/>
                  </a:lnTo>
                  <a:lnTo>
                    <a:pt x="14840" y="0"/>
                  </a:lnTo>
                  <a:lnTo>
                    <a:pt x="7999" y="0"/>
                  </a:lnTo>
                  <a:close/>
                  <a:moveTo>
                    <a:pt x="5848" y="746"/>
                  </a:moveTo>
                  <a:lnTo>
                    <a:pt x="2924" y="3777"/>
                  </a:lnTo>
                  <a:lnTo>
                    <a:pt x="0" y="6807"/>
                  </a:lnTo>
                  <a:lnTo>
                    <a:pt x="0" y="10335"/>
                  </a:lnTo>
                  <a:cubicBezTo>
                    <a:pt x="-2" y="12272"/>
                    <a:pt x="49" y="13988"/>
                    <a:pt x="110" y="14148"/>
                  </a:cubicBezTo>
                  <a:cubicBezTo>
                    <a:pt x="205" y="14396"/>
                    <a:pt x="638" y="14434"/>
                    <a:pt x="3043" y="14434"/>
                  </a:cubicBezTo>
                  <a:lnTo>
                    <a:pt x="5866" y="14434"/>
                  </a:lnTo>
                  <a:lnTo>
                    <a:pt x="5857" y="7590"/>
                  </a:lnTo>
                  <a:lnTo>
                    <a:pt x="5848" y="746"/>
                  </a:lnTo>
                  <a:close/>
                  <a:moveTo>
                    <a:pt x="15769" y="7074"/>
                  </a:moveTo>
                  <a:lnTo>
                    <a:pt x="15769" y="13881"/>
                  </a:lnTo>
                  <a:cubicBezTo>
                    <a:pt x="15769" y="17623"/>
                    <a:pt x="15798" y="20679"/>
                    <a:pt x="15833" y="20679"/>
                  </a:cubicBezTo>
                  <a:cubicBezTo>
                    <a:pt x="15867" y="20679"/>
                    <a:pt x="17194" y="19316"/>
                    <a:pt x="18775" y="17648"/>
                  </a:cubicBezTo>
                  <a:lnTo>
                    <a:pt x="21598" y="14664"/>
                  </a:lnTo>
                  <a:lnTo>
                    <a:pt x="21598" y="10897"/>
                  </a:lnTo>
                  <a:lnTo>
                    <a:pt x="21552" y="7175"/>
                  </a:lnTo>
                  <a:lnTo>
                    <a:pt x="18656" y="7129"/>
                  </a:lnTo>
                  <a:lnTo>
                    <a:pt x="15769" y="7074"/>
                  </a:lnTo>
                  <a:close/>
                  <a:moveTo>
                    <a:pt x="7705" y="15723"/>
                  </a:moveTo>
                  <a:cubicBezTo>
                    <a:pt x="3973" y="15723"/>
                    <a:pt x="910" y="15758"/>
                    <a:pt x="910" y="15797"/>
                  </a:cubicBezTo>
                  <a:cubicBezTo>
                    <a:pt x="910" y="15836"/>
                    <a:pt x="2275" y="17157"/>
                    <a:pt x="3935" y="18735"/>
                  </a:cubicBezTo>
                  <a:lnTo>
                    <a:pt x="6951" y="21600"/>
                  </a:lnTo>
                  <a:lnTo>
                    <a:pt x="10427" y="21600"/>
                  </a:lnTo>
                  <a:cubicBezTo>
                    <a:pt x="12339" y="21600"/>
                    <a:pt x="14037" y="21551"/>
                    <a:pt x="14196" y="21489"/>
                  </a:cubicBezTo>
                  <a:cubicBezTo>
                    <a:pt x="14444" y="21394"/>
                    <a:pt x="14491" y="20961"/>
                    <a:pt x="14491" y="18551"/>
                  </a:cubicBezTo>
                  <a:lnTo>
                    <a:pt x="14491" y="15723"/>
                  </a:lnTo>
                  <a:lnTo>
                    <a:pt x="7705" y="15723"/>
                  </a:lnTo>
                  <a:close/>
                </a:path>
              </a:pathLst>
            </a:custGeom>
            <a:ln w="12700" cap="flat">
              <a:noFill/>
              <a:miter lim="400000"/>
            </a:ln>
            <a:effectLst/>
          </p:spPr>
        </p:pic>
        <p:pic>
          <p:nvPicPr>
            <p:cNvPr id="4187" name="Image" descr="Image"/>
            <p:cNvPicPr>
              <a:picLocks noChangeAspect="1"/>
            </p:cNvPicPr>
            <p:nvPr/>
          </p:nvPicPr>
          <p:blipFill>
            <a:blip r:embed="rId7">
              <a:extLst/>
            </a:blip>
            <a:stretch>
              <a:fillRect/>
            </a:stretch>
          </p:blipFill>
          <p:spPr>
            <a:xfrm>
              <a:off x="3453758" y="99"/>
              <a:ext cx="930873" cy="930873"/>
            </a:xfrm>
            <a:prstGeom prst="rect">
              <a:avLst/>
            </a:prstGeom>
            <a:ln w="12700" cap="flat">
              <a:noFill/>
              <a:miter lim="400000"/>
            </a:ln>
            <a:effectLst/>
          </p:spPr>
        </p:pic>
        <p:pic>
          <p:nvPicPr>
            <p:cNvPr id="4188" name="Image" descr="Image"/>
            <p:cNvPicPr>
              <a:picLocks noChangeAspect="1"/>
            </p:cNvPicPr>
            <p:nvPr/>
          </p:nvPicPr>
          <p:blipFill>
            <a:blip r:embed="rId8">
              <a:extLst/>
            </a:blip>
            <a:stretch>
              <a:fillRect/>
            </a:stretch>
          </p:blipFill>
          <p:spPr>
            <a:xfrm>
              <a:off x="4502820" y="99"/>
              <a:ext cx="930873" cy="930873"/>
            </a:xfrm>
            <a:prstGeom prst="rect">
              <a:avLst/>
            </a:prstGeom>
            <a:ln w="12700" cap="flat">
              <a:noFill/>
              <a:miter lim="400000"/>
            </a:ln>
            <a:effectLst/>
          </p:spPr>
        </p:pic>
      </p:grpSp>
      <p:sp>
        <p:nvSpPr>
          <p:cNvPr id="4190" name="Third-party Hosting Providers"/>
          <p:cNvSpPr txBox="1"/>
          <p:nvPr/>
        </p:nvSpPr>
        <p:spPr>
          <a:xfrm>
            <a:off x="343114" y="2094027"/>
            <a:ext cx="5692453" cy="622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3600">
                <a:solidFill>
                  <a:srgbClr val="FFD12A"/>
                </a:solidFill>
                <a:latin typeface="Gill Sans"/>
                <a:ea typeface="Gill Sans"/>
                <a:cs typeface="Gill Sans"/>
                <a:sym typeface="Gill Sans"/>
              </a:defRPr>
            </a:lvl1pPr>
          </a:lstStyle>
          <a:p>
            <a:pPr/>
            <a:r>
              <a:t>Third-party Hosting Providers</a:t>
            </a:r>
          </a:p>
        </p:txBody>
      </p:sp>
      <p:sp>
        <p:nvSpPr>
          <p:cNvPr id="4191" name="Rectangle"/>
          <p:cNvSpPr/>
          <p:nvPr/>
        </p:nvSpPr>
        <p:spPr>
          <a:xfrm>
            <a:off x="6984845" y="4283293"/>
            <a:ext cx="5952346" cy="2685614"/>
          </a:xfrm>
          <a:prstGeom prst="rect">
            <a:avLst/>
          </a:prstGeom>
          <a:solidFill>
            <a:srgbClr val="000000">
              <a:alpha val="81626"/>
            </a:srgbClr>
          </a:solidFill>
          <a:ln w="12700">
            <a:miter lim="400000"/>
          </a:ln>
        </p:spPr>
        <p:txBody>
          <a:bodyPr lIns="50800" tIns="50800" rIns="50800" bIns="50800" anchor="ctr"/>
          <a:lstStyle/>
          <a:p>
            <a:pPr>
              <a:defRPr b="0" sz="2600">
                <a:latin typeface="Helvetica Light"/>
                <a:ea typeface="Helvetica Light"/>
                <a:cs typeface="Helvetica Light"/>
                <a:sym typeface="Helvetica Light"/>
              </a:defRPr>
            </a:pPr>
          </a:p>
        </p:txBody>
      </p:sp>
      <p:sp>
        <p:nvSpPr>
          <p:cNvPr id="4192" name="• Content delivery networks"/>
          <p:cNvSpPr txBox="1"/>
          <p:nvPr/>
        </p:nvSpPr>
        <p:spPr>
          <a:xfrm>
            <a:off x="814899" y="3250526"/>
            <a:ext cx="5419205" cy="622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3600">
                <a:latin typeface="Gill Sans"/>
                <a:ea typeface="Gill Sans"/>
                <a:cs typeface="Gill Sans"/>
                <a:sym typeface="Gill Sans"/>
              </a:defRPr>
            </a:lvl1pPr>
          </a:lstStyle>
          <a:p>
            <a:pPr/>
            <a:r>
              <a:t>• Content delivery networks</a:t>
            </a:r>
          </a:p>
        </p:txBody>
      </p:sp>
      <p:sp>
        <p:nvSpPr>
          <p:cNvPr id="4193" name="• Web hosting services"/>
          <p:cNvSpPr txBox="1"/>
          <p:nvPr/>
        </p:nvSpPr>
        <p:spPr>
          <a:xfrm>
            <a:off x="841743" y="4257424"/>
            <a:ext cx="4301208" cy="622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3600">
                <a:latin typeface="Gill Sans"/>
                <a:ea typeface="Gill Sans"/>
                <a:cs typeface="Gill Sans"/>
                <a:sym typeface="Gill Sans"/>
              </a:defRPr>
            </a:lvl1pPr>
          </a:lstStyle>
          <a:p>
            <a:pPr/>
            <a:r>
              <a:t>• Web hosting services</a:t>
            </a:r>
          </a:p>
        </p:txBody>
      </p:sp>
      <p:sp>
        <p:nvSpPr>
          <p:cNvPr id="4194" name="• Cloud providers"/>
          <p:cNvSpPr txBox="1"/>
          <p:nvPr/>
        </p:nvSpPr>
        <p:spPr>
          <a:xfrm>
            <a:off x="800438" y="5264322"/>
            <a:ext cx="3423644" cy="622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3600">
                <a:latin typeface="Gill Sans"/>
                <a:ea typeface="Gill Sans"/>
                <a:cs typeface="Gill Sans"/>
                <a:sym typeface="Gill Sans"/>
              </a:defRPr>
            </a:lvl1pPr>
          </a:lstStyle>
          <a:p>
            <a:pPr/>
            <a:r>
              <a:t>• Cloud providers</a:t>
            </a:r>
          </a:p>
        </p:txBody>
      </p:sp>
      <p:sp>
        <p:nvSpPr>
          <p:cNvPr id="4195" name="Varying levels of involvement"/>
          <p:cNvSpPr txBox="1"/>
          <p:nvPr/>
        </p:nvSpPr>
        <p:spPr>
          <a:xfrm>
            <a:off x="243407" y="6471621"/>
            <a:ext cx="5451129" cy="622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gn="l">
              <a:defRPr b="0" sz="3600">
                <a:solidFill>
                  <a:srgbClr val="F6C410"/>
                </a:solidFill>
                <a:latin typeface="Gill Sans"/>
                <a:ea typeface="Gill Sans"/>
                <a:cs typeface="Gill Sans"/>
                <a:sym typeface="Gill Sans"/>
              </a:defRPr>
            </a:lvl1pPr>
          </a:lstStyle>
          <a:p>
            <a:pPr/>
            <a:r>
              <a:t>Varying levels of involvement</a:t>
            </a:r>
          </a:p>
        </p:txBody>
      </p:sp>
      <p:sp>
        <p:nvSpPr>
          <p:cNvPr id="4196" name="But all trusted to deliver content"/>
          <p:cNvSpPr txBox="1"/>
          <p:nvPr/>
        </p:nvSpPr>
        <p:spPr>
          <a:xfrm>
            <a:off x="239838" y="7678920"/>
            <a:ext cx="6206804" cy="622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0" sz="3600">
                <a:solidFill>
                  <a:srgbClr val="FFD12A"/>
                </a:solidFill>
                <a:latin typeface="Gill Sans"/>
                <a:ea typeface="Gill Sans"/>
                <a:cs typeface="Gill Sans"/>
                <a:sym typeface="Gill Sans"/>
              </a:defRPr>
            </a:lvl1pPr>
          </a:lstStyle>
          <a:p>
            <a:pPr/>
            <a:r>
              <a:t>But all trusted to deliver content</a:t>
            </a:r>
          </a:p>
        </p:txBody>
      </p:sp>
      <p:sp>
        <p:nvSpPr>
          <p:cNvPr id="4197" name="The PKI in Today’s Web"/>
          <p:cNvSpPr txBox="1"/>
          <p:nvPr/>
        </p:nvSpPr>
        <p:spPr>
          <a:xfrm>
            <a:off x="707135" y="-225939"/>
            <a:ext cx="11417301" cy="19558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lstStyle>
            <a:lvl1pPr>
              <a:defRPr b="0" sz="5600">
                <a:solidFill>
                  <a:srgbClr val="FFE44F"/>
                </a:solidFill>
                <a:latin typeface="Gill Sans"/>
                <a:ea typeface="Gill Sans"/>
                <a:cs typeface="Gill Sans"/>
                <a:sym typeface="Gill Sans"/>
              </a:defRPr>
            </a:lvl1pPr>
          </a:lstStyle>
          <a:p>
            <a:pPr/>
            <a:r>
              <a:t>The PKI in Today’s Web</a:t>
            </a:r>
          </a:p>
        </p:txBody>
      </p:sp>
      <p:sp>
        <p:nvSpPr>
          <p:cNvPr id="4198" name="Text"/>
          <p:cNvSpPr txBox="1"/>
          <p:nvPr/>
        </p:nvSpPr>
        <p:spPr>
          <a:xfrm>
            <a:off x="11963814" y="9230318"/>
            <a:ext cx="368504" cy="342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defRPr sz="1600">
                <a:solidFill>
                  <a:srgbClr val="FFFB00"/>
                </a:solidFill>
                <a:latin typeface="Gill Sans"/>
                <a:ea typeface="Gill Sans"/>
                <a:cs typeface="Gill Sans"/>
                <a:sym typeface="Gill Sans"/>
              </a:defRPr>
            </a:lvl1p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4222" name="Group"/>
          <p:cNvGrpSpPr/>
          <p:nvPr/>
        </p:nvGrpSpPr>
        <p:grpSpPr>
          <a:xfrm>
            <a:off x="8366035" y="2636869"/>
            <a:ext cx="1045282" cy="1279924"/>
            <a:chOff x="0" y="0"/>
            <a:chExt cx="1045281" cy="1279923"/>
          </a:xfrm>
        </p:grpSpPr>
        <p:grpSp>
          <p:nvGrpSpPr>
            <p:cNvPr id="4209" name="Group"/>
            <p:cNvGrpSpPr/>
            <p:nvPr/>
          </p:nvGrpSpPr>
          <p:grpSpPr>
            <a:xfrm rot="2700000">
              <a:off x="226724" y="600498"/>
              <a:ext cx="591834" cy="550852"/>
              <a:chOff x="0" y="0"/>
              <a:chExt cx="591832" cy="550851"/>
            </a:xfrm>
          </p:grpSpPr>
          <p:sp>
            <p:nvSpPr>
              <p:cNvPr id="4202" name="Line"/>
              <p:cNvSpPr/>
              <p:nvPr/>
            </p:nvSpPr>
            <p:spPr>
              <a:xfrm rot="21600000">
                <a:off x="0" y="194655"/>
                <a:ext cx="440784" cy="3561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EBB20"/>
              </a:solidFill>
              <a:ln w="25400" cap="flat">
                <a:solidFill>
                  <a:srgbClr val="0A5C0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203" name="Line"/>
              <p:cNvSpPr/>
              <p:nvPr/>
            </p:nvSpPr>
            <p:spPr>
              <a:xfrm flipV="1">
                <a:off x="21207" y="249618"/>
                <a:ext cx="288598" cy="288599"/>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204" name="Line"/>
              <p:cNvSpPr/>
              <p:nvPr/>
            </p:nvSpPr>
            <p:spPr>
              <a:xfrm flipV="1">
                <a:off x="216837" y="279091"/>
                <a:ext cx="131279" cy="131279"/>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205" name="Line"/>
              <p:cNvSpPr/>
              <p:nvPr/>
            </p:nvSpPr>
            <p:spPr>
              <a:xfrm flipV="1">
                <a:off x="19077" y="241956"/>
                <a:ext cx="283066" cy="283066"/>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206" name="Line"/>
              <p:cNvSpPr/>
              <p:nvPr/>
            </p:nvSpPr>
            <p:spPr>
              <a:xfrm flipV="1">
                <a:off x="204649" y="280268"/>
                <a:ext cx="128144" cy="128143"/>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207" name="Circle"/>
              <p:cNvSpPr/>
              <p:nvPr/>
            </p:nvSpPr>
            <p:spPr>
              <a:xfrm rot="21600000">
                <a:off x="266973" y="0"/>
                <a:ext cx="324860" cy="324860"/>
              </a:xfrm>
              <a:prstGeom prst="ellipse">
                <a:avLst/>
              </a:prstGeom>
              <a:solidFill>
                <a:srgbClr val="06BC00"/>
              </a:solidFill>
              <a:ln w="38100" cap="flat">
                <a:solidFill>
                  <a:srgbClr val="015400"/>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208" name="Circle"/>
              <p:cNvSpPr/>
              <p:nvPr/>
            </p:nvSpPr>
            <p:spPr>
              <a:xfrm rot="21600000">
                <a:off x="435482" y="47820"/>
                <a:ext cx="105000" cy="104999"/>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4221" name="Group"/>
            <p:cNvGrpSpPr/>
            <p:nvPr/>
          </p:nvGrpSpPr>
          <p:grpSpPr>
            <a:xfrm>
              <a:off x="0" y="-1"/>
              <a:ext cx="1045282" cy="647098"/>
              <a:chOff x="0" y="0"/>
              <a:chExt cx="1045281" cy="647096"/>
            </a:xfrm>
          </p:grpSpPr>
          <p:sp>
            <p:nvSpPr>
              <p:cNvPr id="4210" name="Certificate"/>
              <p:cNvSpPr/>
              <p:nvPr/>
            </p:nvSpPr>
            <p:spPr>
              <a:xfrm>
                <a:off x="0" y="0"/>
                <a:ext cx="1045282" cy="647097"/>
              </a:xfrm>
              <a:prstGeom prst="rect">
                <a:avLst/>
              </a:prstGeom>
              <a:solidFill>
                <a:srgbClr val="DAD8C6"/>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lvl1pPr>
                  <a:defRPr sz="2000">
                    <a:solidFill>
                      <a:srgbClr val="000000"/>
                    </a:solidFill>
                    <a:latin typeface="Helvetica"/>
                    <a:ea typeface="Helvetica"/>
                    <a:cs typeface="Helvetica"/>
                    <a:sym typeface="Helvetica"/>
                  </a:defRPr>
                </a:lvl1pPr>
              </a:lstStyle>
              <a:p>
                <a:pPr/>
                <a:r>
                  <a:t>Certificate</a:t>
                </a:r>
              </a:p>
            </p:txBody>
          </p:sp>
          <p:grpSp>
            <p:nvGrpSpPr>
              <p:cNvPr id="4220" name="Group"/>
              <p:cNvGrpSpPr/>
              <p:nvPr/>
            </p:nvGrpSpPr>
            <p:grpSpPr>
              <a:xfrm>
                <a:off x="128527" y="268225"/>
                <a:ext cx="788229" cy="378872"/>
                <a:chOff x="0" y="0"/>
                <a:chExt cx="788228" cy="378871"/>
              </a:xfrm>
            </p:grpSpPr>
            <p:pic>
              <p:nvPicPr>
                <p:cNvPr id="4211" name="strategic_bofa500_1.png" descr="strategic_bofa500_1.png"/>
                <p:cNvPicPr>
                  <a:picLocks noChangeAspect="1"/>
                </p:cNvPicPr>
                <p:nvPr/>
              </p:nvPicPr>
              <p:blipFill>
                <a:blip r:embed="rId3">
                  <a:extLst/>
                </a:blip>
                <a:srcRect l="37243" t="39675" r="29309" b="0"/>
                <a:stretch>
                  <a:fillRect/>
                </a:stretch>
              </p:blipFill>
              <p:spPr>
                <a:xfrm>
                  <a:off x="0" y="55322"/>
                  <a:ext cx="370822" cy="225729"/>
                </a:xfrm>
                <a:prstGeom prst="rect">
                  <a:avLst/>
                </a:prstGeom>
                <a:ln w="12700" cap="flat">
                  <a:noFill/>
                  <a:miter lim="400000"/>
                </a:ln>
                <a:effectLst/>
              </p:spPr>
            </p:pic>
            <p:grpSp>
              <p:nvGrpSpPr>
                <p:cNvPr id="4219" name="Group"/>
                <p:cNvGrpSpPr/>
                <p:nvPr/>
              </p:nvGrpSpPr>
              <p:grpSpPr>
                <a:xfrm rot="2700000">
                  <a:off x="460037" y="60288"/>
                  <a:ext cx="277512" cy="258295"/>
                  <a:chOff x="0" y="0"/>
                  <a:chExt cx="277510" cy="258294"/>
                </a:xfrm>
              </p:grpSpPr>
              <p:sp>
                <p:nvSpPr>
                  <p:cNvPr id="4212" name="Line"/>
                  <p:cNvSpPr/>
                  <p:nvPr/>
                </p:nvSpPr>
                <p:spPr>
                  <a:xfrm rot="21600000">
                    <a:off x="0" y="91273"/>
                    <a:ext cx="206684" cy="16702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EBB20"/>
                  </a:solidFill>
                  <a:ln w="25400" cap="flat">
                    <a:solidFill>
                      <a:srgbClr val="0A5C0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213" name="Line"/>
                  <p:cNvSpPr/>
                  <p:nvPr/>
                </p:nvSpPr>
                <p:spPr>
                  <a:xfrm flipV="1">
                    <a:off x="9944" y="117046"/>
                    <a:ext cx="135324" cy="135324"/>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214" name="Line"/>
                  <p:cNvSpPr/>
                  <p:nvPr/>
                </p:nvSpPr>
                <p:spPr>
                  <a:xfrm flipV="1">
                    <a:off x="101675" y="130866"/>
                    <a:ext cx="61557" cy="61557"/>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215" name="Line"/>
                  <p:cNvSpPr/>
                  <p:nvPr/>
                </p:nvSpPr>
                <p:spPr>
                  <a:xfrm flipV="1">
                    <a:off x="8945" y="113453"/>
                    <a:ext cx="132730" cy="132730"/>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216" name="Line"/>
                  <p:cNvSpPr/>
                  <p:nvPr/>
                </p:nvSpPr>
                <p:spPr>
                  <a:xfrm flipV="1">
                    <a:off x="95960" y="131417"/>
                    <a:ext cx="60087" cy="60087"/>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217" name="Circle"/>
                  <p:cNvSpPr/>
                  <p:nvPr/>
                </p:nvSpPr>
                <p:spPr>
                  <a:xfrm rot="21600000">
                    <a:off x="125183" y="0"/>
                    <a:ext cx="152328" cy="152327"/>
                  </a:xfrm>
                  <a:prstGeom prst="ellipse">
                    <a:avLst/>
                  </a:prstGeom>
                  <a:solidFill>
                    <a:srgbClr val="06BC00"/>
                  </a:solidFill>
                  <a:ln w="38100" cap="flat">
                    <a:solidFill>
                      <a:srgbClr val="015400"/>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218" name="Circle"/>
                  <p:cNvSpPr/>
                  <p:nvPr/>
                </p:nvSpPr>
                <p:spPr>
                  <a:xfrm rot="21600000">
                    <a:off x="204197" y="22422"/>
                    <a:ext cx="49235" cy="49235"/>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grpSp>
      </p:grpSp>
      <p:pic>
        <p:nvPicPr>
          <p:cNvPr id="4223" name="Image" descr="Image"/>
          <p:cNvPicPr>
            <a:picLocks noChangeAspect="1"/>
          </p:cNvPicPr>
          <p:nvPr/>
        </p:nvPicPr>
        <p:blipFill>
          <a:blip r:embed="rId4">
            <a:extLst/>
          </a:blip>
          <a:srcRect l="16223" t="0" r="19114" b="25716"/>
          <a:stretch>
            <a:fillRect/>
          </a:stretch>
        </p:blipFill>
        <p:spPr>
          <a:xfrm>
            <a:off x="7298214" y="2341581"/>
            <a:ext cx="3051193" cy="1445906"/>
          </a:xfrm>
          <a:prstGeom prst="rect">
            <a:avLst/>
          </a:prstGeom>
          <a:ln w="12700">
            <a:miter lim="400000"/>
          </a:ln>
        </p:spPr>
      </p:pic>
      <p:sp>
        <p:nvSpPr>
          <p:cNvPr id="4224" name="Line"/>
          <p:cNvSpPr/>
          <p:nvPr/>
        </p:nvSpPr>
        <p:spPr>
          <a:xfrm flipV="1">
            <a:off x="8807481" y="3861217"/>
            <a:ext cx="6466" cy="1822950"/>
          </a:xfrm>
          <a:prstGeom prst="line">
            <a:avLst/>
          </a:prstGeom>
          <a:ln w="50800">
            <a:solidFill>
              <a:srgbClr val="FFFFFF"/>
            </a:solidFill>
            <a:miter lim="400000"/>
            <a:tailEnd type="triangle"/>
          </a:ln>
        </p:spPr>
        <p:txBody>
          <a:bodyPr lIns="50800" tIns="50800" rIns="50800" bIns="50800" anchor="ctr"/>
          <a:lstStyle/>
          <a:p>
            <a:pPr>
              <a:defRPr b="0" sz="2600">
                <a:latin typeface="Helvetica Light"/>
                <a:ea typeface="Helvetica Light"/>
                <a:cs typeface="Helvetica Light"/>
                <a:sym typeface="Helvetica Light"/>
              </a:defRPr>
            </a:pPr>
          </a:p>
        </p:txBody>
      </p:sp>
      <p:sp>
        <p:nvSpPr>
          <p:cNvPr id="4225" name="Line"/>
          <p:cNvSpPr/>
          <p:nvPr/>
        </p:nvSpPr>
        <p:spPr>
          <a:xfrm flipV="1">
            <a:off x="7179430" y="3861217"/>
            <a:ext cx="737276" cy="1760240"/>
          </a:xfrm>
          <a:prstGeom prst="line">
            <a:avLst/>
          </a:prstGeom>
          <a:ln w="50800">
            <a:solidFill>
              <a:srgbClr val="FFFFFF"/>
            </a:solidFill>
            <a:miter lim="400000"/>
            <a:tailEnd type="triangle"/>
          </a:ln>
        </p:spPr>
        <p:txBody>
          <a:bodyPr lIns="50800" tIns="50800" rIns="50800" bIns="50800" anchor="ctr"/>
          <a:lstStyle/>
          <a:p>
            <a:pPr>
              <a:defRPr b="0" sz="2600">
                <a:latin typeface="Helvetica Light"/>
                <a:ea typeface="Helvetica Light"/>
                <a:cs typeface="Helvetica Light"/>
                <a:sym typeface="Helvetica Light"/>
              </a:defRPr>
            </a:pPr>
          </a:p>
        </p:txBody>
      </p:sp>
      <p:sp>
        <p:nvSpPr>
          <p:cNvPr id="4226" name="Line"/>
          <p:cNvSpPr/>
          <p:nvPr/>
        </p:nvSpPr>
        <p:spPr>
          <a:xfrm flipV="1">
            <a:off x="7924946" y="3853642"/>
            <a:ext cx="473287" cy="1778547"/>
          </a:xfrm>
          <a:prstGeom prst="line">
            <a:avLst/>
          </a:prstGeom>
          <a:ln w="50800">
            <a:solidFill>
              <a:srgbClr val="FFFFFF"/>
            </a:solidFill>
            <a:miter lim="400000"/>
            <a:tailEnd type="triangle"/>
          </a:ln>
        </p:spPr>
        <p:txBody>
          <a:bodyPr lIns="50800" tIns="50800" rIns="50800" bIns="50800" anchor="ctr"/>
          <a:lstStyle/>
          <a:p>
            <a:pPr>
              <a:defRPr b="0" sz="2600">
                <a:latin typeface="Helvetica Light"/>
                <a:ea typeface="Helvetica Light"/>
                <a:cs typeface="Helvetica Light"/>
                <a:sym typeface="Helvetica Light"/>
              </a:defRPr>
            </a:pPr>
          </a:p>
        </p:txBody>
      </p:sp>
      <p:sp>
        <p:nvSpPr>
          <p:cNvPr id="4227" name="Line"/>
          <p:cNvSpPr/>
          <p:nvPr/>
        </p:nvSpPr>
        <p:spPr>
          <a:xfrm flipH="1" flipV="1">
            <a:off x="9718023" y="3864023"/>
            <a:ext cx="773468" cy="1707496"/>
          </a:xfrm>
          <a:prstGeom prst="line">
            <a:avLst/>
          </a:prstGeom>
          <a:ln w="50800">
            <a:solidFill>
              <a:srgbClr val="FFFFFF"/>
            </a:solidFill>
            <a:miter lim="400000"/>
            <a:tailEnd type="triangle"/>
          </a:ln>
        </p:spPr>
        <p:txBody>
          <a:bodyPr lIns="50800" tIns="50800" rIns="50800" bIns="50800" anchor="ctr"/>
          <a:lstStyle/>
          <a:p>
            <a:pPr>
              <a:defRPr b="0" sz="2600">
                <a:latin typeface="Helvetica Light"/>
                <a:ea typeface="Helvetica Light"/>
                <a:cs typeface="Helvetica Light"/>
                <a:sym typeface="Helvetica Light"/>
              </a:defRPr>
            </a:pPr>
          </a:p>
        </p:txBody>
      </p:sp>
      <p:sp>
        <p:nvSpPr>
          <p:cNvPr id="4228" name="Line"/>
          <p:cNvSpPr/>
          <p:nvPr/>
        </p:nvSpPr>
        <p:spPr>
          <a:xfrm flipH="1" flipV="1">
            <a:off x="9222254" y="3864023"/>
            <a:ext cx="506247" cy="1774554"/>
          </a:xfrm>
          <a:prstGeom prst="line">
            <a:avLst/>
          </a:prstGeom>
          <a:ln w="50800">
            <a:solidFill>
              <a:srgbClr val="FFFFFF"/>
            </a:solidFill>
            <a:miter lim="400000"/>
            <a:tailEnd type="triangle"/>
          </a:ln>
        </p:spPr>
        <p:txBody>
          <a:bodyPr lIns="50800" tIns="50800" rIns="50800" bIns="50800" anchor="ctr"/>
          <a:lstStyle/>
          <a:p>
            <a:pPr>
              <a:defRPr b="0" sz="2600">
                <a:latin typeface="Helvetica Light"/>
                <a:ea typeface="Helvetica Light"/>
                <a:cs typeface="Helvetica Light"/>
                <a:sym typeface="Helvetica Light"/>
              </a:defRPr>
            </a:pPr>
          </a:p>
        </p:txBody>
      </p:sp>
      <p:pic>
        <p:nvPicPr>
          <p:cNvPr id="4229" name="Chrome-logo.png" descr="Chrome-logo.png"/>
          <p:cNvPicPr>
            <a:picLocks noChangeAspect="1"/>
          </p:cNvPicPr>
          <p:nvPr/>
        </p:nvPicPr>
        <p:blipFill>
          <a:blip r:embed="rId5">
            <a:extLst/>
          </a:blip>
          <a:stretch>
            <a:fillRect/>
          </a:stretch>
        </p:blipFill>
        <p:spPr>
          <a:xfrm>
            <a:off x="4004399" y="2790948"/>
            <a:ext cx="777977" cy="777977"/>
          </a:xfrm>
          <a:prstGeom prst="rect">
            <a:avLst/>
          </a:prstGeom>
          <a:ln w="12700">
            <a:miter lim="400000"/>
          </a:ln>
        </p:spPr>
      </p:pic>
      <p:sp>
        <p:nvSpPr>
          <p:cNvPr id="4230" name="Line"/>
          <p:cNvSpPr/>
          <p:nvPr/>
        </p:nvSpPr>
        <p:spPr>
          <a:xfrm>
            <a:off x="5207701" y="3170151"/>
            <a:ext cx="1893970" cy="1"/>
          </a:xfrm>
          <a:prstGeom prst="line">
            <a:avLst/>
          </a:prstGeom>
          <a:ln w="50800">
            <a:solidFill>
              <a:srgbClr val="FFFFFF"/>
            </a:solidFill>
            <a:miter lim="400000"/>
            <a:tailEnd type="triangle"/>
          </a:ln>
        </p:spPr>
        <p:txBody>
          <a:bodyPr lIns="50800" tIns="50800" rIns="50800" bIns="50800" anchor="ctr"/>
          <a:lstStyle/>
          <a:p>
            <a:pPr>
              <a:defRPr b="0" sz="2600">
                <a:latin typeface="Helvetica Light"/>
                <a:ea typeface="Helvetica Light"/>
                <a:cs typeface="Helvetica Light"/>
                <a:sym typeface="Helvetica Light"/>
              </a:defRPr>
            </a:pPr>
          </a:p>
        </p:txBody>
      </p:sp>
      <p:pic>
        <p:nvPicPr>
          <p:cNvPr id="4231" name="strategic_bofa500_1.png" descr="strategic_bofa500_1.png"/>
          <p:cNvPicPr>
            <a:picLocks noChangeAspect="1"/>
          </p:cNvPicPr>
          <p:nvPr/>
        </p:nvPicPr>
        <p:blipFill>
          <a:blip r:embed="rId3">
            <a:extLst/>
          </a:blip>
          <a:srcRect l="37243" t="39675" r="30196" b="0"/>
          <a:stretch>
            <a:fillRect/>
          </a:stretch>
        </p:blipFill>
        <p:spPr>
          <a:xfrm>
            <a:off x="8321424" y="5591110"/>
            <a:ext cx="984958" cy="615883"/>
          </a:xfrm>
          <a:prstGeom prst="rect">
            <a:avLst/>
          </a:prstGeom>
          <a:ln w="12700">
            <a:miter lim="400000"/>
          </a:ln>
        </p:spPr>
      </p:pic>
      <p:grpSp>
        <p:nvGrpSpPr>
          <p:cNvPr id="4236" name="Group"/>
          <p:cNvGrpSpPr/>
          <p:nvPr/>
        </p:nvGrpSpPr>
        <p:grpSpPr>
          <a:xfrm>
            <a:off x="6825262" y="5556660"/>
            <a:ext cx="3997212" cy="684923"/>
            <a:chOff x="394" y="0"/>
            <a:chExt cx="3997211" cy="684922"/>
          </a:xfrm>
        </p:grpSpPr>
        <p:pic>
          <p:nvPicPr>
            <p:cNvPr id="4232" name="Image" descr="Image"/>
            <p:cNvPicPr>
              <a:picLocks noChangeAspect="1"/>
            </p:cNvPicPr>
            <p:nvPr/>
          </p:nvPicPr>
          <p:blipFill>
            <a:blip r:embed="rId6">
              <a:extLst/>
            </a:blip>
            <a:stretch>
              <a:fillRect/>
            </a:stretch>
          </p:blipFill>
          <p:spPr>
            <a:xfrm>
              <a:off x="742602" y="0"/>
              <a:ext cx="684851" cy="684850"/>
            </a:xfrm>
            <a:prstGeom prst="rect">
              <a:avLst/>
            </a:prstGeom>
            <a:ln w="12700" cap="flat">
              <a:noFill/>
              <a:miter lim="400000"/>
            </a:ln>
            <a:effectLst/>
          </p:spPr>
        </p:pic>
        <p:pic>
          <p:nvPicPr>
            <p:cNvPr id="4233" name="Image" descr="Image"/>
            <p:cNvPicPr>
              <a:picLocks noChangeAspect="1"/>
            </p:cNvPicPr>
            <p:nvPr/>
          </p:nvPicPr>
          <p:blipFill>
            <a:blip r:embed="rId7">
              <a:extLst/>
            </a:blip>
            <a:srcRect l="24179" t="23930" r="26759" b="27094"/>
            <a:stretch>
              <a:fillRect/>
            </a:stretch>
          </p:blipFill>
          <p:spPr>
            <a:xfrm>
              <a:off x="394" y="120"/>
              <a:ext cx="685803" cy="684610"/>
            </a:xfrm>
            <a:custGeom>
              <a:avLst/>
              <a:gdLst/>
              <a:ahLst/>
              <a:cxnLst>
                <a:cxn ang="0">
                  <a:pos x="wd2" y="hd2"/>
                </a:cxn>
                <a:cxn ang="5400000">
                  <a:pos x="wd2" y="hd2"/>
                </a:cxn>
                <a:cxn ang="10800000">
                  <a:pos x="wd2" y="hd2"/>
                </a:cxn>
                <a:cxn ang="16200000">
                  <a:pos x="wd2" y="hd2"/>
                </a:cxn>
              </a:cxnLst>
              <a:rect l="0" t="0" r="r" b="b"/>
              <a:pathLst>
                <a:path w="21598" h="21600" fill="norm" stroke="1" extrusionOk="0">
                  <a:moveTo>
                    <a:pt x="8174" y="0"/>
                  </a:moveTo>
                  <a:lnTo>
                    <a:pt x="7237" y="13"/>
                  </a:lnTo>
                  <a:lnTo>
                    <a:pt x="7187" y="2905"/>
                  </a:lnTo>
                  <a:lnTo>
                    <a:pt x="7137" y="5798"/>
                  </a:lnTo>
                  <a:lnTo>
                    <a:pt x="13974" y="5798"/>
                  </a:lnTo>
                  <a:lnTo>
                    <a:pt x="20811" y="5785"/>
                  </a:lnTo>
                  <a:lnTo>
                    <a:pt x="17786" y="2855"/>
                  </a:lnTo>
                  <a:lnTo>
                    <a:pt x="14836" y="0"/>
                  </a:lnTo>
                  <a:lnTo>
                    <a:pt x="8174" y="0"/>
                  </a:lnTo>
                  <a:close/>
                  <a:moveTo>
                    <a:pt x="5849" y="751"/>
                  </a:moveTo>
                  <a:lnTo>
                    <a:pt x="2925" y="3782"/>
                  </a:lnTo>
                  <a:lnTo>
                    <a:pt x="0" y="6812"/>
                  </a:lnTo>
                  <a:lnTo>
                    <a:pt x="0" y="10330"/>
                  </a:lnTo>
                  <a:cubicBezTo>
                    <a:pt x="-2" y="12268"/>
                    <a:pt x="39" y="13990"/>
                    <a:pt x="100" y="14150"/>
                  </a:cubicBezTo>
                  <a:cubicBezTo>
                    <a:pt x="195" y="14397"/>
                    <a:pt x="632" y="14438"/>
                    <a:pt x="3037" y="14438"/>
                  </a:cubicBezTo>
                  <a:lnTo>
                    <a:pt x="5862" y="14438"/>
                  </a:lnTo>
                  <a:lnTo>
                    <a:pt x="5849" y="7588"/>
                  </a:lnTo>
                  <a:lnTo>
                    <a:pt x="5849" y="751"/>
                  </a:lnTo>
                  <a:close/>
                  <a:moveTo>
                    <a:pt x="15774" y="7075"/>
                  </a:moveTo>
                  <a:lnTo>
                    <a:pt x="15774" y="13887"/>
                  </a:lnTo>
                  <a:cubicBezTo>
                    <a:pt x="15774" y="17629"/>
                    <a:pt x="15801" y="20686"/>
                    <a:pt x="15836" y="20686"/>
                  </a:cubicBezTo>
                  <a:cubicBezTo>
                    <a:pt x="15871" y="20686"/>
                    <a:pt x="17191" y="19323"/>
                    <a:pt x="18773" y="17656"/>
                  </a:cubicBezTo>
                  <a:lnTo>
                    <a:pt x="21598" y="14675"/>
                  </a:lnTo>
                  <a:lnTo>
                    <a:pt x="21598" y="10906"/>
                  </a:lnTo>
                  <a:lnTo>
                    <a:pt x="21548" y="7175"/>
                  </a:lnTo>
                  <a:lnTo>
                    <a:pt x="18661" y="7125"/>
                  </a:lnTo>
                  <a:lnTo>
                    <a:pt x="15774" y="7075"/>
                  </a:lnTo>
                  <a:close/>
                  <a:moveTo>
                    <a:pt x="7699" y="15727"/>
                  </a:moveTo>
                  <a:cubicBezTo>
                    <a:pt x="3966" y="15727"/>
                    <a:pt x="912" y="15751"/>
                    <a:pt x="912" y="15790"/>
                  </a:cubicBezTo>
                  <a:cubicBezTo>
                    <a:pt x="912" y="15829"/>
                    <a:pt x="2264" y="17154"/>
                    <a:pt x="3925" y="18733"/>
                  </a:cubicBezTo>
                  <a:lnTo>
                    <a:pt x="6949" y="21600"/>
                  </a:lnTo>
                  <a:lnTo>
                    <a:pt x="10424" y="21600"/>
                  </a:lnTo>
                  <a:cubicBezTo>
                    <a:pt x="12337" y="21600"/>
                    <a:pt x="14039" y="21549"/>
                    <a:pt x="14199" y="21487"/>
                  </a:cubicBezTo>
                  <a:cubicBezTo>
                    <a:pt x="14446" y="21392"/>
                    <a:pt x="14486" y="20967"/>
                    <a:pt x="14486" y="18557"/>
                  </a:cubicBezTo>
                  <a:lnTo>
                    <a:pt x="14486" y="15727"/>
                  </a:lnTo>
                  <a:lnTo>
                    <a:pt x="7699" y="15727"/>
                  </a:lnTo>
                  <a:close/>
                </a:path>
              </a:pathLst>
            </a:custGeom>
            <a:ln w="12700" cap="flat">
              <a:noFill/>
              <a:miter lim="400000"/>
            </a:ln>
            <a:effectLst/>
          </p:spPr>
        </p:pic>
        <p:pic>
          <p:nvPicPr>
            <p:cNvPr id="4234" name="Image" descr="Image"/>
            <p:cNvPicPr>
              <a:picLocks noChangeAspect="1"/>
            </p:cNvPicPr>
            <p:nvPr/>
          </p:nvPicPr>
          <p:blipFill>
            <a:blip r:embed="rId8">
              <a:extLst/>
            </a:blip>
            <a:stretch>
              <a:fillRect/>
            </a:stretch>
          </p:blipFill>
          <p:spPr>
            <a:xfrm>
              <a:off x="2540954" y="72"/>
              <a:ext cx="684851" cy="684851"/>
            </a:xfrm>
            <a:prstGeom prst="rect">
              <a:avLst/>
            </a:prstGeom>
            <a:ln w="12700" cap="flat">
              <a:noFill/>
              <a:miter lim="400000"/>
            </a:ln>
            <a:effectLst/>
          </p:spPr>
        </p:pic>
        <p:pic>
          <p:nvPicPr>
            <p:cNvPr id="4235" name="Image" descr="Image"/>
            <p:cNvPicPr>
              <a:picLocks noChangeAspect="1"/>
            </p:cNvPicPr>
            <p:nvPr/>
          </p:nvPicPr>
          <p:blipFill>
            <a:blip r:embed="rId9">
              <a:extLst/>
            </a:blip>
            <a:stretch>
              <a:fillRect/>
            </a:stretch>
          </p:blipFill>
          <p:spPr>
            <a:xfrm>
              <a:off x="3312757" y="72"/>
              <a:ext cx="684850" cy="684851"/>
            </a:xfrm>
            <a:prstGeom prst="rect">
              <a:avLst/>
            </a:prstGeom>
            <a:ln w="12700" cap="flat">
              <a:noFill/>
              <a:miter lim="400000"/>
            </a:ln>
            <a:effectLst/>
          </p:spPr>
        </p:pic>
      </p:grpSp>
      <p:grpSp>
        <p:nvGrpSpPr>
          <p:cNvPr id="4244" name="Group"/>
          <p:cNvGrpSpPr/>
          <p:nvPr/>
        </p:nvGrpSpPr>
        <p:grpSpPr>
          <a:xfrm rot="2700000">
            <a:off x="8528448" y="3067902"/>
            <a:ext cx="590707" cy="549803"/>
            <a:chOff x="0" y="0"/>
            <a:chExt cx="590706" cy="549802"/>
          </a:xfrm>
        </p:grpSpPr>
        <p:sp>
          <p:nvSpPr>
            <p:cNvPr id="4237" name="Line"/>
            <p:cNvSpPr/>
            <p:nvPr/>
          </p:nvSpPr>
          <p:spPr>
            <a:xfrm rot="21600000">
              <a:off x="0" y="194284"/>
              <a:ext cx="439946" cy="35551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C82506"/>
            </a:solidFill>
            <a:ln w="25400" cap="flat">
              <a:solidFill>
                <a:srgbClr val="5C0C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238" name="Line"/>
            <p:cNvSpPr/>
            <p:nvPr/>
          </p:nvSpPr>
          <p:spPr>
            <a:xfrm flipV="1">
              <a:off x="21166" y="249143"/>
              <a:ext cx="288050" cy="288049"/>
            </a:xfrm>
            <a:prstGeom prst="line">
              <a:avLst/>
            </a:prstGeom>
            <a:noFill/>
            <a:ln w="25400" cap="flat">
              <a:solidFill>
                <a:srgbClr val="5C0C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239" name="Line"/>
            <p:cNvSpPr/>
            <p:nvPr/>
          </p:nvSpPr>
          <p:spPr>
            <a:xfrm flipV="1">
              <a:off x="216424" y="278560"/>
              <a:ext cx="131029" cy="131028"/>
            </a:xfrm>
            <a:prstGeom prst="line">
              <a:avLst/>
            </a:prstGeom>
            <a:noFill/>
            <a:ln w="25400" cap="flat">
              <a:solidFill>
                <a:srgbClr val="5109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240" name="Line"/>
            <p:cNvSpPr/>
            <p:nvPr/>
          </p:nvSpPr>
          <p:spPr>
            <a:xfrm flipV="1">
              <a:off x="19041" y="241495"/>
              <a:ext cx="282527" cy="282527"/>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241" name="Line"/>
            <p:cNvSpPr/>
            <p:nvPr/>
          </p:nvSpPr>
          <p:spPr>
            <a:xfrm flipV="1">
              <a:off x="204260" y="279734"/>
              <a:ext cx="127899" cy="127900"/>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242" name="Circle"/>
            <p:cNvSpPr/>
            <p:nvPr/>
          </p:nvSpPr>
          <p:spPr>
            <a:xfrm rot="21600000">
              <a:off x="266465" y="0"/>
              <a:ext cx="324242" cy="324241"/>
            </a:xfrm>
            <a:prstGeom prst="ellipse">
              <a:avLst/>
            </a:prstGeom>
            <a:solidFill>
              <a:srgbClr val="C82506"/>
            </a:solidFill>
            <a:ln w="38100" cap="flat">
              <a:solidFill>
                <a:srgbClr val="580B01"/>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243" name="Circle"/>
            <p:cNvSpPr/>
            <p:nvPr/>
          </p:nvSpPr>
          <p:spPr>
            <a:xfrm rot="21600000">
              <a:off x="434653" y="47729"/>
              <a:ext cx="104800" cy="104799"/>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4252" name="Group"/>
          <p:cNvGrpSpPr/>
          <p:nvPr/>
        </p:nvGrpSpPr>
        <p:grpSpPr>
          <a:xfrm rot="2700000">
            <a:off x="8517836" y="6242171"/>
            <a:ext cx="590707" cy="549803"/>
            <a:chOff x="0" y="0"/>
            <a:chExt cx="590706" cy="549802"/>
          </a:xfrm>
        </p:grpSpPr>
        <p:sp>
          <p:nvSpPr>
            <p:cNvPr id="4245" name="Line"/>
            <p:cNvSpPr/>
            <p:nvPr/>
          </p:nvSpPr>
          <p:spPr>
            <a:xfrm rot="21600000">
              <a:off x="0" y="194284"/>
              <a:ext cx="439946" cy="35551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C82506"/>
            </a:solidFill>
            <a:ln w="25400" cap="flat">
              <a:solidFill>
                <a:srgbClr val="5C0C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246" name="Line"/>
            <p:cNvSpPr/>
            <p:nvPr/>
          </p:nvSpPr>
          <p:spPr>
            <a:xfrm flipV="1">
              <a:off x="21166" y="249143"/>
              <a:ext cx="288050" cy="288049"/>
            </a:xfrm>
            <a:prstGeom prst="line">
              <a:avLst/>
            </a:prstGeom>
            <a:noFill/>
            <a:ln w="25400" cap="flat">
              <a:solidFill>
                <a:srgbClr val="5C0C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247" name="Line"/>
            <p:cNvSpPr/>
            <p:nvPr/>
          </p:nvSpPr>
          <p:spPr>
            <a:xfrm flipV="1">
              <a:off x="216424" y="278560"/>
              <a:ext cx="131029" cy="131028"/>
            </a:xfrm>
            <a:prstGeom prst="line">
              <a:avLst/>
            </a:prstGeom>
            <a:noFill/>
            <a:ln w="25400" cap="flat">
              <a:solidFill>
                <a:srgbClr val="5109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248" name="Line"/>
            <p:cNvSpPr/>
            <p:nvPr/>
          </p:nvSpPr>
          <p:spPr>
            <a:xfrm flipV="1">
              <a:off x="19041" y="241495"/>
              <a:ext cx="282527" cy="282527"/>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249" name="Line"/>
            <p:cNvSpPr/>
            <p:nvPr/>
          </p:nvSpPr>
          <p:spPr>
            <a:xfrm flipV="1">
              <a:off x="204260" y="279734"/>
              <a:ext cx="127899" cy="127900"/>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250" name="Circle"/>
            <p:cNvSpPr/>
            <p:nvPr/>
          </p:nvSpPr>
          <p:spPr>
            <a:xfrm rot="21600000">
              <a:off x="266465" y="0"/>
              <a:ext cx="324242" cy="324241"/>
            </a:xfrm>
            <a:prstGeom prst="ellipse">
              <a:avLst/>
            </a:prstGeom>
            <a:solidFill>
              <a:srgbClr val="C82506"/>
            </a:solidFill>
            <a:ln w="38100" cap="flat">
              <a:solidFill>
                <a:srgbClr val="580B01"/>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251" name="Circle"/>
            <p:cNvSpPr/>
            <p:nvPr/>
          </p:nvSpPr>
          <p:spPr>
            <a:xfrm rot="21600000">
              <a:off x="434653" y="47729"/>
              <a:ext cx="104800" cy="104799"/>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4285" name="Group"/>
          <p:cNvGrpSpPr/>
          <p:nvPr/>
        </p:nvGrpSpPr>
        <p:grpSpPr>
          <a:xfrm>
            <a:off x="6600225" y="6113841"/>
            <a:ext cx="4229788" cy="806463"/>
            <a:chOff x="0" y="0"/>
            <a:chExt cx="4229788" cy="806461"/>
          </a:xfrm>
        </p:grpSpPr>
        <p:grpSp>
          <p:nvGrpSpPr>
            <p:cNvPr id="4260" name="Group"/>
            <p:cNvGrpSpPr/>
            <p:nvPr/>
          </p:nvGrpSpPr>
          <p:grpSpPr>
            <a:xfrm rot="2700000">
              <a:off x="2753964" y="128329"/>
              <a:ext cx="590707" cy="549803"/>
              <a:chOff x="0" y="0"/>
              <a:chExt cx="590706" cy="549802"/>
            </a:xfrm>
          </p:grpSpPr>
          <p:sp>
            <p:nvSpPr>
              <p:cNvPr id="4253" name="Line"/>
              <p:cNvSpPr/>
              <p:nvPr/>
            </p:nvSpPr>
            <p:spPr>
              <a:xfrm rot="21600000">
                <a:off x="0" y="194284"/>
                <a:ext cx="439946" cy="35551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C82506"/>
              </a:solidFill>
              <a:ln w="25400" cap="flat">
                <a:solidFill>
                  <a:srgbClr val="5C0C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254" name="Line"/>
              <p:cNvSpPr/>
              <p:nvPr/>
            </p:nvSpPr>
            <p:spPr>
              <a:xfrm flipV="1">
                <a:off x="21166" y="249143"/>
                <a:ext cx="288050" cy="288049"/>
              </a:xfrm>
              <a:prstGeom prst="line">
                <a:avLst/>
              </a:prstGeom>
              <a:noFill/>
              <a:ln w="25400" cap="flat">
                <a:solidFill>
                  <a:srgbClr val="5C0C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255" name="Line"/>
              <p:cNvSpPr/>
              <p:nvPr/>
            </p:nvSpPr>
            <p:spPr>
              <a:xfrm flipV="1">
                <a:off x="216424" y="278560"/>
                <a:ext cx="131029" cy="131028"/>
              </a:xfrm>
              <a:prstGeom prst="line">
                <a:avLst/>
              </a:prstGeom>
              <a:noFill/>
              <a:ln w="25400" cap="flat">
                <a:solidFill>
                  <a:srgbClr val="5109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256" name="Line"/>
              <p:cNvSpPr/>
              <p:nvPr/>
            </p:nvSpPr>
            <p:spPr>
              <a:xfrm flipV="1">
                <a:off x="19041" y="241495"/>
                <a:ext cx="282527" cy="282527"/>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257" name="Line"/>
              <p:cNvSpPr/>
              <p:nvPr/>
            </p:nvSpPr>
            <p:spPr>
              <a:xfrm flipV="1">
                <a:off x="204260" y="279734"/>
                <a:ext cx="127899" cy="127900"/>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258" name="Circle"/>
              <p:cNvSpPr/>
              <p:nvPr/>
            </p:nvSpPr>
            <p:spPr>
              <a:xfrm rot="21600000">
                <a:off x="266465" y="0"/>
                <a:ext cx="324242" cy="324241"/>
              </a:xfrm>
              <a:prstGeom prst="ellipse">
                <a:avLst/>
              </a:prstGeom>
              <a:solidFill>
                <a:srgbClr val="C82506"/>
              </a:solidFill>
              <a:ln w="38100" cap="flat">
                <a:solidFill>
                  <a:srgbClr val="580B01"/>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259" name="Circle"/>
              <p:cNvSpPr/>
              <p:nvPr/>
            </p:nvSpPr>
            <p:spPr>
              <a:xfrm rot="21600000">
                <a:off x="434653" y="47729"/>
                <a:ext cx="104800" cy="104799"/>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4268" name="Group"/>
            <p:cNvGrpSpPr/>
            <p:nvPr/>
          </p:nvGrpSpPr>
          <p:grpSpPr>
            <a:xfrm rot="2700000">
              <a:off x="3531204" y="128329"/>
              <a:ext cx="590707" cy="549803"/>
              <a:chOff x="0" y="0"/>
              <a:chExt cx="590706" cy="549802"/>
            </a:xfrm>
          </p:grpSpPr>
          <p:sp>
            <p:nvSpPr>
              <p:cNvPr id="4261" name="Line"/>
              <p:cNvSpPr/>
              <p:nvPr/>
            </p:nvSpPr>
            <p:spPr>
              <a:xfrm rot="21600000">
                <a:off x="0" y="194284"/>
                <a:ext cx="439946" cy="35551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C82506"/>
              </a:solidFill>
              <a:ln w="25400" cap="flat">
                <a:solidFill>
                  <a:srgbClr val="5C0C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262" name="Line"/>
              <p:cNvSpPr/>
              <p:nvPr/>
            </p:nvSpPr>
            <p:spPr>
              <a:xfrm flipV="1">
                <a:off x="21166" y="249143"/>
                <a:ext cx="288050" cy="288049"/>
              </a:xfrm>
              <a:prstGeom prst="line">
                <a:avLst/>
              </a:prstGeom>
              <a:noFill/>
              <a:ln w="25400" cap="flat">
                <a:solidFill>
                  <a:srgbClr val="5C0C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263" name="Line"/>
              <p:cNvSpPr/>
              <p:nvPr/>
            </p:nvSpPr>
            <p:spPr>
              <a:xfrm flipV="1">
                <a:off x="216424" y="278560"/>
                <a:ext cx="131029" cy="131028"/>
              </a:xfrm>
              <a:prstGeom prst="line">
                <a:avLst/>
              </a:prstGeom>
              <a:noFill/>
              <a:ln w="25400" cap="flat">
                <a:solidFill>
                  <a:srgbClr val="5109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264" name="Line"/>
              <p:cNvSpPr/>
              <p:nvPr/>
            </p:nvSpPr>
            <p:spPr>
              <a:xfrm flipV="1">
                <a:off x="19041" y="241495"/>
                <a:ext cx="282527" cy="282527"/>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265" name="Line"/>
              <p:cNvSpPr/>
              <p:nvPr/>
            </p:nvSpPr>
            <p:spPr>
              <a:xfrm flipV="1">
                <a:off x="204260" y="279734"/>
                <a:ext cx="127899" cy="127900"/>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266" name="Circle"/>
              <p:cNvSpPr/>
              <p:nvPr/>
            </p:nvSpPr>
            <p:spPr>
              <a:xfrm rot="21600000">
                <a:off x="266465" y="0"/>
                <a:ext cx="324242" cy="324241"/>
              </a:xfrm>
              <a:prstGeom prst="ellipse">
                <a:avLst/>
              </a:prstGeom>
              <a:solidFill>
                <a:srgbClr val="C82506"/>
              </a:solidFill>
              <a:ln w="38100" cap="flat">
                <a:solidFill>
                  <a:srgbClr val="580B01"/>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267" name="Circle"/>
              <p:cNvSpPr/>
              <p:nvPr/>
            </p:nvSpPr>
            <p:spPr>
              <a:xfrm rot="21600000">
                <a:off x="434653" y="47729"/>
                <a:ext cx="104800" cy="104799"/>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4276" name="Group"/>
            <p:cNvGrpSpPr/>
            <p:nvPr/>
          </p:nvGrpSpPr>
          <p:grpSpPr>
            <a:xfrm rot="2700000">
              <a:off x="968476" y="128329"/>
              <a:ext cx="590708" cy="549803"/>
              <a:chOff x="0" y="0"/>
              <a:chExt cx="590706" cy="549802"/>
            </a:xfrm>
          </p:grpSpPr>
          <p:sp>
            <p:nvSpPr>
              <p:cNvPr id="4269" name="Line"/>
              <p:cNvSpPr/>
              <p:nvPr/>
            </p:nvSpPr>
            <p:spPr>
              <a:xfrm rot="21600000">
                <a:off x="0" y="194284"/>
                <a:ext cx="439946" cy="35551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C82506"/>
              </a:solidFill>
              <a:ln w="25400" cap="flat">
                <a:solidFill>
                  <a:srgbClr val="5C0C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270" name="Line"/>
              <p:cNvSpPr/>
              <p:nvPr/>
            </p:nvSpPr>
            <p:spPr>
              <a:xfrm flipV="1">
                <a:off x="21166" y="249143"/>
                <a:ext cx="288050" cy="288049"/>
              </a:xfrm>
              <a:prstGeom prst="line">
                <a:avLst/>
              </a:prstGeom>
              <a:noFill/>
              <a:ln w="25400" cap="flat">
                <a:solidFill>
                  <a:srgbClr val="5C0C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271" name="Line"/>
              <p:cNvSpPr/>
              <p:nvPr/>
            </p:nvSpPr>
            <p:spPr>
              <a:xfrm flipV="1">
                <a:off x="216424" y="278560"/>
                <a:ext cx="131029" cy="131028"/>
              </a:xfrm>
              <a:prstGeom prst="line">
                <a:avLst/>
              </a:prstGeom>
              <a:noFill/>
              <a:ln w="25400" cap="flat">
                <a:solidFill>
                  <a:srgbClr val="5109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272" name="Line"/>
              <p:cNvSpPr/>
              <p:nvPr/>
            </p:nvSpPr>
            <p:spPr>
              <a:xfrm flipV="1">
                <a:off x="19041" y="241495"/>
                <a:ext cx="282527" cy="282527"/>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273" name="Line"/>
              <p:cNvSpPr/>
              <p:nvPr/>
            </p:nvSpPr>
            <p:spPr>
              <a:xfrm flipV="1">
                <a:off x="204260" y="279734"/>
                <a:ext cx="127899" cy="127900"/>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274" name="Circle"/>
              <p:cNvSpPr/>
              <p:nvPr/>
            </p:nvSpPr>
            <p:spPr>
              <a:xfrm rot="21600000">
                <a:off x="266465" y="0"/>
                <a:ext cx="324242" cy="324241"/>
              </a:xfrm>
              <a:prstGeom prst="ellipse">
                <a:avLst/>
              </a:prstGeom>
              <a:solidFill>
                <a:srgbClr val="C82506"/>
              </a:solidFill>
              <a:ln w="38100" cap="flat">
                <a:solidFill>
                  <a:srgbClr val="580B01"/>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275" name="Circle"/>
              <p:cNvSpPr/>
              <p:nvPr/>
            </p:nvSpPr>
            <p:spPr>
              <a:xfrm rot="21600000">
                <a:off x="434653" y="47729"/>
                <a:ext cx="104800" cy="104799"/>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4284" name="Group"/>
            <p:cNvGrpSpPr/>
            <p:nvPr/>
          </p:nvGrpSpPr>
          <p:grpSpPr>
            <a:xfrm rot="2700000">
              <a:off x="107877" y="128329"/>
              <a:ext cx="590707" cy="549803"/>
              <a:chOff x="0" y="0"/>
              <a:chExt cx="590706" cy="549802"/>
            </a:xfrm>
          </p:grpSpPr>
          <p:sp>
            <p:nvSpPr>
              <p:cNvPr id="4277" name="Line"/>
              <p:cNvSpPr/>
              <p:nvPr/>
            </p:nvSpPr>
            <p:spPr>
              <a:xfrm rot="21600000">
                <a:off x="0" y="194284"/>
                <a:ext cx="439946" cy="35551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C82506"/>
              </a:solidFill>
              <a:ln w="25400" cap="flat">
                <a:solidFill>
                  <a:srgbClr val="5C0C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278" name="Line"/>
              <p:cNvSpPr/>
              <p:nvPr/>
            </p:nvSpPr>
            <p:spPr>
              <a:xfrm flipV="1">
                <a:off x="21166" y="249143"/>
                <a:ext cx="288050" cy="288049"/>
              </a:xfrm>
              <a:prstGeom prst="line">
                <a:avLst/>
              </a:prstGeom>
              <a:noFill/>
              <a:ln w="25400" cap="flat">
                <a:solidFill>
                  <a:srgbClr val="5C0C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279" name="Line"/>
              <p:cNvSpPr/>
              <p:nvPr/>
            </p:nvSpPr>
            <p:spPr>
              <a:xfrm flipV="1">
                <a:off x="216424" y="278560"/>
                <a:ext cx="131029" cy="131028"/>
              </a:xfrm>
              <a:prstGeom prst="line">
                <a:avLst/>
              </a:prstGeom>
              <a:noFill/>
              <a:ln w="25400" cap="flat">
                <a:solidFill>
                  <a:srgbClr val="5109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280" name="Line"/>
              <p:cNvSpPr/>
              <p:nvPr/>
            </p:nvSpPr>
            <p:spPr>
              <a:xfrm flipV="1">
                <a:off x="19041" y="241495"/>
                <a:ext cx="282527" cy="282527"/>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281" name="Line"/>
              <p:cNvSpPr/>
              <p:nvPr/>
            </p:nvSpPr>
            <p:spPr>
              <a:xfrm flipV="1">
                <a:off x="204260" y="279734"/>
                <a:ext cx="127899" cy="127900"/>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282" name="Circle"/>
              <p:cNvSpPr/>
              <p:nvPr/>
            </p:nvSpPr>
            <p:spPr>
              <a:xfrm rot="21600000">
                <a:off x="266465" y="0"/>
                <a:ext cx="324242" cy="324241"/>
              </a:xfrm>
              <a:prstGeom prst="ellipse">
                <a:avLst/>
              </a:prstGeom>
              <a:solidFill>
                <a:srgbClr val="C82506"/>
              </a:solidFill>
              <a:ln w="38100" cap="flat">
                <a:solidFill>
                  <a:srgbClr val="580B01"/>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283" name="Circle"/>
              <p:cNvSpPr/>
              <p:nvPr/>
            </p:nvSpPr>
            <p:spPr>
              <a:xfrm rot="21600000">
                <a:off x="434653" y="47729"/>
                <a:ext cx="104800" cy="104799"/>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grpSp>
        <p:nvGrpSpPr>
          <p:cNvPr id="4318" name="Group"/>
          <p:cNvGrpSpPr/>
          <p:nvPr/>
        </p:nvGrpSpPr>
        <p:grpSpPr>
          <a:xfrm>
            <a:off x="7526996" y="2640476"/>
            <a:ext cx="2593612" cy="1102027"/>
            <a:chOff x="0" y="0"/>
            <a:chExt cx="2593611" cy="1102025"/>
          </a:xfrm>
        </p:grpSpPr>
        <p:grpSp>
          <p:nvGrpSpPr>
            <p:cNvPr id="4293" name="Group"/>
            <p:cNvGrpSpPr/>
            <p:nvPr/>
          </p:nvGrpSpPr>
          <p:grpSpPr>
            <a:xfrm rot="2700000">
              <a:off x="1492893" y="128329"/>
              <a:ext cx="590707" cy="549803"/>
              <a:chOff x="0" y="0"/>
              <a:chExt cx="590706" cy="549802"/>
            </a:xfrm>
          </p:grpSpPr>
          <p:sp>
            <p:nvSpPr>
              <p:cNvPr id="4286" name="Line"/>
              <p:cNvSpPr/>
              <p:nvPr/>
            </p:nvSpPr>
            <p:spPr>
              <a:xfrm rot="21600000">
                <a:off x="0" y="194284"/>
                <a:ext cx="439946" cy="35551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C82506"/>
              </a:solidFill>
              <a:ln w="25400" cap="flat">
                <a:solidFill>
                  <a:srgbClr val="5C0C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287" name="Line"/>
              <p:cNvSpPr/>
              <p:nvPr/>
            </p:nvSpPr>
            <p:spPr>
              <a:xfrm flipV="1">
                <a:off x="21166" y="249143"/>
                <a:ext cx="288050" cy="288049"/>
              </a:xfrm>
              <a:prstGeom prst="line">
                <a:avLst/>
              </a:prstGeom>
              <a:noFill/>
              <a:ln w="25400" cap="flat">
                <a:solidFill>
                  <a:srgbClr val="5C0C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288" name="Line"/>
              <p:cNvSpPr/>
              <p:nvPr/>
            </p:nvSpPr>
            <p:spPr>
              <a:xfrm flipV="1">
                <a:off x="216424" y="278560"/>
                <a:ext cx="131029" cy="131028"/>
              </a:xfrm>
              <a:prstGeom prst="line">
                <a:avLst/>
              </a:prstGeom>
              <a:noFill/>
              <a:ln w="25400" cap="flat">
                <a:solidFill>
                  <a:srgbClr val="5109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289" name="Line"/>
              <p:cNvSpPr/>
              <p:nvPr/>
            </p:nvSpPr>
            <p:spPr>
              <a:xfrm flipV="1">
                <a:off x="19041" y="241495"/>
                <a:ext cx="282527" cy="282527"/>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290" name="Line"/>
              <p:cNvSpPr/>
              <p:nvPr/>
            </p:nvSpPr>
            <p:spPr>
              <a:xfrm flipV="1">
                <a:off x="204260" y="279734"/>
                <a:ext cx="127899" cy="127900"/>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291" name="Circle"/>
              <p:cNvSpPr/>
              <p:nvPr/>
            </p:nvSpPr>
            <p:spPr>
              <a:xfrm rot="21600000">
                <a:off x="266465" y="0"/>
                <a:ext cx="324242" cy="324241"/>
              </a:xfrm>
              <a:prstGeom prst="ellipse">
                <a:avLst/>
              </a:prstGeom>
              <a:solidFill>
                <a:srgbClr val="C82506"/>
              </a:solidFill>
              <a:ln w="38100" cap="flat">
                <a:solidFill>
                  <a:srgbClr val="580B01"/>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292" name="Circle"/>
              <p:cNvSpPr/>
              <p:nvPr/>
            </p:nvSpPr>
            <p:spPr>
              <a:xfrm rot="21600000">
                <a:off x="434653" y="47729"/>
                <a:ext cx="104800" cy="104799"/>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4301" name="Group"/>
            <p:cNvGrpSpPr/>
            <p:nvPr/>
          </p:nvGrpSpPr>
          <p:grpSpPr>
            <a:xfrm rot="2700000">
              <a:off x="1895027" y="423893"/>
              <a:ext cx="590707" cy="549804"/>
              <a:chOff x="0" y="0"/>
              <a:chExt cx="590706" cy="549802"/>
            </a:xfrm>
          </p:grpSpPr>
          <p:sp>
            <p:nvSpPr>
              <p:cNvPr id="4294" name="Line"/>
              <p:cNvSpPr/>
              <p:nvPr/>
            </p:nvSpPr>
            <p:spPr>
              <a:xfrm rot="21600000">
                <a:off x="0" y="194284"/>
                <a:ext cx="439946" cy="35551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C82506"/>
              </a:solidFill>
              <a:ln w="25400" cap="flat">
                <a:solidFill>
                  <a:srgbClr val="5C0C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295" name="Line"/>
              <p:cNvSpPr/>
              <p:nvPr/>
            </p:nvSpPr>
            <p:spPr>
              <a:xfrm flipV="1">
                <a:off x="21166" y="249143"/>
                <a:ext cx="288050" cy="288049"/>
              </a:xfrm>
              <a:prstGeom prst="line">
                <a:avLst/>
              </a:prstGeom>
              <a:noFill/>
              <a:ln w="25400" cap="flat">
                <a:solidFill>
                  <a:srgbClr val="5C0C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296" name="Line"/>
              <p:cNvSpPr/>
              <p:nvPr/>
            </p:nvSpPr>
            <p:spPr>
              <a:xfrm flipV="1">
                <a:off x="216424" y="278560"/>
                <a:ext cx="131029" cy="131028"/>
              </a:xfrm>
              <a:prstGeom prst="line">
                <a:avLst/>
              </a:prstGeom>
              <a:noFill/>
              <a:ln w="25400" cap="flat">
                <a:solidFill>
                  <a:srgbClr val="5109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297" name="Line"/>
              <p:cNvSpPr/>
              <p:nvPr/>
            </p:nvSpPr>
            <p:spPr>
              <a:xfrm flipV="1">
                <a:off x="19041" y="241495"/>
                <a:ext cx="282527" cy="282527"/>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298" name="Line"/>
              <p:cNvSpPr/>
              <p:nvPr/>
            </p:nvSpPr>
            <p:spPr>
              <a:xfrm flipV="1">
                <a:off x="204260" y="279734"/>
                <a:ext cx="127899" cy="127900"/>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299" name="Circle"/>
              <p:cNvSpPr/>
              <p:nvPr/>
            </p:nvSpPr>
            <p:spPr>
              <a:xfrm rot="21600000">
                <a:off x="266465" y="0"/>
                <a:ext cx="324242" cy="324241"/>
              </a:xfrm>
              <a:prstGeom prst="ellipse">
                <a:avLst/>
              </a:prstGeom>
              <a:solidFill>
                <a:srgbClr val="C82506"/>
              </a:solidFill>
              <a:ln w="38100" cap="flat">
                <a:solidFill>
                  <a:srgbClr val="580B01"/>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300" name="Circle"/>
              <p:cNvSpPr/>
              <p:nvPr/>
            </p:nvSpPr>
            <p:spPr>
              <a:xfrm rot="21600000">
                <a:off x="434653" y="47729"/>
                <a:ext cx="104800" cy="104799"/>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4309" name="Group"/>
            <p:cNvGrpSpPr/>
            <p:nvPr/>
          </p:nvGrpSpPr>
          <p:grpSpPr>
            <a:xfrm rot="2700000">
              <a:off x="550690" y="128329"/>
              <a:ext cx="590707" cy="549803"/>
              <a:chOff x="0" y="0"/>
              <a:chExt cx="590706" cy="549802"/>
            </a:xfrm>
          </p:grpSpPr>
          <p:sp>
            <p:nvSpPr>
              <p:cNvPr id="4302" name="Line"/>
              <p:cNvSpPr/>
              <p:nvPr/>
            </p:nvSpPr>
            <p:spPr>
              <a:xfrm rot="21600000">
                <a:off x="0" y="194284"/>
                <a:ext cx="439946" cy="35551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C82506"/>
              </a:solidFill>
              <a:ln w="25400" cap="flat">
                <a:solidFill>
                  <a:srgbClr val="5C0C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303" name="Line"/>
              <p:cNvSpPr/>
              <p:nvPr/>
            </p:nvSpPr>
            <p:spPr>
              <a:xfrm flipV="1">
                <a:off x="21166" y="249143"/>
                <a:ext cx="288050" cy="288049"/>
              </a:xfrm>
              <a:prstGeom prst="line">
                <a:avLst/>
              </a:prstGeom>
              <a:noFill/>
              <a:ln w="25400" cap="flat">
                <a:solidFill>
                  <a:srgbClr val="5C0C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304" name="Line"/>
              <p:cNvSpPr/>
              <p:nvPr/>
            </p:nvSpPr>
            <p:spPr>
              <a:xfrm flipV="1">
                <a:off x="216424" y="278560"/>
                <a:ext cx="131029" cy="131028"/>
              </a:xfrm>
              <a:prstGeom prst="line">
                <a:avLst/>
              </a:prstGeom>
              <a:noFill/>
              <a:ln w="25400" cap="flat">
                <a:solidFill>
                  <a:srgbClr val="5109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305" name="Line"/>
              <p:cNvSpPr/>
              <p:nvPr/>
            </p:nvSpPr>
            <p:spPr>
              <a:xfrm flipV="1">
                <a:off x="19041" y="241495"/>
                <a:ext cx="282527" cy="282527"/>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306" name="Line"/>
              <p:cNvSpPr/>
              <p:nvPr/>
            </p:nvSpPr>
            <p:spPr>
              <a:xfrm flipV="1">
                <a:off x="204260" y="279734"/>
                <a:ext cx="127899" cy="127900"/>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307" name="Circle"/>
              <p:cNvSpPr/>
              <p:nvPr/>
            </p:nvSpPr>
            <p:spPr>
              <a:xfrm rot="21600000">
                <a:off x="266465" y="0"/>
                <a:ext cx="324242" cy="324241"/>
              </a:xfrm>
              <a:prstGeom prst="ellipse">
                <a:avLst/>
              </a:prstGeom>
              <a:solidFill>
                <a:srgbClr val="C82506"/>
              </a:solidFill>
              <a:ln w="38100" cap="flat">
                <a:solidFill>
                  <a:srgbClr val="580B01"/>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308" name="Circle"/>
              <p:cNvSpPr/>
              <p:nvPr/>
            </p:nvSpPr>
            <p:spPr>
              <a:xfrm rot="21600000">
                <a:off x="434653" y="47729"/>
                <a:ext cx="104800" cy="104799"/>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4317" name="Group"/>
            <p:cNvGrpSpPr/>
            <p:nvPr/>
          </p:nvGrpSpPr>
          <p:grpSpPr>
            <a:xfrm rot="2700000">
              <a:off x="107877" y="423893"/>
              <a:ext cx="590707" cy="549804"/>
              <a:chOff x="0" y="0"/>
              <a:chExt cx="590706" cy="549802"/>
            </a:xfrm>
          </p:grpSpPr>
          <p:sp>
            <p:nvSpPr>
              <p:cNvPr id="4310" name="Line"/>
              <p:cNvSpPr/>
              <p:nvPr/>
            </p:nvSpPr>
            <p:spPr>
              <a:xfrm rot="21600000">
                <a:off x="0" y="194284"/>
                <a:ext cx="439946" cy="35551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C82506"/>
              </a:solidFill>
              <a:ln w="25400" cap="flat">
                <a:solidFill>
                  <a:srgbClr val="5C0C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311" name="Line"/>
              <p:cNvSpPr/>
              <p:nvPr/>
            </p:nvSpPr>
            <p:spPr>
              <a:xfrm flipV="1">
                <a:off x="21166" y="249143"/>
                <a:ext cx="288050" cy="288049"/>
              </a:xfrm>
              <a:prstGeom prst="line">
                <a:avLst/>
              </a:prstGeom>
              <a:noFill/>
              <a:ln w="25400" cap="flat">
                <a:solidFill>
                  <a:srgbClr val="5C0C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312" name="Line"/>
              <p:cNvSpPr/>
              <p:nvPr/>
            </p:nvSpPr>
            <p:spPr>
              <a:xfrm flipV="1">
                <a:off x="216424" y="278560"/>
                <a:ext cx="131029" cy="131028"/>
              </a:xfrm>
              <a:prstGeom prst="line">
                <a:avLst/>
              </a:prstGeom>
              <a:noFill/>
              <a:ln w="25400" cap="flat">
                <a:solidFill>
                  <a:srgbClr val="5109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313" name="Line"/>
              <p:cNvSpPr/>
              <p:nvPr/>
            </p:nvSpPr>
            <p:spPr>
              <a:xfrm flipV="1">
                <a:off x="19041" y="241495"/>
                <a:ext cx="282527" cy="282527"/>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314" name="Line"/>
              <p:cNvSpPr/>
              <p:nvPr/>
            </p:nvSpPr>
            <p:spPr>
              <a:xfrm flipV="1">
                <a:off x="204260" y="279734"/>
                <a:ext cx="127899" cy="127900"/>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315" name="Circle"/>
              <p:cNvSpPr/>
              <p:nvPr/>
            </p:nvSpPr>
            <p:spPr>
              <a:xfrm rot="21600000">
                <a:off x="266465" y="0"/>
                <a:ext cx="324242" cy="324241"/>
              </a:xfrm>
              <a:prstGeom prst="ellipse">
                <a:avLst/>
              </a:prstGeom>
              <a:solidFill>
                <a:srgbClr val="C82506"/>
              </a:solidFill>
              <a:ln w="38100" cap="flat">
                <a:solidFill>
                  <a:srgbClr val="580B01"/>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316" name="Circle"/>
              <p:cNvSpPr/>
              <p:nvPr/>
            </p:nvSpPr>
            <p:spPr>
              <a:xfrm rot="21600000">
                <a:off x="434653" y="47729"/>
                <a:ext cx="104800" cy="104799"/>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pic>
        <p:nvPicPr>
          <p:cNvPr id="4319" name="handshake-white.png" descr="handshake-white.png"/>
          <p:cNvPicPr>
            <a:picLocks noChangeAspect="1"/>
          </p:cNvPicPr>
          <p:nvPr/>
        </p:nvPicPr>
        <p:blipFill>
          <a:blip r:embed="rId10">
            <a:extLst/>
          </a:blip>
          <a:stretch>
            <a:fillRect/>
          </a:stretch>
        </p:blipFill>
        <p:spPr>
          <a:xfrm>
            <a:off x="4686113" y="3639251"/>
            <a:ext cx="2482546" cy="1237550"/>
          </a:xfrm>
          <a:prstGeom prst="rect">
            <a:avLst/>
          </a:prstGeom>
          <a:ln w="12700">
            <a:miter lim="400000"/>
          </a:ln>
        </p:spPr>
      </p:pic>
      <p:sp>
        <p:nvSpPr>
          <p:cNvPr id="4320" name="The PKI in Today’s Web"/>
          <p:cNvSpPr txBox="1"/>
          <p:nvPr/>
        </p:nvSpPr>
        <p:spPr>
          <a:xfrm>
            <a:off x="707135" y="-225939"/>
            <a:ext cx="11417301" cy="19558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lstStyle>
            <a:lvl1pPr>
              <a:defRPr b="0" sz="5600">
                <a:solidFill>
                  <a:srgbClr val="FFE44F"/>
                </a:solidFill>
                <a:latin typeface="Gill Sans"/>
                <a:ea typeface="Gill Sans"/>
                <a:cs typeface="Gill Sans"/>
                <a:sym typeface="Gill Sans"/>
              </a:defRPr>
            </a:lvl1pPr>
          </a:lstStyle>
          <a:p>
            <a:pPr/>
            <a:r>
              <a:t>The PKI in Today’s Web</a:t>
            </a:r>
          </a:p>
        </p:txBody>
      </p:sp>
      <p:sp>
        <p:nvSpPr>
          <p:cNvPr id="4321" name="Third-party hosting providers know their customers’ private keys"/>
          <p:cNvSpPr txBox="1"/>
          <p:nvPr/>
        </p:nvSpPr>
        <p:spPr>
          <a:xfrm>
            <a:off x="2105171" y="7398494"/>
            <a:ext cx="8990888" cy="1524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0" sz="4900">
                <a:latin typeface="Gill Sans"/>
                <a:ea typeface="Gill Sans"/>
                <a:cs typeface="Gill Sans"/>
                <a:sym typeface="Gill Sans"/>
              </a:defRPr>
            </a:pPr>
            <a:r>
              <a:t>Third-party hosting providers</a:t>
            </a:r>
            <a:br/>
            <a:r>
              <a:rPr>
                <a:solidFill>
                  <a:srgbClr val="FFD12A"/>
                </a:solidFill>
              </a:rPr>
              <a:t>know their customers’ private keys</a:t>
            </a:r>
          </a:p>
        </p:txBody>
      </p:sp>
      <p:sp>
        <p:nvSpPr>
          <p:cNvPr id="4322" name="Text"/>
          <p:cNvSpPr txBox="1"/>
          <p:nvPr/>
        </p:nvSpPr>
        <p:spPr>
          <a:xfrm>
            <a:off x="11963814" y="9230318"/>
            <a:ext cx="368504" cy="342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defRPr sz="1600">
                <a:solidFill>
                  <a:srgbClr val="FFFB00"/>
                </a:solidFill>
                <a:latin typeface="Gill Sans"/>
                <a:ea typeface="Gill Sans"/>
                <a:cs typeface="Gill Sans"/>
                <a:sym typeface="Gill Sans"/>
              </a:defRPr>
            </a:lvl1p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4230"/>
                                        </p:tgtEl>
                                        <p:attrNameLst>
                                          <p:attrName>style.visibility</p:attrName>
                                        </p:attrNameLst>
                                      </p:cBhvr>
                                      <p:to>
                                        <p:strVal val="visible"/>
                                      </p:to>
                                    </p:set>
                                    <p:animEffect filter="wipe(left)" transition="in">
                                      <p:cBhvr>
                                        <p:cTn id="7" dur="600"/>
                                        <p:tgtEl>
                                          <p:spTgt spid="4230"/>
                                        </p:tgtEl>
                                      </p:cBhvr>
                                    </p:animEffect>
                                  </p:childTnLst>
                                </p:cTn>
                              </p:par>
                            </p:childTnLst>
                          </p:cTn>
                        </p:par>
                        <p:par>
                          <p:cTn id="8" fill="hold">
                            <p:stCondLst>
                              <p:cond delay="600"/>
                            </p:stCondLst>
                            <p:childTnLst>
                              <p:par>
                                <p:cTn id="9" presetClass="entr" nodeType="afterEffect" presetID="9" grpId="2" fill="hold">
                                  <p:stCondLst>
                                    <p:cond delay="0"/>
                                  </p:stCondLst>
                                  <p:iterate type="el" backwards="0">
                                    <p:tmAbs val="0"/>
                                  </p:iterate>
                                  <p:childTnLst>
                                    <p:set>
                                      <p:cBhvr>
                                        <p:cTn id="10" fill="hold"/>
                                        <p:tgtEl>
                                          <p:spTgt spid="4222"/>
                                        </p:tgtEl>
                                        <p:attrNameLst>
                                          <p:attrName>style.visibility</p:attrName>
                                        </p:attrNameLst>
                                      </p:cBhvr>
                                      <p:to>
                                        <p:strVal val="visible"/>
                                      </p:to>
                                    </p:set>
                                    <p:animEffect filter="dissolve" transition="in">
                                      <p:cBhvr>
                                        <p:cTn id="11" dur="499"/>
                                        <p:tgtEl>
                                          <p:spTgt spid="4222"/>
                                        </p:tgtEl>
                                      </p:cBhvr>
                                    </p:animEffect>
                                  </p:childTnLst>
                                </p:cTn>
                              </p:par>
                            </p:childTnLst>
                          </p:cTn>
                        </p:par>
                      </p:childTnLst>
                    </p:cTn>
                  </p:par>
                  <p:par>
                    <p:cTn id="12" fill="hold">
                      <p:stCondLst>
                        <p:cond delay="indefinite"/>
                      </p:stCondLst>
                      <p:childTnLst>
                        <p:par>
                          <p:cTn id="13" fill="hold">
                            <p:stCondLst>
                              <p:cond delay="0"/>
                            </p:stCondLst>
                            <p:childTnLst>
                              <p:par>
                                <p:cTn id="14" presetClass="path" nodeType="clickEffect" presetSubtype="0" presetID="-1" grpId="3" accel="50000" decel="50000" fill="hold">
                                  <p:stCondLst>
                                    <p:cond delay="0"/>
                                  </p:stCondLst>
                                  <p:childTnLst>
                                    <p:animMotion path="M 0.000000 0.000000 C -0.056991 -0.031595 -0.116135 -0.055789 -0.176610 -0.072245 C -0.232259 -0.087389 -0.288807 -0.095916 -0.345587 -0.097727" origin="layout" pathEditMode="relative">
                                      <p:cBhvr>
                                        <p:cTn id="15" dur="1000" fill="hold"/>
                                        <p:tgtEl>
                                          <p:spTgt spid="4222"/>
                                        </p:tgtEl>
                                        <p:attrNameLst>
                                          <p:attrName>ppt_x</p:attrName>
                                          <p:attrName>ppt_y</p:attrName>
                                        </p:attrNameLst>
                                      </p:cBhvr>
                                    </p:animMotion>
                                  </p:childTnLst>
                                </p:cTn>
                              </p:par>
                            </p:childTnLst>
                          </p:cTn>
                        </p:par>
                      </p:childTnLst>
                    </p:cTn>
                  </p:par>
                  <p:par>
                    <p:cTn id="16" fill="hold">
                      <p:stCondLst>
                        <p:cond delay="indefinite"/>
                      </p:stCondLst>
                      <p:childTnLst>
                        <p:par>
                          <p:cTn id="17" fill="hold">
                            <p:stCondLst>
                              <p:cond delay="0"/>
                            </p:stCondLst>
                            <p:childTnLst>
                              <p:par>
                                <p:cTn id="18" presetClass="entr" nodeType="clickEffect" presetID="9" grpId="4" fill="hold">
                                  <p:stCondLst>
                                    <p:cond delay="0"/>
                                  </p:stCondLst>
                                  <p:iterate type="el" backwards="0">
                                    <p:tmAbs val="0"/>
                                  </p:iterate>
                                  <p:childTnLst>
                                    <p:set>
                                      <p:cBhvr>
                                        <p:cTn id="19" fill="hold"/>
                                        <p:tgtEl>
                                          <p:spTgt spid="4319"/>
                                        </p:tgtEl>
                                        <p:attrNameLst>
                                          <p:attrName>style.visibility</p:attrName>
                                        </p:attrNameLst>
                                      </p:cBhvr>
                                      <p:to>
                                        <p:strVal val="visible"/>
                                      </p:to>
                                    </p:set>
                                    <p:animEffect filter="dissolve" transition="in">
                                      <p:cBhvr>
                                        <p:cTn id="20" dur="500"/>
                                        <p:tgtEl>
                                          <p:spTgt spid="4319"/>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ID="9" grpId="5" fill="hold">
                                  <p:stCondLst>
                                    <p:cond delay="0"/>
                                  </p:stCondLst>
                                  <p:iterate type="el" backwards="0">
                                    <p:tmAbs val="0"/>
                                  </p:iterate>
                                  <p:childTnLst>
                                    <p:set>
                                      <p:cBhvr>
                                        <p:cTn id="24" fill="hold"/>
                                        <p:tgtEl>
                                          <p:spTgt spid="4244"/>
                                        </p:tgtEl>
                                        <p:attrNameLst>
                                          <p:attrName>style.visibility</p:attrName>
                                        </p:attrNameLst>
                                      </p:cBhvr>
                                      <p:to>
                                        <p:strVal val="visible"/>
                                      </p:to>
                                    </p:set>
                                    <p:animEffect filter="dissolve" transition="in">
                                      <p:cBhvr>
                                        <p:cTn id="25" dur="499"/>
                                        <p:tgtEl>
                                          <p:spTgt spid="4244"/>
                                        </p:tgtEl>
                                      </p:cBhvr>
                                    </p:animEffect>
                                  </p:childTnLst>
                                </p:cTn>
                              </p:par>
                            </p:childTnLst>
                          </p:cTn>
                        </p:par>
                      </p:childTnLst>
                    </p:cTn>
                  </p:par>
                  <p:par>
                    <p:cTn id="26" fill="hold">
                      <p:stCondLst>
                        <p:cond delay="indefinite"/>
                      </p:stCondLst>
                      <p:childTnLst>
                        <p:par>
                          <p:cTn id="27" fill="hold">
                            <p:stCondLst>
                              <p:cond delay="0"/>
                            </p:stCondLst>
                            <p:childTnLst>
                              <p:par>
                                <p:cTn id="28" presetClass="entr" nodeType="clickEffect" presetID="9" grpId="6" fill="hold">
                                  <p:stCondLst>
                                    <p:cond delay="0"/>
                                  </p:stCondLst>
                                  <p:iterate type="el" backwards="0">
                                    <p:tmAbs val="0"/>
                                  </p:iterate>
                                  <p:childTnLst>
                                    <p:set>
                                      <p:cBhvr>
                                        <p:cTn id="29" fill="hold"/>
                                        <p:tgtEl>
                                          <p:spTgt spid="4285"/>
                                        </p:tgtEl>
                                        <p:attrNameLst>
                                          <p:attrName>style.visibility</p:attrName>
                                        </p:attrNameLst>
                                      </p:cBhvr>
                                      <p:to>
                                        <p:strVal val="visible"/>
                                      </p:to>
                                    </p:set>
                                    <p:animEffect filter="dissolve" transition="in">
                                      <p:cBhvr>
                                        <p:cTn id="30" dur="499"/>
                                        <p:tgtEl>
                                          <p:spTgt spid="4285"/>
                                        </p:tgtEl>
                                      </p:cBhvr>
                                    </p:animEffect>
                                  </p:childTnLst>
                                </p:cTn>
                              </p:par>
                            </p:childTnLst>
                          </p:cTn>
                        </p:par>
                      </p:childTnLst>
                    </p:cTn>
                  </p:par>
                  <p:par>
                    <p:cTn id="31" fill="hold">
                      <p:stCondLst>
                        <p:cond delay="indefinite"/>
                      </p:stCondLst>
                      <p:childTnLst>
                        <p:par>
                          <p:cTn id="32" fill="hold">
                            <p:stCondLst>
                              <p:cond delay="0"/>
                            </p:stCondLst>
                            <p:childTnLst>
                              <p:par>
                                <p:cTn id="33" presetClass="entr" nodeType="clickEffect" presetID="9" grpId="7" fill="hold">
                                  <p:stCondLst>
                                    <p:cond delay="0"/>
                                  </p:stCondLst>
                                  <p:iterate type="el" backwards="0">
                                    <p:tmAbs val="0"/>
                                  </p:iterate>
                                  <p:childTnLst>
                                    <p:set>
                                      <p:cBhvr>
                                        <p:cTn id="34" fill="hold"/>
                                        <p:tgtEl>
                                          <p:spTgt spid="4318"/>
                                        </p:tgtEl>
                                        <p:attrNameLst>
                                          <p:attrName>style.visibility</p:attrName>
                                        </p:attrNameLst>
                                      </p:cBhvr>
                                      <p:to>
                                        <p:strVal val="visible"/>
                                      </p:to>
                                    </p:set>
                                    <p:animEffect filter="dissolve" transition="in">
                                      <p:cBhvr>
                                        <p:cTn id="35" dur="499"/>
                                        <p:tgtEl>
                                          <p:spTgt spid="4318"/>
                                        </p:tgtEl>
                                      </p:cBhvr>
                                    </p:animEffect>
                                  </p:childTnLst>
                                </p:cTn>
                              </p:par>
                            </p:childTnLst>
                          </p:cTn>
                        </p:par>
                      </p:childTnLst>
                    </p:cTn>
                  </p:par>
                  <p:par>
                    <p:cTn id="36" fill="hold">
                      <p:stCondLst>
                        <p:cond delay="indefinite"/>
                      </p:stCondLst>
                      <p:childTnLst>
                        <p:par>
                          <p:cTn id="37" fill="hold">
                            <p:stCondLst>
                              <p:cond delay="0"/>
                            </p:stCondLst>
                            <p:childTnLst>
                              <p:par>
                                <p:cTn id="38" presetClass="entr" nodeType="clickEffect" presetSubtype="0" presetID="1" grpId="8" fill="hold">
                                  <p:stCondLst>
                                    <p:cond delay="0"/>
                                  </p:stCondLst>
                                  <p:iterate type="el" backwards="0">
                                    <p:tmAbs val="0"/>
                                  </p:iterate>
                                  <p:childTnLst>
                                    <p:set>
                                      <p:cBhvr>
                                        <p:cTn id="39" fill="hold"/>
                                        <p:tgtEl>
                                          <p:spTgt spid="432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318" grpId="7"/>
      <p:bldP build="whole" bldLvl="1" animBg="1" rev="0" advAuto="0" spid="4285" grpId="6"/>
      <p:bldP build="whole" bldLvl="1" animBg="1" rev="0" advAuto="0" spid="4319" grpId="4"/>
      <p:bldP build="whole" bldLvl="1" animBg="1" rev="0" advAuto="0" spid="4222" grpId="2"/>
      <p:bldP build="whole" bldLvl="1" animBg="1" rev="0" advAuto="0" spid="4321" grpId="8"/>
      <p:bldP build="whole" bldLvl="1" animBg="1" rev="0" advAuto="0" spid="4230" grpId="1"/>
      <p:bldP build="whole" bldLvl="1" animBg="1" rev="0" advAuto="0" spid="4244" grpId="5"/>
    </p:bldLst>
  </p:timing>
</p:sld>
</file>

<file path=ppt/slides/slide6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326" name="Screen Shot 2016-10-25 at 4.44.51 PM.png" descr="Screen Shot 2016-10-25 at 4.44.51 PM.png"/>
          <p:cNvPicPr>
            <a:picLocks noChangeAspect="1"/>
          </p:cNvPicPr>
          <p:nvPr/>
        </p:nvPicPr>
        <p:blipFill>
          <a:blip r:embed="rId3">
            <a:extLst/>
          </a:blip>
          <a:stretch>
            <a:fillRect/>
          </a:stretch>
        </p:blipFill>
        <p:spPr>
          <a:xfrm>
            <a:off x="1493742" y="1888755"/>
            <a:ext cx="6019801" cy="6845301"/>
          </a:xfrm>
          <a:prstGeom prst="rect">
            <a:avLst/>
          </a:prstGeom>
          <a:ln w="12700">
            <a:miter lim="400000"/>
          </a:ln>
        </p:spPr>
      </p:pic>
      <p:sp>
        <p:nvSpPr>
          <p:cNvPr id="4327" name="Rectangle"/>
          <p:cNvSpPr/>
          <p:nvPr/>
        </p:nvSpPr>
        <p:spPr>
          <a:xfrm>
            <a:off x="2642529" y="7375155"/>
            <a:ext cx="2146292" cy="230854"/>
          </a:xfrm>
          <a:prstGeom prst="rect">
            <a:avLst/>
          </a:prstGeom>
          <a:ln w="50800">
            <a:solidFill>
              <a:srgbClr val="E84B3C"/>
            </a:solidFill>
            <a:miter lim="400000"/>
          </a:ln>
        </p:spPr>
        <p:txBody>
          <a:bodyPr lIns="50800" tIns="50800" rIns="50800" bIns="50800" anchor="ctr"/>
          <a:lstStyle/>
          <a:p>
            <a:pPr>
              <a:defRPr b="0" sz="2600">
                <a:latin typeface="Helvetica Light"/>
                <a:ea typeface="Helvetica Light"/>
                <a:cs typeface="Helvetica Light"/>
                <a:sym typeface="Helvetica Light"/>
              </a:defRPr>
            </a:pPr>
          </a:p>
        </p:txBody>
      </p:sp>
      <p:sp>
        <p:nvSpPr>
          <p:cNvPr id="4328" name="Rectangle"/>
          <p:cNvSpPr/>
          <p:nvPr/>
        </p:nvSpPr>
        <p:spPr>
          <a:xfrm>
            <a:off x="2642529" y="7915895"/>
            <a:ext cx="2494739" cy="230855"/>
          </a:xfrm>
          <a:prstGeom prst="rect">
            <a:avLst/>
          </a:prstGeom>
          <a:ln w="50800">
            <a:solidFill>
              <a:srgbClr val="E84B3C"/>
            </a:solidFill>
            <a:miter lim="400000"/>
          </a:ln>
        </p:spPr>
        <p:txBody>
          <a:bodyPr lIns="50800" tIns="50800" rIns="50800" bIns="50800" anchor="ctr"/>
          <a:lstStyle/>
          <a:p>
            <a:pPr>
              <a:defRPr b="0" sz="2600">
                <a:latin typeface="Helvetica Light"/>
                <a:ea typeface="Helvetica Light"/>
                <a:cs typeface="Helvetica Light"/>
                <a:sym typeface="Helvetica Light"/>
              </a:defRPr>
            </a:pPr>
          </a:p>
        </p:txBody>
      </p:sp>
      <p:sp>
        <p:nvSpPr>
          <p:cNvPr id="4329" name="Rectangle"/>
          <p:cNvSpPr/>
          <p:nvPr/>
        </p:nvSpPr>
        <p:spPr>
          <a:xfrm>
            <a:off x="2642529" y="7144301"/>
            <a:ext cx="2146292" cy="230855"/>
          </a:xfrm>
          <a:prstGeom prst="rect">
            <a:avLst/>
          </a:prstGeom>
          <a:ln w="50800">
            <a:solidFill>
              <a:srgbClr val="E84B3C"/>
            </a:solidFill>
            <a:miter lim="400000"/>
          </a:ln>
        </p:spPr>
        <p:txBody>
          <a:bodyPr lIns="50800" tIns="50800" rIns="50800" bIns="50800" anchor="ctr"/>
          <a:lstStyle/>
          <a:p>
            <a:pPr>
              <a:defRPr b="0" sz="2600">
                <a:latin typeface="Helvetica Light"/>
                <a:ea typeface="Helvetica Light"/>
                <a:cs typeface="Helvetica Light"/>
                <a:sym typeface="Helvetica Light"/>
              </a:defRPr>
            </a:pPr>
          </a:p>
        </p:txBody>
      </p:sp>
      <p:sp>
        <p:nvSpPr>
          <p:cNvPr id="4330" name="Large Saudi Arabian ISP"/>
          <p:cNvSpPr txBox="1"/>
          <p:nvPr/>
        </p:nvSpPr>
        <p:spPr>
          <a:xfrm>
            <a:off x="8299524" y="5998242"/>
            <a:ext cx="4026968" cy="533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2800">
                <a:latin typeface="Helvetica Light"/>
                <a:ea typeface="Helvetica Light"/>
                <a:cs typeface="Helvetica Light"/>
                <a:sym typeface="Helvetica Light"/>
              </a:defRPr>
            </a:lvl1pPr>
          </a:lstStyle>
          <a:p>
            <a:pPr/>
            <a:r>
              <a:t>Large Saudi Arabian ISP</a:t>
            </a:r>
          </a:p>
        </p:txBody>
      </p:sp>
      <p:sp>
        <p:nvSpPr>
          <p:cNvPr id="4331" name="Secretary of State…"/>
          <p:cNvSpPr txBox="1"/>
          <p:nvPr/>
        </p:nvSpPr>
        <p:spPr>
          <a:xfrm>
            <a:off x="8728403" y="6666208"/>
            <a:ext cx="2940610" cy="965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0" sz="2800">
                <a:latin typeface="Helvetica Light"/>
                <a:ea typeface="Helvetica Light"/>
                <a:cs typeface="Helvetica Light"/>
                <a:sym typeface="Helvetica Light"/>
              </a:defRPr>
            </a:pPr>
            <a:r>
              <a:t>Secretary of State</a:t>
            </a:r>
          </a:p>
          <a:p>
            <a:pPr>
              <a:defRPr b="0" sz="2800">
                <a:latin typeface="Helvetica Light"/>
                <a:ea typeface="Helvetica Light"/>
                <a:cs typeface="Helvetica Light"/>
                <a:sym typeface="Helvetica Light"/>
              </a:defRPr>
            </a:pPr>
            <a:r>
              <a:t>of Vermont</a:t>
            </a:r>
          </a:p>
        </p:txBody>
      </p:sp>
      <p:sp>
        <p:nvSpPr>
          <p:cNvPr id="4332" name="Israeli bank"/>
          <p:cNvSpPr txBox="1"/>
          <p:nvPr/>
        </p:nvSpPr>
        <p:spPr>
          <a:xfrm>
            <a:off x="8829473" y="7745662"/>
            <a:ext cx="1952042" cy="533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2800">
                <a:latin typeface="Helvetica Light"/>
                <a:ea typeface="Helvetica Light"/>
                <a:cs typeface="Helvetica Light"/>
                <a:sym typeface="Helvetica Light"/>
              </a:defRPr>
            </a:lvl1pPr>
          </a:lstStyle>
          <a:p>
            <a:pPr/>
            <a:r>
              <a:t>Israeli bank</a:t>
            </a:r>
          </a:p>
        </p:txBody>
      </p:sp>
      <p:sp>
        <p:nvSpPr>
          <p:cNvPr id="4333" name="Line"/>
          <p:cNvSpPr/>
          <p:nvPr/>
        </p:nvSpPr>
        <p:spPr>
          <a:xfrm flipV="1">
            <a:off x="4823200" y="6257221"/>
            <a:ext cx="3364045" cy="981954"/>
          </a:xfrm>
          <a:prstGeom prst="line">
            <a:avLst/>
          </a:prstGeom>
          <a:ln w="38100">
            <a:solidFill>
              <a:srgbClr val="E84B3C"/>
            </a:solidFill>
            <a:prstDash val="sysDot"/>
            <a:miter lim="400000"/>
            <a:tailEnd type="triangle"/>
          </a:ln>
        </p:spPr>
        <p:txBody>
          <a:bodyPr lIns="50800" tIns="50800" rIns="50800" bIns="50800" anchor="ctr"/>
          <a:lstStyle/>
          <a:p>
            <a:pPr>
              <a:defRPr b="0" sz="2600">
                <a:latin typeface="Helvetica Light"/>
                <a:ea typeface="Helvetica Light"/>
                <a:cs typeface="Helvetica Light"/>
                <a:sym typeface="Helvetica Light"/>
              </a:defRPr>
            </a:pPr>
          </a:p>
        </p:txBody>
      </p:sp>
      <p:sp>
        <p:nvSpPr>
          <p:cNvPr id="4334" name="Line"/>
          <p:cNvSpPr/>
          <p:nvPr/>
        </p:nvSpPr>
        <p:spPr>
          <a:xfrm flipV="1">
            <a:off x="4819557" y="7096969"/>
            <a:ext cx="3855753" cy="375327"/>
          </a:xfrm>
          <a:prstGeom prst="line">
            <a:avLst/>
          </a:prstGeom>
          <a:ln w="38100">
            <a:solidFill>
              <a:srgbClr val="E84B3C"/>
            </a:solidFill>
            <a:prstDash val="sysDot"/>
            <a:miter lim="400000"/>
            <a:tailEnd type="triangle"/>
          </a:ln>
        </p:spPr>
        <p:txBody>
          <a:bodyPr lIns="50800" tIns="50800" rIns="50800" bIns="50800" anchor="ctr"/>
          <a:lstStyle/>
          <a:p>
            <a:pPr>
              <a:defRPr b="0" sz="2600">
                <a:latin typeface="Helvetica Light"/>
                <a:ea typeface="Helvetica Light"/>
                <a:cs typeface="Helvetica Light"/>
                <a:sym typeface="Helvetica Light"/>
              </a:defRPr>
            </a:pPr>
          </a:p>
        </p:txBody>
      </p:sp>
      <p:sp>
        <p:nvSpPr>
          <p:cNvPr id="4335" name="Line"/>
          <p:cNvSpPr/>
          <p:nvPr/>
        </p:nvSpPr>
        <p:spPr>
          <a:xfrm>
            <a:off x="5164513" y="8012362"/>
            <a:ext cx="3514463" cy="1"/>
          </a:xfrm>
          <a:prstGeom prst="line">
            <a:avLst/>
          </a:prstGeom>
          <a:ln w="38100">
            <a:solidFill>
              <a:srgbClr val="E84B3C"/>
            </a:solidFill>
            <a:prstDash val="sysDot"/>
            <a:miter lim="400000"/>
            <a:tailEnd type="triangle"/>
          </a:ln>
        </p:spPr>
        <p:txBody>
          <a:bodyPr lIns="50800" tIns="50800" rIns="50800" bIns="50800" anchor="ctr"/>
          <a:lstStyle/>
          <a:p>
            <a:pPr>
              <a:defRPr b="0" sz="2600">
                <a:latin typeface="Helvetica Light"/>
                <a:ea typeface="Helvetica Light"/>
                <a:cs typeface="Helvetica Light"/>
                <a:sym typeface="Helvetica Light"/>
              </a:defRPr>
            </a:pPr>
          </a:p>
        </p:txBody>
      </p:sp>
      <p:sp>
        <p:nvSpPr>
          <p:cNvPr id="4336" name="Example of Key Sharing"/>
          <p:cNvSpPr txBox="1"/>
          <p:nvPr/>
        </p:nvSpPr>
        <p:spPr>
          <a:xfrm>
            <a:off x="707135" y="-225939"/>
            <a:ext cx="11417301" cy="19558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lstStyle>
            <a:lvl1pPr>
              <a:defRPr b="0" sz="5600">
                <a:solidFill>
                  <a:srgbClr val="FFE44F"/>
                </a:solidFill>
                <a:latin typeface="Gill Sans"/>
                <a:ea typeface="Gill Sans"/>
                <a:cs typeface="Gill Sans"/>
                <a:sym typeface="Gill Sans"/>
              </a:defRPr>
            </a:lvl1pPr>
          </a:lstStyle>
          <a:p>
            <a:pPr/>
            <a:r>
              <a:t>Example of Key Sharing</a:t>
            </a:r>
          </a:p>
        </p:txBody>
      </p:sp>
      <p:pic>
        <p:nvPicPr>
          <p:cNvPr id="4337" name="Screen Shot 2016-11-18 at 10.32.45 AM.png" descr="Screen Shot 2016-11-18 at 10.32.45 AM.png"/>
          <p:cNvPicPr>
            <a:picLocks noChangeAspect="1"/>
          </p:cNvPicPr>
          <p:nvPr/>
        </p:nvPicPr>
        <p:blipFill>
          <a:blip r:embed="rId4">
            <a:extLst/>
          </a:blip>
          <a:stretch>
            <a:fillRect/>
          </a:stretch>
        </p:blipFill>
        <p:spPr>
          <a:xfrm>
            <a:off x="1453472" y="1389622"/>
            <a:ext cx="4305301" cy="482601"/>
          </a:xfrm>
          <a:prstGeom prst="rect">
            <a:avLst/>
          </a:prstGeom>
          <a:ln w="12700">
            <a:miter lim="400000"/>
          </a:ln>
        </p:spPr>
      </p:pic>
      <p:sp>
        <p:nvSpPr>
          <p:cNvPr id="4338" name="Text"/>
          <p:cNvSpPr txBox="1"/>
          <p:nvPr/>
        </p:nvSpPr>
        <p:spPr>
          <a:xfrm>
            <a:off x="11963814" y="9230318"/>
            <a:ext cx="368504" cy="342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defRPr sz="1600">
                <a:solidFill>
                  <a:srgbClr val="FFFB00"/>
                </a:solidFill>
                <a:latin typeface="Gill Sans"/>
                <a:ea typeface="Gill Sans"/>
                <a:cs typeface="Gill Sans"/>
                <a:sym typeface="Gill Sans"/>
              </a:defRPr>
            </a:lvl1p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
        <p:nvSpPr>
          <p:cNvPr id="4342" name="Example of (Non-) Key Sharing"/>
          <p:cNvSpPr txBox="1"/>
          <p:nvPr>
            <p:ph type="title"/>
          </p:nvPr>
        </p:nvSpPr>
        <p:spPr>
          <a:prstGeom prst="rect">
            <a:avLst/>
          </a:prstGeom>
        </p:spPr>
        <p:txBody>
          <a:bodyPr/>
          <a:lstStyle>
            <a:lvl1pPr>
              <a:defRPr b="0" sz="5600">
                <a:solidFill>
                  <a:srgbClr val="FFE44F"/>
                </a:solidFill>
                <a:latin typeface="Gill Sans"/>
                <a:ea typeface="Gill Sans"/>
                <a:cs typeface="Gill Sans"/>
                <a:sym typeface="Gill Sans"/>
              </a:defRPr>
            </a:lvl1pPr>
          </a:lstStyle>
          <a:p>
            <a:pPr/>
            <a:r>
              <a:t>Example of (Non-) Key Sharing</a:t>
            </a:r>
          </a:p>
        </p:txBody>
      </p:sp>
      <p:pic>
        <p:nvPicPr>
          <p:cNvPr id="4343" name="Image" descr="Image"/>
          <p:cNvPicPr>
            <a:picLocks noChangeAspect="1"/>
          </p:cNvPicPr>
          <p:nvPr/>
        </p:nvPicPr>
        <p:blipFill>
          <a:blip r:embed="rId2">
            <a:extLst/>
          </a:blip>
          <a:stretch>
            <a:fillRect/>
          </a:stretch>
        </p:blipFill>
        <p:spPr>
          <a:xfrm>
            <a:off x="1431795" y="2222345"/>
            <a:ext cx="6348874" cy="5883998"/>
          </a:xfrm>
          <a:prstGeom prst="rect">
            <a:avLst/>
          </a:prstGeom>
          <a:ln w="12700">
            <a:miter lim="400000"/>
          </a:ln>
        </p:spPr>
      </p:pic>
      <p:pic>
        <p:nvPicPr>
          <p:cNvPr id="4344" name="Image" descr="Image"/>
          <p:cNvPicPr>
            <a:picLocks noChangeAspect="1"/>
          </p:cNvPicPr>
          <p:nvPr/>
        </p:nvPicPr>
        <p:blipFill>
          <a:blip r:embed="rId3">
            <a:extLst/>
          </a:blip>
          <a:stretch>
            <a:fillRect/>
          </a:stretch>
        </p:blipFill>
        <p:spPr>
          <a:xfrm>
            <a:off x="1460142" y="1704264"/>
            <a:ext cx="4775201" cy="381001"/>
          </a:xfrm>
          <a:prstGeom prst="rect">
            <a:avLst/>
          </a:prstGeom>
          <a:ln w="12700">
            <a:miter lim="400000"/>
          </a:ln>
        </p:spPr>
      </p:pic>
      <p:sp>
        <p:nvSpPr>
          <p:cNvPr id="4345" name="All of them share the key,…"/>
          <p:cNvSpPr txBox="1"/>
          <p:nvPr/>
        </p:nvSpPr>
        <p:spPr>
          <a:xfrm>
            <a:off x="7607224" y="5051008"/>
            <a:ext cx="5445177" cy="1397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b="0" sz="2800">
                <a:solidFill>
                  <a:schemeClr val="accent5">
                    <a:hueOff val="89162"/>
                    <a:satOff val="9554"/>
                    <a:lumOff val="16296"/>
                  </a:schemeClr>
                </a:solidFill>
                <a:latin typeface="Helvetica Light"/>
                <a:ea typeface="Helvetica Light"/>
                <a:cs typeface="Helvetica Light"/>
                <a:sym typeface="Helvetica Light"/>
              </a:defRPr>
            </a:pPr>
            <a:r>
              <a:t>All of them share the key,</a:t>
            </a:r>
          </a:p>
          <a:p>
            <a:pPr>
              <a:defRPr b="0" sz="2800">
                <a:solidFill>
                  <a:schemeClr val="accent5">
                    <a:hueOff val="89162"/>
                    <a:satOff val="9554"/>
                    <a:lumOff val="16296"/>
                  </a:schemeClr>
                </a:solidFill>
                <a:latin typeface="Helvetica Light"/>
                <a:ea typeface="Helvetica Light"/>
                <a:cs typeface="Helvetica Light"/>
                <a:sym typeface="Helvetica Light"/>
              </a:defRPr>
            </a:pPr>
            <a:r>
              <a:t> but managed by the same entity (Google)</a:t>
            </a:r>
          </a:p>
        </p:txBody>
      </p:sp>
    </p:spTree>
  </p:cSld>
  <p:clrMapOvr>
    <a:masterClrMapping/>
  </p:clrMapOvr>
  <p:transition xmlns:p14="http://schemas.microsoft.com/office/powerpoint/2010/main" spd="med" advClick="1"/>
</p:sld>
</file>

<file path=ppt/slides/slide6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47" name="Line"/>
          <p:cNvSpPr/>
          <p:nvPr/>
        </p:nvSpPr>
        <p:spPr>
          <a:xfrm flipH="1" flipV="1">
            <a:off x="10519933" y="3824615"/>
            <a:ext cx="773469" cy="1707495"/>
          </a:xfrm>
          <a:prstGeom prst="line">
            <a:avLst/>
          </a:prstGeom>
          <a:ln w="50800">
            <a:solidFill>
              <a:srgbClr val="FFFFFF"/>
            </a:solidFill>
            <a:miter lim="400000"/>
            <a:tailEnd type="triangle"/>
          </a:ln>
        </p:spPr>
        <p:txBody>
          <a:bodyPr lIns="50800" tIns="50800" rIns="50800" bIns="50800" anchor="ctr"/>
          <a:lstStyle/>
          <a:p>
            <a:pPr>
              <a:defRPr b="0" sz="2600">
                <a:latin typeface="Helvetica Light"/>
                <a:ea typeface="Helvetica Light"/>
                <a:cs typeface="Helvetica Light"/>
                <a:sym typeface="Helvetica Light"/>
              </a:defRPr>
            </a:pPr>
          </a:p>
        </p:txBody>
      </p:sp>
      <p:sp>
        <p:nvSpPr>
          <p:cNvPr id="4348" name="Line"/>
          <p:cNvSpPr/>
          <p:nvPr/>
        </p:nvSpPr>
        <p:spPr>
          <a:xfrm flipH="1" flipV="1">
            <a:off x="10024164" y="3824615"/>
            <a:ext cx="506248" cy="1774554"/>
          </a:xfrm>
          <a:prstGeom prst="line">
            <a:avLst/>
          </a:prstGeom>
          <a:ln w="50800">
            <a:solidFill>
              <a:srgbClr val="FFFFFF"/>
            </a:solidFill>
            <a:miter lim="400000"/>
            <a:tailEnd type="triangle"/>
          </a:ln>
        </p:spPr>
        <p:txBody>
          <a:bodyPr lIns="50800" tIns="50800" rIns="50800" bIns="50800" anchor="ctr"/>
          <a:lstStyle/>
          <a:p>
            <a:pPr>
              <a:defRPr b="0" sz="2600">
                <a:latin typeface="Helvetica Light"/>
                <a:ea typeface="Helvetica Light"/>
                <a:cs typeface="Helvetica Light"/>
                <a:sym typeface="Helvetica Light"/>
              </a:defRPr>
            </a:pPr>
          </a:p>
        </p:txBody>
      </p:sp>
      <p:sp>
        <p:nvSpPr>
          <p:cNvPr id="4349" name="Line"/>
          <p:cNvSpPr/>
          <p:nvPr/>
        </p:nvSpPr>
        <p:spPr>
          <a:xfrm flipV="1">
            <a:off x="8726857" y="3814234"/>
            <a:ext cx="473287" cy="1778546"/>
          </a:xfrm>
          <a:prstGeom prst="line">
            <a:avLst/>
          </a:prstGeom>
          <a:ln w="50800">
            <a:solidFill>
              <a:srgbClr val="FFFFFF"/>
            </a:solidFill>
            <a:miter lim="400000"/>
            <a:tailEnd type="triangle"/>
          </a:ln>
        </p:spPr>
        <p:txBody>
          <a:bodyPr lIns="50800" tIns="50800" rIns="50800" bIns="50800" anchor="ctr"/>
          <a:lstStyle/>
          <a:p>
            <a:pPr>
              <a:defRPr b="0" sz="2600">
                <a:latin typeface="Helvetica Light"/>
                <a:ea typeface="Helvetica Light"/>
                <a:cs typeface="Helvetica Light"/>
                <a:sym typeface="Helvetica Light"/>
              </a:defRPr>
            </a:pPr>
          </a:p>
        </p:txBody>
      </p:sp>
      <p:sp>
        <p:nvSpPr>
          <p:cNvPr id="4350" name="Line"/>
          <p:cNvSpPr/>
          <p:nvPr/>
        </p:nvSpPr>
        <p:spPr>
          <a:xfrm flipV="1">
            <a:off x="7981341" y="3821809"/>
            <a:ext cx="737275" cy="1760239"/>
          </a:xfrm>
          <a:prstGeom prst="line">
            <a:avLst/>
          </a:prstGeom>
          <a:ln w="50800">
            <a:solidFill>
              <a:srgbClr val="FFFFFF"/>
            </a:solidFill>
            <a:miter lim="400000"/>
            <a:tailEnd type="triangle"/>
          </a:ln>
        </p:spPr>
        <p:txBody>
          <a:bodyPr lIns="50800" tIns="50800" rIns="50800" bIns="50800" anchor="ctr"/>
          <a:lstStyle/>
          <a:p>
            <a:pPr>
              <a:defRPr b="0" sz="2600">
                <a:latin typeface="Helvetica Light"/>
                <a:ea typeface="Helvetica Light"/>
                <a:cs typeface="Helvetica Light"/>
                <a:sym typeface="Helvetica Light"/>
              </a:defRPr>
            </a:pPr>
          </a:p>
        </p:txBody>
      </p:sp>
      <p:grpSp>
        <p:nvGrpSpPr>
          <p:cNvPr id="4355" name="Group"/>
          <p:cNvGrpSpPr/>
          <p:nvPr/>
        </p:nvGrpSpPr>
        <p:grpSpPr>
          <a:xfrm>
            <a:off x="7627172" y="5517251"/>
            <a:ext cx="3997213" cy="684924"/>
            <a:chOff x="394" y="0"/>
            <a:chExt cx="3997211" cy="684922"/>
          </a:xfrm>
        </p:grpSpPr>
        <p:pic>
          <p:nvPicPr>
            <p:cNvPr id="4351" name="Image" descr="Image"/>
            <p:cNvPicPr>
              <a:picLocks noChangeAspect="1"/>
            </p:cNvPicPr>
            <p:nvPr/>
          </p:nvPicPr>
          <p:blipFill>
            <a:blip r:embed="rId3">
              <a:extLst/>
            </a:blip>
            <a:stretch>
              <a:fillRect/>
            </a:stretch>
          </p:blipFill>
          <p:spPr>
            <a:xfrm>
              <a:off x="742602" y="0"/>
              <a:ext cx="684851" cy="684850"/>
            </a:xfrm>
            <a:prstGeom prst="rect">
              <a:avLst/>
            </a:prstGeom>
            <a:ln w="12700" cap="flat">
              <a:noFill/>
              <a:miter lim="400000"/>
            </a:ln>
            <a:effectLst/>
          </p:spPr>
        </p:pic>
        <p:pic>
          <p:nvPicPr>
            <p:cNvPr id="4352" name="Image" descr="Image"/>
            <p:cNvPicPr>
              <a:picLocks noChangeAspect="1"/>
            </p:cNvPicPr>
            <p:nvPr/>
          </p:nvPicPr>
          <p:blipFill>
            <a:blip r:embed="rId4">
              <a:extLst/>
            </a:blip>
            <a:srcRect l="24179" t="23930" r="26759" b="27094"/>
            <a:stretch>
              <a:fillRect/>
            </a:stretch>
          </p:blipFill>
          <p:spPr>
            <a:xfrm>
              <a:off x="394" y="120"/>
              <a:ext cx="685803" cy="684610"/>
            </a:xfrm>
            <a:custGeom>
              <a:avLst/>
              <a:gdLst/>
              <a:ahLst/>
              <a:cxnLst>
                <a:cxn ang="0">
                  <a:pos x="wd2" y="hd2"/>
                </a:cxn>
                <a:cxn ang="5400000">
                  <a:pos x="wd2" y="hd2"/>
                </a:cxn>
                <a:cxn ang="10800000">
                  <a:pos x="wd2" y="hd2"/>
                </a:cxn>
                <a:cxn ang="16200000">
                  <a:pos x="wd2" y="hd2"/>
                </a:cxn>
              </a:cxnLst>
              <a:rect l="0" t="0" r="r" b="b"/>
              <a:pathLst>
                <a:path w="21598" h="21600" fill="norm" stroke="1" extrusionOk="0">
                  <a:moveTo>
                    <a:pt x="8174" y="0"/>
                  </a:moveTo>
                  <a:lnTo>
                    <a:pt x="7237" y="13"/>
                  </a:lnTo>
                  <a:lnTo>
                    <a:pt x="7187" y="2905"/>
                  </a:lnTo>
                  <a:lnTo>
                    <a:pt x="7137" y="5798"/>
                  </a:lnTo>
                  <a:lnTo>
                    <a:pt x="13974" y="5798"/>
                  </a:lnTo>
                  <a:lnTo>
                    <a:pt x="20811" y="5785"/>
                  </a:lnTo>
                  <a:lnTo>
                    <a:pt x="17786" y="2855"/>
                  </a:lnTo>
                  <a:lnTo>
                    <a:pt x="14836" y="0"/>
                  </a:lnTo>
                  <a:lnTo>
                    <a:pt x="8174" y="0"/>
                  </a:lnTo>
                  <a:close/>
                  <a:moveTo>
                    <a:pt x="5849" y="751"/>
                  </a:moveTo>
                  <a:lnTo>
                    <a:pt x="2925" y="3782"/>
                  </a:lnTo>
                  <a:lnTo>
                    <a:pt x="0" y="6812"/>
                  </a:lnTo>
                  <a:lnTo>
                    <a:pt x="0" y="10330"/>
                  </a:lnTo>
                  <a:cubicBezTo>
                    <a:pt x="-2" y="12268"/>
                    <a:pt x="39" y="13990"/>
                    <a:pt x="100" y="14150"/>
                  </a:cubicBezTo>
                  <a:cubicBezTo>
                    <a:pt x="195" y="14397"/>
                    <a:pt x="632" y="14438"/>
                    <a:pt x="3037" y="14438"/>
                  </a:cubicBezTo>
                  <a:lnTo>
                    <a:pt x="5862" y="14438"/>
                  </a:lnTo>
                  <a:lnTo>
                    <a:pt x="5849" y="7588"/>
                  </a:lnTo>
                  <a:lnTo>
                    <a:pt x="5849" y="751"/>
                  </a:lnTo>
                  <a:close/>
                  <a:moveTo>
                    <a:pt x="15774" y="7075"/>
                  </a:moveTo>
                  <a:lnTo>
                    <a:pt x="15774" y="13887"/>
                  </a:lnTo>
                  <a:cubicBezTo>
                    <a:pt x="15774" y="17629"/>
                    <a:pt x="15801" y="20686"/>
                    <a:pt x="15836" y="20686"/>
                  </a:cubicBezTo>
                  <a:cubicBezTo>
                    <a:pt x="15871" y="20686"/>
                    <a:pt x="17191" y="19323"/>
                    <a:pt x="18773" y="17656"/>
                  </a:cubicBezTo>
                  <a:lnTo>
                    <a:pt x="21598" y="14675"/>
                  </a:lnTo>
                  <a:lnTo>
                    <a:pt x="21598" y="10906"/>
                  </a:lnTo>
                  <a:lnTo>
                    <a:pt x="21548" y="7175"/>
                  </a:lnTo>
                  <a:lnTo>
                    <a:pt x="18661" y="7125"/>
                  </a:lnTo>
                  <a:lnTo>
                    <a:pt x="15774" y="7075"/>
                  </a:lnTo>
                  <a:close/>
                  <a:moveTo>
                    <a:pt x="7699" y="15727"/>
                  </a:moveTo>
                  <a:cubicBezTo>
                    <a:pt x="3966" y="15727"/>
                    <a:pt x="912" y="15751"/>
                    <a:pt x="912" y="15790"/>
                  </a:cubicBezTo>
                  <a:cubicBezTo>
                    <a:pt x="912" y="15829"/>
                    <a:pt x="2264" y="17154"/>
                    <a:pt x="3925" y="18733"/>
                  </a:cubicBezTo>
                  <a:lnTo>
                    <a:pt x="6949" y="21600"/>
                  </a:lnTo>
                  <a:lnTo>
                    <a:pt x="10424" y="21600"/>
                  </a:lnTo>
                  <a:cubicBezTo>
                    <a:pt x="12337" y="21600"/>
                    <a:pt x="14039" y="21549"/>
                    <a:pt x="14199" y="21487"/>
                  </a:cubicBezTo>
                  <a:cubicBezTo>
                    <a:pt x="14446" y="21392"/>
                    <a:pt x="14486" y="20967"/>
                    <a:pt x="14486" y="18557"/>
                  </a:cubicBezTo>
                  <a:lnTo>
                    <a:pt x="14486" y="15727"/>
                  </a:lnTo>
                  <a:lnTo>
                    <a:pt x="7699" y="15727"/>
                  </a:lnTo>
                  <a:close/>
                </a:path>
              </a:pathLst>
            </a:custGeom>
            <a:ln w="12700" cap="flat">
              <a:noFill/>
              <a:miter lim="400000"/>
            </a:ln>
            <a:effectLst/>
          </p:spPr>
        </p:pic>
        <p:pic>
          <p:nvPicPr>
            <p:cNvPr id="4353" name="Image" descr="Image"/>
            <p:cNvPicPr>
              <a:picLocks noChangeAspect="1"/>
            </p:cNvPicPr>
            <p:nvPr/>
          </p:nvPicPr>
          <p:blipFill>
            <a:blip r:embed="rId5">
              <a:extLst/>
            </a:blip>
            <a:stretch>
              <a:fillRect/>
            </a:stretch>
          </p:blipFill>
          <p:spPr>
            <a:xfrm>
              <a:off x="2540954" y="72"/>
              <a:ext cx="684851" cy="684851"/>
            </a:xfrm>
            <a:prstGeom prst="rect">
              <a:avLst/>
            </a:prstGeom>
            <a:ln w="12700" cap="flat">
              <a:noFill/>
              <a:miter lim="400000"/>
            </a:ln>
            <a:effectLst/>
          </p:spPr>
        </p:pic>
        <p:pic>
          <p:nvPicPr>
            <p:cNvPr id="4354" name="Image" descr="Image"/>
            <p:cNvPicPr>
              <a:picLocks noChangeAspect="1"/>
            </p:cNvPicPr>
            <p:nvPr/>
          </p:nvPicPr>
          <p:blipFill>
            <a:blip r:embed="rId6">
              <a:extLst/>
            </a:blip>
            <a:stretch>
              <a:fillRect/>
            </a:stretch>
          </p:blipFill>
          <p:spPr>
            <a:xfrm>
              <a:off x="3312757" y="72"/>
              <a:ext cx="684850" cy="684851"/>
            </a:xfrm>
            <a:prstGeom prst="rect">
              <a:avLst/>
            </a:prstGeom>
            <a:ln w="12700" cap="flat">
              <a:noFill/>
              <a:miter lim="400000"/>
            </a:ln>
            <a:effectLst/>
          </p:spPr>
        </p:pic>
      </p:grpSp>
      <p:grpSp>
        <p:nvGrpSpPr>
          <p:cNvPr id="4388" name="Group"/>
          <p:cNvGrpSpPr/>
          <p:nvPr/>
        </p:nvGrpSpPr>
        <p:grpSpPr>
          <a:xfrm>
            <a:off x="7402135" y="6074433"/>
            <a:ext cx="4229789" cy="806462"/>
            <a:chOff x="0" y="0"/>
            <a:chExt cx="4229788" cy="806461"/>
          </a:xfrm>
        </p:grpSpPr>
        <p:grpSp>
          <p:nvGrpSpPr>
            <p:cNvPr id="4363" name="Group"/>
            <p:cNvGrpSpPr/>
            <p:nvPr/>
          </p:nvGrpSpPr>
          <p:grpSpPr>
            <a:xfrm rot="2700000">
              <a:off x="2753964" y="128329"/>
              <a:ext cx="590707" cy="549803"/>
              <a:chOff x="0" y="0"/>
              <a:chExt cx="590706" cy="549802"/>
            </a:xfrm>
          </p:grpSpPr>
          <p:sp>
            <p:nvSpPr>
              <p:cNvPr id="4356" name="Line"/>
              <p:cNvSpPr/>
              <p:nvPr/>
            </p:nvSpPr>
            <p:spPr>
              <a:xfrm rot="21600000">
                <a:off x="0" y="194284"/>
                <a:ext cx="439946" cy="35551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C82506"/>
              </a:solidFill>
              <a:ln w="25400" cap="flat">
                <a:solidFill>
                  <a:srgbClr val="5C0C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357" name="Line"/>
              <p:cNvSpPr/>
              <p:nvPr/>
            </p:nvSpPr>
            <p:spPr>
              <a:xfrm flipV="1">
                <a:off x="21166" y="249143"/>
                <a:ext cx="288050" cy="288049"/>
              </a:xfrm>
              <a:prstGeom prst="line">
                <a:avLst/>
              </a:prstGeom>
              <a:noFill/>
              <a:ln w="25400" cap="flat">
                <a:solidFill>
                  <a:srgbClr val="5C0C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358" name="Line"/>
              <p:cNvSpPr/>
              <p:nvPr/>
            </p:nvSpPr>
            <p:spPr>
              <a:xfrm flipV="1">
                <a:off x="216424" y="278560"/>
                <a:ext cx="131029" cy="131028"/>
              </a:xfrm>
              <a:prstGeom prst="line">
                <a:avLst/>
              </a:prstGeom>
              <a:noFill/>
              <a:ln w="25400" cap="flat">
                <a:solidFill>
                  <a:srgbClr val="5109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359" name="Line"/>
              <p:cNvSpPr/>
              <p:nvPr/>
            </p:nvSpPr>
            <p:spPr>
              <a:xfrm flipV="1">
                <a:off x="19041" y="241495"/>
                <a:ext cx="282527" cy="282527"/>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360" name="Line"/>
              <p:cNvSpPr/>
              <p:nvPr/>
            </p:nvSpPr>
            <p:spPr>
              <a:xfrm flipV="1">
                <a:off x="204260" y="279734"/>
                <a:ext cx="127899" cy="127900"/>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361" name="Circle"/>
              <p:cNvSpPr/>
              <p:nvPr/>
            </p:nvSpPr>
            <p:spPr>
              <a:xfrm rot="21600000">
                <a:off x="266465" y="0"/>
                <a:ext cx="324242" cy="324241"/>
              </a:xfrm>
              <a:prstGeom prst="ellipse">
                <a:avLst/>
              </a:prstGeom>
              <a:solidFill>
                <a:srgbClr val="C82506"/>
              </a:solidFill>
              <a:ln w="38100" cap="flat">
                <a:solidFill>
                  <a:srgbClr val="580B01"/>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362" name="Circle"/>
              <p:cNvSpPr/>
              <p:nvPr/>
            </p:nvSpPr>
            <p:spPr>
              <a:xfrm rot="21600000">
                <a:off x="434653" y="47729"/>
                <a:ext cx="104800" cy="104799"/>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4371" name="Group"/>
            <p:cNvGrpSpPr/>
            <p:nvPr/>
          </p:nvGrpSpPr>
          <p:grpSpPr>
            <a:xfrm rot="2700000">
              <a:off x="3531204" y="128329"/>
              <a:ext cx="590707" cy="549803"/>
              <a:chOff x="0" y="0"/>
              <a:chExt cx="590706" cy="549802"/>
            </a:xfrm>
          </p:grpSpPr>
          <p:sp>
            <p:nvSpPr>
              <p:cNvPr id="4364" name="Line"/>
              <p:cNvSpPr/>
              <p:nvPr/>
            </p:nvSpPr>
            <p:spPr>
              <a:xfrm rot="21600000">
                <a:off x="0" y="194284"/>
                <a:ext cx="439946" cy="35551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C82506"/>
              </a:solidFill>
              <a:ln w="25400" cap="flat">
                <a:solidFill>
                  <a:srgbClr val="5C0C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365" name="Line"/>
              <p:cNvSpPr/>
              <p:nvPr/>
            </p:nvSpPr>
            <p:spPr>
              <a:xfrm flipV="1">
                <a:off x="21166" y="249143"/>
                <a:ext cx="288050" cy="288049"/>
              </a:xfrm>
              <a:prstGeom prst="line">
                <a:avLst/>
              </a:prstGeom>
              <a:noFill/>
              <a:ln w="25400" cap="flat">
                <a:solidFill>
                  <a:srgbClr val="5C0C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366" name="Line"/>
              <p:cNvSpPr/>
              <p:nvPr/>
            </p:nvSpPr>
            <p:spPr>
              <a:xfrm flipV="1">
                <a:off x="216424" y="278560"/>
                <a:ext cx="131029" cy="131028"/>
              </a:xfrm>
              <a:prstGeom prst="line">
                <a:avLst/>
              </a:prstGeom>
              <a:noFill/>
              <a:ln w="25400" cap="flat">
                <a:solidFill>
                  <a:srgbClr val="5109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367" name="Line"/>
              <p:cNvSpPr/>
              <p:nvPr/>
            </p:nvSpPr>
            <p:spPr>
              <a:xfrm flipV="1">
                <a:off x="19041" y="241495"/>
                <a:ext cx="282527" cy="282527"/>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368" name="Line"/>
              <p:cNvSpPr/>
              <p:nvPr/>
            </p:nvSpPr>
            <p:spPr>
              <a:xfrm flipV="1">
                <a:off x="204260" y="279734"/>
                <a:ext cx="127899" cy="127900"/>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369" name="Circle"/>
              <p:cNvSpPr/>
              <p:nvPr/>
            </p:nvSpPr>
            <p:spPr>
              <a:xfrm rot="21600000">
                <a:off x="266465" y="0"/>
                <a:ext cx="324242" cy="324241"/>
              </a:xfrm>
              <a:prstGeom prst="ellipse">
                <a:avLst/>
              </a:prstGeom>
              <a:solidFill>
                <a:srgbClr val="C82506"/>
              </a:solidFill>
              <a:ln w="38100" cap="flat">
                <a:solidFill>
                  <a:srgbClr val="580B01"/>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370" name="Circle"/>
              <p:cNvSpPr/>
              <p:nvPr/>
            </p:nvSpPr>
            <p:spPr>
              <a:xfrm rot="21600000">
                <a:off x="434653" y="47729"/>
                <a:ext cx="104800" cy="104799"/>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4379" name="Group"/>
            <p:cNvGrpSpPr/>
            <p:nvPr/>
          </p:nvGrpSpPr>
          <p:grpSpPr>
            <a:xfrm rot="2700000">
              <a:off x="968476" y="128329"/>
              <a:ext cx="590708" cy="549803"/>
              <a:chOff x="0" y="0"/>
              <a:chExt cx="590706" cy="549802"/>
            </a:xfrm>
          </p:grpSpPr>
          <p:sp>
            <p:nvSpPr>
              <p:cNvPr id="4372" name="Line"/>
              <p:cNvSpPr/>
              <p:nvPr/>
            </p:nvSpPr>
            <p:spPr>
              <a:xfrm rot="21600000">
                <a:off x="0" y="194284"/>
                <a:ext cx="439946" cy="35551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C82506"/>
              </a:solidFill>
              <a:ln w="25400" cap="flat">
                <a:solidFill>
                  <a:srgbClr val="5C0C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373" name="Line"/>
              <p:cNvSpPr/>
              <p:nvPr/>
            </p:nvSpPr>
            <p:spPr>
              <a:xfrm flipV="1">
                <a:off x="21166" y="249143"/>
                <a:ext cx="288050" cy="288049"/>
              </a:xfrm>
              <a:prstGeom prst="line">
                <a:avLst/>
              </a:prstGeom>
              <a:noFill/>
              <a:ln w="25400" cap="flat">
                <a:solidFill>
                  <a:srgbClr val="5C0C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374" name="Line"/>
              <p:cNvSpPr/>
              <p:nvPr/>
            </p:nvSpPr>
            <p:spPr>
              <a:xfrm flipV="1">
                <a:off x="216424" y="278560"/>
                <a:ext cx="131029" cy="131028"/>
              </a:xfrm>
              <a:prstGeom prst="line">
                <a:avLst/>
              </a:prstGeom>
              <a:noFill/>
              <a:ln w="25400" cap="flat">
                <a:solidFill>
                  <a:srgbClr val="5109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375" name="Line"/>
              <p:cNvSpPr/>
              <p:nvPr/>
            </p:nvSpPr>
            <p:spPr>
              <a:xfrm flipV="1">
                <a:off x="19041" y="241495"/>
                <a:ext cx="282527" cy="282527"/>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376" name="Line"/>
              <p:cNvSpPr/>
              <p:nvPr/>
            </p:nvSpPr>
            <p:spPr>
              <a:xfrm flipV="1">
                <a:off x="204260" y="279734"/>
                <a:ext cx="127899" cy="127900"/>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377" name="Circle"/>
              <p:cNvSpPr/>
              <p:nvPr/>
            </p:nvSpPr>
            <p:spPr>
              <a:xfrm rot="21600000">
                <a:off x="266465" y="0"/>
                <a:ext cx="324242" cy="324241"/>
              </a:xfrm>
              <a:prstGeom prst="ellipse">
                <a:avLst/>
              </a:prstGeom>
              <a:solidFill>
                <a:srgbClr val="C82506"/>
              </a:solidFill>
              <a:ln w="38100" cap="flat">
                <a:solidFill>
                  <a:srgbClr val="580B01"/>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378" name="Circle"/>
              <p:cNvSpPr/>
              <p:nvPr/>
            </p:nvSpPr>
            <p:spPr>
              <a:xfrm rot="21600000">
                <a:off x="434653" y="47729"/>
                <a:ext cx="104800" cy="104799"/>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4387" name="Group"/>
            <p:cNvGrpSpPr/>
            <p:nvPr/>
          </p:nvGrpSpPr>
          <p:grpSpPr>
            <a:xfrm rot="2700000">
              <a:off x="107877" y="128329"/>
              <a:ext cx="590707" cy="549803"/>
              <a:chOff x="0" y="0"/>
              <a:chExt cx="590706" cy="549802"/>
            </a:xfrm>
          </p:grpSpPr>
          <p:sp>
            <p:nvSpPr>
              <p:cNvPr id="4380" name="Line"/>
              <p:cNvSpPr/>
              <p:nvPr/>
            </p:nvSpPr>
            <p:spPr>
              <a:xfrm rot="21600000">
                <a:off x="0" y="194284"/>
                <a:ext cx="439946" cy="35551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C82506"/>
              </a:solidFill>
              <a:ln w="25400" cap="flat">
                <a:solidFill>
                  <a:srgbClr val="5C0C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381" name="Line"/>
              <p:cNvSpPr/>
              <p:nvPr/>
            </p:nvSpPr>
            <p:spPr>
              <a:xfrm flipV="1">
                <a:off x="21166" y="249143"/>
                <a:ext cx="288050" cy="288049"/>
              </a:xfrm>
              <a:prstGeom prst="line">
                <a:avLst/>
              </a:prstGeom>
              <a:noFill/>
              <a:ln w="25400" cap="flat">
                <a:solidFill>
                  <a:srgbClr val="5C0C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382" name="Line"/>
              <p:cNvSpPr/>
              <p:nvPr/>
            </p:nvSpPr>
            <p:spPr>
              <a:xfrm flipV="1">
                <a:off x="216424" y="278560"/>
                <a:ext cx="131029" cy="131028"/>
              </a:xfrm>
              <a:prstGeom prst="line">
                <a:avLst/>
              </a:prstGeom>
              <a:noFill/>
              <a:ln w="25400" cap="flat">
                <a:solidFill>
                  <a:srgbClr val="5109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383" name="Line"/>
              <p:cNvSpPr/>
              <p:nvPr/>
            </p:nvSpPr>
            <p:spPr>
              <a:xfrm flipV="1">
                <a:off x="19041" y="241495"/>
                <a:ext cx="282527" cy="282527"/>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384" name="Line"/>
              <p:cNvSpPr/>
              <p:nvPr/>
            </p:nvSpPr>
            <p:spPr>
              <a:xfrm flipV="1">
                <a:off x="204260" y="279734"/>
                <a:ext cx="127899" cy="127900"/>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385" name="Circle"/>
              <p:cNvSpPr/>
              <p:nvPr/>
            </p:nvSpPr>
            <p:spPr>
              <a:xfrm rot="21600000">
                <a:off x="266465" y="0"/>
                <a:ext cx="324242" cy="324241"/>
              </a:xfrm>
              <a:prstGeom prst="ellipse">
                <a:avLst/>
              </a:prstGeom>
              <a:solidFill>
                <a:srgbClr val="C82506"/>
              </a:solidFill>
              <a:ln w="38100" cap="flat">
                <a:solidFill>
                  <a:srgbClr val="580B01"/>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386" name="Circle"/>
              <p:cNvSpPr/>
              <p:nvPr/>
            </p:nvSpPr>
            <p:spPr>
              <a:xfrm rot="21600000">
                <a:off x="434653" y="47729"/>
                <a:ext cx="104800" cy="104799"/>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pic>
        <p:nvPicPr>
          <p:cNvPr id="4389" name="Image" descr="Image"/>
          <p:cNvPicPr>
            <a:picLocks noChangeAspect="1"/>
          </p:cNvPicPr>
          <p:nvPr/>
        </p:nvPicPr>
        <p:blipFill>
          <a:blip r:embed="rId7">
            <a:extLst/>
          </a:blip>
          <a:srcRect l="16223" t="0" r="19114" b="25716"/>
          <a:stretch>
            <a:fillRect/>
          </a:stretch>
        </p:blipFill>
        <p:spPr>
          <a:xfrm>
            <a:off x="8100124" y="2302173"/>
            <a:ext cx="3051194" cy="1445906"/>
          </a:xfrm>
          <a:prstGeom prst="rect">
            <a:avLst/>
          </a:prstGeom>
          <a:ln w="12700">
            <a:miter lim="400000"/>
          </a:ln>
        </p:spPr>
      </p:pic>
      <p:sp>
        <p:nvSpPr>
          <p:cNvPr id="4390" name="Line"/>
          <p:cNvSpPr/>
          <p:nvPr/>
        </p:nvSpPr>
        <p:spPr>
          <a:xfrm flipV="1">
            <a:off x="9609392" y="3821809"/>
            <a:ext cx="6466" cy="1822949"/>
          </a:xfrm>
          <a:prstGeom prst="line">
            <a:avLst/>
          </a:prstGeom>
          <a:ln w="50800">
            <a:solidFill>
              <a:srgbClr val="FFFFFF"/>
            </a:solidFill>
            <a:miter lim="400000"/>
            <a:tailEnd type="triangle"/>
          </a:ln>
        </p:spPr>
        <p:txBody>
          <a:bodyPr lIns="50800" tIns="50800" rIns="50800" bIns="50800" anchor="ctr"/>
          <a:lstStyle/>
          <a:p>
            <a:pPr>
              <a:defRPr b="0" sz="2600">
                <a:latin typeface="Helvetica Light"/>
                <a:ea typeface="Helvetica Light"/>
                <a:cs typeface="Helvetica Light"/>
                <a:sym typeface="Helvetica Light"/>
              </a:defRPr>
            </a:pPr>
          </a:p>
        </p:txBody>
      </p:sp>
      <p:pic>
        <p:nvPicPr>
          <p:cNvPr id="4391" name="strategic_bofa500_1.png" descr="strategic_bofa500_1.png"/>
          <p:cNvPicPr>
            <a:picLocks noChangeAspect="1"/>
          </p:cNvPicPr>
          <p:nvPr/>
        </p:nvPicPr>
        <p:blipFill>
          <a:blip r:embed="rId8">
            <a:extLst/>
          </a:blip>
          <a:srcRect l="37243" t="39675" r="30196" b="0"/>
          <a:stretch>
            <a:fillRect/>
          </a:stretch>
        </p:blipFill>
        <p:spPr>
          <a:xfrm>
            <a:off x="9123335" y="5551701"/>
            <a:ext cx="984958" cy="615883"/>
          </a:xfrm>
          <a:prstGeom prst="rect">
            <a:avLst/>
          </a:prstGeom>
          <a:ln w="12700">
            <a:miter lim="400000"/>
          </a:ln>
        </p:spPr>
      </p:pic>
      <p:grpSp>
        <p:nvGrpSpPr>
          <p:cNvPr id="4399" name="Group"/>
          <p:cNvGrpSpPr/>
          <p:nvPr/>
        </p:nvGrpSpPr>
        <p:grpSpPr>
          <a:xfrm rot="2700000">
            <a:off x="9330359" y="3028493"/>
            <a:ext cx="590707" cy="549804"/>
            <a:chOff x="0" y="0"/>
            <a:chExt cx="590706" cy="549802"/>
          </a:xfrm>
        </p:grpSpPr>
        <p:sp>
          <p:nvSpPr>
            <p:cNvPr id="4392" name="Line"/>
            <p:cNvSpPr/>
            <p:nvPr/>
          </p:nvSpPr>
          <p:spPr>
            <a:xfrm rot="21600000">
              <a:off x="0" y="194284"/>
              <a:ext cx="439946" cy="35551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C82506"/>
            </a:solidFill>
            <a:ln w="25400" cap="flat">
              <a:solidFill>
                <a:srgbClr val="5C0C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393" name="Line"/>
            <p:cNvSpPr/>
            <p:nvPr/>
          </p:nvSpPr>
          <p:spPr>
            <a:xfrm flipV="1">
              <a:off x="21166" y="249143"/>
              <a:ext cx="288050" cy="288049"/>
            </a:xfrm>
            <a:prstGeom prst="line">
              <a:avLst/>
            </a:prstGeom>
            <a:noFill/>
            <a:ln w="25400" cap="flat">
              <a:solidFill>
                <a:srgbClr val="5C0C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394" name="Line"/>
            <p:cNvSpPr/>
            <p:nvPr/>
          </p:nvSpPr>
          <p:spPr>
            <a:xfrm flipV="1">
              <a:off x="216424" y="278560"/>
              <a:ext cx="131029" cy="131028"/>
            </a:xfrm>
            <a:prstGeom prst="line">
              <a:avLst/>
            </a:prstGeom>
            <a:noFill/>
            <a:ln w="25400" cap="flat">
              <a:solidFill>
                <a:srgbClr val="5109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395" name="Line"/>
            <p:cNvSpPr/>
            <p:nvPr/>
          </p:nvSpPr>
          <p:spPr>
            <a:xfrm flipV="1">
              <a:off x="19041" y="241495"/>
              <a:ext cx="282527" cy="282527"/>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396" name="Line"/>
            <p:cNvSpPr/>
            <p:nvPr/>
          </p:nvSpPr>
          <p:spPr>
            <a:xfrm flipV="1">
              <a:off x="204260" y="279734"/>
              <a:ext cx="127899" cy="127900"/>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397" name="Circle"/>
            <p:cNvSpPr/>
            <p:nvPr/>
          </p:nvSpPr>
          <p:spPr>
            <a:xfrm rot="21600000">
              <a:off x="266465" y="0"/>
              <a:ext cx="324242" cy="324241"/>
            </a:xfrm>
            <a:prstGeom prst="ellipse">
              <a:avLst/>
            </a:prstGeom>
            <a:solidFill>
              <a:srgbClr val="C82506"/>
            </a:solidFill>
            <a:ln w="38100" cap="flat">
              <a:solidFill>
                <a:srgbClr val="580B01"/>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398" name="Circle"/>
            <p:cNvSpPr/>
            <p:nvPr/>
          </p:nvSpPr>
          <p:spPr>
            <a:xfrm rot="21600000">
              <a:off x="434653" y="47729"/>
              <a:ext cx="104800" cy="104799"/>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4432" name="Group"/>
          <p:cNvGrpSpPr/>
          <p:nvPr/>
        </p:nvGrpSpPr>
        <p:grpSpPr>
          <a:xfrm>
            <a:off x="8328907" y="2601068"/>
            <a:ext cx="2593612" cy="1102026"/>
            <a:chOff x="0" y="0"/>
            <a:chExt cx="2593611" cy="1102025"/>
          </a:xfrm>
        </p:grpSpPr>
        <p:grpSp>
          <p:nvGrpSpPr>
            <p:cNvPr id="4407" name="Group"/>
            <p:cNvGrpSpPr/>
            <p:nvPr/>
          </p:nvGrpSpPr>
          <p:grpSpPr>
            <a:xfrm rot="2700000">
              <a:off x="1492893" y="128329"/>
              <a:ext cx="590707" cy="549803"/>
              <a:chOff x="0" y="0"/>
              <a:chExt cx="590706" cy="549802"/>
            </a:xfrm>
          </p:grpSpPr>
          <p:sp>
            <p:nvSpPr>
              <p:cNvPr id="4400" name="Line"/>
              <p:cNvSpPr/>
              <p:nvPr/>
            </p:nvSpPr>
            <p:spPr>
              <a:xfrm rot="21600000">
                <a:off x="0" y="194284"/>
                <a:ext cx="439946" cy="35551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C82506"/>
              </a:solidFill>
              <a:ln w="25400" cap="flat">
                <a:solidFill>
                  <a:srgbClr val="5C0C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401" name="Line"/>
              <p:cNvSpPr/>
              <p:nvPr/>
            </p:nvSpPr>
            <p:spPr>
              <a:xfrm flipV="1">
                <a:off x="21166" y="249143"/>
                <a:ext cx="288050" cy="288049"/>
              </a:xfrm>
              <a:prstGeom prst="line">
                <a:avLst/>
              </a:prstGeom>
              <a:noFill/>
              <a:ln w="25400" cap="flat">
                <a:solidFill>
                  <a:srgbClr val="5C0C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402" name="Line"/>
              <p:cNvSpPr/>
              <p:nvPr/>
            </p:nvSpPr>
            <p:spPr>
              <a:xfrm flipV="1">
                <a:off x="216424" y="278560"/>
                <a:ext cx="131029" cy="131028"/>
              </a:xfrm>
              <a:prstGeom prst="line">
                <a:avLst/>
              </a:prstGeom>
              <a:noFill/>
              <a:ln w="25400" cap="flat">
                <a:solidFill>
                  <a:srgbClr val="5109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403" name="Line"/>
              <p:cNvSpPr/>
              <p:nvPr/>
            </p:nvSpPr>
            <p:spPr>
              <a:xfrm flipV="1">
                <a:off x="19041" y="241495"/>
                <a:ext cx="282527" cy="282527"/>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404" name="Line"/>
              <p:cNvSpPr/>
              <p:nvPr/>
            </p:nvSpPr>
            <p:spPr>
              <a:xfrm flipV="1">
                <a:off x="204260" y="279734"/>
                <a:ext cx="127899" cy="127900"/>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405" name="Circle"/>
              <p:cNvSpPr/>
              <p:nvPr/>
            </p:nvSpPr>
            <p:spPr>
              <a:xfrm rot="21600000">
                <a:off x="266465" y="0"/>
                <a:ext cx="324242" cy="324241"/>
              </a:xfrm>
              <a:prstGeom prst="ellipse">
                <a:avLst/>
              </a:prstGeom>
              <a:solidFill>
                <a:srgbClr val="C82506"/>
              </a:solidFill>
              <a:ln w="38100" cap="flat">
                <a:solidFill>
                  <a:srgbClr val="580B01"/>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406" name="Circle"/>
              <p:cNvSpPr/>
              <p:nvPr/>
            </p:nvSpPr>
            <p:spPr>
              <a:xfrm rot="21600000">
                <a:off x="434653" y="47729"/>
                <a:ext cx="104800" cy="104799"/>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4415" name="Group"/>
            <p:cNvGrpSpPr/>
            <p:nvPr/>
          </p:nvGrpSpPr>
          <p:grpSpPr>
            <a:xfrm rot="2700000">
              <a:off x="1895027" y="423893"/>
              <a:ext cx="590707" cy="549804"/>
              <a:chOff x="0" y="0"/>
              <a:chExt cx="590706" cy="549802"/>
            </a:xfrm>
          </p:grpSpPr>
          <p:sp>
            <p:nvSpPr>
              <p:cNvPr id="4408" name="Line"/>
              <p:cNvSpPr/>
              <p:nvPr/>
            </p:nvSpPr>
            <p:spPr>
              <a:xfrm rot="21600000">
                <a:off x="0" y="194284"/>
                <a:ext cx="439946" cy="35551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C82506"/>
              </a:solidFill>
              <a:ln w="25400" cap="flat">
                <a:solidFill>
                  <a:srgbClr val="5C0C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409" name="Line"/>
              <p:cNvSpPr/>
              <p:nvPr/>
            </p:nvSpPr>
            <p:spPr>
              <a:xfrm flipV="1">
                <a:off x="21166" y="249143"/>
                <a:ext cx="288050" cy="288049"/>
              </a:xfrm>
              <a:prstGeom prst="line">
                <a:avLst/>
              </a:prstGeom>
              <a:noFill/>
              <a:ln w="25400" cap="flat">
                <a:solidFill>
                  <a:srgbClr val="5C0C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410" name="Line"/>
              <p:cNvSpPr/>
              <p:nvPr/>
            </p:nvSpPr>
            <p:spPr>
              <a:xfrm flipV="1">
                <a:off x="216424" y="278560"/>
                <a:ext cx="131029" cy="131028"/>
              </a:xfrm>
              <a:prstGeom prst="line">
                <a:avLst/>
              </a:prstGeom>
              <a:noFill/>
              <a:ln w="25400" cap="flat">
                <a:solidFill>
                  <a:srgbClr val="5109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411" name="Line"/>
              <p:cNvSpPr/>
              <p:nvPr/>
            </p:nvSpPr>
            <p:spPr>
              <a:xfrm flipV="1">
                <a:off x="19041" y="241495"/>
                <a:ext cx="282527" cy="282527"/>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412" name="Line"/>
              <p:cNvSpPr/>
              <p:nvPr/>
            </p:nvSpPr>
            <p:spPr>
              <a:xfrm flipV="1">
                <a:off x="204260" y="279734"/>
                <a:ext cx="127899" cy="127900"/>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413" name="Circle"/>
              <p:cNvSpPr/>
              <p:nvPr/>
            </p:nvSpPr>
            <p:spPr>
              <a:xfrm rot="21600000">
                <a:off x="266465" y="0"/>
                <a:ext cx="324242" cy="324241"/>
              </a:xfrm>
              <a:prstGeom prst="ellipse">
                <a:avLst/>
              </a:prstGeom>
              <a:solidFill>
                <a:srgbClr val="C82506"/>
              </a:solidFill>
              <a:ln w="38100" cap="flat">
                <a:solidFill>
                  <a:srgbClr val="580B01"/>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414" name="Circle"/>
              <p:cNvSpPr/>
              <p:nvPr/>
            </p:nvSpPr>
            <p:spPr>
              <a:xfrm rot="21600000">
                <a:off x="434653" y="47729"/>
                <a:ext cx="104800" cy="104799"/>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4423" name="Group"/>
            <p:cNvGrpSpPr/>
            <p:nvPr/>
          </p:nvGrpSpPr>
          <p:grpSpPr>
            <a:xfrm rot="2700000">
              <a:off x="550690" y="128329"/>
              <a:ext cx="590707" cy="549803"/>
              <a:chOff x="0" y="0"/>
              <a:chExt cx="590706" cy="549802"/>
            </a:xfrm>
          </p:grpSpPr>
          <p:sp>
            <p:nvSpPr>
              <p:cNvPr id="4416" name="Line"/>
              <p:cNvSpPr/>
              <p:nvPr/>
            </p:nvSpPr>
            <p:spPr>
              <a:xfrm rot="21600000">
                <a:off x="0" y="194284"/>
                <a:ext cx="439946" cy="35551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C82506"/>
              </a:solidFill>
              <a:ln w="25400" cap="flat">
                <a:solidFill>
                  <a:srgbClr val="5C0C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417" name="Line"/>
              <p:cNvSpPr/>
              <p:nvPr/>
            </p:nvSpPr>
            <p:spPr>
              <a:xfrm flipV="1">
                <a:off x="21166" y="249143"/>
                <a:ext cx="288050" cy="288049"/>
              </a:xfrm>
              <a:prstGeom prst="line">
                <a:avLst/>
              </a:prstGeom>
              <a:noFill/>
              <a:ln w="25400" cap="flat">
                <a:solidFill>
                  <a:srgbClr val="5C0C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418" name="Line"/>
              <p:cNvSpPr/>
              <p:nvPr/>
            </p:nvSpPr>
            <p:spPr>
              <a:xfrm flipV="1">
                <a:off x="216424" y="278560"/>
                <a:ext cx="131029" cy="131028"/>
              </a:xfrm>
              <a:prstGeom prst="line">
                <a:avLst/>
              </a:prstGeom>
              <a:noFill/>
              <a:ln w="25400" cap="flat">
                <a:solidFill>
                  <a:srgbClr val="5109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419" name="Line"/>
              <p:cNvSpPr/>
              <p:nvPr/>
            </p:nvSpPr>
            <p:spPr>
              <a:xfrm flipV="1">
                <a:off x="19041" y="241495"/>
                <a:ext cx="282527" cy="282527"/>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420" name="Line"/>
              <p:cNvSpPr/>
              <p:nvPr/>
            </p:nvSpPr>
            <p:spPr>
              <a:xfrm flipV="1">
                <a:off x="204260" y="279734"/>
                <a:ext cx="127899" cy="127900"/>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421" name="Circle"/>
              <p:cNvSpPr/>
              <p:nvPr/>
            </p:nvSpPr>
            <p:spPr>
              <a:xfrm rot="21600000">
                <a:off x="266465" y="0"/>
                <a:ext cx="324242" cy="324241"/>
              </a:xfrm>
              <a:prstGeom prst="ellipse">
                <a:avLst/>
              </a:prstGeom>
              <a:solidFill>
                <a:srgbClr val="C82506"/>
              </a:solidFill>
              <a:ln w="38100" cap="flat">
                <a:solidFill>
                  <a:srgbClr val="580B01"/>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422" name="Circle"/>
              <p:cNvSpPr/>
              <p:nvPr/>
            </p:nvSpPr>
            <p:spPr>
              <a:xfrm rot="21600000">
                <a:off x="434653" y="47729"/>
                <a:ext cx="104800" cy="104799"/>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4431" name="Group"/>
            <p:cNvGrpSpPr/>
            <p:nvPr/>
          </p:nvGrpSpPr>
          <p:grpSpPr>
            <a:xfrm rot="2700000">
              <a:off x="107877" y="423893"/>
              <a:ext cx="590707" cy="549804"/>
              <a:chOff x="0" y="0"/>
              <a:chExt cx="590706" cy="549802"/>
            </a:xfrm>
          </p:grpSpPr>
          <p:sp>
            <p:nvSpPr>
              <p:cNvPr id="4424" name="Line"/>
              <p:cNvSpPr/>
              <p:nvPr/>
            </p:nvSpPr>
            <p:spPr>
              <a:xfrm rot="21600000">
                <a:off x="0" y="194284"/>
                <a:ext cx="439946" cy="35551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C82506"/>
              </a:solidFill>
              <a:ln w="25400" cap="flat">
                <a:solidFill>
                  <a:srgbClr val="5C0C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425" name="Line"/>
              <p:cNvSpPr/>
              <p:nvPr/>
            </p:nvSpPr>
            <p:spPr>
              <a:xfrm flipV="1">
                <a:off x="21166" y="249143"/>
                <a:ext cx="288050" cy="288049"/>
              </a:xfrm>
              <a:prstGeom prst="line">
                <a:avLst/>
              </a:prstGeom>
              <a:noFill/>
              <a:ln w="25400" cap="flat">
                <a:solidFill>
                  <a:srgbClr val="5C0C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426" name="Line"/>
              <p:cNvSpPr/>
              <p:nvPr/>
            </p:nvSpPr>
            <p:spPr>
              <a:xfrm flipV="1">
                <a:off x="216424" y="278560"/>
                <a:ext cx="131029" cy="131028"/>
              </a:xfrm>
              <a:prstGeom prst="line">
                <a:avLst/>
              </a:prstGeom>
              <a:noFill/>
              <a:ln w="25400" cap="flat">
                <a:solidFill>
                  <a:srgbClr val="5109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427" name="Line"/>
              <p:cNvSpPr/>
              <p:nvPr/>
            </p:nvSpPr>
            <p:spPr>
              <a:xfrm flipV="1">
                <a:off x="19041" y="241495"/>
                <a:ext cx="282527" cy="282527"/>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428" name="Line"/>
              <p:cNvSpPr/>
              <p:nvPr/>
            </p:nvSpPr>
            <p:spPr>
              <a:xfrm flipV="1">
                <a:off x="204260" y="279734"/>
                <a:ext cx="127899" cy="127900"/>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429" name="Circle"/>
              <p:cNvSpPr/>
              <p:nvPr/>
            </p:nvSpPr>
            <p:spPr>
              <a:xfrm rot="21600000">
                <a:off x="266465" y="0"/>
                <a:ext cx="324242" cy="324241"/>
              </a:xfrm>
              <a:prstGeom prst="ellipse">
                <a:avLst/>
              </a:prstGeom>
              <a:solidFill>
                <a:srgbClr val="C82506"/>
              </a:solidFill>
              <a:ln w="38100" cap="flat">
                <a:solidFill>
                  <a:srgbClr val="580B01"/>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430" name="Circle"/>
              <p:cNvSpPr/>
              <p:nvPr/>
            </p:nvSpPr>
            <p:spPr>
              <a:xfrm rot="21600000">
                <a:off x="434653" y="47729"/>
                <a:ext cx="104800" cy="104799"/>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grpSp>
        <p:nvGrpSpPr>
          <p:cNvPr id="4440" name="Group"/>
          <p:cNvGrpSpPr/>
          <p:nvPr/>
        </p:nvGrpSpPr>
        <p:grpSpPr>
          <a:xfrm rot="2700000">
            <a:off x="9319747" y="6202762"/>
            <a:ext cx="590707" cy="549804"/>
            <a:chOff x="0" y="0"/>
            <a:chExt cx="590706" cy="549802"/>
          </a:xfrm>
        </p:grpSpPr>
        <p:sp>
          <p:nvSpPr>
            <p:cNvPr id="4433" name="Line"/>
            <p:cNvSpPr/>
            <p:nvPr/>
          </p:nvSpPr>
          <p:spPr>
            <a:xfrm rot="21600000">
              <a:off x="0" y="194284"/>
              <a:ext cx="439946" cy="35551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C82506"/>
            </a:solidFill>
            <a:ln w="25400" cap="flat">
              <a:solidFill>
                <a:srgbClr val="5C0C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434" name="Line"/>
            <p:cNvSpPr/>
            <p:nvPr/>
          </p:nvSpPr>
          <p:spPr>
            <a:xfrm flipV="1">
              <a:off x="21166" y="249143"/>
              <a:ext cx="288050" cy="288049"/>
            </a:xfrm>
            <a:prstGeom prst="line">
              <a:avLst/>
            </a:prstGeom>
            <a:noFill/>
            <a:ln w="25400" cap="flat">
              <a:solidFill>
                <a:srgbClr val="5C0C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435" name="Line"/>
            <p:cNvSpPr/>
            <p:nvPr/>
          </p:nvSpPr>
          <p:spPr>
            <a:xfrm flipV="1">
              <a:off x="216424" y="278560"/>
              <a:ext cx="131029" cy="131028"/>
            </a:xfrm>
            <a:prstGeom prst="line">
              <a:avLst/>
            </a:prstGeom>
            <a:noFill/>
            <a:ln w="25400" cap="flat">
              <a:solidFill>
                <a:srgbClr val="5109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436" name="Line"/>
            <p:cNvSpPr/>
            <p:nvPr/>
          </p:nvSpPr>
          <p:spPr>
            <a:xfrm flipV="1">
              <a:off x="19041" y="241495"/>
              <a:ext cx="282527" cy="282527"/>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437" name="Line"/>
            <p:cNvSpPr/>
            <p:nvPr/>
          </p:nvSpPr>
          <p:spPr>
            <a:xfrm flipV="1">
              <a:off x="204260" y="279734"/>
              <a:ext cx="127899" cy="127900"/>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438" name="Circle"/>
            <p:cNvSpPr/>
            <p:nvPr/>
          </p:nvSpPr>
          <p:spPr>
            <a:xfrm rot="21600000">
              <a:off x="266465" y="0"/>
              <a:ext cx="324242" cy="324241"/>
            </a:xfrm>
            <a:prstGeom prst="ellipse">
              <a:avLst/>
            </a:prstGeom>
            <a:solidFill>
              <a:srgbClr val="C82506"/>
            </a:solidFill>
            <a:ln w="38100" cap="flat">
              <a:solidFill>
                <a:srgbClr val="580B01"/>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439" name="Circle"/>
            <p:cNvSpPr/>
            <p:nvPr/>
          </p:nvSpPr>
          <p:spPr>
            <a:xfrm rot="21600000">
              <a:off x="434653" y="47729"/>
              <a:ext cx="104800" cy="104799"/>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sp>
        <p:nvSpPr>
          <p:cNvPr id="4441" name="Complicates the trust model, users don’t know who they’re really trusting…"/>
          <p:cNvSpPr txBox="1"/>
          <p:nvPr/>
        </p:nvSpPr>
        <p:spPr>
          <a:xfrm>
            <a:off x="958337" y="2540000"/>
            <a:ext cx="5645119" cy="4673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marL="625642" indent="-625642" algn="l">
              <a:buSzPct val="100000"/>
              <a:buAutoNum type="arabicPeriod" startAt="1"/>
              <a:defRPr b="0" sz="3200">
                <a:latin typeface="Gill Sans"/>
                <a:ea typeface="Gill Sans"/>
                <a:cs typeface="Gill Sans"/>
                <a:sym typeface="Gill Sans"/>
              </a:defRPr>
            </a:pPr>
            <a:r>
              <a:t>Complicates the trust model,</a:t>
            </a:r>
            <a:br/>
            <a:r>
              <a:t>users don’t know who they’re</a:t>
            </a:r>
            <a:br/>
            <a:r>
              <a:t>really trusting</a:t>
            </a:r>
            <a:br/>
          </a:p>
          <a:p>
            <a:pPr marL="625642" indent="-625642" algn="l">
              <a:buSzPct val="100000"/>
              <a:buAutoNum type="arabicPeriod" startAt="1"/>
              <a:defRPr b="0" sz="3200">
                <a:latin typeface="Gill Sans"/>
                <a:ea typeface="Gill Sans"/>
                <a:cs typeface="Gill Sans"/>
                <a:sym typeface="Gill Sans"/>
              </a:defRPr>
            </a:pPr>
            <a:r>
              <a:t>Potential to create</a:t>
            </a:r>
            <a:br/>
            <a:r>
              <a:t>centralization of trust</a:t>
            </a:r>
            <a:br/>
          </a:p>
          <a:p>
            <a:pPr marL="625642" indent="-625642" algn="l">
              <a:buSzPct val="100000"/>
              <a:buAutoNum type="arabicPeriod" startAt="1"/>
              <a:defRPr b="0" sz="3200">
                <a:latin typeface="Gill Sans"/>
                <a:ea typeface="Gill Sans"/>
                <a:cs typeface="Gill Sans"/>
                <a:sym typeface="Gill Sans"/>
              </a:defRPr>
            </a:pPr>
            <a:r>
              <a:t>Potential to create</a:t>
            </a:r>
            <a:br/>
            <a:r>
              <a:t>single point of failure </a:t>
            </a:r>
            <a:br/>
            <a:r>
              <a:t>(in terms of management)</a:t>
            </a:r>
          </a:p>
        </p:txBody>
      </p:sp>
      <p:sp>
        <p:nvSpPr>
          <p:cNvPr id="4442" name="Problems of Key Sharing"/>
          <p:cNvSpPr txBox="1"/>
          <p:nvPr/>
        </p:nvSpPr>
        <p:spPr>
          <a:xfrm>
            <a:off x="707135" y="-225939"/>
            <a:ext cx="11417301" cy="19558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lstStyle>
            <a:lvl1pPr>
              <a:defRPr b="0" sz="5600">
                <a:solidFill>
                  <a:srgbClr val="FFE44F"/>
                </a:solidFill>
                <a:latin typeface="Gill Sans"/>
                <a:ea typeface="Gill Sans"/>
                <a:cs typeface="Gill Sans"/>
                <a:sym typeface="Gill Sans"/>
              </a:defRPr>
            </a:lvl1pPr>
          </a:lstStyle>
          <a:p>
            <a:pPr/>
            <a:r>
              <a:t>Problems of Key Sharing</a:t>
            </a:r>
          </a:p>
        </p:txBody>
      </p:sp>
      <p:sp>
        <p:nvSpPr>
          <p:cNvPr id="4443" name="Text"/>
          <p:cNvSpPr txBox="1"/>
          <p:nvPr/>
        </p:nvSpPr>
        <p:spPr>
          <a:xfrm>
            <a:off x="11963814" y="9230318"/>
            <a:ext cx="368504" cy="342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defRPr sz="1600">
                <a:solidFill>
                  <a:srgbClr val="FFFB00"/>
                </a:solidFill>
                <a:latin typeface="Gill Sans"/>
                <a:ea typeface="Gill Sans"/>
                <a:cs typeface="Gill Sans"/>
                <a:sym typeface="Gill Sans"/>
              </a:defRPr>
            </a:lvl1pPr>
          </a:lstStyle>
          <a:p>
            <a:pPr/>
            <a:fld id="{86CB4B4D-7CA3-9044-876B-883B54F8677D}" type="slidenum"/>
          </a:p>
        </p:txBody>
      </p:sp>
    </p:spTree>
  </p:cSld>
  <p:clrMapOvr>
    <a:masterClrMapping/>
  </p:clrMapOvr>
  <p:transition xmlns:p14="http://schemas.microsoft.com/office/powerpoint/2010/main" spd="med" advClick="1"/>
</p:sld>
</file>

<file path=ppt/slides/slide6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47" name="Research Questions"/>
          <p:cNvSpPr txBox="1"/>
          <p:nvPr>
            <p:ph type="title"/>
          </p:nvPr>
        </p:nvSpPr>
        <p:spPr>
          <a:prstGeom prst="rect">
            <a:avLst/>
          </a:prstGeom>
        </p:spPr>
        <p:txBody>
          <a:bodyPr/>
          <a:lstStyle/>
          <a:p>
            <a:pPr/>
            <a:r>
              <a:t>Research Questions</a:t>
            </a:r>
          </a:p>
        </p:txBody>
      </p:sp>
      <p:sp>
        <p:nvSpPr>
          <p:cNvPr id="4448"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4468" name="Group"/>
          <p:cNvGrpSpPr/>
          <p:nvPr/>
        </p:nvGrpSpPr>
        <p:grpSpPr>
          <a:xfrm>
            <a:off x="1416781" y="3039985"/>
            <a:ext cx="9080247" cy="1417265"/>
            <a:chOff x="0" y="0"/>
            <a:chExt cx="9080245" cy="1417264"/>
          </a:xfrm>
        </p:grpSpPr>
        <p:sp>
          <p:nvSpPr>
            <p:cNvPr id="4449" name="How prevalent is the key sharing?"/>
            <p:cNvSpPr txBox="1"/>
            <p:nvPr/>
          </p:nvSpPr>
          <p:spPr>
            <a:xfrm>
              <a:off x="2433065" y="416076"/>
              <a:ext cx="6647181" cy="58511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defRPr sz="3200"/>
              </a:pPr>
              <a:r>
                <a:t>How prevalent is the </a:t>
              </a:r>
              <a:r>
                <a:rPr>
                  <a:solidFill>
                    <a:schemeClr val="accent5">
                      <a:hueOff val="89162"/>
                      <a:satOff val="9554"/>
                      <a:lumOff val="16296"/>
                    </a:schemeClr>
                  </a:solidFill>
                </a:rPr>
                <a:t>key sharing</a:t>
              </a:r>
              <a:r>
                <a:t>?</a:t>
              </a:r>
            </a:p>
          </p:txBody>
        </p:sp>
        <p:grpSp>
          <p:nvGrpSpPr>
            <p:cNvPr id="4467" name="Group"/>
            <p:cNvGrpSpPr/>
            <p:nvPr/>
          </p:nvGrpSpPr>
          <p:grpSpPr>
            <a:xfrm>
              <a:off x="0" y="-1"/>
              <a:ext cx="2091532" cy="1417266"/>
              <a:chOff x="0" y="0"/>
              <a:chExt cx="2091531" cy="1417264"/>
            </a:xfrm>
          </p:grpSpPr>
          <p:sp>
            <p:nvSpPr>
              <p:cNvPr id="4450" name="Oval"/>
              <p:cNvSpPr/>
              <p:nvPr/>
            </p:nvSpPr>
            <p:spPr>
              <a:xfrm>
                <a:off x="420579" y="226994"/>
                <a:ext cx="1670953" cy="1085399"/>
              </a:xfrm>
              <a:prstGeom prst="ellipse">
                <a:avLst/>
              </a:prstGeom>
              <a:noFill/>
              <a:ln w="63500" cap="flat">
                <a:solidFill>
                  <a:srgbClr val="FFFFFF"/>
                </a:solidFill>
                <a:prstDash val="sysDot"/>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sp>
            <p:nvSpPr>
              <p:cNvPr id="4451" name="Rounded Rectangle"/>
              <p:cNvSpPr/>
              <p:nvPr/>
            </p:nvSpPr>
            <p:spPr>
              <a:xfrm>
                <a:off x="0" y="122122"/>
                <a:ext cx="842791" cy="1295143"/>
              </a:xfrm>
              <a:prstGeom prst="roundRect">
                <a:avLst>
                  <a:gd name="adj" fmla="val 15001"/>
                </a:avLst>
              </a:prstGeom>
              <a:solidFill>
                <a:srgbClr val="000000"/>
              </a:solidFill>
              <a:ln w="12700" cap="flat">
                <a:noFill/>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grpSp>
            <p:nvGrpSpPr>
              <p:cNvPr id="4459" name="Group"/>
              <p:cNvGrpSpPr/>
              <p:nvPr/>
            </p:nvGrpSpPr>
            <p:grpSpPr>
              <a:xfrm rot="2700000">
                <a:off x="890190" y="364321"/>
                <a:ext cx="796803" cy="759946"/>
                <a:chOff x="0" y="0"/>
                <a:chExt cx="796802" cy="759945"/>
              </a:xfrm>
            </p:grpSpPr>
            <p:sp>
              <p:nvSpPr>
                <p:cNvPr id="4452" name="Line"/>
                <p:cNvSpPr/>
                <p:nvPr/>
              </p:nvSpPr>
              <p:spPr>
                <a:xfrm>
                  <a:off x="0" y="268543"/>
                  <a:ext cx="593442" cy="49140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chemeClr val="accent5"/>
                </a:solidFill>
                <a:ln w="25400" cap="flat">
                  <a:solidFill>
                    <a:schemeClr val="accent5">
                      <a:hueOff val="106375"/>
                      <a:satOff val="9554"/>
                      <a:lumOff val="-13516"/>
                    </a:schemeClr>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453" name="Line"/>
                <p:cNvSpPr/>
                <p:nvPr/>
              </p:nvSpPr>
              <p:spPr>
                <a:xfrm flipV="1">
                  <a:off x="28551" y="344369"/>
                  <a:ext cx="388549" cy="398146"/>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454" name="Line"/>
                <p:cNvSpPr/>
                <p:nvPr/>
              </p:nvSpPr>
              <p:spPr>
                <a:xfrm flipV="1">
                  <a:off x="291934" y="385029"/>
                  <a:ext cx="176745" cy="181110"/>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455" name="Line"/>
                <p:cNvSpPr/>
                <p:nvPr/>
              </p:nvSpPr>
              <p:spPr>
                <a:xfrm flipV="1">
                  <a:off x="25684" y="333798"/>
                  <a:ext cx="381100" cy="390513"/>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456" name="Line"/>
                <p:cNvSpPr/>
                <p:nvPr/>
              </p:nvSpPr>
              <p:spPr>
                <a:xfrm flipV="1">
                  <a:off x="275526" y="386653"/>
                  <a:ext cx="172523" cy="176784"/>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457" name="Oval"/>
                <p:cNvSpPr/>
                <p:nvPr/>
              </p:nvSpPr>
              <p:spPr>
                <a:xfrm>
                  <a:off x="359434" y="0"/>
                  <a:ext cx="437369" cy="448171"/>
                </a:xfrm>
                <a:prstGeom prst="ellipse">
                  <a:avLst/>
                </a:prstGeom>
                <a:solidFill>
                  <a:schemeClr val="accent5"/>
                </a:solidFill>
                <a:ln w="38100" cap="flat">
                  <a:solidFill>
                    <a:schemeClr val="accent5">
                      <a:hueOff val="106375"/>
                      <a:satOff val="9554"/>
                      <a:lumOff val="-13516"/>
                    </a:schemeClr>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458" name="Circle"/>
                <p:cNvSpPr/>
                <p:nvPr/>
              </p:nvSpPr>
              <p:spPr>
                <a:xfrm>
                  <a:off x="586303" y="65972"/>
                  <a:ext cx="141364" cy="144855"/>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sp>
            <p:nvSpPr>
              <p:cNvPr id="4460" name="Man"/>
              <p:cNvSpPr/>
              <p:nvPr/>
            </p:nvSpPr>
            <p:spPr>
              <a:xfrm>
                <a:off x="664338" y="859099"/>
                <a:ext cx="192588" cy="497196"/>
              </a:xfrm>
              <a:custGeom>
                <a:avLst/>
                <a:gdLst/>
                <a:ahLst/>
                <a:cxnLst>
                  <a:cxn ang="0">
                    <a:pos x="wd2" y="hd2"/>
                  </a:cxn>
                  <a:cxn ang="5400000">
                    <a:pos x="wd2" y="hd2"/>
                  </a:cxn>
                  <a:cxn ang="10800000">
                    <a:pos x="wd2" y="hd2"/>
                  </a:cxn>
                  <a:cxn ang="16200000">
                    <a:pos x="wd2" y="hd2"/>
                  </a:cxn>
                </a:cxnLst>
                <a:rect l="0" t="0" r="r" b="b"/>
                <a:pathLst>
                  <a:path w="21470" h="21502" fill="norm" stroke="1" extrusionOk="0">
                    <a:moveTo>
                      <a:pt x="10246" y="10"/>
                    </a:moveTo>
                    <a:cubicBezTo>
                      <a:pt x="9651" y="39"/>
                      <a:pt x="9052" y="142"/>
                      <a:pt x="8490" y="331"/>
                    </a:cubicBezTo>
                    <a:cubicBezTo>
                      <a:pt x="7409" y="697"/>
                      <a:pt x="7827" y="1471"/>
                      <a:pt x="7827" y="1471"/>
                    </a:cubicBezTo>
                    <a:cubicBezTo>
                      <a:pt x="7827" y="1471"/>
                      <a:pt x="7467" y="1472"/>
                      <a:pt x="7689" y="1837"/>
                    </a:cubicBezTo>
                    <a:cubicBezTo>
                      <a:pt x="7827" y="2069"/>
                      <a:pt x="7730" y="2122"/>
                      <a:pt x="8174" y="2197"/>
                    </a:cubicBezTo>
                    <a:cubicBezTo>
                      <a:pt x="8285" y="2477"/>
                      <a:pt x="8629" y="2493"/>
                      <a:pt x="8629" y="2983"/>
                    </a:cubicBezTo>
                    <a:cubicBezTo>
                      <a:pt x="8629" y="2988"/>
                      <a:pt x="8355" y="2978"/>
                      <a:pt x="8161" y="3134"/>
                    </a:cubicBezTo>
                    <a:cubicBezTo>
                      <a:pt x="8106" y="3177"/>
                      <a:pt x="8049" y="3322"/>
                      <a:pt x="7827" y="3359"/>
                    </a:cubicBezTo>
                    <a:cubicBezTo>
                      <a:pt x="6842" y="3542"/>
                      <a:pt x="4636" y="3731"/>
                      <a:pt x="4095" y="3941"/>
                    </a:cubicBezTo>
                    <a:cubicBezTo>
                      <a:pt x="3332" y="4237"/>
                      <a:pt x="185" y="6557"/>
                      <a:pt x="185" y="6783"/>
                    </a:cubicBezTo>
                    <a:cubicBezTo>
                      <a:pt x="185" y="7133"/>
                      <a:pt x="112" y="7369"/>
                      <a:pt x="306" y="7546"/>
                    </a:cubicBezTo>
                    <a:cubicBezTo>
                      <a:pt x="1138" y="8300"/>
                      <a:pt x="2140" y="9548"/>
                      <a:pt x="3388" y="10139"/>
                    </a:cubicBezTo>
                    <a:cubicBezTo>
                      <a:pt x="3555" y="10220"/>
                      <a:pt x="3874" y="10313"/>
                      <a:pt x="4290" y="10366"/>
                    </a:cubicBezTo>
                    <a:cubicBezTo>
                      <a:pt x="4706" y="10420"/>
                      <a:pt x="5414" y="10539"/>
                      <a:pt x="5400" y="10636"/>
                    </a:cubicBezTo>
                    <a:cubicBezTo>
                      <a:pt x="5261" y="11507"/>
                      <a:pt x="4984" y="13595"/>
                      <a:pt x="4775" y="14591"/>
                    </a:cubicBezTo>
                    <a:cubicBezTo>
                      <a:pt x="4637" y="15242"/>
                      <a:pt x="4526" y="15984"/>
                      <a:pt x="4429" y="16447"/>
                    </a:cubicBezTo>
                    <a:cubicBezTo>
                      <a:pt x="4262" y="17244"/>
                      <a:pt x="4221" y="18180"/>
                      <a:pt x="3666" y="19165"/>
                    </a:cubicBezTo>
                    <a:cubicBezTo>
                      <a:pt x="3416" y="19617"/>
                      <a:pt x="2972" y="20214"/>
                      <a:pt x="3250" y="20214"/>
                    </a:cubicBezTo>
                    <a:cubicBezTo>
                      <a:pt x="2833" y="20612"/>
                      <a:pt x="1236" y="20827"/>
                      <a:pt x="432" y="20913"/>
                    </a:cubicBezTo>
                    <a:cubicBezTo>
                      <a:pt x="154" y="20940"/>
                      <a:pt x="-25" y="21043"/>
                      <a:pt x="3" y="21156"/>
                    </a:cubicBezTo>
                    <a:lnTo>
                      <a:pt x="29" y="21225"/>
                    </a:lnTo>
                    <a:cubicBezTo>
                      <a:pt x="43" y="21311"/>
                      <a:pt x="324" y="21344"/>
                      <a:pt x="393" y="21344"/>
                    </a:cubicBezTo>
                    <a:cubicBezTo>
                      <a:pt x="837" y="21376"/>
                      <a:pt x="2207" y="21461"/>
                      <a:pt x="3206" y="21305"/>
                    </a:cubicBezTo>
                    <a:cubicBezTo>
                      <a:pt x="4371" y="21128"/>
                      <a:pt x="5857" y="21247"/>
                      <a:pt x="7008" y="21188"/>
                    </a:cubicBezTo>
                    <a:cubicBezTo>
                      <a:pt x="7355" y="21171"/>
                      <a:pt x="7398" y="20692"/>
                      <a:pt x="7259" y="20471"/>
                    </a:cubicBezTo>
                    <a:cubicBezTo>
                      <a:pt x="7218" y="20407"/>
                      <a:pt x="7134" y="20375"/>
                      <a:pt x="7134" y="20375"/>
                    </a:cubicBezTo>
                    <a:lnTo>
                      <a:pt x="7190" y="20412"/>
                    </a:lnTo>
                    <a:cubicBezTo>
                      <a:pt x="7773" y="20434"/>
                      <a:pt x="8367" y="17905"/>
                      <a:pt x="8742" y="15860"/>
                    </a:cubicBezTo>
                    <a:cubicBezTo>
                      <a:pt x="8908" y="14999"/>
                      <a:pt x="10033" y="13116"/>
                      <a:pt x="10394" y="12497"/>
                    </a:cubicBezTo>
                    <a:cubicBezTo>
                      <a:pt x="10421" y="12443"/>
                      <a:pt x="10630" y="12443"/>
                      <a:pt x="10658" y="12497"/>
                    </a:cubicBezTo>
                    <a:cubicBezTo>
                      <a:pt x="10880" y="12987"/>
                      <a:pt x="11168" y="14031"/>
                      <a:pt x="11473" y="14757"/>
                    </a:cubicBezTo>
                    <a:cubicBezTo>
                      <a:pt x="11542" y="14924"/>
                      <a:pt x="11753" y="15564"/>
                      <a:pt x="11781" y="15968"/>
                    </a:cubicBezTo>
                    <a:cubicBezTo>
                      <a:pt x="11892" y="17206"/>
                      <a:pt x="11572" y="19842"/>
                      <a:pt x="12002" y="20175"/>
                    </a:cubicBezTo>
                    <a:cubicBezTo>
                      <a:pt x="12002" y="20175"/>
                      <a:pt x="11906" y="20682"/>
                      <a:pt x="11490" y="21053"/>
                    </a:cubicBezTo>
                    <a:cubicBezTo>
                      <a:pt x="10908" y="21575"/>
                      <a:pt x="13763" y="21580"/>
                      <a:pt x="14568" y="21381"/>
                    </a:cubicBezTo>
                    <a:cubicBezTo>
                      <a:pt x="15608" y="21128"/>
                      <a:pt x="14986" y="20682"/>
                      <a:pt x="15028" y="20488"/>
                    </a:cubicBezTo>
                    <a:cubicBezTo>
                      <a:pt x="15125" y="20316"/>
                      <a:pt x="15333" y="20316"/>
                      <a:pt x="15444" y="19950"/>
                    </a:cubicBezTo>
                    <a:cubicBezTo>
                      <a:pt x="15763" y="18841"/>
                      <a:pt x="15485" y="17442"/>
                      <a:pt x="15513" y="16318"/>
                    </a:cubicBezTo>
                    <a:cubicBezTo>
                      <a:pt x="15527" y="15946"/>
                      <a:pt x="15886" y="15230"/>
                      <a:pt x="15886" y="14229"/>
                    </a:cubicBezTo>
                    <a:cubicBezTo>
                      <a:pt x="15886" y="13223"/>
                      <a:pt x="15888" y="12330"/>
                      <a:pt x="15721" y="11431"/>
                    </a:cubicBezTo>
                    <a:cubicBezTo>
                      <a:pt x="15610" y="10839"/>
                      <a:pt x="16110" y="10802"/>
                      <a:pt x="15652" y="10044"/>
                    </a:cubicBezTo>
                    <a:cubicBezTo>
                      <a:pt x="17247" y="10108"/>
                      <a:pt x="17453" y="10054"/>
                      <a:pt x="17967" y="9801"/>
                    </a:cubicBezTo>
                    <a:cubicBezTo>
                      <a:pt x="19312" y="9123"/>
                      <a:pt x="20798" y="7585"/>
                      <a:pt x="21062" y="7321"/>
                    </a:cubicBezTo>
                    <a:cubicBezTo>
                      <a:pt x="21575" y="7278"/>
                      <a:pt x="21546" y="6846"/>
                      <a:pt x="21296" y="6534"/>
                    </a:cubicBezTo>
                    <a:cubicBezTo>
                      <a:pt x="21226" y="6453"/>
                      <a:pt x="20909" y="6465"/>
                      <a:pt x="20854" y="6384"/>
                    </a:cubicBezTo>
                    <a:cubicBezTo>
                      <a:pt x="20424" y="5755"/>
                      <a:pt x="17691" y="4302"/>
                      <a:pt x="17247" y="3990"/>
                    </a:cubicBezTo>
                    <a:cubicBezTo>
                      <a:pt x="16859" y="3715"/>
                      <a:pt x="14264" y="3516"/>
                      <a:pt x="13376" y="3381"/>
                    </a:cubicBezTo>
                    <a:cubicBezTo>
                      <a:pt x="13237" y="3360"/>
                      <a:pt x="13085" y="3300"/>
                      <a:pt x="13029" y="3247"/>
                    </a:cubicBezTo>
                    <a:cubicBezTo>
                      <a:pt x="13001" y="3225"/>
                      <a:pt x="12988" y="3204"/>
                      <a:pt x="12960" y="3183"/>
                    </a:cubicBezTo>
                    <a:cubicBezTo>
                      <a:pt x="12724" y="2984"/>
                      <a:pt x="12392" y="2989"/>
                      <a:pt x="12392" y="2989"/>
                    </a:cubicBezTo>
                    <a:cubicBezTo>
                      <a:pt x="12350" y="2839"/>
                      <a:pt x="12319" y="2714"/>
                      <a:pt x="12444" y="2628"/>
                    </a:cubicBezTo>
                    <a:cubicBezTo>
                      <a:pt x="12610" y="2504"/>
                      <a:pt x="12750" y="2364"/>
                      <a:pt x="12847" y="2219"/>
                    </a:cubicBezTo>
                    <a:cubicBezTo>
                      <a:pt x="13041" y="2203"/>
                      <a:pt x="13196" y="2213"/>
                      <a:pt x="13376" y="1933"/>
                    </a:cubicBezTo>
                    <a:cubicBezTo>
                      <a:pt x="13445" y="1810"/>
                      <a:pt x="13748" y="1482"/>
                      <a:pt x="13276" y="1471"/>
                    </a:cubicBezTo>
                    <a:cubicBezTo>
                      <a:pt x="13373" y="1245"/>
                      <a:pt x="13679" y="444"/>
                      <a:pt x="12500" y="272"/>
                    </a:cubicBezTo>
                    <a:cubicBezTo>
                      <a:pt x="12154" y="223"/>
                      <a:pt x="12141" y="153"/>
                      <a:pt x="11989" y="126"/>
                    </a:cubicBezTo>
                    <a:cubicBezTo>
                      <a:pt x="11434" y="23"/>
                      <a:pt x="10841" y="-20"/>
                      <a:pt x="10246" y="10"/>
                    </a:cubicBezTo>
                    <a:close/>
                    <a:moveTo>
                      <a:pt x="16042" y="6038"/>
                    </a:moveTo>
                    <a:cubicBezTo>
                      <a:pt x="16175" y="6060"/>
                      <a:pt x="16316" y="6123"/>
                      <a:pt x="16371" y="6147"/>
                    </a:cubicBezTo>
                    <a:cubicBezTo>
                      <a:pt x="17342" y="6567"/>
                      <a:pt x="18104" y="6825"/>
                      <a:pt x="18201" y="6955"/>
                    </a:cubicBezTo>
                    <a:cubicBezTo>
                      <a:pt x="18270" y="7186"/>
                      <a:pt x="18326" y="7449"/>
                      <a:pt x="18326" y="7449"/>
                    </a:cubicBezTo>
                    <a:cubicBezTo>
                      <a:pt x="18326" y="7449"/>
                      <a:pt x="17454" y="9005"/>
                      <a:pt x="17052" y="9124"/>
                    </a:cubicBezTo>
                    <a:cubicBezTo>
                      <a:pt x="16802" y="9205"/>
                      <a:pt x="15790" y="8946"/>
                      <a:pt x="15236" y="8972"/>
                    </a:cubicBezTo>
                    <a:cubicBezTo>
                      <a:pt x="15236" y="8703"/>
                      <a:pt x="15249" y="8450"/>
                      <a:pt x="15305" y="7950"/>
                    </a:cubicBezTo>
                    <a:cubicBezTo>
                      <a:pt x="15374" y="7347"/>
                      <a:pt x="15692" y="6443"/>
                      <a:pt x="15747" y="6174"/>
                    </a:cubicBezTo>
                    <a:cubicBezTo>
                      <a:pt x="15782" y="6034"/>
                      <a:pt x="15908" y="6016"/>
                      <a:pt x="16042" y="6038"/>
                    </a:cubicBezTo>
                    <a:close/>
                    <a:moveTo>
                      <a:pt x="5001" y="6053"/>
                    </a:moveTo>
                    <a:cubicBezTo>
                      <a:pt x="5137" y="6043"/>
                      <a:pt x="5286" y="6074"/>
                      <a:pt x="5317" y="6131"/>
                    </a:cubicBezTo>
                    <a:cubicBezTo>
                      <a:pt x="5456" y="6389"/>
                      <a:pt x="5454" y="6740"/>
                      <a:pt x="5551" y="7133"/>
                    </a:cubicBezTo>
                    <a:cubicBezTo>
                      <a:pt x="5704" y="7752"/>
                      <a:pt x="5968" y="8369"/>
                      <a:pt x="5898" y="8735"/>
                    </a:cubicBezTo>
                    <a:cubicBezTo>
                      <a:pt x="5870" y="8918"/>
                      <a:pt x="5912" y="9091"/>
                      <a:pt x="5898" y="9107"/>
                    </a:cubicBezTo>
                    <a:cubicBezTo>
                      <a:pt x="5898" y="9107"/>
                      <a:pt x="5413" y="9295"/>
                      <a:pt x="5205" y="9322"/>
                    </a:cubicBezTo>
                    <a:cubicBezTo>
                      <a:pt x="4899" y="9355"/>
                      <a:pt x="4593" y="9462"/>
                      <a:pt x="4537" y="9430"/>
                    </a:cubicBezTo>
                    <a:cubicBezTo>
                      <a:pt x="4149" y="9150"/>
                      <a:pt x="3152" y="7622"/>
                      <a:pt x="3042" y="7385"/>
                    </a:cubicBezTo>
                    <a:cubicBezTo>
                      <a:pt x="3097" y="7251"/>
                      <a:pt x="3139" y="7062"/>
                      <a:pt x="3167" y="6965"/>
                    </a:cubicBezTo>
                    <a:cubicBezTo>
                      <a:pt x="3181" y="6922"/>
                      <a:pt x="3206" y="6884"/>
                      <a:pt x="3276" y="6852"/>
                    </a:cubicBezTo>
                    <a:cubicBezTo>
                      <a:pt x="3539" y="6701"/>
                      <a:pt x="4330" y="6260"/>
                      <a:pt x="4871" y="6077"/>
                    </a:cubicBezTo>
                    <a:cubicBezTo>
                      <a:pt x="4909" y="6063"/>
                      <a:pt x="4955" y="6057"/>
                      <a:pt x="5001" y="6053"/>
                    </a:cubicBezTo>
                    <a:close/>
                  </a:path>
                </a:pathLst>
              </a:custGeom>
              <a:solidFill>
                <a:schemeClr val="accent3"/>
              </a:solidFill>
              <a:ln w="12700" cap="flat">
                <a:noFill/>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sp>
            <p:nvSpPr>
              <p:cNvPr id="4461" name="Man"/>
              <p:cNvSpPr/>
              <p:nvPr/>
            </p:nvSpPr>
            <p:spPr>
              <a:xfrm>
                <a:off x="664338" y="-1"/>
                <a:ext cx="192588" cy="497196"/>
              </a:xfrm>
              <a:custGeom>
                <a:avLst/>
                <a:gdLst/>
                <a:ahLst/>
                <a:cxnLst>
                  <a:cxn ang="0">
                    <a:pos x="wd2" y="hd2"/>
                  </a:cxn>
                  <a:cxn ang="5400000">
                    <a:pos x="wd2" y="hd2"/>
                  </a:cxn>
                  <a:cxn ang="10800000">
                    <a:pos x="wd2" y="hd2"/>
                  </a:cxn>
                  <a:cxn ang="16200000">
                    <a:pos x="wd2" y="hd2"/>
                  </a:cxn>
                </a:cxnLst>
                <a:rect l="0" t="0" r="r" b="b"/>
                <a:pathLst>
                  <a:path w="21470" h="21502" fill="norm" stroke="1" extrusionOk="0">
                    <a:moveTo>
                      <a:pt x="10246" y="10"/>
                    </a:moveTo>
                    <a:cubicBezTo>
                      <a:pt x="9651" y="39"/>
                      <a:pt x="9052" y="142"/>
                      <a:pt x="8490" y="331"/>
                    </a:cubicBezTo>
                    <a:cubicBezTo>
                      <a:pt x="7409" y="697"/>
                      <a:pt x="7827" y="1471"/>
                      <a:pt x="7827" y="1471"/>
                    </a:cubicBezTo>
                    <a:cubicBezTo>
                      <a:pt x="7827" y="1471"/>
                      <a:pt x="7467" y="1472"/>
                      <a:pt x="7689" y="1837"/>
                    </a:cubicBezTo>
                    <a:cubicBezTo>
                      <a:pt x="7827" y="2069"/>
                      <a:pt x="7730" y="2122"/>
                      <a:pt x="8174" y="2197"/>
                    </a:cubicBezTo>
                    <a:cubicBezTo>
                      <a:pt x="8285" y="2477"/>
                      <a:pt x="8629" y="2493"/>
                      <a:pt x="8629" y="2983"/>
                    </a:cubicBezTo>
                    <a:cubicBezTo>
                      <a:pt x="8629" y="2988"/>
                      <a:pt x="8355" y="2978"/>
                      <a:pt x="8161" y="3134"/>
                    </a:cubicBezTo>
                    <a:cubicBezTo>
                      <a:pt x="8106" y="3177"/>
                      <a:pt x="8049" y="3322"/>
                      <a:pt x="7827" y="3359"/>
                    </a:cubicBezTo>
                    <a:cubicBezTo>
                      <a:pt x="6842" y="3542"/>
                      <a:pt x="4636" y="3731"/>
                      <a:pt x="4095" y="3941"/>
                    </a:cubicBezTo>
                    <a:cubicBezTo>
                      <a:pt x="3332" y="4237"/>
                      <a:pt x="185" y="6557"/>
                      <a:pt x="185" y="6783"/>
                    </a:cubicBezTo>
                    <a:cubicBezTo>
                      <a:pt x="185" y="7133"/>
                      <a:pt x="112" y="7369"/>
                      <a:pt x="306" y="7546"/>
                    </a:cubicBezTo>
                    <a:cubicBezTo>
                      <a:pt x="1138" y="8300"/>
                      <a:pt x="2140" y="9548"/>
                      <a:pt x="3388" y="10139"/>
                    </a:cubicBezTo>
                    <a:cubicBezTo>
                      <a:pt x="3555" y="10220"/>
                      <a:pt x="3874" y="10313"/>
                      <a:pt x="4290" y="10366"/>
                    </a:cubicBezTo>
                    <a:cubicBezTo>
                      <a:pt x="4706" y="10420"/>
                      <a:pt x="5414" y="10539"/>
                      <a:pt x="5400" y="10636"/>
                    </a:cubicBezTo>
                    <a:cubicBezTo>
                      <a:pt x="5261" y="11507"/>
                      <a:pt x="4984" y="13595"/>
                      <a:pt x="4775" y="14591"/>
                    </a:cubicBezTo>
                    <a:cubicBezTo>
                      <a:pt x="4637" y="15242"/>
                      <a:pt x="4526" y="15984"/>
                      <a:pt x="4429" y="16447"/>
                    </a:cubicBezTo>
                    <a:cubicBezTo>
                      <a:pt x="4262" y="17244"/>
                      <a:pt x="4221" y="18180"/>
                      <a:pt x="3666" y="19165"/>
                    </a:cubicBezTo>
                    <a:cubicBezTo>
                      <a:pt x="3416" y="19617"/>
                      <a:pt x="2972" y="20214"/>
                      <a:pt x="3250" y="20214"/>
                    </a:cubicBezTo>
                    <a:cubicBezTo>
                      <a:pt x="2833" y="20612"/>
                      <a:pt x="1236" y="20827"/>
                      <a:pt x="432" y="20913"/>
                    </a:cubicBezTo>
                    <a:cubicBezTo>
                      <a:pt x="154" y="20940"/>
                      <a:pt x="-25" y="21043"/>
                      <a:pt x="3" y="21156"/>
                    </a:cubicBezTo>
                    <a:lnTo>
                      <a:pt x="29" y="21225"/>
                    </a:lnTo>
                    <a:cubicBezTo>
                      <a:pt x="43" y="21311"/>
                      <a:pt x="324" y="21344"/>
                      <a:pt x="393" y="21344"/>
                    </a:cubicBezTo>
                    <a:cubicBezTo>
                      <a:pt x="837" y="21376"/>
                      <a:pt x="2207" y="21461"/>
                      <a:pt x="3206" y="21305"/>
                    </a:cubicBezTo>
                    <a:cubicBezTo>
                      <a:pt x="4371" y="21128"/>
                      <a:pt x="5857" y="21247"/>
                      <a:pt x="7008" y="21188"/>
                    </a:cubicBezTo>
                    <a:cubicBezTo>
                      <a:pt x="7355" y="21171"/>
                      <a:pt x="7398" y="20692"/>
                      <a:pt x="7259" y="20471"/>
                    </a:cubicBezTo>
                    <a:cubicBezTo>
                      <a:pt x="7218" y="20407"/>
                      <a:pt x="7134" y="20375"/>
                      <a:pt x="7134" y="20375"/>
                    </a:cubicBezTo>
                    <a:lnTo>
                      <a:pt x="7190" y="20412"/>
                    </a:lnTo>
                    <a:cubicBezTo>
                      <a:pt x="7773" y="20434"/>
                      <a:pt x="8367" y="17905"/>
                      <a:pt x="8742" y="15860"/>
                    </a:cubicBezTo>
                    <a:cubicBezTo>
                      <a:pt x="8908" y="14999"/>
                      <a:pt x="10033" y="13116"/>
                      <a:pt x="10394" y="12497"/>
                    </a:cubicBezTo>
                    <a:cubicBezTo>
                      <a:pt x="10421" y="12443"/>
                      <a:pt x="10630" y="12443"/>
                      <a:pt x="10658" y="12497"/>
                    </a:cubicBezTo>
                    <a:cubicBezTo>
                      <a:pt x="10880" y="12987"/>
                      <a:pt x="11168" y="14031"/>
                      <a:pt x="11473" y="14757"/>
                    </a:cubicBezTo>
                    <a:cubicBezTo>
                      <a:pt x="11542" y="14924"/>
                      <a:pt x="11753" y="15564"/>
                      <a:pt x="11781" y="15968"/>
                    </a:cubicBezTo>
                    <a:cubicBezTo>
                      <a:pt x="11892" y="17206"/>
                      <a:pt x="11572" y="19842"/>
                      <a:pt x="12002" y="20175"/>
                    </a:cubicBezTo>
                    <a:cubicBezTo>
                      <a:pt x="12002" y="20175"/>
                      <a:pt x="11906" y="20682"/>
                      <a:pt x="11490" y="21053"/>
                    </a:cubicBezTo>
                    <a:cubicBezTo>
                      <a:pt x="10908" y="21575"/>
                      <a:pt x="13763" y="21580"/>
                      <a:pt x="14568" y="21381"/>
                    </a:cubicBezTo>
                    <a:cubicBezTo>
                      <a:pt x="15608" y="21128"/>
                      <a:pt x="14986" y="20682"/>
                      <a:pt x="15028" y="20488"/>
                    </a:cubicBezTo>
                    <a:cubicBezTo>
                      <a:pt x="15125" y="20316"/>
                      <a:pt x="15333" y="20316"/>
                      <a:pt x="15444" y="19950"/>
                    </a:cubicBezTo>
                    <a:cubicBezTo>
                      <a:pt x="15763" y="18841"/>
                      <a:pt x="15485" y="17442"/>
                      <a:pt x="15513" y="16318"/>
                    </a:cubicBezTo>
                    <a:cubicBezTo>
                      <a:pt x="15527" y="15946"/>
                      <a:pt x="15886" y="15230"/>
                      <a:pt x="15886" y="14229"/>
                    </a:cubicBezTo>
                    <a:cubicBezTo>
                      <a:pt x="15886" y="13223"/>
                      <a:pt x="15888" y="12330"/>
                      <a:pt x="15721" y="11431"/>
                    </a:cubicBezTo>
                    <a:cubicBezTo>
                      <a:pt x="15610" y="10839"/>
                      <a:pt x="16110" y="10802"/>
                      <a:pt x="15652" y="10044"/>
                    </a:cubicBezTo>
                    <a:cubicBezTo>
                      <a:pt x="17247" y="10108"/>
                      <a:pt x="17453" y="10054"/>
                      <a:pt x="17967" y="9801"/>
                    </a:cubicBezTo>
                    <a:cubicBezTo>
                      <a:pt x="19312" y="9123"/>
                      <a:pt x="20798" y="7585"/>
                      <a:pt x="21062" y="7321"/>
                    </a:cubicBezTo>
                    <a:cubicBezTo>
                      <a:pt x="21575" y="7278"/>
                      <a:pt x="21546" y="6846"/>
                      <a:pt x="21296" y="6534"/>
                    </a:cubicBezTo>
                    <a:cubicBezTo>
                      <a:pt x="21226" y="6453"/>
                      <a:pt x="20909" y="6465"/>
                      <a:pt x="20854" y="6384"/>
                    </a:cubicBezTo>
                    <a:cubicBezTo>
                      <a:pt x="20424" y="5755"/>
                      <a:pt x="17691" y="4302"/>
                      <a:pt x="17247" y="3990"/>
                    </a:cubicBezTo>
                    <a:cubicBezTo>
                      <a:pt x="16859" y="3715"/>
                      <a:pt x="14264" y="3516"/>
                      <a:pt x="13376" y="3381"/>
                    </a:cubicBezTo>
                    <a:cubicBezTo>
                      <a:pt x="13237" y="3360"/>
                      <a:pt x="13085" y="3300"/>
                      <a:pt x="13029" y="3247"/>
                    </a:cubicBezTo>
                    <a:cubicBezTo>
                      <a:pt x="13001" y="3225"/>
                      <a:pt x="12988" y="3204"/>
                      <a:pt x="12960" y="3183"/>
                    </a:cubicBezTo>
                    <a:cubicBezTo>
                      <a:pt x="12724" y="2984"/>
                      <a:pt x="12392" y="2989"/>
                      <a:pt x="12392" y="2989"/>
                    </a:cubicBezTo>
                    <a:cubicBezTo>
                      <a:pt x="12350" y="2839"/>
                      <a:pt x="12319" y="2714"/>
                      <a:pt x="12444" y="2628"/>
                    </a:cubicBezTo>
                    <a:cubicBezTo>
                      <a:pt x="12610" y="2504"/>
                      <a:pt x="12750" y="2364"/>
                      <a:pt x="12847" y="2219"/>
                    </a:cubicBezTo>
                    <a:cubicBezTo>
                      <a:pt x="13041" y="2203"/>
                      <a:pt x="13196" y="2213"/>
                      <a:pt x="13376" y="1933"/>
                    </a:cubicBezTo>
                    <a:cubicBezTo>
                      <a:pt x="13445" y="1810"/>
                      <a:pt x="13748" y="1482"/>
                      <a:pt x="13276" y="1471"/>
                    </a:cubicBezTo>
                    <a:cubicBezTo>
                      <a:pt x="13373" y="1245"/>
                      <a:pt x="13679" y="444"/>
                      <a:pt x="12500" y="272"/>
                    </a:cubicBezTo>
                    <a:cubicBezTo>
                      <a:pt x="12154" y="223"/>
                      <a:pt x="12141" y="153"/>
                      <a:pt x="11989" y="126"/>
                    </a:cubicBezTo>
                    <a:cubicBezTo>
                      <a:pt x="11434" y="23"/>
                      <a:pt x="10841" y="-20"/>
                      <a:pt x="10246" y="10"/>
                    </a:cubicBezTo>
                    <a:close/>
                    <a:moveTo>
                      <a:pt x="16042" y="6038"/>
                    </a:moveTo>
                    <a:cubicBezTo>
                      <a:pt x="16175" y="6060"/>
                      <a:pt x="16316" y="6123"/>
                      <a:pt x="16371" y="6147"/>
                    </a:cubicBezTo>
                    <a:cubicBezTo>
                      <a:pt x="17342" y="6567"/>
                      <a:pt x="18104" y="6825"/>
                      <a:pt x="18201" y="6955"/>
                    </a:cubicBezTo>
                    <a:cubicBezTo>
                      <a:pt x="18270" y="7186"/>
                      <a:pt x="18326" y="7449"/>
                      <a:pt x="18326" y="7449"/>
                    </a:cubicBezTo>
                    <a:cubicBezTo>
                      <a:pt x="18326" y="7449"/>
                      <a:pt x="17454" y="9005"/>
                      <a:pt x="17052" y="9124"/>
                    </a:cubicBezTo>
                    <a:cubicBezTo>
                      <a:pt x="16802" y="9205"/>
                      <a:pt x="15790" y="8946"/>
                      <a:pt x="15236" y="8972"/>
                    </a:cubicBezTo>
                    <a:cubicBezTo>
                      <a:pt x="15236" y="8703"/>
                      <a:pt x="15249" y="8450"/>
                      <a:pt x="15305" y="7950"/>
                    </a:cubicBezTo>
                    <a:cubicBezTo>
                      <a:pt x="15374" y="7347"/>
                      <a:pt x="15692" y="6443"/>
                      <a:pt x="15747" y="6174"/>
                    </a:cubicBezTo>
                    <a:cubicBezTo>
                      <a:pt x="15782" y="6034"/>
                      <a:pt x="15908" y="6016"/>
                      <a:pt x="16042" y="6038"/>
                    </a:cubicBezTo>
                    <a:close/>
                    <a:moveTo>
                      <a:pt x="5001" y="6053"/>
                    </a:moveTo>
                    <a:cubicBezTo>
                      <a:pt x="5137" y="6043"/>
                      <a:pt x="5286" y="6074"/>
                      <a:pt x="5317" y="6131"/>
                    </a:cubicBezTo>
                    <a:cubicBezTo>
                      <a:pt x="5456" y="6389"/>
                      <a:pt x="5454" y="6740"/>
                      <a:pt x="5551" y="7133"/>
                    </a:cubicBezTo>
                    <a:cubicBezTo>
                      <a:pt x="5704" y="7752"/>
                      <a:pt x="5968" y="8369"/>
                      <a:pt x="5898" y="8735"/>
                    </a:cubicBezTo>
                    <a:cubicBezTo>
                      <a:pt x="5870" y="8918"/>
                      <a:pt x="5912" y="9091"/>
                      <a:pt x="5898" y="9107"/>
                    </a:cubicBezTo>
                    <a:cubicBezTo>
                      <a:pt x="5898" y="9107"/>
                      <a:pt x="5413" y="9295"/>
                      <a:pt x="5205" y="9322"/>
                    </a:cubicBezTo>
                    <a:cubicBezTo>
                      <a:pt x="4899" y="9355"/>
                      <a:pt x="4593" y="9462"/>
                      <a:pt x="4537" y="9430"/>
                    </a:cubicBezTo>
                    <a:cubicBezTo>
                      <a:pt x="4149" y="9150"/>
                      <a:pt x="3152" y="7622"/>
                      <a:pt x="3042" y="7385"/>
                    </a:cubicBezTo>
                    <a:cubicBezTo>
                      <a:pt x="3097" y="7251"/>
                      <a:pt x="3139" y="7062"/>
                      <a:pt x="3167" y="6965"/>
                    </a:cubicBezTo>
                    <a:cubicBezTo>
                      <a:pt x="3181" y="6922"/>
                      <a:pt x="3206" y="6884"/>
                      <a:pt x="3276" y="6852"/>
                    </a:cubicBezTo>
                    <a:cubicBezTo>
                      <a:pt x="3539" y="6701"/>
                      <a:pt x="4330" y="6260"/>
                      <a:pt x="4871" y="6077"/>
                    </a:cubicBezTo>
                    <a:cubicBezTo>
                      <a:pt x="4909" y="6063"/>
                      <a:pt x="4955" y="6057"/>
                      <a:pt x="5001" y="6053"/>
                    </a:cubicBezTo>
                    <a:close/>
                  </a:path>
                </a:pathLst>
              </a:custGeom>
              <a:solidFill>
                <a:schemeClr val="accent6"/>
              </a:solidFill>
              <a:ln w="12700" cap="flat">
                <a:noFill/>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sp>
            <p:nvSpPr>
              <p:cNvPr id="4462" name="Man"/>
              <p:cNvSpPr/>
              <p:nvPr/>
            </p:nvSpPr>
            <p:spPr>
              <a:xfrm>
                <a:off x="408382" y="146657"/>
                <a:ext cx="192588" cy="497196"/>
              </a:xfrm>
              <a:custGeom>
                <a:avLst/>
                <a:gdLst/>
                <a:ahLst/>
                <a:cxnLst>
                  <a:cxn ang="0">
                    <a:pos x="wd2" y="hd2"/>
                  </a:cxn>
                  <a:cxn ang="5400000">
                    <a:pos x="wd2" y="hd2"/>
                  </a:cxn>
                  <a:cxn ang="10800000">
                    <a:pos x="wd2" y="hd2"/>
                  </a:cxn>
                  <a:cxn ang="16200000">
                    <a:pos x="wd2" y="hd2"/>
                  </a:cxn>
                </a:cxnLst>
                <a:rect l="0" t="0" r="r" b="b"/>
                <a:pathLst>
                  <a:path w="21470" h="21502" fill="norm" stroke="1" extrusionOk="0">
                    <a:moveTo>
                      <a:pt x="10246" y="10"/>
                    </a:moveTo>
                    <a:cubicBezTo>
                      <a:pt x="9651" y="39"/>
                      <a:pt x="9052" y="142"/>
                      <a:pt x="8490" y="331"/>
                    </a:cubicBezTo>
                    <a:cubicBezTo>
                      <a:pt x="7409" y="697"/>
                      <a:pt x="7827" y="1471"/>
                      <a:pt x="7827" y="1471"/>
                    </a:cubicBezTo>
                    <a:cubicBezTo>
                      <a:pt x="7827" y="1471"/>
                      <a:pt x="7467" y="1472"/>
                      <a:pt x="7689" y="1837"/>
                    </a:cubicBezTo>
                    <a:cubicBezTo>
                      <a:pt x="7827" y="2069"/>
                      <a:pt x="7730" y="2122"/>
                      <a:pt x="8174" y="2197"/>
                    </a:cubicBezTo>
                    <a:cubicBezTo>
                      <a:pt x="8285" y="2477"/>
                      <a:pt x="8629" y="2493"/>
                      <a:pt x="8629" y="2983"/>
                    </a:cubicBezTo>
                    <a:cubicBezTo>
                      <a:pt x="8629" y="2988"/>
                      <a:pt x="8355" y="2978"/>
                      <a:pt x="8161" y="3134"/>
                    </a:cubicBezTo>
                    <a:cubicBezTo>
                      <a:pt x="8106" y="3177"/>
                      <a:pt x="8049" y="3322"/>
                      <a:pt x="7827" y="3359"/>
                    </a:cubicBezTo>
                    <a:cubicBezTo>
                      <a:pt x="6842" y="3542"/>
                      <a:pt x="4636" y="3731"/>
                      <a:pt x="4095" y="3941"/>
                    </a:cubicBezTo>
                    <a:cubicBezTo>
                      <a:pt x="3332" y="4237"/>
                      <a:pt x="185" y="6557"/>
                      <a:pt x="185" y="6783"/>
                    </a:cubicBezTo>
                    <a:cubicBezTo>
                      <a:pt x="185" y="7133"/>
                      <a:pt x="112" y="7369"/>
                      <a:pt x="306" y="7546"/>
                    </a:cubicBezTo>
                    <a:cubicBezTo>
                      <a:pt x="1138" y="8300"/>
                      <a:pt x="2140" y="9548"/>
                      <a:pt x="3388" y="10139"/>
                    </a:cubicBezTo>
                    <a:cubicBezTo>
                      <a:pt x="3555" y="10220"/>
                      <a:pt x="3874" y="10313"/>
                      <a:pt x="4290" y="10366"/>
                    </a:cubicBezTo>
                    <a:cubicBezTo>
                      <a:pt x="4706" y="10420"/>
                      <a:pt x="5414" y="10539"/>
                      <a:pt x="5400" y="10636"/>
                    </a:cubicBezTo>
                    <a:cubicBezTo>
                      <a:pt x="5261" y="11507"/>
                      <a:pt x="4984" y="13595"/>
                      <a:pt x="4775" y="14591"/>
                    </a:cubicBezTo>
                    <a:cubicBezTo>
                      <a:pt x="4637" y="15242"/>
                      <a:pt x="4526" y="15984"/>
                      <a:pt x="4429" y="16447"/>
                    </a:cubicBezTo>
                    <a:cubicBezTo>
                      <a:pt x="4262" y="17244"/>
                      <a:pt x="4221" y="18180"/>
                      <a:pt x="3666" y="19165"/>
                    </a:cubicBezTo>
                    <a:cubicBezTo>
                      <a:pt x="3416" y="19617"/>
                      <a:pt x="2972" y="20214"/>
                      <a:pt x="3250" y="20214"/>
                    </a:cubicBezTo>
                    <a:cubicBezTo>
                      <a:pt x="2833" y="20612"/>
                      <a:pt x="1236" y="20827"/>
                      <a:pt x="432" y="20913"/>
                    </a:cubicBezTo>
                    <a:cubicBezTo>
                      <a:pt x="154" y="20940"/>
                      <a:pt x="-25" y="21043"/>
                      <a:pt x="3" y="21156"/>
                    </a:cubicBezTo>
                    <a:lnTo>
                      <a:pt x="29" y="21225"/>
                    </a:lnTo>
                    <a:cubicBezTo>
                      <a:pt x="43" y="21311"/>
                      <a:pt x="324" y="21344"/>
                      <a:pt x="393" y="21344"/>
                    </a:cubicBezTo>
                    <a:cubicBezTo>
                      <a:pt x="837" y="21376"/>
                      <a:pt x="2207" y="21461"/>
                      <a:pt x="3206" y="21305"/>
                    </a:cubicBezTo>
                    <a:cubicBezTo>
                      <a:pt x="4371" y="21128"/>
                      <a:pt x="5857" y="21247"/>
                      <a:pt x="7008" y="21188"/>
                    </a:cubicBezTo>
                    <a:cubicBezTo>
                      <a:pt x="7355" y="21171"/>
                      <a:pt x="7398" y="20692"/>
                      <a:pt x="7259" y="20471"/>
                    </a:cubicBezTo>
                    <a:cubicBezTo>
                      <a:pt x="7218" y="20407"/>
                      <a:pt x="7134" y="20375"/>
                      <a:pt x="7134" y="20375"/>
                    </a:cubicBezTo>
                    <a:lnTo>
                      <a:pt x="7190" y="20412"/>
                    </a:lnTo>
                    <a:cubicBezTo>
                      <a:pt x="7773" y="20434"/>
                      <a:pt x="8367" y="17905"/>
                      <a:pt x="8742" y="15860"/>
                    </a:cubicBezTo>
                    <a:cubicBezTo>
                      <a:pt x="8908" y="14999"/>
                      <a:pt x="10033" y="13116"/>
                      <a:pt x="10394" y="12497"/>
                    </a:cubicBezTo>
                    <a:cubicBezTo>
                      <a:pt x="10421" y="12443"/>
                      <a:pt x="10630" y="12443"/>
                      <a:pt x="10658" y="12497"/>
                    </a:cubicBezTo>
                    <a:cubicBezTo>
                      <a:pt x="10880" y="12987"/>
                      <a:pt x="11168" y="14031"/>
                      <a:pt x="11473" y="14757"/>
                    </a:cubicBezTo>
                    <a:cubicBezTo>
                      <a:pt x="11542" y="14924"/>
                      <a:pt x="11753" y="15564"/>
                      <a:pt x="11781" y="15968"/>
                    </a:cubicBezTo>
                    <a:cubicBezTo>
                      <a:pt x="11892" y="17206"/>
                      <a:pt x="11572" y="19842"/>
                      <a:pt x="12002" y="20175"/>
                    </a:cubicBezTo>
                    <a:cubicBezTo>
                      <a:pt x="12002" y="20175"/>
                      <a:pt x="11906" y="20682"/>
                      <a:pt x="11490" y="21053"/>
                    </a:cubicBezTo>
                    <a:cubicBezTo>
                      <a:pt x="10908" y="21575"/>
                      <a:pt x="13763" y="21580"/>
                      <a:pt x="14568" y="21381"/>
                    </a:cubicBezTo>
                    <a:cubicBezTo>
                      <a:pt x="15608" y="21128"/>
                      <a:pt x="14986" y="20682"/>
                      <a:pt x="15028" y="20488"/>
                    </a:cubicBezTo>
                    <a:cubicBezTo>
                      <a:pt x="15125" y="20316"/>
                      <a:pt x="15333" y="20316"/>
                      <a:pt x="15444" y="19950"/>
                    </a:cubicBezTo>
                    <a:cubicBezTo>
                      <a:pt x="15763" y="18841"/>
                      <a:pt x="15485" y="17442"/>
                      <a:pt x="15513" y="16318"/>
                    </a:cubicBezTo>
                    <a:cubicBezTo>
                      <a:pt x="15527" y="15946"/>
                      <a:pt x="15886" y="15230"/>
                      <a:pt x="15886" y="14229"/>
                    </a:cubicBezTo>
                    <a:cubicBezTo>
                      <a:pt x="15886" y="13223"/>
                      <a:pt x="15888" y="12330"/>
                      <a:pt x="15721" y="11431"/>
                    </a:cubicBezTo>
                    <a:cubicBezTo>
                      <a:pt x="15610" y="10839"/>
                      <a:pt x="16110" y="10802"/>
                      <a:pt x="15652" y="10044"/>
                    </a:cubicBezTo>
                    <a:cubicBezTo>
                      <a:pt x="17247" y="10108"/>
                      <a:pt x="17453" y="10054"/>
                      <a:pt x="17967" y="9801"/>
                    </a:cubicBezTo>
                    <a:cubicBezTo>
                      <a:pt x="19312" y="9123"/>
                      <a:pt x="20798" y="7585"/>
                      <a:pt x="21062" y="7321"/>
                    </a:cubicBezTo>
                    <a:cubicBezTo>
                      <a:pt x="21575" y="7278"/>
                      <a:pt x="21546" y="6846"/>
                      <a:pt x="21296" y="6534"/>
                    </a:cubicBezTo>
                    <a:cubicBezTo>
                      <a:pt x="21226" y="6453"/>
                      <a:pt x="20909" y="6465"/>
                      <a:pt x="20854" y="6384"/>
                    </a:cubicBezTo>
                    <a:cubicBezTo>
                      <a:pt x="20424" y="5755"/>
                      <a:pt x="17691" y="4302"/>
                      <a:pt x="17247" y="3990"/>
                    </a:cubicBezTo>
                    <a:cubicBezTo>
                      <a:pt x="16859" y="3715"/>
                      <a:pt x="14264" y="3516"/>
                      <a:pt x="13376" y="3381"/>
                    </a:cubicBezTo>
                    <a:cubicBezTo>
                      <a:pt x="13237" y="3360"/>
                      <a:pt x="13085" y="3300"/>
                      <a:pt x="13029" y="3247"/>
                    </a:cubicBezTo>
                    <a:cubicBezTo>
                      <a:pt x="13001" y="3225"/>
                      <a:pt x="12988" y="3204"/>
                      <a:pt x="12960" y="3183"/>
                    </a:cubicBezTo>
                    <a:cubicBezTo>
                      <a:pt x="12724" y="2984"/>
                      <a:pt x="12392" y="2989"/>
                      <a:pt x="12392" y="2989"/>
                    </a:cubicBezTo>
                    <a:cubicBezTo>
                      <a:pt x="12350" y="2839"/>
                      <a:pt x="12319" y="2714"/>
                      <a:pt x="12444" y="2628"/>
                    </a:cubicBezTo>
                    <a:cubicBezTo>
                      <a:pt x="12610" y="2504"/>
                      <a:pt x="12750" y="2364"/>
                      <a:pt x="12847" y="2219"/>
                    </a:cubicBezTo>
                    <a:cubicBezTo>
                      <a:pt x="13041" y="2203"/>
                      <a:pt x="13196" y="2213"/>
                      <a:pt x="13376" y="1933"/>
                    </a:cubicBezTo>
                    <a:cubicBezTo>
                      <a:pt x="13445" y="1810"/>
                      <a:pt x="13748" y="1482"/>
                      <a:pt x="13276" y="1471"/>
                    </a:cubicBezTo>
                    <a:cubicBezTo>
                      <a:pt x="13373" y="1245"/>
                      <a:pt x="13679" y="444"/>
                      <a:pt x="12500" y="272"/>
                    </a:cubicBezTo>
                    <a:cubicBezTo>
                      <a:pt x="12154" y="223"/>
                      <a:pt x="12141" y="153"/>
                      <a:pt x="11989" y="126"/>
                    </a:cubicBezTo>
                    <a:cubicBezTo>
                      <a:pt x="11434" y="23"/>
                      <a:pt x="10841" y="-20"/>
                      <a:pt x="10246" y="10"/>
                    </a:cubicBezTo>
                    <a:close/>
                    <a:moveTo>
                      <a:pt x="16042" y="6038"/>
                    </a:moveTo>
                    <a:cubicBezTo>
                      <a:pt x="16175" y="6060"/>
                      <a:pt x="16316" y="6123"/>
                      <a:pt x="16371" y="6147"/>
                    </a:cubicBezTo>
                    <a:cubicBezTo>
                      <a:pt x="17342" y="6567"/>
                      <a:pt x="18104" y="6825"/>
                      <a:pt x="18201" y="6955"/>
                    </a:cubicBezTo>
                    <a:cubicBezTo>
                      <a:pt x="18270" y="7186"/>
                      <a:pt x="18326" y="7449"/>
                      <a:pt x="18326" y="7449"/>
                    </a:cubicBezTo>
                    <a:cubicBezTo>
                      <a:pt x="18326" y="7449"/>
                      <a:pt x="17454" y="9005"/>
                      <a:pt x="17052" y="9124"/>
                    </a:cubicBezTo>
                    <a:cubicBezTo>
                      <a:pt x="16802" y="9205"/>
                      <a:pt x="15790" y="8946"/>
                      <a:pt x="15236" y="8972"/>
                    </a:cubicBezTo>
                    <a:cubicBezTo>
                      <a:pt x="15236" y="8703"/>
                      <a:pt x="15249" y="8450"/>
                      <a:pt x="15305" y="7950"/>
                    </a:cubicBezTo>
                    <a:cubicBezTo>
                      <a:pt x="15374" y="7347"/>
                      <a:pt x="15692" y="6443"/>
                      <a:pt x="15747" y="6174"/>
                    </a:cubicBezTo>
                    <a:cubicBezTo>
                      <a:pt x="15782" y="6034"/>
                      <a:pt x="15908" y="6016"/>
                      <a:pt x="16042" y="6038"/>
                    </a:cubicBezTo>
                    <a:close/>
                    <a:moveTo>
                      <a:pt x="5001" y="6053"/>
                    </a:moveTo>
                    <a:cubicBezTo>
                      <a:pt x="5137" y="6043"/>
                      <a:pt x="5286" y="6074"/>
                      <a:pt x="5317" y="6131"/>
                    </a:cubicBezTo>
                    <a:cubicBezTo>
                      <a:pt x="5456" y="6389"/>
                      <a:pt x="5454" y="6740"/>
                      <a:pt x="5551" y="7133"/>
                    </a:cubicBezTo>
                    <a:cubicBezTo>
                      <a:pt x="5704" y="7752"/>
                      <a:pt x="5968" y="8369"/>
                      <a:pt x="5898" y="8735"/>
                    </a:cubicBezTo>
                    <a:cubicBezTo>
                      <a:pt x="5870" y="8918"/>
                      <a:pt x="5912" y="9091"/>
                      <a:pt x="5898" y="9107"/>
                    </a:cubicBezTo>
                    <a:cubicBezTo>
                      <a:pt x="5898" y="9107"/>
                      <a:pt x="5413" y="9295"/>
                      <a:pt x="5205" y="9322"/>
                    </a:cubicBezTo>
                    <a:cubicBezTo>
                      <a:pt x="4899" y="9355"/>
                      <a:pt x="4593" y="9462"/>
                      <a:pt x="4537" y="9430"/>
                    </a:cubicBezTo>
                    <a:cubicBezTo>
                      <a:pt x="4149" y="9150"/>
                      <a:pt x="3152" y="7622"/>
                      <a:pt x="3042" y="7385"/>
                    </a:cubicBezTo>
                    <a:cubicBezTo>
                      <a:pt x="3097" y="7251"/>
                      <a:pt x="3139" y="7062"/>
                      <a:pt x="3167" y="6965"/>
                    </a:cubicBezTo>
                    <a:cubicBezTo>
                      <a:pt x="3181" y="6922"/>
                      <a:pt x="3206" y="6884"/>
                      <a:pt x="3276" y="6852"/>
                    </a:cubicBezTo>
                    <a:cubicBezTo>
                      <a:pt x="3539" y="6701"/>
                      <a:pt x="4330" y="6260"/>
                      <a:pt x="4871" y="6077"/>
                    </a:cubicBezTo>
                    <a:cubicBezTo>
                      <a:pt x="4909" y="6063"/>
                      <a:pt x="4955" y="6057"/>
                      <a:pt x="5001" y="6053"/>
                    </a:cubicBezTo>
                    <a:close/>
                  </a:path>
                </a:pathLst>
              </a:custGeom>
              <a:solidFill>
                <a:schemeClr val="accent5"/>
              </a:solidFill>
              <a:ln w="12700" cap="flat">
                <a:noFill/>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sp>
            <p:nvSpPr>
              <p:cNvPr id="4463" name="Man"/>
              <p:cNvSpPr/>
              <p:nvPr/>
            </p:nvSpPr>
            <p:spPr>
              <a:xfrm>
                <a:off x="408382" y="687575"/>
                <a:ext cx="192588" cy="497195"/>
              </a:xfrm>
              <a:custGeom>
                <a:avLst/>
                <a:gdLst/>
                <a:ahLst/>
                <a:cxnLst>
                  <a:cxn ang="0">
                    <a:pos x="wd2" y="hd2"/>
                  </a:cxn>
                  <a:cxn ang="5400000">
                    <a:pos x="wd2" y="hd2"/>
                  </a:cxn>
                  <a:cxn ang="10800000">
                    <a:pos x="wd2" y="hd2"/>
                  </a:cxn>
                  <a:cxn ang="16200000">
                    <a:pos x="wd2" y="hd2"/>
                  </a:cxn>
                </a:cxnLst>
                <a:rect l="0" t="0" r="r" b="b"/>
                <a:pathLst>
                  <a:path w="21470" h="21502" fill="norm" stroke="1" extrusionOk="0">
                    <a:moveTo>
                      <a:pt x="10246" y="10"/>
                    </a:moveTo>
                    <a:cubicBezTo>
                      <a:pt x="9651" y="39"/>
                      <a:pt x="9052" y="142"/>
                      <a:pt x="8490" y="331"/>
                    </a:cubicBezTo>
                    <a:cubicBezTo>
                      <a:pt x="7409" y="697"/>
                      <a:pt x="7827" y="1471"/>
                      <a:pt x="7827" y="1471"/>
                    </a:cubicBezTo>
                    <a:cubicBezTo>
                      <a:pt x="7827" y="1471"/>
                      <a:pt x="7467" y="1472"/>
                      <a:pt x="7689" y="1837"/>
                    </a:cubicBezTo>
                    <a:cubicBezTo>
                      <a:pt x="7827" y="2069"/>
                      <a:pt x="7730" y="2122"/>
                      <a:pt x="8174" y="2197"/>
                    </a:cubicBezTo>
                    <a:cubicBezTo>
                      <a:pt x="8285" y="2477"/>
                      <a:pt x="8629" y="2493"/>
                      <a:pt x="8629" y="2983"/>
                    </a:cubicBezTo>
                    <a:cubicBezTo>
                      <a:pt x="8629" y="2988"/>
                      <a:pt x="8355" y="2978"/>
                      <a:pt x="8161" y="3134"/>
                    </a:cubicBezTo>
                    <a:cubicBezTo>
                      <a:pt x="8106" y="3177"/>
                      <a:pt x="8049" y="3322"/>
                      <a:pt x="7827" y="3359"/>
                    </a:cubicBezTo>
                    <a:cubicBezTo>
                      <a:pt x="6842" y="3542"/>
                      <a:pt x="4636" y="3731"/>
                      <a:pt x="4095" y="3941"/>
                    </a:cubicBezTo>
                    <a:cubicBezTo>
                      <a:pt x="3332" y="4237"/>
                      <a:pt x="185" y="6557"/>
                      <a:pt x="185" y="6783"/>
                    </a:cubicBezTo>
                    <a:cubicBezTo>
                      <a:pt x="185" y="7133"/>
                      <a:pt x="112" y="7369"/>
                      <a:pt x="306" y="7546"/>
                    </a:cubicBezTo>
                    <a:cubicBezTo>
                      <a:pt x="1138" y="8300"/>
                      <a:pt x="2140" y="9548"/>
                      <a:pt x="3388" y="10139"/>
                    </a:cubicBezTo>
                    <a:cubicBezTo>
                      <a:pt x="3555" y="10220"/>
                      <a:pt x="3874" y="10313"/>
                      <a:pt x="4290" y="10366"/>
                    </a:cubicBezTo>
                    <a:cubicBezTo>
                      <a:pt x="4706" y="10420"/>
                      <a:pt x="5414" y="10539"/>
                      <a:pt x="5400" y="10636"/>
                    </a:cubicBezTo>
                    <a:cubicBezTo>
                      <a:pt x="5261" y="11507"/>
                      <a:pt x="4984" y="13595"/>
                      <a:pt x="4775" y="14591"/>
                    </a:cubicBezTo>
                    <a:cubicBezTo>
                      <a:pt x="4637" y="15242"/>
                      <a:pt x="4526" y="15984"/>
                      <a:pt x="4429" y="16447"/>
                    </a:cubicBezTo>
                    <a:cubicBezTo>
                      <a:pt x="4262" y="17244"/>
                      <a:pt x="4221" y="18180"/>
                      <a:pt x="3666" y="19165"/>
                    </a:cubicBezTo>
                    <a:cubicBezTo>
                      <a:pt x="3416" y="19617"/>
                      <a:pt x="2972" y="20214"/>
                      <a:pt x="3250" y="20214"/>
                    </a:cubicBezTo>
                    <a:cubicBezTo>
                      <a:pt x="2833" y="20612"/>
                      <a:pt x="1236" y="20827"/>
                      <a:pt x="432" y="20913"/>
                    </a:cubicBezTo>
                    <a:cubicBezTo>
                      <a:pt x="154" y="20940"/>
                      <a:pt x="-25" y="21043"/>
                      <a:pt x="3" y="21156"/>
                    </a:cubicBezTo>
                    <a:lnTo>
                      <a:pt x="29" y="21225"/>
                    </a:lnTo>
                    <a:cubicBezTo>
                      <a:pt x="43" y="21311"/>
                      <a:pt x="324" y="21344"/>
                      <a:pt x="393" y="21344"/>
                    </a:cubicBezTo>
                    <a:cubicBezTo>
                      <a:pt x="837" y="21376"/>
                      <a:pt x="2207" y="21461"/>
                      <a:pt x="3206" y="21305"/>
                    </a:cubicBezTo>
                    <a:cubicBezTo>
                      <a:pt x="4371" y="21128"/>
                      <a:pt x="5857" y="21247"/>
                      <a:pt x="7008" y="21188"/>
                    </a:cubicBezTo>
                    <a:cubicBezTo>
                      <a:pt x="7355" y="21171"/>
                      <a:pt x="7398" y="20692"/>
                      <a:pt x="7259" y="20471"/>
                    </a:cubicBezTo>
                    <a:cubicBezTo>
                      <a:pt x="7218" y="20407"/>
                      <a:pt x="7134" y="20375"/>
                      <a:pt x="7134" y="20375"/>
                    </a:cubicBezTo>
                    <a:lnTo>
                      <a:pt x="7190" y="20412"/>
                    </a:lnTo>
                    <a:cubicBezTo>
                      <a:pt x="7773" y="20434"/>
                      <a:pt x="8367" y="17905"/>
                      <a:pt x="8742" y="15860"/>
                    </a:cubicBezTo>
                    <a:cubicBezTo>
                      <a:pt x="8908" y="14999"/>
                      <a:pt x="10033" y="13116"/>
                      <a:pt x="10394" y="12497"/>
                    </a:cubicBezTo>
                    <a:cubicBezTo>
                      <a:pt x="10421" y="12443"/>
                      <a:pt x="10630" y="12443"/>
                      <a:pt x="10658" y="12497"/>
                    </a:cubicBezTo>
                    <a:cubicBezTo>
                      <a:pt x="10880" y="12987"/>
                      <a:pt x="11168" y="14031"/>
                      <a:pt x="11473" y="14757"/>
                    </a:cubicBezTo>
                    <a:cubicBezTo>
                      <a:pt x="11542" y="14924"/>
                      <a:pt x="11753" y="15564"/>
                      <a:pt x="11781" y="15968"/>
                    </a:cubicBezTo>
                    <a:cubicBezTo>
                      <a:pt x="11892" y="17206"/>
                      <a:pt x="11572" y="19842"/>
                      <a:pt x="12002" y="20175"/>
                    </a:cubicBezTo>
                    <a:cubicBezTo>
                      <a:pt x="12002" y="20175"/>
                      <a:pt x="11906" y="20682"/>
                      <a:pt x="11490" y="21053"/>
                    </a:cubicBezTo>
                    <a:cubicBezTo>
                      <a:pt x="10908" y="21575"/>
                      <a:pt x="13763" y="21580"/>
                      <a:pt x="14568" y="21381"/>
                    </a:cubicBezTo>
                    <a:cubicBezTo>
                      <a:pt x="15608" y="21128"/>
                      <a:pt x="14986" y="20682"/>
                      <a:pt x="15028" y="20488"/>
                    </a:cubicBezTo>
                    <a:cubicBezTo>
                      <a:pt x="15125" y="20316"/>
                      <a:pt x="15333" y="20316"/>
                      <a:pt x="15444" y="19950"/>
                    </a:cubicBezTo>
                    <a:cubicBezTo>
                      <a:pt x="15763" y="18841"/>
                      <a:pt x="15485" y="17442"/>
                      <a:pt x="15513" y="16318"/>
                    </a:cubicBezTo>
                    <a:cubicBezTo>
                      <a:pt x="15527" y="15946"/>
                      <a:pt x="15886" y="15230"/>
                      <a:pt x="15886" y="14229"/>
                    </a:cubicBezTo>
                    <a:cubicBezTo>
                      <a:pt x="15886" y="13223"/>
                      <a:pt x="15888" y="12330"/>
                      <a:pt x="15721" y="11431"/>
                    </a:cubicBezTo>
                    <a:cubicBezTo>
                      <a:pt x="15610" y="10839"/>
                      <a:pt x="16110" y="10802"/>
                      <a:pt x="15652" y="10044"/>
                    </a:cubicBezTo>
                    <a:cubicBezTo>
                      <a:pt x="17247" y="10108"/>
                      <a:pt x="17453" y="10054"/>
                      <a:pt x="17967" y="9801"/>
                    </a:cubicBezTo>
                    <a:cubicBezTo>
                      <a:pt x="19312" y="9123"/>
                      <a:pt x="20798" y="7585"/>
                      <a:pt x="21062" y="7321"/>
                    </a:cubicBezTo>
                    <a:cubicBezTo>
                      <a:pt x="21575" y="7278"/>
                      <a:pt x="21546" y="6846"/>
                      <a:pt x="21296" y="6534"/>
                    </a:cubicBezTo>
                    <a:cubicBezTo>
                      <a:pt x="21226" y="6453"/>
                      <a:pt x="20909" y="6465"/>
                      <a:pt x="20854" y="6384"/>
                    </a:cubicBezTo>
                    <a:cubicBezTo>
                      <a:pt x="20424" y="5755"/>
                      <a:pt x="17691" y="4302"/>
                      <a:pt x="17247" y="3990"/>
                    </a:cubicBezTo>
                    <a:cubicBezTo>
                      <a:pt x="16859" y="3715"/>
                      <a:pt x="14264" y="3516"/>
                      <a:pt x="13376" y="3381"/>
                    </a:cubicBezTo>
                    <a:cubicBezTo>
                      <a:pt x="13237" y="3360"/>
                      <a:pt x="13085" y="3300"/>
                      <a:pt x="13029" y="3247"/>
                    </a:cubicBezTo>
                    <a:cubicBezTo>
                      <a:pt x="13001" y="3225"/>
                      <a:pt x="12988" y="3204"/>
                      <a:pt x="12960" y="3183"/>
                    </a:cubicBezTo>
                    <a:cubicBezTo>
                      <a:pt x="12724" y="2984"/>
                      <a:pt x="12392" y="2989"/>
                      <a:pt x="12392" y="2989"/>
                    </a:cubicBezTo>
                    <a:cubicBezTo>
                      <a:pt x="12350" y="2839"/>
                      <a:pt x="12319" y="2714"/>
                      <a:pt x="12444" y="2628"/>
                    </a:cubicBezTo>
                    <a:cubicBezTo>
                      <a:pt x="12610" y="2504"/>
                      <a:pt x="12750" y="2364"/>
                      <a:pt x="12847" y="2219"/>
                    </a:cubicBezTo>
                    <a:cubicBezTo>
                      <a:pt x="13041" y="2203"/>
                      <a:pt x="13196" y="2213"/>
                      <a:pt x="13376" y="1933"/>
                    </a:cubicBezTo>
                    <a:cubicBezTo>
                      <a:pt x="13445" y="1810"/>
                      <a:pt x="13748" y="1482"/>
                      <a:pt x="13276" y="1471"/>
                    </a:cubicBezTo>
                    <a:cubicBezTo>
                      <a:pt x="13373" y="1245"/>
                      <a:pt x="13679" y="444"/>
                      <a:pt x="12500" y="272"/>
                    </a:cubicBezTo>
                    <a:cubicBezTo>
                      <a:pt x="12154" y="223"/>
                      <a:pt x="12141" y="153"/>
                      <a:pt x="11989" y="126"/>
                    </a:cubicBezTo>
                    <a:cubicBezTo>
                      <a:pt x="11434" y="23"/>
                      <a:pt x="10841" y="-20"/>
                      <a:pt x="10246" y="10"/>
                    </a:cubicBezTo>
                    <a:close/>
                    <a:moveTo>
                      <a:pt x="16042" y="6038"/>
                    </a:moveTo>
                    <a:cubicBezTo>
                      <a:pt x="16175" y="6060"/>
                      <a:pt x="16316" y="6123"/>
                      <a:pt x="16371" y="6147"/>
                    </a:cubicBezTo>
                    <a:cubicBezTo>
                      <a:pt x="17342" y="6567"/>
                      <a:pt x="18104" y="6825"/>
                      <a:pt x="18201" y="6955"/>
                    </a:cubicBezTo>
                    <a:cubicBezTo>
                      <a:pt x="18270" y="7186"/>
                      <a:pt x="18326" y="7449"/>
                      <a:pt x="18326" y="7449"/>
                    </a:cubicBezTo>
                    <a:cubicBezTo>
                      <a:pt x="18326" y="7449"/>
                      <a:pt x="17454" y="9005"/>
                      <a:pt x="17052" y="9124"/>
                    </a:cubicBezTo>
                    <a:cubicBezTo>
                      <a:pt x="16802" y="9205"/>
                      <a:pt x="15790" y="8946"/>
                      <a:pt x="15236" y="8972"/>
                    </a:cubicBezTo>
                    <a:cubicBezTo>
                      <a:pt x="15236" y="8703"/>
                      <a:pt x="15249" y="8450"/>
                      <a:pt x="15305" y="7950"/>
                    </a:cubicBezTo>
                    <a:cubicBezTo>
                      <a:pt x="15374" y="7347"/>
                      <a:pt x="15692" y="6443"/>
                      <a:pt x="15747" y="6174"/>
                    </a:cubicBezTo>
                    <a:cubicBezTo>
                      <a:pt x="15782" y="6034"/>
                      <a:pt x="15908" y="6016"/>
                      <a:pt x="16042" y="6038"/>
                    </a:cubicBezTo>
                    <a:close/>
                    <a:moveTo>
                      <a:pt x="5001" y="6053"/>
                    </a:moveTo>
                    <a:cubicBezTo>
                      <a:pt x="5137" y="6043"/>
                      <a:pt x="5286" y="6074"/>
                      <a:pt x="5317" y="6131"/>
                    </a:cubicBezTo>
                    <a:cubicBezTo>
                      <a:pt x="5456" y="6389"/>
                      <a:pt x="5454" y="6740"/>
                      <a:pt x="5551" y="7133"/>
                    </a:cubicBezTo>
                    <a:cubicBezTo>
                      <a:pt x="5704" y="7752"/>
                      <a:pt x="5968" y="8369"/>
                      <a:pt x="5898" y="8735"/>
                    </a:cubicBezTo>
                    <a:cubicBezTo>
                      <a:pt x="5870" y="8918"/>
                      <a:pt x="5912" y="9091"/>
                      <a:pt x="5898" y="9107"/>
                    </a:cubicBezTo>
                    <a:cubicBezTo>
                      <a:pt x="5898" y="9107"/>
                      <a:pt x="5413" y="9295"/>
                      <a:pt x="5205" y="9322"/>
                    </a:cubicBezTo>
                    <a:cubicBezTo>
                      <a:pt x="4899" y="9355"/>
                      <a:pt x="4593" y="9462"/>
                      <a:pt x="4537" y="9430"/>
                    </a:cubicBezTo>
                    <a:cubicBezTo>
                      <a:pt x="4149" y="9150"/>
                      <a:pt x="3152" y="7622"/>
                      <a:pt x="3042" y="7385"/>
                    </a:cubicBezTo>
                    <a:cubicBezTo>
                      <a:pt x="3097" y="7251"/>
                      <a:pt x="3139" y="7062"/>
                      <a:pt x="3167" y="6965"/>
                    </a:cubicBezTo>
                    <a:cubicBezTo>
                      <a:pt x="3181" y="6922"/>
                      <a:pt x="3206" y="6884"/>
                      <a:pt x="3276" y="6852"/>
                    </a:cubicBezTo>
                    <a:cubicBezTo>
                      <a:pt x="3539" y="6701"/>
                      <a:pt x="4330" y="6260"/>
                      <a:pt x="4871" y="6077"/>
                    </a:cubicBezTo>
                    <a:cubicBezTo>
                      <a:pt x="4909" y="6063"/>
                      <a:pt x="4955" y="6057"/>
                      <a:pt x="5001" y="6053"/>
                    </a:cubicBezTo>
                    <a:close/>
                  </a:path>
                </a:pathLst>
              </a:custGeom>
              <a:solidFill>
                <a:schemeClr val="accent1">
                  <a:lumOff val="13529"/>
                </a:schemeClr>
              </a:solidFill>
              <a:ln w="12700" cap="flat">
                <a:noFill/>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sp>
            <p:nvSpPr>
              <p:cNvPr id="4464" name="Man"/>
              <p:cNvSpPr/>
              <p:nvPr/>
            </p:nvSpPr>
            <p:spPr>
              <a:xfrm>
                <a:off x="531650" y="859099"/>
                <a:ext cx="192588" cy="497196"/>
              </a:xfrm>
              <a:custGeom>
                <a:avLst/>
                <a:gdLst/>
                <a:ahLst/>
                <a:cxnLst>
                  <a:cxn ang="0">
                    <a:pos x="wd2" y="hd2"/>
                  </a:cxn>
                  <a:cxn ang="5400000">
                    <a:pos x="wd2" y="hd2"/>
                  </a:cxn>
                  <a:cxn ang="10800000">
                    <a:pos x="wd2" y="hd2"/>
                  </a:cxn>
                  <a:cxn ang="16200000">
                    <a:pos x="wd2" y="hd2"/>
                  </a:cxn>
                </a:cxnLst>
                <a:rect l="0" t="0" r="r" b="b"/>
                <a:pathLst>
                  <a:path w="21470" h="21502" fill="norm" stroke="1" extrusionOk="0">
                    <a:moveTo>
                      <a:pt x="10246" y="10"/>
                    </a:moveTo>
                    <a:cubicBezTo>
                      <a:pt x="9651" y="39"/>
                      <a:pt x="9052" y="142"/>
                      <a:pt x="8490" y="331"/>
                    </a:cubicBezTo>
                    <a:cubicBezTo>
                      <a:pt x="7409" y="697"/>
                      <a:pt x="7827" y="1471"/>
                      <a:pt x="7827" y="1471"/>
                    </a:cubicBezTo>
                    <a:cubicBezTo>
                      <a:pt x="7827" y="1471"/>
                      <a:pt x="7467" y="1472"/>
                      <a:pt x="7689" y="1837"/>
                    </a:cubicBezTo>
                    <a:cubicBezTo>
                      <a:pt x="7827" y="2069"/>
                      <a:pt x="7730" y="2122"/>
                      <a:pt x="8174" y="2197"/>
                    </a:cubicBezTo>
                    <a:cubicBezTo>
                      <a:pt x="8285" y="2477"/>
                      <a:pt x="8629" y="2493"/>
                      <a:pt x="8629" y="2983"/>
                    </a:cubicBezTo>
                    <a:cubicBezTo>
                      <a:pt x="8629" y="2988"/>
                      <a:pt x="8355" y="2978"/>
                      <a:pt x="8161" y="3134"/>
                    </a:cubicBezTo>
                    <a:cubicBezTo>
                      <a:pt x="8106" y="3177"/>
                      <a:pt x="8049" y="3322"/>
                      <a:pt x="7827" y="3359"/>
                    </a:cubicBezTo>
                    <a:cubicBezTo>
                      <a:pt x="6842" y="3542"/>
                      <a:pt x="4636" y="3731"/>
                      <a:pt x="4095" y="3941"/>
                    </a:cubicBezTo>
                    <a:cubicBezTo>
                      <a:pt x="3332" y="4237"/>
                      <a:pt x="185" y="6557"/>
                      <a:pt x="185" y="6783"/>
                    </a:cubicBezTo>
                    <a:cubicBezTo>
                      <a:pt x="185" y="7133"/>
                      <a:pt x="112" y="7369"/>
                      <a:pt x="306" y="7546"/>
                    </a:cubicBezTo>
                    <a:cubicBezTo>
                      <a:pt x="1138" y="8300"/>
                      <a:pt x="2140" y="9548"/>
                      <a:pt x="3388" y="10139"/>
                    </a:cubicBezTo>
                    <a:cubicBezTo>
                      <a:pt x="3555" y="10220"/>
                      <a:pt x="3874" y="10313"/>
                      <a:pt x="4290" y="10366"/>
                    </a:cubicBezTo>
                    <a:cubicBezTo>
                      <a:pt x="4706" y="10420"/>
                      <a:pt x="5414" y="10539"/>
                      <a:pt x="5400" y="10636"/>
                    </a:cubicBezTo>
                    <a:cubicBezTo>
                      <a:pt x="5261" y="11507"/>
                      <a:pt x="4984" y="13595"/>
                      <a:pt x="4775" y="14591"/>
                    </a:cubicBezTo>
                    <a:cubicBezTo>
                      <a:pt x="4637" y="15242"/>
                      <a:pt x="4526" y="15984"/>
                      <a:pt x="4429" y="16447"/>
                    </a:cubicBezTo>
                    <a:cubicBezTo>
                      <a:pt x="4262" y="17244"/>
                      <a:pt x="4221" y="18180"/>
                      <a:pt x="3666" y="19165"/>
                    </a:cubicBezTo>
                    <a:cubicBezTo>
                      <a:pt x="3416" y="19617"/>
                      <a:pt x="2972" y="20214"/>
                      <a:pt x="3250" y="20214"/>
                    </a:cubicBezTo>
                    <a:cubicBezTo>
                      <a:pt x="2833" y="20612"/>
                      <a:pt x="1236" y="20827"/>
                      <a:pt x="432" y="20913"/>
                    </a:cubicBezTo>
                    <a:cubicBezTo>
                      <a:pt x="154" y="20940"/>
                      <a:pt x="-25" y="21043"/>
                      <a:pt x="3" y="21156"/>
                    </a:cubicBezTo>
                    <a:lnTo>
                      <a:pt x="29" y="21225"/>
                    </a:lnTo>
                    <a:cubicBezTo>
                      <a:pt x="43" y="21311"/>
                      <a:pt x="324" y="21344"/>
                      <a:pt x="393" y="21344"/>
                    </a:cubicBezTo>
                    <a:cubicBezTo>
                      <a:pt x="837" y="21376"/>
                      <a:pt x="2207" y="21461"/>
                      <a:pt x="3206" y="21305"/>
                    </a:cubicBezTo>
                    <a:cubicBezTo>
                      <a:pt x="4371" y="21128"/>
                      <a:pt x="5857" y="21247"/>
                      <a:pt x="7008" y="21188"/>
                    </a:cubicBezTo>
                    <a:cubicBezTo>
                      <a:pt x="7355" y="21171"/>
                      <a:pt x="7398" y="20692"/>
                      <a:pt x="7259" y="20471"/>
                    </a:cubicBezTo>
                    <a:cubicBezTo>
                      <a:pt x="7218" y="20407"/>
                      <a:pt x="7134" y="20375"/>
                      <a:pt x="7134" y="20375"/>
                    </a:cubicBezTo>
                    <a:lnTo>
                      <a:pt x="7190" y="20412"/>
                    </a:lnTo>
                    <a:cubicBezTo>
                      <a:pt x="7773" y="20434"/>
                      <a:pt x="8367" y="17905"/>
                      <a:pt x="8742" y="15860"/>
                    </a:cubicBezTo>
                    <a:cubicBezTo>
                      <a:pt x="8908" y="14999"/>
                      <a:pt x="10033" y="13116"/>
                      <a:pt x="10394" y="12497"/>
                    </a:cubicBezTo>
                    <a:cubicBezTo>
                      <a:pt x="10421" y="12443"/>
                      <a:pt x="10630" y="12443"/>
                      <a:pt x="10658" y="12497"/>
                    </a:cubicBezTo>
                    <a:cubicBezTo>
                      <a:pt x="10880" y="12987"/>
                      <a:pt x="11168" y="14031"/>
                      <a:pt x="11473" y="14757"/>
                    </a:cubicBezTo>
                    <a:cubicBezTo>
                      <a:pt x="11542" y="14924"/>
                      <a:pt x="11753" y="15564"/>
                      <a:pt x="11781" y="15968"/>
                    </a:cubicBezTo>
                    <a:cubicBezTo>
                      <a:pt x="11892" y="17206"/>
                      <a:pt x="11572" y="19842"/>
                      <a:pt x="12002" y="20175"/>
                    </a:cubicBezTo>
                    <a:cubicBezTo>
                      <a:pt x="12002" y="20175"/>
                      <a:pt x="11906" y="20682"/>
                      <a:pt x="11490" y="21053"/>
                    </a:cubicBezTo>
                    <a:cubicBezTo>
                      <a:pt x="10908" y="21575"/>
                      <a:pt x="13763" y="21580"/>
                      <a:pt x="14568" y="21381"/>
                    </a:cubicBezTo>
                    <a:cubicBezTo>
                      <a:pt x="15608" y="21128"/>
                      <a:pt x="14986" y="20682"/>
                      <a:pt x="15028" y="20488"/>
                    </a:cubicBezTo>
                    <a:cubicBezTo>
                      <a:pt x="15125" y="20316"/>
                      <a:pt x="15333" y="20316"/>
                      <a:pt x="15444" y="19950"/>
                    </a:cubicBezTo>
                    <a:cubicBezTo>
                      <a:pt x="15763" y="18841"/>
                      <a:pt x="15485" y="17442"/>
                      <a:pt x="15513" y="16318"/>
                    </a:cubicBezTo>
                    <a:cubicBezTo>
                      <a:pt x="15527" y="15946"/>
                      <a:pt x="15886" y="15230"/>
                      <a:pt x="15886" y="14229"/>
                    </a:cubicBezTo>
                    <a:cubicBezTo>
                      <a:pt x="15886" y="13223"/>
                      <a:pt x="15888" y="12330"/>
                      <a:pt x="15721" y="11431"/>
                    </a:cubicBezTo>
                    <a:cubicBezTo>
                      <a:pt x="15610" y="10839"/>
                      <a:pt x="16110" y="10802"/>
                      <a:pt x="15652" y="10044"/>
                    </a:cubicBezTo>
                    <a:cubicBezTo>
                      <a:pt x="17247" y="10108"/>
                      <a:pt x="17453" y="10054"/>
                      <a:pt x="17967" y="9801"/>
                    </a:cubicBezTo>
                    <a:cubicBezTo>
                      <a:pt x="19312" y="9123"/>
                      <a:pt x="20798" y="7585"/>
                      <a:pt x="21062" y="7321"/>
                    </a:cubicBezTo>
                    <a:cubicBezTo>
                      <a:pt x="21575" y="7278"/>
                      <a:pt x="21546" y="6846"/>
                      <a:pt x="21296" y="6534"/>
                    </a:cubicBezTo>
                    <a:cubicBezTo>
                      <a:pt x="21226" y="6453"/>
                      <a:pt x="20909" y="6465"/>
                      <a:pt x="20854" y="6384"/>
                    </a:cubicBezTo>
                    <a:cubicBezTo>
                      <a:pt x="20424" y="5755"/>
                      <a:pt x="17691" y="4302"/>
                      <a:pt x="17247" y="3990"/>
                    </a:cubicBezTo>
                    <a:cubicBezTo>
                      <a:pt x="16859" y="3715"/>
                      <a:pt x="14264" y="3516"/>
                      <a:pt x="13376" y="3381"/>
                    </a:cubicBezTo>
                    <a:cubicBezTo>
                      <a:pt x="13237" y="3360"/>
                      <a:pt x="13085" y="3300"/>
                      <a:pt x="13029" y="3247"/>
                    </a:cubicBezTo>
                    <a:cubicBezTo>
                      <a:pt x="13001" y="3225"/>
                      <a:pt x="12988" y="3204"/>
                      <a:pt x="12960" y="3183"/>
                    </a:cubicBezTo>
                    <a:cubicBezTo>
                      <a:pt x="12724" y="2984"/>
                      <a:pt x="12392" y="2989"/>
                      <a:pt x="12392" y="2989"/>
                    </a:cubicBezTo>
                    <a:cubicBezTo>
                      <a:pt x="12350" y="2839"/>
                      <a:pt x="12319" y="2714"/>
                      <a:pt x="12444" y="2628"/>
                    </a:cubicBezTo>
                    <a:cubicBezTo>
                      <a:pt x="12610" y="2504"/>
                      <a:pt x="12750" y="2364"/>
                      <a:pt x="12847" y="2219"/>
                    </a:cubicBezTo>
                    <a:cubicBezTo>
                      <a:pt x="13041" y="2203"/>
                      <a:pt x="13196" y="2213"/>
                      <a:pt x="13376" y="1933"/>
                    </a:cubicBezTo>
                    <a:cubicBezTo>
                      <a:pt x="13445" y="1810"/>
                      <a:pt x="13748" y="1482"/>
                      <a:pt x="13276" y="1471"/>
                    </a:cubicBezTo>
                    <a:cubicBezTo>
                      <a:pt x="13373" y="1245"/>
                      <a:pt x="13679" y="444"/>
                      <a:pt x="12500" y="272"/>
                    </a:cubicBezTo>
                    <a:cubicBezTo>
                      <a:pt x="12154" y="223"/>
                      <a:pt x="12141" y="153"/>
                      <a:pt x="11989" y="126"/>
                    </a:cubicBezTo>
                    <a:cubicBezTo>
                      <a:pt x="11434" y="23"/>
                      <a:pt x="10841" y="-20"/>
                      <a:pt x="10246" y="10"/>
                    </a:cubicBezTo>
                    <a:close/>
                    <a:moveTo>
                      <a:pt x="16042" y="6038"/>
                    </a:moveTo>
                    <a:cubicBezTo>
                      <a:pt x="16175" y="6060"/>
                      <a:pt x="16316" y="6123"/>
                      <a:pt x="16371" y="6147"/>
                    </a:cubicBezTo>
                    <a:cubicBezTo>
                      <a:pt x="17342" y="6567"/>
                      <a:pt x="18104" y="6825"/>
                      <a:pt x="18201" y="6955"/>
                    </a:cubicBezTo>
                    <a:cubicBezTo>
                      <a:pt x="18270" y="7186"/>
                      <a:pt x="18326" y="7449"/>
                      <a:pt x="18326" y="7449"/>
                    </a:cubicBezTo>
                    <a:cubicBezTo>
                      <a:pt x="18326" y="7449"/>
                      <a:pt x="17454" y="9005"/>
                      <a:pt x="17052" y="9124"/>
                    </a:cubicBezTo>
                    <a:cubicBezTo>
                      <a:pt x="16802" y="9205"/>
                      <a:pt x="15790" y="8946"/>
                      <a:pt x="15236" y="8972"/>
                    </a:cubicBezTo>
                    <a:cubicBezTo>
                      <a:pt x="15236" y="8703"/>
                      <a:pt x="15249" y="8450"/>
                      <a:pt x="15305" y="7950"/>
                    </a:cubicBezTo>
                    <a:cubicBezTo>
                      <a:pt x="15374" y="7347"/>
                      <a:pt x="15692" y="6443"/>
                      <a:pt x="15747" y="6174"/>
                    </a:cubicBezTo>
                    <a:cubicBezTo>
                      <a:pt x="15782" y="6034"/>
                      <a:pt x="15908" y="6016"/>
                      <a:pt x="16042" y="6038"/>
                    </a:cubicBezTo>
                    <a:close/>
                    <a:moveTo>
                      <a:pt x="5001" y="6053"/>
                    </a:moveTo>
                    <a:cubicBezTo>
                      <a:pt x="5137" y="6043"/>
                      <a:pt x="5286" y="6074"/>
                      <a:pt x="5317" y="6131"/>
                    </a:cubicBezTo>
                    <a:cubicBezTo>
                      <a:pt x="5456" y="6389"/>
                      <a:pt x="5454" y="6740"/>
                      <a:pt x="5551" y="7133"/>
                    </a:cubicBezTo>
                    <a:cubicBezTo>
                      <a:pt x="5704" y="7752"/>
                      <a:pt x="5968" y="8369"/>
                      <a:pt x="5898" y="8735"/>
                    </a:cubicBezTo>
                    <a:cubicBezTo>
                      <a:pt x="5870" y="8918"/>
                      <a:pt x="5912" y="9091"/>
                      <a:pt x="5898" y="9107"/>
                    </a:cubicBezTo>
                    <a:cubicBezTo>
                      <a:pt x="5898" y="9107"/>
                      <a:pt x="5413" y="9295"/>
                      <a:pt x="5205" y="9322"/>
                    </a:cubicBezTo>
                    <a:cubicBezTo>
                      <a:pt x="4899" y="9355"/>
                      <a:pt x="4593" y="9462"/>
                      <a:pt x="4537" y="9430"/>
                    </a:cubicBezTo>
                    <a:cubicBezTo>
                      <a:pt x="4149" y="9150"/>
                      <a:pt x="3152" y="7622"/>
                      <a:pt x="3042" y="7385"/>
                    </a:cubicBezTo>
                    <a:cubicBezTo>
                      <a:pt x="3097" y="7251"/>
                      <a:pt x="3139" y="7062"/>
                      <a:pt x="3167" y="6965"/>
                    </a:cubicBezTo>
                    <a:cubicBezTo>
                      <a:pt x="3181" y="6922"/>
                      <a:pt x="3206" y="6884"/>
                      <a:pt x="3276" y="6852"/>
                    </a:cubicBezTo>
                    <a:cubicBezTo>
                      <a:pt x="3539" y="6701"/>
                      <a:pt x="4330" y="6260"/>
                      <a:pt x="4871" y="6077"/>
                    </a:cubicBezTo>
                    <a:cubicBezTo>
                      <a:pt x="4909" y="6063"/>
                      <a:pt x="4955" y="6057"/>
                      <a:pt x="5001" y="6053"/>
                    </a:cubicBezTo>
                    <a:close/>
                  </a:path>
                </a:pathLst>
              </a:custGeom>
              <a:solidFill>
                <a:srgbClr val="6C6C6C"/>
              </a:solidFill>
              <a:ln w="12700" cap="flat">
                <a:noFill/>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sp>
            <p:nvSpPr>
              <p:cNvPr id="4465" name="Man"/>
              <p:cNvSpPr/>
              <p:nvPr/>
            </p:nvSpPr>
            <p:spPr>
              <a:xfrm>
                <a:off x="325102" y="397625"/>
                <a:ext cx="192588" cy="497195"/>
              </a:xfrm>
              <a:custGeom>
                <a:avLst/>
                <a:gdLst/>
                <a:ahLst/>
                <a:cxnLst>
                  <a:cxn ang="0">
                    <a:pos x="wd2" y="hd2"/>
                  </a:cxn>
                  <a:cxn ang="5400000">
                    <a:pos x="wd2" y="hd2"/>
                  </a:cxn>
                  <a:cxn ang="10800000">
                    <a:pos x="wd2" y="hd2"/>
                  </a:cxn>
                  <a:cxn ang="16200000">
                    <a:pos x="wd2" y="hd2"/>
                  </a:cxn>
                </a:cxnLst>
                <a:rect l="0" t="0" r="r" b="b"/>
                <a:pathLst>
                  <a:path w="21470" h="21502" fill="norm" stroke="1" extrusionOk="0">
                    <a:moveTo>
                      <a:pt x="10246" y="10"/>
                    </a:moveTo>
                    <a:cubicBezTo>
                      <a:pt x="9651" y="39"/>
                      <a:pt x="9052" y="142"/>
                      <a:pt x="8490" y="331"/>
                    </a:cubicBezTo>
                    <a:cubicBezTo>
                      <a:pt x="7409" y="697"/>
                      <a:pt x="7827" y="1471"/>
                      <a:pt x="7827" y="1471"/>
                    </a:cubicBezTo>
                    <a:cubicBezTo>
                      <a:pt x="7827" y="1471"/>
                      <a:pt x="7467" y="1472"/>
                      <a:pt x="7689" y="1837"/>
                    </a:cubicBezTo>
                    <a:cubicBezTo>
                      <a:pt x="7827" y="2069"/>
                      <a:pt x="7730" y="2122"/>
                      <a:pt x="8174" y="2197"/>
                    </a:cubicBezTo>
                    <a:cubicBezTo>
                      <a:pt x="8285" y="2477"/>
                      <a:pt x="8629" y="2493"/>
                      <a:pt x="8629" y="2983"/>
                    </a:cubicBezTo>
                    <a:cubicBezTo>
                      <a:pt x="8629" y="2988"/>
                      <a:pt x="8355" y="2978"/>
                      <a:pt x="8161" y="3134"/>
                    </a:cubicBezTo>
                    <a:cubicBezTo>
                      <a:pt x="8106" y="3177"/>
                      <a:pt x="8049" y="3322"/>
                      <a:pt x="7827" y="3359"/>
                    </a:cubicBezTo>
                    <a:cubicBezTo>
                      <a:pt x="6842" y="3542"/>
                      <a:pt x="4636" y="3731"/>
                      <a:pt x="4095" y="3941"/>
                    </a:cubicBezTo>
                    <a:cubicBezTo>
                      <a:pt x="3332" y="4237"/>
                      <a:pt x="185" y="6557"/>
                      <a:pt x="185" y="6783"/>
                    </a:cubicBezTo>
                    <a:cubicBezTo>
                      <a:pt x="185" y="7133"/>
                      <a:pt x="112" y="7369"/>
                      <a:pt x="306" y="7546"/>
                    </a:cubicBezTo>
                    <a:cubicBezTo>
                      <a:pt x="1138" y="8300"/>
                      <a:pt x="2140" y="9548"/>
                      <a:pt x="3388" y="10139"/>
                    </a:cubicBezTo>
                    <a:cubicBezTo>
                      <a:pt x="3555" y="10220"/>
                      <a:pt x="3874" y="10313"/>
                      <a:pt x="4290" y="10366"/>
                    </a:cubicBezTo>
                    <a:cubicBezTo>
                      <a:pt x="4706" y="10420"/>
                      <a:pt x="5414" y="10539"/>
                      <a:pt x="5400" y="10636"/>
                    </a:cubicBezTo>
                    <a:cubicBezTo>
                      <a:pt x="5261" y="11507"/>
                      <a:pt x="4984" y="13595"/>
                      <a:pt x="4775" y="14591"/>
                    </a:cubicBezTo>
                    <a:cubicBezTo>
                      <a:pt x="4637" y="15242"/>
                      <a:pt x="4526" y="15984"/>
                      <a:pt x="4429" y="16447"/>
                    </a:cubicBezTo>
                    <a:cubicBezTo>
                      <a:pt x="4262" y="17244"/>
                      <a:pt x="4221" y="18180"/>
                      <a:pt x="3666" y="19165"/>
                    </a:cubicBezTo>
                    <a:cubicBezTo>
                      <a:pt x="3416" y="19617"/>
                      <a:pt x="2972" y="20214"/>
                      <a:pt x="3250" y="20214"/>
                    </a:cubicBezTo>
                    <a:cubicBezTo>
                      <a:pt x="2833" y="20612"/>
                      <a:pt x="1236" y="20827"/>
                      <a:pt x="432" y="20913"/>
                    </a:cubicBezTo>
                    <a:cubicBezTo>
                      <a:pt x="154" y="20940"/>
                      <a:pt x="-25" y="21043"/>
                      <a:pt x="3" y="21156"/>
                    </a:cubicBezTo>
                    <a:lnTo>
                      <a:pt x="29" y="21225"/>
                    </a:lnTo>
                    <a:cubicBezTo>
                      <a:pt x="43" y="21311"/>
                      <a:pt x="324" y="21344"/>
                      <a:pt x="393" y="21344"/>
                    </a:cubicBezTo>
                    <a:cubicBezTo>
                      <a:pt x="837" y="21376"/>
                      <a:pt x="2207" y="21461"/>
                      <a:pt x="3206" y="21305"/>
                    </a:cubicBezTo>
                    <a:cubicBezTo>
                      <a:pt x="4371" y="21128"/>
                      <a:pt x="5857" y="21247"/>
                      <a:pt x="7008" y="21188"/>
                    </a:cubicBezTo>
                    <a:cubicBezTo>
                      <a:pt x="7355" y="21171"/>
                      <a:pt x="7398" y="20692"/>
                      <a:pt x="7259" y="20471"/>
                    </a:cubicBezTo>
                    <a:cubicBezTo>
                      <a:pt x="7218" y="20407"/>
                      <a:pt x="7134" y="20375"/>
                      <a:pt x="7134" y="20375"/>
                    </a:cubicBezTo>
                    <a:lnTo>
                      <a:pt x="7190" y="20412"/>
                    </a:lnTo>
                    <a:cubicBezTo>
                      <a:pt x="7773" y="20434"/>
                      <a:pt x="8367" y="17905"/>
                      <a:pt x="8742" y="15860"/>
                    </a:cubicBezTo>
                    <a:cubicBezTo>
                      <a:pt x="8908" y="14999"/>
                      <a:pt x="10033" y="13116"/>
                      <a:pt x="10394" y="12497"/>
                    </a:cubicBezTo>
                    <a:cubicBezTo>
                      <a:pt x="10421" y="12443"/>
                      <a:pt x="10630" y="12443"/>
                      <a:pt x="10658" y="12497"/>
                    </a:cubicBezTo>
                    <a:cubicBezTo>
                      <a:pt x="10880" y="12987"/>
                      <a:pt x="11168" y="14031"/>
                      <a:pt x="11473" y="14757"/>
                    </a:cubicBezTo>
                    <a:cubicBezTo>
                      <a:pt x="11542" y="14924"/>
                      <a:pt x="11753" y="15564"/>
                      <a:pt x="11781" y="15968"/>
                    </a:cubicBezTo>
                    <a:cubicBezTo>
                      <a:pt x="11892" y="17206"/>
                      <a:pt x="11572" y="19842"/>
                      <a:pt x="12002" y="20175"/>
                    </a:cubicBezTo>
                    <a:cubicBezTo>
                      <a:pt x="12002" y="20175"/>
                      <a:pt x="11906" y="20682"/>
                      <a:pt x="11490" y="21053"/>
                    </a:cubicBezTo>
                    <a:cubicBezTo>
                      <a:pt x="10908" y="21575"/>
                      <a:pt x="13763" y="21580"/>
                      <a:pt x="14568" y="21381"/>
                    </a:cubicBezTo>
                    <a:cubicBezTo>
                      <a:pt x="15608" y="21128"/>
                      <a:pt x="14986" y="20682"/>
                      <a:pt x="15028" y="20488"/>
                    </a:cubicBezTo>
                    <a:cubicBezTo>
                      <a:pt x="15125" y="20316"/>
                      <a:pt x="15333" y="20316"/>
                      <a:pt x="15444" y="19950"/>
                    </a:cubicBezTo>
                    <a:cubicBezTo>
                      <a:pt x="15763" y="18841"/>
                      <a:pt x="15485" y="17442"/>
                      <a:pt x="15513" y="16318"/>
                    </a:cubicBezTo>
                    <a:cubicBezTo>
                      <a:pt x="15527" y="15946"/>
                      <a:pt x="15886" y="15230"/>
                      <a:pt x="15886" y="14229"/>
                    </a:cubicBezTo>
                    <a:cubicBezTo>
                      <a:pt x="15886" y="13223"/>
                      <a:pt x="15888" y="12330"/>
                      <a:pt x="15721" y="11431"/>
                    </a:cubicBezTo>
                    <a:cubicBezTo>
                      <a:pt x="15610" y="10839"/>
                      <a:pt x="16110" y="10802"/>
                      <a:pt x="15652" y="10044"/>
                    </a:cubicBezTo>
                    <a:cubicBezTo>
                      <a:pt x="17247" y="10108"/>
                      <a:pt x="17453" y="10054"/>
                      <a:pt x="17967" y="9801"/>
                    </a:cubicBezTo>
                    <a:cubicBezTo>
                      <a:pt x="19312" y="9123"/>
                      <a:pt x="20798" y="7585"/>
                      <a:pt x="21062" y="7321"/>
                    </a:cubicBezTo>
                    <a:cubicBezTo>
                      <a:pt x="21575" y="7278"/>
                      <a:pt x="21546" y="6846"/>
                      <a:pt x="21296" y="6534"/>
                    </a:cubicBezTo>
                    <a:cubicBezTo>
                      <a:pt x="21226" y="6453"/>
                      <a:pt x="20909" y="6465"/>
                      <a:pt x="20854" y="6384"/>
                    </a:cubicBezTo>
                    <a:cubicBezTo>
                      <a:pt x="20424" y="5755"/>
                      <a:pt x="17691" y="4302"/>
                      <a:pt x="17247" y="3990"/>
                    </a:cubicBezTo>
                    <a:cubicBezTo>
                      <a:pt x="16859" y="3715"/>
                      <a:pt x="14264" y="3516"/>
                      <a:pt x="13376" y="3381"/>
                    </a:cubicBezTo>
                    <a:cubicBezTo>
                      <a:pt x="13237" y="3360"/>
                      <a:pt x="13085" y="3300"/>
                      <a:pt x="13029" y="3247"/>
                    </a:cubicBezTo>
                    <a:cubicBezTo>
                      <a:pt x="13001" y="3225"/>
                      <a:pt x="12988" y="3204"/>
                      <a:pt x="12960" y="3183"/>
                    </a:cubicBezTo>
                    <a:cubicBezTo>
                      <a:pt x="12724" y="2984"/>
                      <a:pt x="12392" y="2989"/>
                      <a:pt x="12392" y="2989"/>
                    </a:cubicBezTo>
                    <a:cubicBezTo>
                      <a:pt x="12350" y="2839"/>
                      <a:pt x="12319" y="2714"/>
                      <a:pt x="12444" y="2628"/>
                    </a:cubicBezTo>
                    <a:cubicBezTo>
                      <a:pt x="12610" y="2504"/>
                      <a:pt x="12750" y="2364"/>
                      <a:pt x="12847" y="2219"/>
                    </a:cubicBezTo>
                    <a:cubicBezTo>
                      <a:pt x="13041" y="2203"/>
                      <a:pt x="13196" y="2213"/>
                      <a:pt x="13376" y="1933"/>
                    </a:cubicBezTo>
                    <a:cubicBezTo>
                      <a:pt x="13445" y="1810"/>
                      <a:pt x="13748" y="1482"/>
                      <a:pt x="13276" y="1471"/>
                    </a:cubicBezTo>
                    <a:cubicBezTo>
                      <a:pt x="13373" y="1245"/>
                      <a:pt x="13679" y="444"/>
                      <a:pt x="12500" y="272"/>
                    </a:cubicBezTo>
                    <a:cubicBezTo>
                      <a:pt x="12154" y="223"/>
                      <a:pt x="12141" y="153"/>
                      <a:pt x="11989" y="126"/>
                    </a:cubicBezTo>
                    <a:cubicBezTo>
                      <a:pt x="11434" y="23"/>
                      <a:pt x="10841" y="-20"/>
                      <a:pt x="10246" y="10"/>
                    </a:cubicBezTo>
                    <a:close/>
                    <a:moveTo>
                      <a:pt x="16042" y="6038"/>
                    </a:moveTo>
                    <a:cubicBezTo>
                      <a:pt x="16175" y="6060"/>
                      <a:pt x="16316" y="6123"/>
                      <a:pt x="16371" y="6147"/>
                    </a:cubicBezTo>
                    <a:cubicBezTo>
                      <a:pt x="17342" y="6567"/>
                      <a:pt x="18104" y="6825"/>
                      <a:pt x="18201" y="6955"/>
                    </a:cubicBezTo>
                    <a:cubicBezTo>
                      <a:pt x="18270" y="7186"/>
                      <a:pt x="18326" y="7449"/>
                      <a:pt x="18326" y="7449"/>
                    </a:cubicBezTo>
                    <a:cubicBezTo>
                      <a:pt x="18326" y="7449"/>
                      <a:pt x="17454" y="9005"/>
                      <a:pt x="17052" y="9124"/>
                    </a:cubicBezTo>
                    <a:cubicBezTo>
                      <a:pt x="16802" y="9205"/>
                      <a:pt x="15790" y="8946"/>
                      <a:pt x="15236" y="8972"/>
                    </a:cubicBezTo>
                    <a:cubicBezTo>
                      <a:pt x="15236" y="8703"/>
                      <a:pt x="15249" y="8450"/>
                      <a:pt x="15305" y="7950"/>
                    </a:cubicBezTo>
                    <a:cubicBezTo>
                      <a:pt x="15374" y="7347"/>
                      <a:pt x="15692" y="6443"/>
                      <a:pt x="15747" y="6174"/>
                    </a:cubicBezTo>
                    <a:cubicBezTo>
                      <a:pt x="15782" y="6034"/>
                      <a:pt x="15908" y="6016"/>
                      <a:pt x="16042" y="6038"/>
                    </a:cubicBezTo>
                    <a:close/>
                    <a:moveTo>
                      <a:pt x="5001" y="6053"/>
                    </a:moveTo>
                    <a:cubicBezTo>
                      <a:pt x="5137" y="6043"/>
                      <a:pt x="5286" y="6074"/>
                      <a:pt x="5317" y="6131"/>
                    </a:cubicBezTo>
                    <a:cubicBezTo>
                      <a:pt x="5456" y="6389"/>
                      <a:pt x="5454" y="6740"/>
                      <a:pt x="5551" y="7133"/>
                    </a:cubicBezTo>
                    <a:cubicBezTo>
                      <a:pt x="5704" y="7752"/>
                      <a:pt x="5968" y="8369"/>
                      <a:pt x="5898" y="8735"/>
                    </a:cubicBezTo>
                    <a:cubicBezTo>
                      <a:pt x="5870" y="8918"/>
                      <a:pt x="5912" y="9091"/>
                      <a:pt x="5898" y="9107"/>
                    </a:cubicBezTo>
                    <a:cubicBezTo>
                      <a:pt x="5898" y="9107"/>
                      <a:pt x="5413" y="9295"/>
                      <a:pt x="5205" y="9322"/>
                    </a:cubicBezTo>
                    <a:cubicBezTo>
                      <a:pt x="4899" y="9355"/>
                      <a:pt x="4593" y="9462"/>
                      <a:pt x="4537" y="9430"/>
                    </a:cubicBezTo>
                    <a:cubicBezTo>
                      <a:pt x="4149" y="9150"/>
                      <a:pt x="3152" y="7622"/>
                      <a:pt x="3042" y="7385"/>
                    </a:cubicBezTo>
                    <a:cubicBezTo>
                      <a:pt x="3097" y="7251"/>
                      <a:pt x="3139" y="7062"/>
                      <a:pt x="3167" y="6965"/>
                    </a:cubicBezTo>
                    <a:cubicBezTo>
                      <a:pt x="3181" y="6922"/>
                      <a:pt x="3206" y="6884"/>
                      <a:pt x="3276" y="6852"/>
                    </a:cubicBezTo>
                    <a:cubicBezTo>
                      <a:pt x="3539" y="6701"/>
                      <a:pt x="4330" y="6260"/>
                      <a:pt x="4871" y="6077"/>
                    </a:cubicBezTo>
                    <a:cubicBezTo>
                      <a:pt x="4909" y="6063"/>
                      <a:pt x="4955" y="6057"/>
                      <a:pt x="5001" y="6053"/>
                    </a:cubicBezTo>
                    <a:close/>
                  </a:path>
                </a:pathLst>
              </a:custGeom>
              <a:solidFill>
                <a:srgbClr val="6C6C6C"/>
              </a:solidFill>
              <a:ln w="12700" cap="flat">
                <a:noFill/>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sp>
            <p:nvSpPr>
              <p:cNvPr id="4466" name="Man"/>
              <p:cNvSpPr/>
              <p:nvPr/>
            </p:nvSpPr>
            <p:spPr>
              <a:xfrm>
                <a:off x="531650" y="-1"/>
                <a:ext cx="192588" cy="497196"/>
              </a:xfrm>
              <a:custGeom>
                <a:avLst/>
                <a:gdLst/>
                <a:ahLst/>
                <a:cxnLst>
                  <a:cxn ang="0">
                    <a:pos x="wd2" y="hd2"/>
                  </a:cxn>
                  <a:cxn ang="5400000">
                    <a:pos x="wd2" y="hd2"/>
                  </a:cxn>
                  <a:cxn ang="10800000">
                    <a:pos x="wd2" y="hd2"/>
                  </a:cxn>
                  <a:cxn ang="16200000">
                    <a:pos x="wd2" y="hd2"/>
                  </a:cxn>
                </a:cxnLst>
                <a:rect l="0" t="0" r="r" b="b"/>
                <a:pathLst>
                  <a:path w="21470" h="21502" fill="norm" stroke="1" extrusionOk="0">
                    <a:moveTo>
                      <a:pt x="10246" y="10"/>
                    </a:moveTo>
                    <a:cubicBezTo>
                      <a:pt x="9651" y="39"/>
                      <a:pt x="9052" y="142"/>
                      <a:pt x="8490" y="331"/>
                    </a:cubicBezTo>
                    <a:cubicBezTo>
                      <a:pt x="7409" y="697"/>
                      <a:pt x="7827" y="1471"/>
                      <a:pt x="7827" y="1471"/>
                    </a:cubicBezTo>
                    <a:cubicBezTo>
                      <a:pt x="7827" y="1471"/>
                      <a:pt x="7467" y="1472"/>
                      <a:pt x="7689" y="1837"/>
                    </a:cubicBezTo>
                    <a:cubicBezTo>
                      <a:pt x="7827" y="2069"/>
                      <a:pt x="7730" y="2122"/>
                      <a:pt x="8174" y="2197"/>
                    </a:cubicBezTo>
                    <a:cubicBezTo>
                      <a:pt x="8285" y="2477"/>
                      <a:pt x="8629" y="2493"/>
                      <a:pt x="8629" y="2983"/>
                    </a:cubicBezTo>
                    <a:cubicBezTo>
                      <a:pt x="8629" y="2988"/>
                      <a:pt x="8355" y="2978"/>
                      <a:pt x="8161" y="3134"/>
                    </a:cubicBezTo>
                    <a:cubicBezTo>
                      <a:pt x="8106" y="3177"/>
                      <a:pt x="8049" y="3322"/>
                      <a:pt x="7827" y="3359"/>
                    </a:cubicBezTo>
                    <a:cubicBezTo>
                      <a:pt x="6842" y="3542"/>
                      <a:pt x="4636" y="3731"/>
                      <a:pt x="4095" y="3941"/>
                    </a:cubicBezTo>
                    <a:cubicBezTo>
                      <a:pt x="3332" y="4237"/>
                      <a:pt x="185" y="6557"/>
                      <a:pt x="185" y="6783"/>
                    </a:cubicBezTo>
                    <a:cubicBezTo>
                      <a:pt x="185" y="7133"/>
                      <a:pt x="112" y="7369"/>
                      <a:pt x="306" y="7546"/>
                    </a:cubicBezTo>
                    <a:cubicBezTo>
                      <a:pt x="1138" y="8300"/>
                      <a:pt x="2140" y="9548"/>
                      <a:pt x="3388" y="10139"/>
                    </a:cubicBezTo>
                    <a:cubicBezTo>
                      <a:pt x="3555" y="10220"/>
                      <a:pt x="3874" y="10313"/>
                      <a:pt x="4290" y="10366"/>
                    </a:cubicBezTo>
                    <a:cubicBezTo>
                      <a:pt x="4706" y="10420"/>
                      <a:pt x="5414" y="10539"/>
                      <a:pt x="5400" y="10636"/>
                    </a:cubicBezTo>
                    <a:cubicBezTo>
                      <a:pt x="5261" y="11507"/>
                      <a:pt x="4984" y="13595"/>
                      <a:pt x="4775" y="14591"/>
                    </a:cubicBezTo>
                    <a:cubicBezTo>
                      <a:pt x="4637" y="15242"/>
                      <a:pt x="4526" y="15984"/>
                      <a:pt x="4429" y="16447"/>
                    </a:cubicBezTo>
                    <a:cubicBezTo>
                      <a:pt x="4262" y="17244"/>
                      <a:pt x="4221" y="18180"/>
                      <a:pt x="3666" y="19165"/>
                    </a:cubicBezTo>
                    <a:cubicBezTo>
                      <a:pt x="3416" y="19617"/>
                      <a:pt x="2972" y="20214"/>
                      <a:pt x="3250" y="20214"/>
                    </a:cubicBezTo>
                    <a:cubicBezTo>
                      <a:pt x="2833" y="20612"/>
                      <a:pt x="1236" y="20827"/>
                      <a:pt x="432" y="20913"/>
                    </a:cubicBezTo>
                    <a:cubicBezTo>
                      <a:pt x="154" y="20940"/>
                      <a:pt x="-25" y="21043"/>
                      <a:pt x="3" y="21156"/>
                    </a:cubicBezTo>
                    <a:lnTo>
                      <a:pt x="29" y="21225"/>
                    </a:lnTo>
                    <a:cubicBezTo>
                      <a:pt x="43" y="21311"/>
                      <a:pt x="324" y="21344"/>
                      <a:pt x="393" y="21344"/>
                    </a:cubicBezTo>
                    <a:cubicBezTo>
                      <a:pt x="837" y="21376"/>
                      <a:pt x="2207" y="21461"/>
                      <a:pt x="3206" y="21305"/>
                    </a:cubicBezTo>
                    <a:cubicBezTo>
                      <a:pt x="4371" y="21128"/>
                      <a:pt x="5857" y="21247"/>
                      <a:pt x="7008" y="21188"/>
                    </a:cubicBezTo>
                    <a:cubicBezTo>
                      <a:pt x="7355" y="21171"/>
                      <a:pt x="7398" y="20692"/>
                      <a:pt x="7259" y="20471"/>
                    </a:cubicBezTo>
                    <a:cubicBezTo>
                      <a:pt x="7218" y="20407"/>
                      <a:pt x="7134" y="20375"/>
                      <a:pt x="7134" y="20375"/>
                    </a:cubicBezTo>
                    <a:lnTo>
                      <a:pt x="7190" y="20412"/>
                    </a:lnTo>
                    <a:cubicBezTo>
                      <a:pt x="7773" y="20434"/>
                      <a:pt x="8367" y="17905"/>
                      <a:pt x="8742" y="15860"/>
                    </a:cubicBezTo>
                    <a:cubicBezTo>
                      <a:pt x="8908" y="14999"/>
                      <a:pt x="10033" y="13116"/>
                      <a:pt x="10394" y="12497"/>
                    </a:cubicBezTo>
                    <a:cubicBezTo>
                      <a:pt x="10421" y="12443"/>
                      <a:pt x="10630" y="12443"/>
                      <a:pt x="10658" y="12497"/>
                    </a:cubicBezTo>
                    <a:cubicBezTo>
                      <a:pt x="10880" y="12987"/>
                      <a:pt x="11168" y="14031"/>
                      <a:pt x="11473" y="14757"/>
                    </a:cubicBezTo>
                    <a:cubicBezTo>
                      <a:pt x="11542" y="14924"/>
                      <a:pt x="11753" y="15564"/>
                      <a:pt x="11781" y="15968"/>
                    </a:cubicBezTo>
                    <a:cubicBezTo>
                      <a:pt x="11892" y="17206"/>
                      <a:pt x="11572" y="19842"/>
                      <a:pt x="12002" y="20175"/>
                    </a:cubicBezTo>
                    <a:cubicBezTo>
                      <a:pt x="12002" y="20175"/>
                      <a:pt x="11906" y="20682"/>
                      <a:pt x="11490" y="21053"/>
                    </a:cubicBezTo>
                    <a:cubicBezTo>
                      <a:pt x="10908" y="21575"/>
                      <a:pt x="13763" y="21580"/>
                      <a:pt x="14568" y="21381"/>
                    </a:cubicBezTo>
                    <a:cubicBezTo>
                      <a:pt x="15608" y="21128"/>
                      <a:pt x="14986" y="20682"/>
                      <a:pt x="15028" y="20488"/>
                    </a:cubicBezTo>
                    <a:cubicBezTo>
                      <a:pt x="15125" y="20316"/>
                      <a:pt x="15333" y="20316"/>
                      <a:pt x="15444" y="19950"/>
                    </a:cubicBezTo>
                    <a:cubicBezTo>
                      <a:pt x="15763" y="18841"/>
                      <a:pt x="15485" y="17442"/>
                      <a:pt x="15513" y="16318"/>
                    </a:cubicBezTo>
                    <a:cubicBezTo>
                      <a:pt x="15527" y="15946"/>
                      <a:pt x="15886" y="15230"/>
                      <a:pt x="15886" y="14229"/>
                    </a:cubicBezTo>
                    <a:cubicBezTo>
                      <a:pt x="15886" y="13223"/>
                      <a:pt x="15888" y="12330"/>
                      <a:pt x="15721" y="11431"/>
                    </a:cubicBezTo>
                    <a:cubicBezTo>
                      <a:pt x="15610" y="10839"/>
                      <a:pt x="16110" y="10802"/>
                      <a:pt x="15652" y="10044"/>
                    </a:cubicBezTo>
                    <a:cubicBezTo>
                      <a:pt x="17247" y="10108"/>
                      <a:pt x="17453" y="10054"/>
                      <a:pt x="17967" y="9801"/>
                    </a:cubicBezTo>
                    <a:cubicBezTo>
                      <a:pt x="19312" y="9123"/>
                      <a:pt x="20798" y="7585"/>
                      <a:pt x="21062" y="7321"/>
                    </a:cubicBezTo>
                    <a:cubicBezTo>
                      <a:pt x="21575" y="7278"/>
                      <a:pt x="21546" y="6846"/>
                      <a:pt x="21296" y="6534"/>
                    </a:cubicBezTo>
                    <a:cubicBezTo>
                      <a:pt x="21226" y="6453"/>
                      <a:pt x="20909" y="6465"/>
                      <a:pt x="20854" y="6384"/>
                    </a:cubicBezTo>
                    <a:cubicBezTo>
                      <a:pt x="20424" y="5755"/>
                      <a:pt x="17691" y="4302"/>
                      <a:pt x="17247" y="3990"/>
                    </a:cubicBezTo>
                    <a:cubicBezTo>
                      <a:pt x="16859" y="3715"/>
                      <a:pt x="14264" y="3516"/>
                      <a:pt x="13376" y="3381"/>
                    </a:cubicBezTo>
                    <a:cubicBezTo>
                      <a:pt x="13237" y="3360"/>
                      <a:pt x="13085" y="3300"/>
                      <a:pt x="13029" y="3247"/>
                    </a:cubicBezTo>
                    <a:cubicBezTo>
                      <a:pt x="13001" y="3225"/>
                      <a:pt x="12988" y="3204"/>
                      <a:pt x="12960" y="3183"/>
                    </a:cubicBezTo>
                    <a:cubicBezTo>
                      <a:pt x="12724" y="2984"/>
                      <a:pt x="12392" y="2989"/>
                      <a:pt x="12392" y="2989"/>
                    </a:cubicBezTo>
                    <a:cubicBezTo>
                      <a:pt x="12350" y="2839"/>
                      <a:pt x="12319" y="2714"/>
                      <a:pt x="12444" y="2628"/>
                    </a:cubicBezTo>
                    <a:cubicBezTo>
                      <a:pt x="12610" y="2504"/>
                      <a:pt x="12750" y="2364"/>
                      <a:pt x="12847" y="2219"/>
                    </a:cubicBezTo>
                    <a:cubicBezTo>
                      <a:pt x="13041" y="2203"/>
                      <a:pt x="13196" y="2213"/>
                      <a:pt x="13376" y="1933"/>
                    </a:cubicBezTo>
                    <a:cubicBezTo>
                      <a:pt x="13445" y="1810"/>
                      <a:pt x="13748" y="1482"/>
                      <a:pt x="13276" y="1471"/>
                    </a:cubicBezTo>
                    <a:cubicBezTo>
                      <a:pt x="13373" y="1245"/>
                      <a:pt x="13679" y="444"/>
                      <a:pt x="12500" y="272"/>
                    </a:cubicBezTo>
                    <a:cubicBezTo>
                      <a:pt x="12154" y="223"/>
                      <a:pt x="12141" y="153"/>
                      <a:pt x="11989" y="126"/>
                    </a:cubicBezTo>
                    <a:cubicBezTo>
                      <a:pt x="11434" y="23"/>
                      <a:pt x="10841" y="-20"/>
                      <a:pt x="10246" y="10"/>
                    </a:cubicBezTo>
                    <a:close/>
                    <a:moveTo>
                      <a:pt x="16042" y="6038"/>
                    </a:moveTo>
                    <a:cubicBezTo>
                      <a:pt x="16175" y="6060"/>
                      <a:pt x="16316" y="6123"/>
                      <a:pt x="16371" y="6147"/>
                    </a:cubicBezTo>
                    <a:cubicBezTo>
                      <a:pt x="17342" y="6567"/>
                      <a:pt x="18104" y="6825"/>
                      <a:pt x="18201" y="6955"/>
                    </a:cubicBezTo>
                    <a:cubicBezTo>
                      <a:pt x="18270" y="7186"/>
                      <a:pt x="18326" y="7449"/>
                      <a:pt x="18326" y="7449"/>
                    </a:cubicBezTo>
                    <a:cubicBezTo>
                      <a:pt x="18326" y="7449"/>
                      <a:pt x="17454" y="9005"/>
                      <a:pt x="17052" y="9124"/>
                    </a:cubicBezTo>
                    <a:cubicBezTo>
                      <a:pt x="16802" y="9205"/>
                      <a:pt x="15790" y="8946"/>
                      <a:pt x="15236" y="8972"/>
                    </a:cubicBezTo>
                    <a:cubicBezTo>
                      <a:pt x="15236" y="8703"/>
                      <a:pt x="15249" y="8450"/>
                      <a:pt x="15305" y="7950"/>
                    </a:cubicBezTo>
                    <a:cubicBezTo>
                      <a:pt x="15374" y="7347"/>
                      <a:pt x="15692" y="6443"/>
                      <a:pt x="15747" y="6174"/>
                    </a:cubicBezTo>
                    <a:cubicBezTo>
                      <a:pt x="15782" y="6034"/>
                      <a:pt x="15908" y="6016"/>
                      <a:pt x="16042" y="6038"/>
                    </a:cubicBezTo>
                    <a:close/>
                    <a:moveTo>
                      <a:pt x="5001" y="6053"/>
                    </a:moveTo>
                    <a:cubicBezTo>
                      <a:pt x="5137" y="6043"/>
                      <a:pt x="5286" y="6074"/>
                      <a:pt x="5317" y="6131"/>
                    </a:cubicBezTo>
                    <a:cubicBezTo>
                      <a:pt x="5456" y="6389"/>
                      <a:pt x="5454" y="6740"/>
                      <a:pt x="5551" y="7133"/>
                    </a:cubicBezTo>
                    <a:cubicBezTo>
                      <a:pt x="5704" y="7752"/>
                      <a:pt x="5968" y="8369"/>
                      <a:pt x="5898" y="8735"/>
                    </a:cubicBezTo>
                    <a:cubicBezTo>
                      <a:pt x="5870" y="8918"/>
                      <a:pt x="5912" y="9091"/>
                      <a:pt x="5898" y="9107"/>
                    </a:cubicBezTo>
                    <a:cubicBezTo>
                      <a:pt x="5898" y="9107"/>
                      <a:pt x="5413" y="9295"/>
                      <a:pt x="5205" y="9322"/>
                    </a:cubicBezTo>
                    <a:cubicBezTo>
                      <a:pt x="4899" y="9355"/>
                      <a:pt x="4593" y="9462"/>
                      <a:pt x="4537" y="9430"/>
                    </a:cubicBezTo>
                    <a:cubicBezTo>
                      <a:pt x="4149" y="9150"/>
                      <a:pt x="3152" y="7622"/>
                      <a:pt x="3042" y="7385"/>
                    </a:cubicBezTo>
                    <a:cubicBezTo>
                      <a:pt x="3097" y="7251"/>
                      <a:pt x="3139" y="7062"/>
                      <a:pt x="3167" y="6965"/>
                    </a:cubicBezTo>
                    <a:cubicBezTo>
                      <a:pt x="3181" y="6922"/>
                      <a:pt x="3206" y="6884"/>
                      <a:pt x="3276" y="6852"/>
                    </a:cubicBezTo>
                    <a:cubicBezTo>
                      <a:pt x="3539" y="6701"/>
                      <a:pt x="4330" y="6260"/>
                      <a:pt x="4871" y="6077"/>
                    </a:cubicBezTo>
                    <a:cubicBezTo>
                      <a:pt x="4909" y="6063"/>
                      <a:pt x="4955" y="6057"/>
                      <a:pt x="5001" y="6053"/>
                    </a:cubicBezTo>
                    <a:close/>
                  </a:path>
                </a:pathLst>
              </a:custGeom>
              <a:solidFill>
                <a:schemeClr val="accent4">
                  <a:hueOff val="-624705"/>
                  <a:lumOff val="1372"/>
                </a:schemeClr>
              </a:solidFill>
              <a:ln w="12700" cap="flat">
                <a:noFill/>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grpSp>
      </p:grpSp>
      <p:grpSp>
        <p:nvGrpSpPr>
          <p:cNvPr id="4471" name="Group"/>
          <p:cNvGrpSpPr/>
          <p:nvPr/>
        </p:nvGrpSpPr>
        <p:grpSpPr>
          <a:xfrm>
            <a:off x="2115397" y="4896571"/>
            <a:ext cx="8701848" cy="1122680"/>
            <a:chOff x="0" y="0"/>
            <a:chExt cx="8701847" cy="1122678"/>
          </a:xfrm>
        </p:grpSpPr>
        <p:sp>
          <p:nvSpPr>
            <p:cNvPr id="4469" name="What’s the potential vulnerabilities?"/>
            <p:cNvSpPr txBox="1"/>
            <p:nvPr/>
          </p:nvSpPr>
          <p:spPr>
            <a:xfrm>
              <a:off x="1718167" y="268823"/>
              <a:ext cx="6983681" cy="58511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defRPr sz="3200"/>
              </a:pPr>
              <a:r>
                <a:t>What’s the </a:t>
              </a:r>
              <a:r>
                <a:rPr>
                  <a:solidFill>
                    <a:schemeClr val="accent5">
                      <a:hueOff val="89162"/>
                      <a:satOff val="9554"/>
                      <a:lumOff val="16296"/>
                    </a:schemeClr>
                  </a:solidFill>
                </a:rPr>
                <a:t>potential vulnerabilities</a:t>
              </a:r>
              <a:r>
                <a:t>?</a:t>
              </a:r>
            </a:p>
          </p:txBody>
        </p:sp>
        <p:pic>
          <p:nvPicPr>
            <p:cNvPr id="4470" name="Image" descr="Image"/>
            <p:cNvPicPr>
              <a:picLocks noChangeAspect="1"/>
            </p:cNvPicPr>
            <p:nvPr/>
          </p:nvPicPr>
          <p:blipFill>
            <a:blip r:embed="rId3">
              <a:extLst/>
            </a:blip>
            <a:srcRect l="0" t="0" r="0" b="0"/>
            <a:stretch>
              <a:fillRect/>
            </a:stretch>
          </p:blipFill>
          <p:spPr>
            <a:xfrm>
              <a:off x="0" y="0"/>
              <a:ext cx="1122679" cy="1122679"/>
            </a:xfrm>
            <a:prstGeom prst="rect">
              <a:avLst/>
            </a:prstGeom>
            <a:ln w="12700" cap="flat">
              <a:noFill/>
              <a:miter lim="400000"/>
            </a:ln>
            <a:effectLst/>
          </p:spPr>
        </p:pic>
      </p:grpSp>
      <p:grpSp>
        <p:nvGrpSpPr>
          <p:cNvPr id="4476" name="Group"/>
          <p:cNvGrpSpPr/>
          <p:nvPr/>
        </p:nvGrpSpPr>
        <p:grpSpPr>
          <a:xfrm>
            <a:off x="2001616" y="6450190"/>
            <a:ext cx="6604512" cy="1394605"/>
            <a:chOff x="0" y="0"/>
            <a:chExt cx="6604510" cy="1394603"/>
          </a:xfrm>
        </p:grpSpPr>
        <p:sp>
          <p:nvSpPr>
            <p:cNvPr id="4472" name="How can we improve it?"/>
            <p:cNvSpPr txBox="1"/>
            <p:nvPr/>
          </p:nvSpPr>
          <p:spPr>
            <a:xfrm>
              <a:off x="1847497" y="424538"/>
              <a:ext cx="4757014" cy="58511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defRPr sz="3200"/>
              </a:pPr>
              <a:r>
                <a:t>How can we </a:t>
              </a:r>
              <a:r>
                <a:rPr>
                  <a:solidFill>
                    <a:schemeClr val="accent3">
                      <a:hueOff val="-365725"/>
                      <a:satOff val="-32500"/>
                      <a:lumOff val="18235"/>
                    </a:schemeClr>
                  </a:solidFill>
                </a:rPr>
                <a:t>improve</a:t>
              </a:r>
              <a:r>
                <a:t> it?</a:t>
              </a:r>
            </a:p>
          </p:txBody>
        </p:sp>
        <p:grpSp>
          <p:nvGrpSpPr>
            <p:cNvPr id="4475" name="Group"/>
            <p:cNvGrpSpPr/>
            <p:nvPr/>
          </p:nvGrpSpPr>
          <p:grpSpPr>
            <a:xfrm>
              <a:off x="0" y="0"/>
              <a:ext cx="1350321" cy="1394604"/>
              <a:chOff x="0" y="0"/>
              <a:chExt cx="1350320" cy="1394603"/>
            </a:xfrm>
          </p:grpSpPr>
          <p:sp>
            <p:nvSpPr>
              <p:cNvPr id="4473" name="Gear"/>
              <p:cNvSpPr/>
              <p:nvPr/>
            </p:nvSpPr>
            <p:spPr>
              <a:xfrm>
                <a:off x="29714" y="56129"/>
                <a:ext cx="1272757" cy="1267233"/>
              </a:xfrm>
              <a:custGeom>
                <a:avLst/>
                <a:gdLst/>
                <a:ahLst/>
                <a:cxnLst>
                  <a:cxn ang="0">
                    <a:pos x="wd2" y="hd2"/>
                  </a:cxn>
                  <a:cxn ang="5400000">
                    <a:pos x="wd2" y="hd2"/>
                  </a:cxn>
                  <a:cxn ang="10800000">
                    <a:pos x="wd2" y="hd2"/>
                  </a:cxn>
                  <a:cxn ang="16200000">
                    <a:pos x="wd2" y="hd2"/>
                  </a:cxn>
                </a:cxnLst>
                <a:rect l="0" t="0" r="r" b="b"/>
                <a:pathLst>
                  <a:path w="21600" h="21599" fill="norm" stroke="1" extrusionOk="0">
                    <a:moveTo>
                      <a:pt x="9384" y="0"/>
                    </a:moveTo>
                    <a:cubicBezTo>
                      <a:pt x="9373" y="0"/>
                      <a:pt x="9237" y="27"/>
                      <a:pt x="9075" y="54"/>
                    </a:cubicBezTo>
                    <a:lnTo>
                      <a:pt x="7468" y="445"/>
                    </a:lnTo>
                    <a:cubicBezTo>
                      <a:pt x="7312" y="494"/>
                      <a:pt x="7177" y="531"/>
                      <a:pt x="7166" y="537"/>
                    </a:cubicBezTo>
                    <a:cubicBezTo>
                      <a:pt x="7161" y="542"/>
                      <a:pt x="7154" y="677"/>
                      <a:pt x="7154" y="840"/>
                    </a:cubicBezTo>
                    <a:lnTo>
                      <a:pt x="7166" y="1761"/>
                    </a:lnTo>
                    <a:cubicBezTo>
                      <a:pt x="7166" y="1924"/>
                      <a:pt x="7047" y="2119"/>
                      <a:pt x="6902" y="2190"/>
                    </a:cubicBezTo>
                    <a:lnTo>
                      <a:pt x="6151" y="2574"/>
                    </a:lnTo>
                    <a:cubicBezTo>
                      <a:pt x="6006" y="2655"/>
                      <a:pt x="5778" y="2644"/>
                      <a:pt x="5649" y="2547"/>
                    </a:cubicBezTo>
                    <a:lnTo>
                      <a:pt x="4900" y="2010"/>
                    </a:lnTo>
                    <a:cubicBezTo>
                      <a:pt x="4765" y="1913"/>
                      <a:pt x="4651" y="1842"/>
                      <a:pt x="4645" y="1848"/>
                    </a:cubicBezTo>
                    <a:cubicBezTo>
                      <a:pt x="4640" y="1853"/>
                      <a:pt x="4527" y="1941"/>
                      <a:pt x="4398" y="2044"/>
                    </a:cubicBezTo>
                    <a:lnTo>
                      <a:pt x="3162" y="3116"/>
                    </a:lnTo>
                    <a:cubicBezTo>
                      <a:pt x="3043" y="3230"/>
                      <a:pt x="2941" y="3327"/>
                      <a:pt x="2936" y="3333"/>
                    </a:cubicBezTo>
                    <a:cubicBezTo>
                      <a:pt x="2930" y="3338"/>
                      <a:pt x="2990" y="3462"/>
                      <a:pt x="3065" y="3609"/>
                    </a:cubicBezTo>
                    <a:lnTo>
                      <a:pt x="3490" y="4401"/>
                    </a:lnTo>
                    <a:cubicBezTo>
                      <a:pt x="3566" y="4548"/>
                      <a:pt x="3551" y="4769"/>
                      <a:pt x="3448" y="4899"/>
                    </a:cubicBezTo>
                    <a:lnTo>
                      <a:pt x="2909" y="5648"/>
                    </a:lnTo>
                    <a:cubicBezTo>
                      <a:pt x="2817" y="5783"/>
                      <a:pt x="2612" y="5879"/>
                      <a:pt x="2450" y="5858"/>
                    </a:cubicBezTo>
                    <a:lnTo>
                      <a:pt x="1548" y="5739"/>
                    </a:lnTo>
                    <a:cubicBezTo>
                      <a:pt x="1386" y="5717"/>
                      <a:pt x="1251" y="5707"/>
                      <a:pt x="1246" y="5712"/>
                    </a:cubicBezTo>
                    <a:cubicBezTo>
                      <a:pt x="1241" y="5717"/>
                      <a:pt x="1181" y="5848"/>
                      <a:pt x="1111" y="6000"/>
                    </a:cubicBezTo>
                    <a:lnTo>
                      <a:pt x="518" y="7483"/>
                    </a:lnTo>
                    <a:cubicBezTo>
                      <a:pt x="464" y="7640"/>
                      <a:pt x="420" y="7776"/>
                      <a:pt x="415" y="7781"/>
                    </a:cubicBezTo>
                    <a:cubicBezTo>
                      <a:pt x="415" y="7792"/>
                      <a:pt x="523" y="7874"/>
                      <a:pt x="658" y="7966"/>
                    </a:cubicBezTo>
                    <a:lnTo>
                      <a:pt x="1381" y="8454"/>
                    </a:lnTo>
                    <a:cubicBezTo>
                      <a:pt x="1516" y="8546"/>
                      <a:pt x="1602" y="8752"/>
                      <a:pt x="1570" y="8914"/>
                    </a:cubicBezTo>
                    <a:lnTo>
                      <a:pt x="1420" y="9944"/>
                    </a:lnTo>
                    <a:cubicBezTo>
                      <a:pt x="1404" y="10106"/>
                      <a:pt x="1263" y="10291"/>
                      <a:pt x="1106" y="10345"/>
                    </a:cubicBezTo>
                    <a:lnTo>
                      <a:pt x="280" y="10648"/>
                    </a:lnTo>
                    <a:cubicBezTo>
                      <a:pt x="123" y="10702"/>
                      <a:pt x="0" y="10758"/>
                      <a:pt x="0" y="10769"/>
                    </a:cubicBezTo>
                    <a:cubicBezTo>
                      <a:pt x="0" y="10779"/>
                      <a:pt x="6" y="10919"/>
                      <a:pt x="17" y="11082"/>
                    </a:cubicBezTo>
                    <a:lnTo>
                      <a:pt x="167" y="12626"/>
                    </a:lnTo>
                    <a:cubicBezTo>
                      <a:pt x="194" y="12789"/>
                      <a:pt x="210" y="12930"/>
                      <a:pt x="216" y="12941"/>
                    </a:cubicBezTo>
                    <a:cubicBezTo>
                      <a:pt x="216" y="12952"/>
                      <a:pt x="350" y="12974"/>
                      <a:pt x="518" y="12990"/>
                    </a:cubicBezTo>
                    <a:lnTo>
                      <a:pt x="1354" y="13082"/>
                    </a:lnTo>
                    <a:cubicBezTo>
                      <a:pt x="1516" y="13098"/>
                      <a:pt x="1688" y="13245"/>
                      <a:pt x="1737" y="13402"/>
                    </a:cubicBezTo>
                    <a:lnTo>
                      <a:pt x="2121" y="14501"/>
                    </a:lnTo>
                    <a:cubicBezTo>
                      <a:pt x="2181" y="14653"/>
                      <a:pt x="2142" y="14881"/>
                      <a:pt x="2028" y="15000"/>
                    </a:cubicBezTo>
                    <a:lnTo>
                      <a:pt x="1457" y="15624"/>
                    </a:lnTo>
                    <a:cubicBezTo>
                      <a:pt x="1349" y="15743"/>
                      <a:pt x="1258" y="15850"/>
                      <a:pt x="1263" y="15856"/>
                    </a:cubicBezTo>
                    <a:cubicBezTo>
                      <a:pt x="1268" y="15861"/>
                      <a:pt x="1338" y="15986"/>
                      <a:pt x="1425" y="16127"/>
                    </a:cubicBezTo>
                    <a:lnTo>
                      <a:pt x="2256" y="17380"/>
                    </a:lnTo>
                    <a:cubicBezTo>
                      <a:pt x="2353" y="17510"/>
                      <a:pt x="2440" y="17623"/>
                      <a:pt x="2445" y="17634"/>
                    </a:cubicBezTo>
                    <a:cubicBezTo>
                      <a:pt x="2450" y="17639"/>
                      <a:pt x="2579" y="17595"/>
                      <a:pt x="2730" y="17535"/>
                    </a:cubicBezTo>
                    <a:lnTo>
                      <a:pt x="3490" y="17232"/>
                    </a:lnTo>
                    <a:cubicBezTo>
                      <a:pt x="3641" y="17173"/>
                      <a:pt x="3863" y="17216"/>
                      <a:pt x="3976" y="17336"/>
                    </a:cubicBezTo>
                    <a:lnTo>
                      <a:pt x="4905" y="18192"/>
                    </a:lnTo>
                    <a:cubicBezTo>
                      <a:pt x="5029" y="18295"/>
                      <a:pt x="5100" y="18511"/>
                      <a:pt x="5062" y="18673"/>
                    </a:cubicBezTo>
                    <a:lnTo>
                      <a:pt x="4851" y="19476"/>
                    </a:lnTo>
                    <a:cubicBezTo>
                      <a:pt x="4808" y="19633"/>
                      <a:pt x="4780" y="19769"/>
                      <a:pt x="4785" y="19774"/>
                    </a:cubicBezTo>
                    <a:cubicBezTo>
                      <a:pt x="4791" y="19780"/>
                      <a:pt x="4915" y="19850"/>
                      <a:pt x="5055" y="19937"/>
                    </a:cubicBezTo>
                    <a:lnTo>
                      <a:pt x="6345" y="20631"/>
                    </a:lnTo>
                    <a:cubicBezTo>
                      <a:pt x="6491" y="20701"/>
                      <a:pt x="6621" y="20761"/>
                      <a:pt x="6632" y="20766"/>
                    </a:cubicBezTo>
                    <a:cubicBezTo>
                      <a:pt x="6637" y="20772"/>
                      <a:pt x="6735" y="20668"/>
                      <a:pt x="6843" y="20543"/>
                    </a:cubicBezTo>
                    <a:lnTo>
                      <a:pt x="7370" y="19932"/>
                    </a:lnTo>
                    <a:cubicBezTo>
                      <a:pt x="7478" y="19807"/>
                      <a:pt x="7694" y="19742"/>
                      <a:pt x="7851" y="19791"/>
                    </a:cubicBezTo>
                    <a:lnTo>
                      <a:pt x="9136" y="20116"/>
                    </a:lnTo>
                    <a:cubicBezTo>
                      <a:pt x="9298" y="20149"/>
                      <a:pt x="9459" y="20306"/>
                      <a:pt x="9497" y="20468"/>
                    </a:cubicBezTo>
                    <a:lnTo>
                      <a:pt x="9680" y="21259"/>
                    </a:lnTo>
                    <a:cubicBezTo>
                      <a:pt x="9718" y="21422"/>
                      <a:pt x="9756" y="21552"/>
                      <a:pt x="9761" y="21552"/>
                    </a:cubicBezTo>
                    <a:cubicBezTo>
                      <a:pt x="9767" y="21552"/>
                      <a:pt x="9911" y="21562"/>
                      <a:pt x="10073" y="21573"/>
                    </a:cubicBezTo>
                    <a:lnTo>
                      <a:pt x="10500" y="21595"/>
                    </a:lnTo>
                    <a:cubicBezTo>
                      <a:pt x="10662" y="21600"/>
                      <a:pt x="10931" y="21600"/>
                      <a:pt x="11098" y="21595"/>
                    </a:cubicBezTo>
                    <a:lnTo>
                      <a:pt x="11525" y="21573"/>
                    </a:lnTo>
                    <a:cubicBezTo>
                      <a:pt x="11687" y="21562"/>
                      <a:pt x="11828" y="21552"/>
                      <a:pt x="11839" y="21552"/>
                    </a:cubicBezTo>
                    <a:cubicBezTo>
                      <a:pt x="11849" y="21552"/>
                      <a:pt x="11882" y="21416"/>
                      <a:pt x="11920" y="21259"/>
                    </a:cubicBezTo>
                    <a:lnTo>
                      <a:pt x="12103" y="20468"/>
                    </a:lnTo>
                    <a:cubicBezTo>
                      <a:pt x="12141" y="20306"/>
                      <a:pt x="12302" y="20149"/>
                      <a:pt x="12464" y="20116"/>
                    </a:cubicBezTo>
                    <a:lnTo>
                      <a:pt x="13749" y="19791"/>
                    </a:lnTo>
                    <a:cubicBezTo>
                      <a:pt x="13906" y="19742"/>
                      <a:pt x="14120" y="19807"/>
                      <a:pt x="14228" y="19932"/>
                    </a:cubicBezTo>
                    <a:lnTo>
                      <a:pt x="14757" y="20543"/>
                    </a:lnTo>
                    <a:cubicBezTo>
                      <a:pt x="14865" y="20668"/>
                      <a:pt x="14957" y="20767"/>
                      <a:pt x="14968" y="20766"/>
                    </a:cubicBezTo>
                    <a:cubicBezTo>
                      <a:pt x="14974" y="20761"/>
                      <a:pt x="15102" y="20701"/>
                      <a:pt x="15253" y="20631"/>
                    </a:cubicBezTo>
                    <a:lnTo>
                      <a:pt x="16543" y="19937"/>
                    </a:lnTo>
                    <a:cubicBezTo>
                      <a:pt x="16683" y="19850"/>
                      <a:pt x="16802" y="19780"/>
                      <a:pt x="16813" y="19774"/>
                    </a:cubicBezTo>
                    <a:cubicBezTo>
                      <a:pt x="16818" y="19769"/>
                      <a:pt x="16792" y="19633"/>
                      <a:pt x="16749" y="19476"/>
                    </a:cubicBezTo>
                    <a:lnTo>
                      <a:pt x="16538" y="18673"/>
                    </a:lnTo>
                    <a:cubicBezTo>
                      <a:pt x="16495" y="18516"/>
                      <a:pt x="16565" y="18301"/>
                      <a:pt x="16695" y="18192"/>
                    </a:cubicBezTo>
                    <a:lnTo>
                      <a:pt x="17622" y="17336"/>
                    </a:lnTo>
                    <a:cubicBezTo>
                      <a:pt x="17736" y="17216"/>
                      <a:pt x="17957" y="17173"/>
                      <a:pt x="18108" y="17232"/>
                    </a:cubicBezTo>
                    <a:lnTo>
                      <a:pt x="18868" y="17535"/>
                    </a:lnTo>
                    <a:cubicBezTo>
                      <a:pt x="19019" y="17595"/>
                      <a:pt x="19150" y="17639"/>
                      <a:pt x="19155" y="17634"/>
                    </a:cubicBezTo>
                    <a:cubicBezTo>
                      <a:pt x="19160" y="17628"/>
                      <a:pt x="19247" y="17515"/>
                      <a:pt x="19344" y="17380"/>
                    </a:cubicBezTo>
                    <a:lnTo>
                      <a:pt x="20175" y="16127"/>
                    </a:lnTo>
                    <a:cubicBezTo>
                      <a:pt x="20262" y="15986"/>
                      <a:pt x="20332" y="15861"/>
                      <a:pt x="20337" y="15856"/>
                    </a:cubicBezTo>
                    <a:cubicBezTo>
                      <a:pt x="20342" y="15850"/>
                      <a:pt x="20256" y="15743"/>
                      <a:pt x="20143" y="15624"/>
                    </a:cubicBezTo>
                    <a:lnTo>
                      <a:pt x="19570" y="14989"/>
                    </a:lnTo>
                    <a:cubicBezTo>
                      <a:pt x="19462" y="14869"/>
                      <a:pt x="19419" y="14642"/>
                      <a:pt x="19479" y="14491"/>
                    </a:cubicBezTo>
                    <a:lnTo>
                      <a:pt x="19862" y="13390"/>
                    </a:lnTo>
                    <a:cubicBezTo>
                      <a:pt x="19910" y="13233"/>
                      <a:pt x="20082" y="13088"/>
                      <a:pt x="20244" y="13072"/>
                    </a:cubicBezTo>
                    <a:lnTo>
                      <a:pt x="21081" y="12978"/>
                    </a:lnTo>
                    <a:cubicBezTo>
                      <a:pt x="21243" y="12962"/>
                      <a:pt x="21379" y="12940"/>
                      <a:pt x="21384" y="12929"/>
                    </a:cubicBezTo>
                    <a:cubicBezTo>
                      <a:pt x="21384" y="12918"/>
                      <a:pt x="21404" y="12784"/>
                      <a:pt x="21431" y="12616"/>
                    </a:cubicBezTo>
                    <a:lnTo>
                      <a:pt x="21583" y="11072"/>
                    </a:lnTo>
                    <a:cubicBezTo>
                      <a:pt x="21594" y="10909"/>
                      <a:pt x="21600" y="10767"/>
                      <a:pt x="21600" y="10757"/>
                    </a:cubicBezTo>
                    <a:cubicBezTo>
                      <a:pt x="21584" y="10757"/>
                      <a:pt x="21460" y="10702"/>
                      <a:pt x="21303" y="10648"/>
                    </a:cubicBezTo>
                    <a:lnTo>
                      <a:pt x="20477" y="10345"/>
                    </a:lnTo>
                    <a:cubicBezTo>
                      <a:pt x="20321" y="10291"/>
                      <a:pt x="20180" y="10106"/>
                      <a:pt x="20163" y="9944"/>
                    </a:cubicBezTo>
                    <a:lnTo>
                      <a:pt x="20013" y="8914"/>
                    </a:lnTo>
                    <a:cubicBezTo>
                      <a:pt x="19981" y="8752"/>
                      <a:pt x="20067" y="8546"/>
                      <a:pt x="20202" y="8454"/>
                    </a:cubicBezTo>
                    <a:lnTo>
                      <a:pt x="20926" y="7966"/>
                    </a:lnTo>
                    <a:cubicBezTo>
                      <a:pt x="21060" y="7874"/>
                      <a:pt x="21174" y="7792"/>
                      <a:pt x="21168" y="7781"/>
                    </a:cubicBezTo>
                    <a:cubicBezTo>
                      <a:pt x="21168" y="7770"/>
                      <a:pt x="21119" y="7640"/>
                      <a:pt x="21065" y="7483"/>
                    </a:cubicBezTo>
                    <a:lnTo>
                      <a:pt x="20472" y="6000"/>
                    </a:lnTo>
                    <a:cubicBezTo>
                      <a:pt x="20402" y="5848"/>
                      <a:pt x="20342" y="5723"/>
                      <a:pt x="20337" y="5712"/>
                    </a:cubicBezTo>
                    <a:cubicBezTo>
                      <a:pt x="20332" y="5701"/>
                      <a:pt x="20197" y="5717"/>
                      <a:pt x="20035" y="5739"/>
                    </a:cubicBezTo>
                    <a:lnTo>
                      <a:pt x="19133" y="5858"/>
                    </a:lnTo>
                    <a:cubicBezTo>
                      <a:pt x="18971" y="5879"/>
                      <a:pt x="18761" y="5788"/>
                      <a:pt x="18674" y="5648"/>
                    </a:cubicBezTo>
                    <a:lnTo>
                      <a:pt x="18135" y="4899"/>
                    </a:lnTo>
                    <a:cubicBezTo>
                      <a:pt x="18032" y="4769"/>
                      <a:pt x="18017" y="4548"/>
                      <a:pt x="18093" y="4401"/>
                    </a:cubicBezTo>
                    <a:lnTo>
                      <a:pt x="18518" y="3609"/>
                    </a:lnTo>
                    <a:cubicBezTo>
                      <a:pt x="18593" y="3462"/>
                      <a:pt x="18653" y="3338"/>
                      <a:pt x="18647" y="3333"/>
                    </a:cubicBezTo>
                    <a:cubicBezTo>
                      <a:pt x="18642" y="3327"/>
                      <a:pt x="18540" y="3230"/>
                      <a:pt x="18422" y="3116"/>
                    </a:cubicBezTo>
                    <a:lnTo>
                      <a:pt x="17186" y="2044"/>
                    </a:lnTo>
                    <a:cubicBezTo>
                      <a:pt x="17056" y="1941"/>
                      <a:pt x="16943" y="1853"/>
                      <a:pt x="16938" y="1848"/>
                    </a:cubicBezTo>
                    <a:cubicBezTo>
                      <a:pt x="16932" y="1842"/>
                      <a:pt x="16813" y="1918"/>
                      <a:pt x="16683" y="2010"/>
                    </a:cubicBezTo>
                    <a:lnTo>
                      <a:pt x="15934" y="2547"/>
                    </a:lnTo>
                    <a:cubicBezTo>
                      <a:pt x="15800" y="2644"/>
                      <a:pt x="15572" y="2655"/>
                      <a:pt x="15432" y="2574"/>
                    </a:cubicBezTo>
                    <a:lnTo>
                      <a:pt x="14682" y="2190"/>
                    </a:lnTo>
                    <a:cubicBezTo>
                      <a:pt x="14531" y="2119"/>
                      <a:pt x="14411" y="1929"/>
                      <a:pt x="14417" y="1761"/>
                    </a:cubicBezTo>
                    <a:lnTo>
                      <a:pt x="14429" y="840"/>
                    </a:lnTo>
                    <a:cubicBezTo>
                      <a:pt x="14429" y="677"/>
                      <a:pt x="14428" y="537"/>
                      <a:pt x="14417" y="537"/>
                    </a:cubicBezTo>
                    <a:cubicBezTo>
                      <a:pt x="14411" y="531"/>
                      <a:pt x="14272" y="494"/>
                      <a:pt x="14115" y="445"/>
                    </a:cubicBezTo>
                    <a:lnTo>
                      <a:pt x="12508" y="54"/>
                    </a:lnTo>
                    <a:cubicBezTo>
                      <a:pt x="12346" y="22"/>
                      <a:pt x="12205" y="0"/>
                      <a:pt x="12200" y="0"/>
                    </a:cubicBezTo>
                    <a:cubicBezTo>
                      <a:pt x="12189" y="0"/>
                      <a:pt x="12125" y="120"/>
                      <a:pt x="12049" y="266"/>
                    </a:cubicBezTo>
                    <a:lnTo>
                      <a:pt x="11628" y="1096"/>
                    </a:lnTo>
                    <a:cubicBezTo>
                      <a:pt x="11552" y="1242"/>
                      <a:pt x="11358" y="1355"/>
                      <a:pt x="11196" y="1350"/>
                    </a:cubicBezTo>
                    <a:lnTo>
                      <a:pt x="10387" y="1350"/>
                    </a:lnTo>
                    <a:cubicBezTo>
                      <a:pt x="10225" y="1355"/>
                      <a:pt x="10025" y="1242"/>
                      <a:pt x="9955" y="1096"/>
                    </a:cubicBezTo>
                    <a:lnTo>
                      <a:pt x="9534" y="266"/>
                    </a:lnTo>
                    <a:cubicBezTo>
                      <a:pt x="9458" y="120"/>
                      <a:pt x="9394" y="0"/>
                      <a:pt x="9384" y="0"/>
                    </a:cubicBezTo>
                    <a:close/>
                    <a:moveTo>
                      <a:pt x="10792" y="5820"/>
                    </a:moveTo>
                    <a:cubicBezTo>
                      <a:pt x="13533" y="5820"/>
                      <a:pt x="15761" y="8053"/>
                      <a:pt x="15761" y="10811"/>
                    </a:cubicBezTo>
                    <a:cubicBezTo>
                      <a:pt x="15761" y="13569"/>
                      <a:pt x="13533" y="15801"/>
                      <a:pt x="10792" y="15801"/>
                    </a:cubicBezTo>
                    <a:cubicBezTo>
                      <a:pt x="8051" y="15801"/>
                      <a:pt x="5822" y="13569"/>
                      <a:pt x="5822" y="10811"/>
                    </a:cubicBezTo>
                    <a:cubicBezTo>
                      <a:pt x="5822" y="8053"/>
                      <a:pt x="8045" y="5820"/>
                      <a:pt x="10792" y="5820"/>
                    </a:cubicBezTo>
                    <a:close/>
                    <a:moveTo>
                      <a:pt x="10792" y="7592"/>
                    </a:moveTo>
                    <a:cubicBezTo>
                      <a:pt x="9016" y="7592"/>
                      <a:pt x="7581" y="9033"/>
                      <a:pt x="7581" y="10816"/>
                    </a:cubicBezTo>
                    <a:cubicBezTo>
                      <a:pt x="7581" y="12593"/>
                      <a:pt x="9016" y="14040"/>
                      <a:pt x="10792" y="14040"/>
                    </a:cubicBezTo>
                    <a:cubicBezTo>
                      <a:pt x="12567" y="14040"/>
                      <a:pt x="14002" y="12599"/>
                      <a:pt x="14002" y="10816"/>
                    </a:cubicBezTo>
                    <a:cubicBezTo>
                      <a:pt x="14002" y="9033"/>
                      <a:pt x="12567" y="7592"/>
                      <a:pt x="10792" y="7592"/>
                    </a:cubicBezTo>
                    <a:close/>
                  </a:path>
                </a:pathLst>
              </a:custGeom>
              <a:solidFill>
                <a:srgbClr val="6C6C6C"/>
              </a:solidFill>
              <a:ln w="12700" cap="flat">
                <a:noFill/>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sp>
            <p:nvSpPr>
              <p:cNvPr id="4474" name="Wrench"/>
              <p:cNvSpPr/>
              <p:nvPr/>
            </p:nvSpPr>
            <p:spPr>
              <a:xfrm rot="18999891">
                <a:off x="459162" y="-57589"/>
                <a:ext cx="431996" cy="1509781"/>
              </a:xfrm>
              <a:custGeom>
                <a:avLst/>
                <a:gdLst/>
                <a:ahLst/>
                <a:cxnLst>
                  <a:cxn ang="0">
                    <a:pos x="wd2" y="hd2"/>
                  </a:cxn>
                  <a:cxn ang="5400000">
                    <a:pos x="wd2" y="hd2"/>
                  </a:cxn>
                  <a:cxn ang="10800000">
                    <a:pos x="wd2" y="hd2"/>
                  </a:cxn>
                  <a:cxn ang="16200000">
                    <a:pos x="wd2" y="hd2"/>
                  </a:cxn>
                </a:cxnLst>
                <a:rect l="0" t="0" r="r" b="b"/>
                <a:pathLst>
                  <a:path w="21351" h="21089" fill="norm" stroke="1" extrusionOk="0">
                    <a:moveTo>
                      <a:pt x="10495" y="1"/>
                    </a:moveTo>
                    <a:cubicBezTo>
                      <a:pt x="5537" y="237"/>
                      <a:pt x="2663" y="1178"/>
                      <a:pt x="1749" y="2267"/>
                    </a:cubicBezTo>
                    <a:cubicBezTo>
                      <a:pt x="1263" y="2301"/>
                      <a:pt x="679" y="2339"/>
                      <a:pt x="433" y="2354"/>
                    </a:cubicBezTo>
                    <a:cubicBezTo>
                      <a:pt x="-23" y="2381"/>
                      <a:pt x="-170" y="2869"/>
                      <a:pt x="241" y="2922"/>
                    </a:cubicBezTo>
                    <a:cubicBezTo>
                      <a:pt x="457" y="2950"/>
                      <a:pt x="979" y="3018"/>
                      <a:pt x="1429" y="3077"/>
                    </a:cubicBezTo>
                    <a:cubicBezTo>
                      <a:pt x="1447" y="3792"/>
                      <a:pt x="2245" y="4513"/>
                      <a:pt x="3787" y="5096"/>
                    </a:cubicBezTo>
                    <a:cubicBezTo>
                      <a:pt x="6520" y="6130"/>
                      <a:pt x="7537" y="7410"/>
                      <a:pt x="7537" y="8611"/>
                    </a:cubicBezTo>
                    <a:cubicBezTo>
                      <a:pt x="7537" y="9390"/>
                      <a:pt x="5738" y="18573"/>
                      <a:pt x="5738" y="19703"/>
                    </a:cubicBezTo>
                    <a:cubicBezTo>
                      <a:pt x="5738" y="21590"/>
                      <a:pt x="15503" y="21512"/>
                      <a:pt x="15503" y="19703"/>
                    </a:cubicBezTo>
                    <a:cubicBezTo>
                      <a:pt x="15503" y="18645"/>
                      <a:pt x="14559" y="11348"/>
                      <a:pt x="14559" y="8655"/>
                    </a:cubicBezTo>
                    <a:cubicBezTo>
                      <a:pt x="14559" y="6354"/>
                      <a:pt x="19684" y="4736"/>
                      <a:pt x="21238" y="4314"/>
                    </a:cubicBezTo>
                    <a:cubicBezTo>
                      <a:pt x="21430" y="4262"/>
                      <a:pt x="21367" y="4172"/>
                      <a:pt x="21122" y="4143"/>
                    </a:cubicBezTo>
                    <a:lnTo>
                      <a:pt x="8981" y="2738"/>
                    </a:lnTo>
                    <a:lnTo>
                      <a:pt x="7956" y="2069"/>
                    </a:lnTo>
                    <a:cubicBezTo>
                      <a:pt x="7956" y="2069"/>
                      <a:pt x="9739" y="792"/>
                      <a:pt x="10809" y="114"/>
                    </a:cubicBezTo>
                    <a:cubicBezTo>
                      <a:pt x="10903" y="55"/>
                      <a:pt x="10723" y="-10"/>
                      <a:pt x="10495" y="1"/>
                    </a:cubicBezTo>
                    <a:close/>
                    <a:moveTo>
                      <a:pt x="15555" y="549"/>
                    </a:moveTo>
                    <a:cubicBezTo>
                      <a:pt x="15455" y="559"/>
                      <a:pt x="15369" y="582"/>
                      <a:pt x="15322" y="611"/>
                    </a:cubicBezTo>
                    <a:cubicBezTo>
                      <a:pt x="14260" y="1278"/>
                      <a:pt x="12673" y="2415"/>
                      <a:pt x="12673" y="2415"/>
                    </a:cubicBezTo>
                    <a:lnTo>
                      <a:pt x="13511" y="3001"/>
                    </a:lnTo>
                    <a:lnTo>
                      <a:pt x="17977" y="3519"/>
                    </a:lnTo>
                    <a:cubicBezTo>
                      <a:pt x="18982" y="1431"/>
                      <a:pt x="16932" y="699"/>
                      <a:pt x="15869" y="554"/>
                    </a:cubicBezTo>
                    <a:cubicBezTo>
                      <a:pt x="15765" y="540"/>
                      <a:pt x="15655" y="539"/>
                      <a:pt x="15555" y="549"/>
                    </a:cubicBezTo>
                    <a:close/>
                    <a:moveTo>
                      <a:pt x="8899" y="4831"/>
                    </a:moveTo>
                    <a:cubicBezTo>
                      <a:pt x="8932" y="4832"/>
                      <a:pt x="8962" y="4838"/>
                      <a:pt x="8969" y="4849"/>
                    </a:cubicBezTo>
                    <a:lnTo>
                      <a:pt x="9190" y="5208"/>
                    </a:lnTo>
                    <a:cubicBezTo>
                      <a:pt x="9224" y="5263"/>
                      <a:pt x="9450" y="5291"/>
                      <a:pt x="9610" y="5257"/>
                    </a:cubicBezTo>
                    <a:lnTo>
                      <a:pt x="10553" y="5058"/>
                    </a:lnTo>
                    <a:cubicBezTo>
                      <a:pt x="10713" y="5025"/>
                      <a:pt x="10944" y="5050"/>
                      <a:pt x="10978" y="5106"/>
                    </a:cubicBezTo>
                    <a:lnTo>
                      <a:pt x="11176" y="5433"/>
                    </a:lnTo>
                    <a:cubicBezTo>
                      <a:pt x="11210" y="5489"/>
                      <a:pt x="11442" y="5514"/>
                      <a:pt x="11601" y="5481"/>
                    </a:cubicBezTo>
                    <a:lnTo>
                      <a:pt x="12544" y="5283"/>
                    </a:lnTo>
                    <a:cubicBezTo>
                      <a:pt x="12704" y="5250"/>
                      <a:pt x="12930" y="5276"/>
                      <a:pt x="12964" y="5331"/>
                    </a:cubicBezTo>
                    <a:lnTo>
                      <a:pt x="13168" y="5659"/>
                    </a:lnTo>
                    <a:cubicBezTo>
                      <a:pt x="13201" y="5714"/>
                      <a:pt x="13427" y="5740"/>
                      <a:pt x="13587" y="5706"/>
                    </a:cubicBezTo>
                    <a:lnTo>
                      <a:pt x="14623" y="5489"/>
                    </a:lnTo>
                    <a:cubicBezTo>
                      <a:pt x="14688" y="5476"/>
                      <a:pt x="14776" y="5494"/>
                      <a:pt x="14746" y="5516"/>
                    </a:cubicBezTo>
                    <a:lnTo>
                      <a:pt x="14134" y="5948"/>
                    </a:lnTo>
                    <a:cubicBezTo>
                      <a:pt x="14053" y="6006"/>
                      <a:pt x="13820" y="6034"/>
                      <a:pt x="13616" y="6011"/>
                    </a:cubicBezTo>
                    <a:lnTo>
                      <a:pt x="8422" y="5423"/>
                    </a:lnTo>
                    <a:cubicBezTo>
                      <a:pt x="8218" y="5400"/>
                      <a:pt x="8119" y="5335"/>
                      <a:pt x="8201" y="5277"/>
                    </a:cubicBezTo>
                    <a:lnTo>
                      <a:pt x="8818" y="4844"/>
                    </a:lnTo>
                    <a:cubicBezTo>
                      <a:pt x="8833" y="4833"/>
                      <a:pt x="8866" y="4830"/>
                      <a:pt x="8899" y="4831"/>
                    </a:cubicBezTo>
                    <a:close/>
                    <a:moveTo>
                      <a:pt x="10576" y="18867"/>
                    </a:moveTo>
                    <a:cubicBezTo>
                      <a:pt x="12209" y="18867"/>
                      <a:pt x="13529" y="19241"/>
                      <a:pt x="13529" y="19703"/>
                    </a:cubicBezTo>
                    <a:cubicBezTo>
                      <a:pt x="13529" y="20164"/>
                      <a:pt x="12209" y="20539"/>
                      <a:pt x="10576" y="20539"/>
                    </a:cubicBezTo>
                    <a:cubicBezTo>
                      <a:pt x="8944" y="20539"/>
                      <a:pt x="7618" y="20164"/>
                      <a:pt x="7618" y="19703"/>
                    </a:cubicBezTo>
                    <a:cubicBezTo>
                      <a:pt x="7618" y="19241"/>
                      <a:pt x="8944" y="18867"/>
                      <a:pt x="10576" y="18867"/>
                    </a:cubicBezTo>
                    <a:close/>
                  </a:path>
                </a:pathLst>
              </a:custGeom>
              <a:solidFill>
                <a:schemeClr val="accent4">
                  <a:hueOff val="468000"/>
                  <a:satOff val="-4761"/>
                  <a:lumOff val="10196"/>
                </a:schemeClr>
              </a:solidFill>
              <a:ln w="12700" cap="flat">
                <a:noFill/>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gr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4468"/>
                                        </p:tgtEl>
                                        <p:attrNameLst>
                                          <p:attrName>style.visibility</p:attrName>
                                        </p:attrNameLst>
                                      </p:cBhvr>
                                      <p:to>
                                        <p:strVal val="visible"/>
                                      </p:to>
                                    </p:set>
                                    <p:animEffect filter="dissolve" transition="in">
                                      <p:cBhvr>
                                        <p:cTn id="7" dur="500"/>
                                        <p:tgtEl>
                                          <p:spTgt spid="4468"/>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4471"/>
                                        </p:tgtEl>
                                        <p:attrNameLst>
                                          <p:attrName>style.visibility</p:attrName>
                                        </p:attrNameLst>
                                      </p:cBhvr>
                                      <p:to>
                                        <p:strVal val="visible"/>
                                      </p:to>
                                    </p:set>
                                    <p:animEffect filter="dissolve" transition="in">
                                      <p:cBhvr>
                                        <p:cTn id="12" dur="500"/>
                                        <p:tgtEl>
                                          <p:spTgt spid="4471"/>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4476"/>
                                        </p:tgtEl>
                                        <p:attrNameLst>
                                          <p:attrName>style.visibility</p:attrName>
                                        </p:attrNameLst>
                                      </p:cBhvr>
                                      <p:to>
                                        <p:strVal val="visible"/>
                                      </p:to>
                                    </p:set>
                                    <p:animEffect filter="dissolve" transition="in">
                                      <p:cBhvr>
                                        <p:cTn id="17" dur="500"/>
                                        <p:tgtEl>
                                          <p:spTgt spid="44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471" grpId="2"/>
      <p:bldP build="whole" bldLvl="1" animBg="1" rev="0" advAuto="0" spid="4476" grpId="3"/>
      <p:bldP build="whole" bldLvl="1" animBg="1" rev="0" advAuto="0" spid="4468" grpId="1"/>
    </p:bldLst>
  </p:timing>
</p:sld>
</file>

<file path=ppt/slides/slide6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80" name="Scanning All IPv4 Certificates"/>
          <p:cNvSpPr txBox="1"/>
          <p:nvPr>
            <p:ph type="title"/>
          </p:nvPr>
        </p:nvSpPr>
        <p:spPr>
          <a:prstGeom prst="rect">
            <a:avLst/>
          </a:prstGeom>
        </p:spPr>
        <p:txBody>
          <a:bodyPr/>
          <a:lstStyle/>
          <a:p>
            <a:pPr/>
            <a:r>
              <a:t>Scanning </a:t>
            </a:r>
            <a:r>
              <a:rPr>
                <a:solidFill>
                  <a:schemeClr val="accent3">
                    <a:hueOff val="-365725"/>
                    <a:satOff val="-32500"/>
                    <a:lumOff val="18235"/>
                  </a:schemeClr>
                </a:solidFill>
              </a:rPr>
              <a:t>All</a:t>
            </a:r>
            <a:r>
              <a:t> IPv4 Certificates</a:t>
            </a:r>
          </a:p>
        </p:txBody>
      </p:sp>
      <p:sp>
        <p:nvSpPr>
          <p:cNvPr id="4481"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aphicFrame>
        <p:nvGraphicFramePr>
          <p:cNvPr id="4482" name="Table"/>
          <p:cNvGraphicFramePr/>
          <p:nvPr/>
        </p:nvGraphicFramePr>
        <p:xfrm>
          <a:off x="2098614" y="2901988"/>
          <a:ext cx="8832972" cy="4194657"/>
        </p:xfrm>
        <a:graphic xmlns:a="http://schemas.openxmlformats.org/drawingml/2006/main">
          <a:graphicData uri="http://schemas.openxmlformats.org/drawingml/2006/table">
            <a:tbl>
              <a:tblPr firstCol="1" firstRow="0" lastCol="0" lastRow="0" bandCol="0" bandRow="0" rtl="0">
                <a:tableStyleId>{4C3C2611-4C71-4FC5-86AE-919BDF0F9419}</a:tableStyleId>
              </a:tblPr>
              <a:tblGrid>
                <a:gridCol w="2841096"/>
                <a:gridCol w="5979175"/>
              </a:tblGrid>
              <a:tr h="696992">
                <a:tc rowSpan="2">
                  <a:txBody>
                    <a:bodyPr/>
                    <a:lstStyle/>
                    <a:p>
                      <a:pPr defTabSz="914400">
                        <a:defRPr b="0" sz="2800">
                          <a:latin typeface="Gill Sans"/>
                          <a:ea typeface="Gill Sans"/>
                          <a:cs typeface="Gill Sans"/>
                          <a:sym typeface="Gill Sans"/>
                        </a:defRPr>
                      </a:pPr>
                    </a:p>
                  </a:txBody>
                  <a:tcPr marL="50800" marR="50800" marT="50800" marB="50800" anchor="ctr" anchorCtr="0" horzOverflow="overflow">
                    <a:lnR w="12700">
                      <a:solidFill>
                        <a:srgbClr val="D6D7D6"/>
                      </a:solidFill>
                      <a:miter lim="400000"/>
                    </a:lnR>
                    <a:lnT w="12700">
                      <a:solidFill>
                        <a:srgbClr val="D6D6D6"/>
                      </a:solidFill>
                      <a:miter lim="400000"/>
                    </a:lnT>
                    <a:lnB w="25400">
                      <a:solidFill>
                        <a:srgbClr val="D6D7D6"/>
                      </a:solidFill>
                      <a:miter lim="400000"/>
                    </a:lnB>
                    <a:solidFill>
                      <a:srgbClr val="0065C1"/>
                    </a:solidFill>
                  </a:tcPr>
                </a:tc>
                <a:tc rowSpan="2">
                  <a:txBody>
                    <a:bodyPr/>
                    <a:lstStyle/>
                    <a:p>
                      <a:pPr defTabSz="914400">
                        <a:defRPr sz="1800">
                          <a:solidFill>
                            <a:srgbClr val="000000"/>
                          </a:solidFill>
                        </a:defRPr>
                      </a:pPr>
                      <a:r>
                        <a:rPr sz="2800">
                          <a:solidFill>
                            <a:srgbClr val="FFFFFF"/>
                          </a:solidFill>
                          <a:latin typeface="Gill Sans"/>
                          <a:ea typeface="Gill Sans"/>
                          <a:cs typeface="Gill Sans"/>
                          <a:sym typeface="Gill Sans"/>
                        </a:rPr>
                        <a:t>Dataset</a:t>
                      </a:r>
                    </a:p>
                  </a:txBody>
                  <a:tcPr marL="50800" marR="50800" marT="50800" marB="50800" anchor="ctr" anchorCtr="0" horzOverflow="overflow">
                    <a:lnL w="12700">
                      <a:solidFill>
                        <a:srgbClr val="D6D7D6"/>
                      </a:solidFill>
                      <a:miter lim="400000"/>
                    </a:lnL>
                    <a:lnR w="12700">
                      <a:solidFill>
                        <a:srgbClr val="D6D6D6"/>
                      </a:solidFill>
                      <a:miter lim="400000"/>
                    </a:lnR>
                    <a:lnT w="12700">
                      <a:solidFill>
                        <a:srgbClr val="D6D6D6"/>
                      </a:solidFill>
                      <a:miter lim="400000"/>
                    </a:lnT>
                    <a:lnB w="25400">
                      <a:solidFill>
                        <a:srgbClr val="D6D7D6"/>
                      </a:solidFill>
                      <a:miter lim="400000"/>
                    </a:lnB>
                    <a:solidFill>
                      <a:srgbClr val="0065C1"/>
                    </a:solidFill>
                  </a:tcPr>
                </a:tc>
              </a:tr>
              <a:tr h="696992">
                <a:tc vMerge="1">
                  <a:tcPr/>
                </a:tc>
                <a:tc vMerge="1">
                  <a:tcPr/>
                </a:tc>
              </a:tr>
              <a:tr h="696992">
                <a:tc>
                  <a:txBody>
                    <a:bodyPr/>
                    <a:lstStyle/>
                    <a:p>
                      <a:pPr defTabSz="914400">
                        <a:defRPr b="0" sz="1800">
                          <a:solidFill>
                            <a:srgbClr val="000000"/>
                          </a:solidFill>
                        </a:defRPr>
                      </a:pPr>
                      <a:r>
                        <a:rPr sz="2800">
                          <a:solidFill>
                            <a:srgbClr val="FFFFFF"/>
                          </a:solidFill>
                          <a:latin typeface="Gill Sans"/>
                          <a:ea typeface="Gill Sans"/>
                          <a:cs typeface="Gill Sans"/>
                          <a:sym typeface="Gill Sans"/>
                        </a:rPr>
                        <a:t>Period</a:t>
                      </a:r>
                    </a:p>
                  </a:txBody>
                  <a:tcPr marL="50800" marR="50800" marT="50800" marB="50800" anchor="ctr" anchorCtr="0" horzOverflow="overflow">
                    <a:lnT w="25400">
                      <a:solidFill>
                        <a:srgbClr val="D6D7D6"/>
                      </a:solidFill>
                      <a:miter lim="400000"/>
                    </a:lnT>
                    <a:solidFill>
                      <a:srgbClr val="1497FC"/>
                    </a:solidFill>
                  </a:tcPr>
                </a:tc>
                <a:tc>
                  <a:txBody>
                    <a:bodyPr/>
                    <a:lstStyle/>
                    <a:p>
                      <a:pPr defTabSz="914400">
                        <a:defRPr sz="1800">
                          <a:solidFill>
                            <a:srgbClr val="000000"/>
                          </a:solidFill>
                        </a:defRPr>
                      </a:pPr>
                      <a:r>
                        <a:rPr sz="2800">
                          <a:solidFill>
                            <a:srgbClr val="FFFFFF"/>
                          </a:solidFill>
                          <a:latin typeface="Gill Sans"/>
                          <a:ea typeface="Gill Sans"/>
                          <a:cs typeface="Gill Sans"/>
                          <a:sym typeface="Gill Sans"/>
                        </a:rPr>
                        <a:t>2013/10/30 ~ 2016/04/30</a:t>
                      </a:r>
                    </a:p>
                  </a:txBody>
                  <a:tcPr marL="50800" marR="50800" marT="50800" marB="50800" anchor="ctr" anchorCtr="0" horzOverflow="overflow">
                    <a:lnR w="12700">
                      <a:solidFill>
                        <a:srgbClr val="D6D6D6"/>
                      </a:solidFill>
                      <a:miter lim="400000"/>
                    </a:lnR>
                    <a:lnT w="25400">
                      <a:solidFill>
                        <a:srgbClr val="D6D7D6"/>
                      </a:solidFill>
                      <a:miter lim="400000"/>
                    </a:lnT>
                  </a:tcPr>
                </a:tc>
              </a:tr>
              <a:tr h="696992">
                <a:tc>
                  <a:txBody>
                    <a:bodyPr/>
                    <a:lstStyle/>
                    <a:p>
                      <a:pPr defTabSz="914400">
                        <a:defRPr b="0" sz="1800">
                          <a:solidFill>
                            <a:srgbClr val="000000"/>
                          </a:solidFill>
                        </a:defRPr>
                      </a:pPr>
                      <a:r>
                        <a:rPr sz="2800">
                          <a:solidFill>
                            <a:srgbClr val="FFFFFF"/>
                          </a:solidFill>
                          <a:latin typeface="Gill Sans"/>
                          <a:ea typeface="Gill Sans"/>
                          <a:cs typeface="Gill Sans"/>
                          <a:sym typeface="Gill Sans"/>
                        </a:rPr>
                        <a:t># of IPs</a:t>
                      </a:r>
                    </a:p>
                  </a:txBody>
                  <a:tcPr marL="50800" marR="50800" marT="50800" marB="50800" anchor="ctr" anchorCtr="0" horzOverflow="overflow">
                    <a:solidFill>
                      <a:srgbClr val="1497FC"/>
                    </a:solidFill>
                  </a:tcPr>
                </a:tc>
                <a:tc>
                  <a:txBody>
                    <a:bodyPr/>
                    <a:lstStyle/>
                    <a:p>
                      <a:pPr defTabSz="914400">
                        <a:defRPr sz="1800">
                          <a:solidFill>
                            <a:srgbClr val="000000"/>
                          </a:solidFill>
                        </a:defRPr>
                      </a:pPr>
                      <a:r>
                        <a:rPr sz="2800">
                          <a:solidFill>
                            <a:srgbClr val="FFFFFF"/>
                          </a:solidFill>
                          <a:latin typeface="Gill Sans"/>
                          <a:ea typeface="Gill Sans"/>
                          <a:cs typeface="Gill Sans"/>
                          <a:sym typeface="Gill Sans"/>
                        </a:rPr>
                        <a:t>101,306,358 (Full IPv4 scan)</a:t>
                      </a:r>
                    </a:p>
                  </a:txBody>
                  <a:tcPr marL="50800" marR="50800" marT="50800" marB="50800" anchor="ctr" anchorCtr="0" horzOverflow="overflow">
                    <a:lnR w="12700">
                      <a:solidFill>
                        <a:srgbClr val="D6D6D6"/>
                      </a:solidFill>
                      <a:miter lim="400000"/>
                    </a:lnR>
                  </a:tcPr>
                </a:tc>
              </a:tr>
              <a:tr h="696992">
                <a:tc>
                  <a:txBody>
                    <a:bodyPr/>
                    <a:lstStyle/>
                    <a:p>
                      <a:pPr defTabSz="914400">
                        <a:defRPr b="0" sz="1800">
                          <a:solidFill>
                            <a:srgbClr val="000000"/>
                          </a:solidFill>
                        </a:defRPr>
                      </a:pPr>
                      <a:r>
                        <a:rPr sz="2800">
                          <a:solidFill>
                            <a:srgbClr val="FFFFFF"/>
                          </a:solidFill>
                          <a:latin typeface="Gill Sans"/>
                          <a:ea typeface="Gill Sans"/>
                          <a:cs typeface="Gill Sans"/>
                          <a:sym typeface="Gill Sans"/>
                        </a:rPr>
                        <a:t>Certificates</a:t>
                      </a:r>
                    </a:p>
                  </a:txBody>
                  <a:tcPr marL="50800" marR="50800" marT="50800" marB="50800" anchor="ctr" anchorCtr="0" horzOverflow="overflow">
                    <a:solidFill>
                      <a:srgbClr val="1497FC"/>
                    </a:solidFill>
                  </a:tcPr>
                </a:tc>
                <a:tc>
                  <a:txBody>
                    <a:bodyPr/>
                    <a:lstStyle/>
                    <a:p>
                      <a:pPr defTabSz="914400">
                        <a:defRPr sz="1800">
                          <a:solidFill>
                            <a:srgbClr val="000000"/>
                          </a:solidFill>
                        </a:defRPr>
                      </a:pPr>
                      <a:r>
                        <a:rPr sz="2800">
                          <a:solidFill>
                            <a:srgbClr val="FFFFFF"/>
                          </a:solidFill>
                          <a:latin typeface="Gill Sans"/>
                          <a:ea typeface="Gill Sans"/>
                          <a:cs typeface="Gill Sans"/>
                          <a:sym typeface="Gill Sans"/>
                        </a:rPr>
                        <a:t>38,514,130</a:t>
                      </a:r>
                    </a:p>
                  </a:txBody>
                  <a:tcPr marL="50800" marR="50800" marT="50800" marB="50800" anchor="ctr" anchorCtr="0" horzOverflow="overflow">
                    <a:lnR w="12700">
                      <a:solidFill>
                        <a:srgbClr val="D6D6D6"/>
                      </a:solidFill>
                      <a:miter lim="400000"/>
                    </a:lnR>
                  </a:tcPr>
                </a:tc>
              </a:tr>
              <a:tr h="696992">
                <a:tc>
                  <a:txBody>
                    <a:bodyPr/>
                    <a:lstStyle/>
                    <a:p>
                      <a:pPr defTabSz="914400">
                        <a:defRPr b="0" sz="1800">
                          <a:solidFill>
                            <a:srgbClr val="000000"/>
                          </a:solidFill>
                        </a:defRPr>
                      </a:pPr>
                      <a:r>
                        <a:rPr sz="2800">
                          <a:solidFill>
                            <a:srgbClr val="FFFFFF"/>
                          </a:solidFill>
                          <a:latin typeface="Gill Sans"/>
                          <a:ea typeface="Gill Sans"/>
                          <a:cs typeface="Gill Sans"/>
                          <a:sym typeface="Gill Sans"/>
                        </a:rPr>
                        <a:t># of Domains</a:t>
                      </a:r>
                    </a:p>
                  </a:txBody>
                  <a:tcPr marL="50800" marR="50800" marT="50800" marB="50800" anchor="ctr" anchorCtr="0" horzOverflow="overflow">
                    <a:lnB w="12700">
                      <a:solidFill>
                        <a:srgbClr val="D6D6D6"/>
                      </a:solidFill>
                      <a:miter lim="400000"/>
                    </a:lnB>
                    <a:solidFill>
                      <a:srgbClr val="1497FC"/>
                    </a:solidFill>
                  </a:tcPr>
                </a:tc>
                <a:tc>
                  <a:txBody>
                    <a:bodyPr/>
                    <a:lstStyle/>
                    <a:p>
                      <a:pPr defTabSz="914400">
                        <a:defRPr sz="1800">
                          <a:solidFill>
                            <a:srgbClr val="000000"/>
                          </a:solidFill>
                        </a:defRPr>
                      </a:pPr>
                      <a:r>
                        <a:rPr sz="2800">
                          <a:solidFill>
                            <a:srgbClr val="FFFFFF"/>
                          </a:solidFill>
                          <a:latin typeface="Gill Sans"/>
                          <a:ea typeface="Gill Sans"/>
                          <a:cs typeface="Gill Sans"/>
                          <a:sym typeface="Gill Sans"/>
                        </a:rPr>
                        <a:t>2,552,936</a:t>
                      </a:r>
                    </a:p>
                  </a:txBody>
                  <a:tcPr marL="50800" marR="50800" marT="50800" marB="50800" anchor="ctr" anchorCtr="0" horzOverflow="overflow">
                    <a:lnR w="12700">
                      <a:solidFill>
                        <a:srgbClr val="D6D6D6"/>
                      </a:solidFill>
                      <a:miter lim="400000"/>
                    </a:lnR>
                    <a:lnB w="12700">
                      <a:solidFill>
                        <a:srgbClr val="D6D6D6"/>
                      </a:solidFill>
                      <a:miter lim="400000"/>
                    </a:lnB>
                  </a:tcPr>
                </a:tc>
              </a:tr>
            </a:tbl>
          </a:graphicData>
        </a:graphic>
      </p:graphicFrame>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8" name="Title 1"/>
          <p:cNvSpPr txBox="1"/>
          <p:nvPr>
            <p:ph type="title"/>
          </p:nvPr>
        </p:nvSpPr>
        <p:spPr>
          <a:prstGeom prst="rect">
            <a:avLst/>
          </a:prstGeom>
        </p:spPr>
        <p:txBody>
          <a:bodyPr/>
          <a:lstStyle/>
          <a:p>
            <a:pPr/>
            <a:r>
              <a:t>X.509 Certificate (Part 1)</a:t>
            </a:r>
          </a:p>
        </p:txBody>
      </p:sp>
      <p:sp>
        <p:nvSpPr>
          <p:cNvPr id="269" name="Content Placeholder 2"/>
          <p:cNvSpPr txBox="1"/>
          <p:nvPr>
            <p:ph type="body" idx="1"/>
          </p:nvPr>
        </p:nvSpPr>
        <p:spPr>
          <a:prstGeom prst="rect">
            <a:avLst/>
          </a:prstGeom>
        </p:spPr>
        <p:txBody>
          <a:bodyPr/>
          <a:lstStyle/>
          <a:p>
            <a:pPr marL="0" indent="330200">
              <a:lnSpc>
                <a:spcPct val="72000"/>
              </a:lnSpc>
              <a:buSzTx/>
              <a:buNone/>
              <a:defRPr sz="2400"/>
            </a:pPr>
            <a:r>
              <a:t>Certificate:</a:t>
            </a:r>
          </a:p>
          <a:p>
            <a:pPr marL="0" indent="330200">
              <a:lnSpc>
                <a:spcPct val="72000"/>
              </a:lnSpc>
              <a:buSzTx/>
              <a:buNone/>
              <a:defRPr sz="2400"/>
            </a:pPr>
            <a:r>
              <a:t>    Data:</a:t>
            </a:r>
          </a:p>
          <a:p>
            <a:pPr marL="0" indent="330200">
              <a:lnSpc>
                <a:spcPct val="72000"/>
              </a:lnSpc>
              <a:buSzTx/>
              <a:buNone/>
              <a:defRPr sz="2400"/>
            </a:pPr>
            <a:r>
              <a:t>        Version: 3 (0x2)</a:t>
            </a:r>
          </a:p>
          <a:p>
            <a:pPr marL="0" indent="330200">
              <a:lnSpc>
                <a:spcPct val="72000"/>
              </a:lnSpc>
              <a:buSzTx/>
              <a:buNone/>
              <a:defRPr sz="2400"/>
            </a:pPr>
            <a:r>
              <a:t>        Serial Number:</a:t>
            </a:r>
          </a:p>
          <a:p>
            <a:pPr marL="0" indent="330200">
              <a:lnSpc>
                <a:spcPct val="72000"/>
              </a:lnSpc>
              <a:buSzTx/>
              <a:buNone/>
              <a:defRPr sz="2400"/>
            </a:pPr>
            <a:r>
              <a:t>            0c:00:93:10:d2:06:db:e3:37:55:35:80:11:8d:dc:87</a:t>
            </a:r>
          </a:p>
          <a:p>
            <a:pPr marL="0" indent="330200">
              <a:lnSpc>
                <a:spcPct val="72000"/>
              </a:lnSpc>
              <a:buSzTx/>
              <a:buNone/>
              <a:defRPr sz="2400"/>
            </a:pPr>
            <a:r>
              <a:t>    Signature Algorithm: sha256WithRSAEncryption</a:t>
            </a:r>
          </a:p>
          <a:p>
            <a:pPr marL="0" indent="330200">
              <a:lnSpc>
                <a:spcPct val="72000"/>
              </a:lnSpc>
              <a:buSzTx/>
              <a:buNone/>
              <a:defRPr sz="2400"/>
            </a:pPr>
            <a:r>
              <a:t>        Issuer: C=US, O=DigiCert Inc, OU=www.digicert.com, CN=DigiCert SHA2 Extended Validation Server CA</a:t>
            </a:r>
          </a:p>
          <a:p>
            <a:pPr marL="0" indent="330200">
              <a:lnSpc>
                <a:spcPct val="72000"/>
              </a:lnSpc>
              <a:buSzTx/>
              <a:buNone/>
              <a:defRPr sz="2400"/>
            </a:pPr>
            <a:r>
              <a:t>        Validity</a:t>
            </a:r>
          </a:p>
          <a:p>
            <a:pPr marL="0" indent="330200">
              <a:lnSpc>
                <a:spcPct val="72000"/>
              </a:lnSpc>
              <a:buSzTx/>
              <a:buNone/>
              <a:defRPr sz="2400"/>
            </a:pPr>
            <a:r>
              <a:t>            Not Before: Apr  8 00:00:00 2014 GMT</a:t>
            </a:r>
          </a:p>
          <a:p>
            <a:pPr marL="0" indent="330200">
              <a:lnSpc>
                <a:spcPct val="72000"/>
              </a:lnSpc>
              <a:buSzTx/>
              <a:buNone/>
              <a:defRPr sz="2400"/>
            </a:pPr>
            <a:r>
              <a:t>            Not After : Apr 12 12:00:00 2016 GMT</a:t>
            </a:r>
          </a:p>
          <a:p>
            <a:pPr marL="0" indent="330200">
              <a:lnSpc>
                <a:spcPct val="72000"/>
              </a:lnSpc>
              <a:buSzTx/>
              <a:buNone/>
              <a:defRPr sz="2400"/>
            </a:pPr>
            <a:r>
              <a:t>        Subject: businessCategory=Private Organization/1.3.6.1.4.1.311.60.2.1.3=US/1.3.6.1.4.1.311.60.2.1.2=Delaware/serialNumber=5157550/street=548 4th Street/postalCode=94107, C=US, ST=California, L=San Francisco, O=GitHub, Inc., CN=github.com</a:t>
            </a:r>
          </a:p>
          <a:p>
            <a:pPr marL="0" indent="330200">
              <a:lnSpc>
                <a:spcPct val="72000"/>
              </a:lnSpc>
              <a:buSzTx/>
              <a:buNone/>
              <a:defRPr sz="2400"/>
            </a:pPr>
            <a:r>
              <a:t>        Subject Public Key Info:</a:t>
            </a:r>
          </a:p>
          <a:p>
            <a:pPr marL="0" indent="330200">
              <a:lnSpc>
                <a:spcPct val="72000"/>
              </a:lnSpc>
              <a:buSzTx/>
              <a:buNone/>
              <a:defRPr sz="2400"/>
            </a:pPr>
            <a:r>
              <a:t>            Public Key Algorithm: rsaEncryption</a:t>
            </a:r>
          </a:p>
          <a:p>
            <a:pPr marL="0" indent="330200">
              <a:lnSpc>
                <a:spcPct val="72000"/>
              </a:lnSpc>
              <a:buSzTx/>
              <a:buNone/>
              <a:defRPr sz="2400"/>
            </a:pPr>
            <a:r>
              <a:t>                Public-Key: (2048 bit)</a:t>
            </a:r>
          </a:p>
          <a:p>
            <a:pPr marL="0" indent="330200">
              <a:lnSpc>
                <a:spcPct val="72000"/>
              </a:lnSpc>
              <a:buSzTx/>
              <a:buNone/>
              <a:defRPr sz="2400"/>
            </a:pPr>
            <a:r>
              <a:t>                Modulus:</a:t>
            </a:r>
          </a:p>
          <a:p>
            <a:pPr marL="0" indent="330200">
              <a:lnSpc>
                <a:spcPct val="72000"/>
              </a:lnSpc>
              <a:buSzTx/>
              <a:buNone/>
              <a:defRPr sz="2400"/>
            </a:pPr>
            <a:r>
              <a:t>                    00:b1:d4:dc:3c:af:fd:f3:4e:ed:c1:67:ad:e6:cb:</a:t>
            </a:r>
          </a:p>
        </p:txBody>
      </p:sp>
      <p:sp>
        <p:nvSpPr>
          <p:cNvPr id="270" name="Slide Number"/>
          <p:cNvSpPr txBox="1"/>
          <p:nvPr>
            <p:ph type="sldNum" sz="quarter" idx="2"/>
          </p:nvPr>
        </p:nvSpPr>
        <p:spPr>
          <a:xfrm>
            <a:off x="12017325" y="9296400"/>
            <a:ext cx="235050"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71" name="Rectangle 3"/>
          <p:cNvSpPr/>
          <p:nvPr/>
        </p:nvSpPr>
        <p:spPr>
          <a:xfrm>
            <a:off x="1321744" y="4079873"/>
            <a:ext cx="10718142" cy="492408"/>
          </a:xfrm>
          <a:prstGeom prst="rect">
            <a:avLst/>
          </a:prstGeom>
          <a:ln w="50800">
            <a:solidFill>
              <a:srgbClr val="5B9BD5"/>
            </a:solidFill>
            <a:miter/>
          </a:ln>
        </p:spPr>
        <p:txBody>
          <a:bodyPr lIns="48767" tIns="48767" rIns="48767" bIns="48767" anchor="ctr"/>
          <a:lstStyle/>
          <a:p>
            <a:pPr defTabSz="1300480">
              <a:defRPr b="0">
                <a:latin typeface="Calibri"/>
                <a:ea typeface="Calibri"/>
                <a:cs typeface="Calibri"/>
                <a:sym typeface="Calibri"/>
              </a:defRPr>
            </a:pPr>
          </a:p>
        </p:txBody>
      </p:sp>
      <p:sp>
        <p:nvSpPr>
          <p:cNvPr id="272" name="Rectangle 4"/>
          <p:cNvSpPr/>
          <p:nvPr/>
        </p:nvSpPr>
        <p:spPr>
          <a:xfrm>
            <a:off x="1324820" y="4694764"/>
            <a:ext cx="5418072" cy="1037263"/>
          </a:xfrm>
          <a:prstGeom prst="rect">
            <a:avLst/>
          </a:prstGeom>
          <a:ln w="50800">
            <a:solidFill>
              <a:srgbClr val="5B9BD5"/>
            </a:solidFill>
            <a:miter/>
          </a:ln>
        </p:spPr>
        <p:txBody>
          <a:bodyPr lIns="48767" tIns="48767" rIns="48767" bIns="48767" anchor="ctr"/>
          <a:lstStyle/>
          <a:p>
            <a:pPr defTabSz="1300480">
              <a:defRPr b="0">
                <a:latin typeface="Calibri"/>
                <a:ea typeface="Calibri"/>
                <a:cs typeface="Calibri"/>
                <a:sym typeface="Calibri"/>
              </a:defRPr>
            </a:pPr>
          </a:p>
        </p:txBody>
      </p:sp>
      <p:sp>
        <p:nvSpPr>
          <p:cNvPr id="273" name="Rectangle 6"/>
          <p:cNvSpPr/>
          <p:nvPr/>
        </p:nvSpPr>
        <p:spPr>
          <a:xfrm>
            <a:off x="1317704" y="6570617"/>
            <a:ext cx="5432304" cy="1744022"/>
          </a:xfrm>
          <a:prstGeom prst="rect">
            <a:avLst/>
          </a:prstGeom>
          <a:ln w="50800">
            <a:solidFill>
              <a:srgbClr val="5B9BD5"/>
            </a:solidFill>
            <a:miter/>
          </a:ln>
        </p:spPr>
        <p:txBody>
          <a:bodyPr lIns="48767" tIns="48767" rIns="48767" bIns="48767" anchor="ctr"/>
          <a:lstStyle/>
          <a:p>
            <a:pPr defTabSz="1300480">
              <a:defRPr b="0">
                <a:latin typeface="Calibri"/>
                <a:ea typeface="Calibri"/>
                <a:cs typeface="Calibri"/>
                <a:sym typeface="Calibri"/>
              </a:defRPr>
            </a:pPr>
          </a:p>
        </p:txBody>
      </p:sp>
      <p:sp>
        <p:nvSpPr>
          <p:cNvPr id="274" name="Rectangle 7"/>
          <p:cNvSpPr/>
          <p:nvPr/>
        </p:nvSpPr>
        <p:spPr>
          <a:xfrm>
            <a:off x="716279" y="5760476"/>
            <a:ext cx="11570496" cy="812805"/>
          </a:xfrm>
          <a:prstGeom prst="rect">
            <a:avLst/>
          </a:prstGeom>
          <a:ln w="50800">
            <a:solidFill>
              <a:srgbClr val="5B9BD5"/>
            </a:solidFill>
            <a:miter/>
          </a:ln>
        </p:spPr>
        <p:txBody>
          <a:bodyPr lIns="48767" tIns="48767" rIns="48767" bIns="48767" anchor="ctr"/>
          <a:lstStyle/>
          <a:p>
            <a:pPr defTabSz="1300480">
              <a:defRPr b="0">
                <a:latin typeface="Calibri"/>
                <a:ea typeface="Calibri"/>
                <a:cs typeface="Calibri"/>
                <a:sym typeface="Calibri"/>
              </a:defRPr>
            </a:pPr>
          </a:p>
        </p:txBody>
      </p:sp>
      <p:grpSp>
        <p:nvGrpSpPr>
          <p:cNvPr id="277" name="Rectangular Callout 8"/>
          <p:cNvGrpSpPr/>
          <p:nvPr/>
        </p:nvGrpSpPr>
        <p:grpSpPr>
          <a:xfrm>
            <a:off x="9488444" y="2276824"/>
            <a:ext cx="3298268" cy="1720250"/>
            <a:chOff x="0" y="0"/>
            <a:chExt cx="3298266" cy="1720248"/>
          </a:xfrm>
        </p:grpSpPr>
        <p:sp>
          <p:nvSpPr>
            <p:cNvPr id="275" name="Shape"/>
            <p:cNvSpPr/>
            <p:nvPr/>
          </p:nvSpPr>
          <p:spPr>
            <a:xfrm>
              <a:off x="0" y="0"/>
              <a:ext cx="3298267" cy="172024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12245"/>
                  </a:lnTo>
                  <a:lnTo>
                    <a:pt x="18000" y="12245"/>
                  </a:lnTo>
                  <a:lnTo>
                    <a:pt x="10837" y="21600"/>
                  </a:lnTo>
                  <a:lnTo>
                    <a:pt x="12600" y="12245"/>
                  </a:lnTo>
                  <a:lnTo>
                    <a:pt x="0" y="12245"/>
                  </a:lnTo>
                  <a:lnTo>
                    <a:pt x="0" y="7143"/>
                  </a:lnTo>
                  <a:close/>
                </a:path>
              </a:pathLst>
            </a:custGeom>
            <a:solidFill>
              <a:srgbClr val="5B9BD5"/>
            </a:solidFill>
            <a:ln w="12700" cap="flat">
              <a:solidFill>
                <a:srgbClr val="42719B"/>
              </a:solidFill>
              <a:prstDash val="solid"/>
              <a:miter lim="800000"/>
            </a:ln>
            <a:effectLst/>
          </p:spPr>
          <p:txBody>
            <a:bodyPr wrap="square" lIns="48767" tIns="48767" rIns="48767" bIns="48767" numCol="1" anchor="ctr">
              <a:noAutofit/>
            </a:bodyPr>
            <a:lstStyle/>
            <a:p>
              <a:pPr defTabSz="1300480">
                <a:defRPr b="0">
                  <a:latin typeface="Calibri"/>
                  <a:ea typeface="Calibri"/>
                  <a:cs typeface="Calibri"/>
                  <a:sym typeface="Calibri"/>
                </a:defRPr>
              </a:pPr>
            </a:p>
          </p:txBody>
        </p:sp>
        <p:sp>
          <p:nvSpPr>
            <p:cNvPr id="276" name="Issuer: who generated this cert? (usually a CA)"/>
            <p:cNvSpPr txBox="1"/>
            <p:nvPr/>
          </p:nvSpPr>
          <p:spPr>
            <a:xfrm>
              <a:off x="0" y="146722"/>
              <a:ext cx="3298267" cy="68173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8767" tIns="48767" rIns="48767" bIns="48767" numCol="1" anchor="ctr">
              <a:spAutoFit/>
            </a:bodyPr>
            <a:lstStyle>
              <a:lvl1pPr defTabSz="1300480">
                <a:defRPr b="0" sz="2000">
                  <a:latin typeface="Calibri"/>
                  <a:ea typeface="Calibri"/>
                  <a:cs typeface="Calibri"/>
                  <a:sym typeface="Calibri"/>
                </a:defRPr>
              </a:lvl1pPr>
            </a:lstStyle>
            <a:p>
              <a:pPr/>
              <a:r>
                <a:t>Issuer: who generated this cert? (usually a CA)</a:t>
              </a:r>
            </a:p>
          </p:txBody>
        </p:sp>
      </p:grpSp>
      <p:grpSp>
        <p:nvGrpSpPr>
          <p:cNvPr id="280" name="Rectangular Callout 9"/>
          <p:cNvGrpSpPr/>
          <p:nvPr/>
        </p:nvGrpSpPr>
        <p:grpSpPr>
          <a:xfrm>
            <a:off x="6615664" y="4669364"/>
            <a:ext cx="2950242" cy="591505"/>
            <a:chOff x="0" y="0"/>
            <a:chExt cx="2950241" cy="591504"/>
          </a:xfrm>
        </p:grpSpPr>
        <p:sp>
          <p:nvSpPr>
            <p:cNvPr id="278" name="Shape"/>
            <p:cNvSpPr/>
            <p:nvPr/>
          </p:nvSpPr>
          <p:spPr>
            <a:xfrm>
              <a:off x="0" y="0"/>
              <a:ext cx="2950242" cy="59150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497" y="0"/>
                  </a:moveTo>
                  <a:lnTo>
                    <a:pt x="21600" y="0"/>
                  </a:lnTo>
                  <a:lnTo>
                    <a:pt x="21600" y="19465"/>
                  </a:lnTo>
                  <a:lnTo>
                    <a:pt x="3497" y="19465"/>
                  </a:lnTo>
                  <a:lnTo>
                    <a:pt x="3497" y="16221"/>
                  </a:lnTo>
                  <a:lnTo>
                    <a:pt x="0" y="21600"/>
                  </a:lnTo>
                  <a:lnTo>
                    <a:pt x="3497" y="11355"/>
                  </a:lnTo>
                  <a:close/>
                </a:path>
              </a:pathLst>
            </a:custGeom>
            <a:solidFill>
              <a:srgbClr val="5B9BD5"/>
            </a:solidFill>
            <a:ln w="12700" cap="flat">
              <a:solidFill>
                <a:srgbClr val="42719B"/>
              </a:solidFill>
              <a:prstDash val="solid"/>
              <a:miter lim="800000"/>
            </a:ln>
            <a:effectLst/>
          </p:spPr>
          <p:txBody>
            <a:bodyPr wrap="square" lIns="48767" tIns="48767" rIns="48767" bIns="48767" numCol="1" anchor="ctr">
              <a:noAutofit/>
            </a:bodyPr>
            <a:lstStyle/>
            <a:p>
              <a:pPr defTabSz="1300480">
                <a:defRPr b="0">
                  <a:latin typeface="Calibri"/>
                  <a:ea typeface="Calibri"/>
                  <a:cs typeface="Calibri"/>
                  <a:sym typeface="Calibri"/>
                </a:defRPr>
              </a:pPr>
            </a:p>
          </p:txBody>
        </p:sp>
        <p:sp>
          <p:nvSpPr>
            <p:cNvPr id="279" name="Certificates expire"/>
            <p:cNvSpPr txBox="1"/>
            <p:nvPr/>
          </p:nvSpPr>
          <p:spPr>
            <a:xfrm>
              <a:off x="477696" y="71704"/>
              <a:ext cx="2472546" cy="38963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8767" tIns="48767" rIns="48767" bIns="48767" numCol="1" anchor="ctr">
              <a:spAutoFit/>
            </a:bodyPr>
            <a:lstStyle>
              <a:lvl1pPr defTabSz="1300480">
                <a:defRPr b="0" sz="2000">
                  <a:latin typeface="Calibri"/>
                  <a:ea typeface="Calibri"/>
                  <a:cs typeface="Calibri"/>
                  <a:sym typeface="Calibri"/>
                </a:defRPr>
              </a:lvl1pPr>
            </a:lstStyle>
            <a:p>
              <a:pPr/>
              <a:r>
                <a:t>Certificates expire</a:t>
              </a:r>
            </a:p>
          </p:txBody>
        </p:sp>
      </p:grpSp>
      <p:grpSp>
        <p:nvGrpSpPr>
          <p:cNvPr id="283" name="Rectangular Callout 10"/>
          <p:cNvGrpSpPr/>
          <p:nvPr/>
        </p:nvGrpSpPr>
        <p:grpSpPr>
          <a:xfrm>
            <a:off x="9627794" y="4720634"/>
            <a:ext cx="2472546" cy="985522"/>
            <a:chOff x="0" y="0"/>
            <a:chExt cx="2472545" cy="985521"/>
          </a:xfrm>
        </p:grpSpPr>
        <p:sp>
          <p:nvSpPr>
            <p:cNvPr id="281" name="Shape"/>
            <p:cNvSpPr/>
            <p:nvPr/>
          </p:nvSpPr>
          <p:spPr>
            <a:xfrm>
              <a:off x="0" y="0"/>
              <a:ext cx="2472546" cy="98552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11683"/>
                  </a:lnTo>
                  <a:lnTo>
                    <a:pt x="9000" y="11683"/>
                  </a:lnTo>
                  <a:lnTo>
                    <a:pt x="5363" y="21600"/>
                  </a:lnTo>
                  <a:lnTo>
                    <a:pt x="3600" y="11683"/>
                  </a:lnTo>
                  <a:lnTo>
                    <a:pt x="0" y="11683"/>
                  </a:lnTo>
                  <a:lnTo>
                    <a:pt x="0" y="6815"/>
                  </a:lnTo>
                  <a:close/>
                </a:path>
              </a:pathLst>
            </a:custGeom>
            <a:solidFill>
              <a:srgbClr val="5B9BD5"/>
            </a:solidFill>
            <a:ln w="12700" cap="flat">
              <a:solidFill>
                <a:srgbClr val="42719B"/>
              </a:solidFill>
              <a:prstDash val="solid"/>
              <a:miter lim="800000"/>
            </a:ln>
            <a:effectLst/>
          </p:spPr>
          <p:txBody>
            <a:bodyPr wrap="square" lIns="48767" tIns="48767" rIns="48767" bIns="48767" numCol="1" anchor="ctr">
              <a:noAutofit/>
            </a:bodyPr>
            <a:lstStyle/>
            <a:p>
              <a:pPr defTabSz="1300480">
                <a:defRPr b="0">
                  <a:latin typeface="Calibri"/>
                  <a:ea typeface="Calibri"/>
                  <a:cs typeface="Calibri"/>
                  <a:sym typeface="Calibri"/>
                </a:defRPr>
              </a:pPr>
            </a:p>
          </p:txBody>
        </p:sp>
        <p:sp>
          <p:nvSpPr>
            <p:cNvPr id="282" name="Used for revocation"/>
            <p:cNvSpPr/>
            <p:nvPr/>
          </p:nvSpPr>
          <p:spPr>
            <a:xfrm>
              <a:off x="0" y="266522"/>
              <a:ext cx="2472546"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8767" tIns="48767" rIns="48767" bIns="48767" numCol="1" anchor="ctr">
              <a:spAutoFit/>
            </a:bodyPr>
            <a:lstStyle>
              <a:lvl1pPr defTabSz="1300480">
                <a:defRPr b="0" sz="2000">
                  <a:latin typeface="Calibri"/>
                  <a:ea typeface="Calibri"/>
                  <a:cs typeface="Calibri"/>
                  <a:sym typeface="Calibri"/>
                </a:defRPr>
              </a:lvl1pPr>
            </a:lstStyle>
            <a:p>
              <a:pPr/>
              <a:r>
                <a:t>Used for revocation</a:t>
              </a:r>
            </a:p>
          </p:txBody>
        </p:sp>
      </p:grpSp>
      <p:grpSp>
        <p:nvGrpSpPr>
          <p:cNvPr id="286" name="Rectangular Callout 11"/>
          <p:cNvGrpSpPr/>
          <p:nvPr/>
        </p:nvGrpSpPr>
        <p:grpSpPr>
          <a:xfrm>
            <a:off x="8525787" y="6627601"/>
            <a:ext cx="4676561" cy="1807633"/>
            <a:chOff x="0" y="0"/>
            <a:chExt cx="4676560" cy="1807632"/>
          </a:xfrm>
        </p:grpSpPr>
        <p:sp>
          <p:nvSpPr>
            <p:cNvPr id="284" name="Shape"/>
            <p:cNvSpPr/>
            <p:nvPr/>
          </p:nvSpPr>
          <p:spPr>
            <a:xfrm>
              <a:off x="0" y="0"/>
              <a:ext cx="4676561" cy="180763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4582"/>
                  </a:moveTo>
                  <a:lnTo>
                    <a:pt x="3600" y="4582"/>
                  </a:lnTo>
                  <a:lnTo>
                    <a:pt x="3513" y="0"/>
                  </a:lnTo>
                  <a:lnTo>
                    <a:pt x="9000" y="4582"/>
                  </a:lnTo>
                  <a:lnTo>
                    <a:pt x="21600" y="4582"/>
                  </a:lnTo>
                  <a:lnTo>
                    <a:pt x="21600" y="21600"/>
                  </a:lnTo>
                  <a:lnTo>
                    <a:pt x="0" y="21600"/>
                  </a:lnTo>
                  <a:lnTo>
                    <a:pt x="0" y="7419"/>
                  </a:lnTo>
                  <a:close/>
                </a:path>
              </a:pathLst>
            </a:custGeom>
            <a:solidFill>
              <a:srgbClr val="5B9BD5"/>
            </a:solidFill>
            <a:ln w="12700" cap="flat">
              <a:solidFill>
                <a:srgbClr val="42719B"/>
              </a:solidFill>
              <a:prstDash val="solid"/>
              <a:miter lim="800000"/>
            </a:ln>
            <a:effectLst/>
          </p:spPr>
          <p:txBody>
            <a:bodyPr wrap="square" lIns="48767" tIns="48767" rIns="48767" bIns="48767" numCol="1" anchor="ctr">
              <a:noAutofit/>
            </a:bodyPr>
            <a:lstStyle/>
            <a:p>
              <a:pPr algn="l" defTabSz="1300480">
                <a:defRPr b="0">
                  <a:latin typeface="Calibri"/>
                  <a:ea typeface="Calibri"/>
                  <a:cs typeface="Calibri"/>
                  <a:sym typeface="Calibri"/>
                </a:defRPr>
              </a:pPr>
            </a:p>
          </p:txBody>
        </p:sp>
        <p:sp>
          <p:nvSpPr>
            <p:cNvPr id="285" name="Subject: who owns this cert?…"/>
            <p:cNvSpPr txBox="1"/>
            <p:nvPr/>
          </p:nvSpPr>
          <p:spPr>
            <a:xfrm>
              <a:off x="0" y="608644"/>
              <a:ext cx="4676561" cy="97383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8767" tIns="48767" rIns="48767" bIns="48767" numCol="1" anchor="ctr">
              <a:spAutoFit/>
            </a:bodyPr>
            <a:lstStyle/>
            <a:p>
              <a:pPr marL="480059" indent="-480059" algn="l" defTabSz="1300480">
                <a:buSzPct val="100000"/>
                <a:buFont typeface="Arial"/>
                <a:buChar char="•"/>
                <a:defRPr b="0" sz="2000">
                  <a:latin typeface="Calibri"/>
                  <a:ea typeface="Calibri"/>
                  <a:cs typeface="Calibri"/>
                  <a:sym typeface="Calibri"/>
                </a:defRPr>
              </a:pPr>
              <a:r>
                <a:t>Subject: who owns this cert?</a:t>
              </a:r>
            </a:p>
            <a:p>
              <a:pPr marL="480059" indent="-480059" algn="l" defTabSz="1300480">
                <a:buSzPct val="100000"/>
                <a:buFont typeface="Arial"/>
                <a:buChar char="•"/>
                <a:defRPr b="0" sz="2000">
                  <a:latin typeface="Calibri"/>
                  <a:ea typeface="Calibri"/>
                  <a:cs typeface="Calibri"/>
                  <a:sym typeface="Calibri"/>
                </a:defRPr>
              </a:pPr>
              <a:r>
                <a:t>This is Github’s certificate</a:t>
              </a:r>
            </a:p>
            <a:p>
              <a:pPr marL="480059" indent="-480059" algn="l" defTabSz="1300480">
                <a:buSzPct val="100000"/>
                <a:buFont typeface="Arial"/>
                <a:buChar char="•"/>
                <a:defRPr sz="2000">
                  <a:latin typeface="Calibri"/>
                  <a:ea typeface="Calibri"/>
                  <a:cs typeface="Calibri"/>
                  <a:sym typeface="Calibri"/>
                </a:defRPr>
              </a:pPr>
              <a:r>
                <a:t>Must be served from github.com</a:t>
              </a:r>
            </a:p>
          </p:txBody>
        </p:sp>
      </p:grpSp>
      <p:grpSp>
        <p:nvGrpSpPr>
          <p:cNvPr id="289" name="Rectangular Callout 13"/>
          <p:cNvGrpSpPr/>
          <p:nvPr/>
        </p:nvGrpSpPr>
        <p:grpSpPr>
          <a:xfrm>
            <a:off x="5086307" y="7213186"/>
            <a:ext cx="3189016" cy="636464"/>
            <a:chOff x="0" y="0"/>
            <a:chExt cx="3189015" cy="636463"/>
          </a:xfrm>
        </p:grpSpPr>
        <p:sp>
          <p:nvSpPr>
            <p:cNvPr id="287" name="Shape"/>
            <p:cNvSpPr/>
            <p:nvPr/>
          </p:nvSpPr>
          <p:spPr>
            <a:xfrm>
              <a:off x="0" y="0"/>
              <a:ext cx="3189016" cy="63646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195" y="0"/>
                  </a:moveTo>
                  <a:lnTo>
                    <a:pt x="21600" y="0"/>
                  </a:lnTo>
                  <a:lnTo>
                    <a:pt x="21600" y="19881"/>
                  </a:lnTo>
                  <a:lnTo>
                    <a:pt x="3195" y="19881"/>
                  </a:lnTo>
                  <a:lnTo>
                    <a:pt x="3195" y="16568"/>
                  </a:lnTo>
                  <a:lnTo>
                    <a:pt x="0" y="21600"/>
                  </a:lnTo>
                  <a:lnTo>
                    <a:pt x="3195" y="11597"/>
                  </a:lnTo>
                  <a:close/>
                </a:path>
              </a:pathLst>
            </a:custGeom>
            <a:solidFill>
              <a:srgbClr val="5B9BD5"/>
            </a:solidFill>
            <a:ln w="12700" cap="flat">
              <a:solidFill>
                <a:srgbClr val="42719B"/>
              </a:solidFill>
              <a:prstDash val="solid"/>
              <a:miter lim="800000"/>
            </a:ln>
            <a:effectLst/>
          </p:spPr>
          <p:txBody>
            <a:bodyPr wrap="square" lIns="48767" tIns="48767" rIns="48767" bIns="48767" numCol="1" anchor="ctr">
              <a:noAutofit/>
            </a:bodyPr>
            <a:lstStyle/>
            <a:p>
              <a:pPr defTabSz="1300480">
                <a:defRPr b="0">
                  <a:latin typeface="Calibri"/>
                  <a:ea typeface="Calibri"/>
                  <a:cs typeface="Calibri"/>
                  <a:sym typeface="Calibri"/>
                </a:defRPr>
              </a:pPr>
            </a:p>
          </p:txBody>
        </p:sp>
        <p:sp>
          <p:nvSpPr>
            <p:cNvPr id="288" name="Github’s public key"/>
            <p:cNvSpPr txBox="1"/>
            <p:nvPr/>
          </p:nvSpPr>
          <p:spPr>
            <a:xfrm>
              <a:off x="471652" y="78804"/>
              <a:ext cx="2717364" cy="42821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8767" tIns="48767" rIns="48767" bIns="48767" numCol="1" anchor="ctr">
              <a:noAutofit/>
            </a:bodyPr>
            <a:lstStyle>
              <a:lvl1pPr defTabSz="1300480">
                <a:defRPr b="0" sz="2000">
                  <a:latin typeface="Calibri"/>
                  <a:ea typeface="Calibri"/>
                  <a:cs typeface="Calibri"/>
                  <a:sym typeface="Calibri"/>
                </a:defRPr>
              </a:lvl1pPr>
            </a:lstStyle>
            <a:p>
              <a:pPr/>
              <a:r>
                <a:t>Github’s public key</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274"/>
                                        </p:tgtEl>
                                        <p:attrNameLst>
                                          <p:attrName>style.visibility</p:attrName>
                                        </p:attrNameLst>
                                      </p:cBhvr>
                                      <p:to>
                                        <p:strVal val="visible"/>
                                      </p:to>
                                    </p:set>
                                    <p:animEffect filter="wipe(left)" transition="in">
                                      <p:cBhvr>
                                        <p:cTn id="7" dur="500"/>
                                        <p:tgtEl>
                                          <p:spTgt spid="274"/>
                                        </p:tgtEl>
                                      </p:cBhvr>
                                    </p:animEffect>
                                  </p:childTnLst>
                                </p:cTn>
                              </p:par>
                            </p:childTnLst>
                          </p:cTn>
                        </p:par>
                        <p:par>
                          <p:cTn id="8" fill="hold">
                            <p:stCondLst>
                              <p:cond delay="500"/>
                            </p:stCondLst>
                            <p:childTnLst>
                              <p:par>
                                <p:cTn id="9" presetClass="entr" nodeType="afterEffect" presetSubtype="4" presetID="2" grpId="2" fill="hold">
                                  <p:stCondLst>
                                    <p:cond delay="0"/>
                                  </p:stCondLst>
                                  <p:iterate type="el" backwards="0">
                                    <p:tmAbs val="0"/>
                                  </p:iterate>
                                  <p:childTnLst>
                                    <p:set>
                                      <p:cBhvr>
                                        <p:cTn id="10" fill="hold"/>
                                        <p:tgtEl>
                                          <p:spTgt spid="286"/>
                                        </p:tgtEl>
                                        <p:attrNameLst>
                                          <p:attrName>style.visibility</p:attrName>
                                        </p:attrNameLst>
                                      </p:cBhvr>
                                      <p:to>
                                        <p:strVal val="visible"/>
                                      </p:to>
                                    </p:set>
                                    <p:anim calcmode="lin" valueType="num">
                                      <p:cBhvr>
                                        <p:cTn id="11" dur="500" fill="hold"/>
                                        <p:tgtEl>
                                          <p:spTgt spid="286"/>
                                        </p:tgtEl>
                                        <p:attrNameLst>
                                          <p:attrName>ppt_x</p:attrName>
                                        </p:attrNameLst>
                                      </p:cBhvr>
                                      <p:tavLst>
                                        <p:tav tm="0">
                                          <p:val>
                                            <p:strVal val="#ppt_x"/>
                                          </p:val>
                                        </p:tav>
                                        <p:tav tm="100000">
                                          <p:val>
                                            <p:strVal val="#ppt_x"/>
                                          </p:val>
                                        </p:tav>
                                      </p:tavLst>
                                    </p:anim>
                                    <p:anim calcmode="lin" valueType="num">
                                      <p:cBhvr>
                                        <p:cTn id="12" dur="500" fill="hold"/>
                                        <p:tgtEl>
                                          <p:spTgt spid="28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2" grpId="3" fill="hold">
                                  <p:stCondLst>
                                    <p:cond delay="0"/>
                                  </p:stCondLst>
                                  <p:iterate type="el" backwards="0">
                                    <p:tmAbs val="0"/>
                                  </p:iterate>
                                  <p:childTnLst>
                                    <p:set>
                                      <p:cBhvr>
                                        <p:cTn id="16" fill="hold"/>
                                        <p:tgtEl>
                                          <p:spTgt spid="271"/>
                                        </p:tgtEl>
                                        <p:attrNameLst>
                                          <p:attrName>style.visibility</p:attrName>
                                        </p:attrNameLst>
                                      </p:cBhvr>
                                      <p:to>
                                        <p:strVal val="visible"/>
                                      </p:to>
                                    </p:set>
                                    <p:animEffect filter="wipe(left)" transition="in">
                                      <p:cBhvr>
                                        <p:cTn id="17" dur="500"/>
                                        <p:tgtEl>
                                          <p:spTgt spid="271"/>
                                        </p:tgtEl>
                                      </p:cBhvr>
                                    </p:animEffect>
                                  </p:childTnLst>
                                </p:cTn>
                              </p:par>
                            </p:childTnLst>
                          </p:cTn>
                        </p:par>
                        <p:par>
                          <p:cTn id="18" fill="hold">
                            <p:stCondLst>
                              <p:cond delay="500"/>
                            </p:stCondLst>
                            <p:childTnLst>
                              <p:par>
                                <p:cTn id="19" presetClass="entr" nodeType="afterEffect" presetSubtype="4" presetID="2" grpId="4" fill="hold">
                                  <p:stCondLst>
                                    <p:cond delay="0"/>
                                  </p:stCondLst>
                                  <p:iterate type="el" backwards="0">
                                    <p:tmAbs val="0"/>
                                  </p:iterate>
                                  <p:childTnLst>
                                    <p:set>
                                      <p:cBhvr>
                                        <p:cTn id="20" fill="hold"/>
                                        <p:tgtEl>
                                          <p:spTgt spid="277"/>
                                        </p:tgtEl>
                                        <p:attrNameLst>
                                          <p:attrName>style.visibility</p:attrName>
                                        </p:attrNameLst>
                                      </p:cBhvr>
                                      <p:to>
                                        <p:strVal val="visible"/>
                                      </p:to>
                                    </p:set>
                                    <p:anim calcmode="lin" valueType="num">
                                      <p:cBhvr>
                                        <p:cTn id="21" dur="500" fill="hold"/>
                                        <p:tgtEl>
                                          <p:spTgt spid="277"/>
                                        </p:tgtEl>
                                        <p:attrNameLst>
                                          <p:attrName>ppt_x</p:attrName>
                                        </p:attrNameLst>
                                      </p:cBhvr>
                                      <p:tavLst>
                                        <p:tav tm="0">
                                          <p:val>
                                            <p:strVal val="#ppt_x"/>
                                          </p:val>
                                        </p:tav>
                                        <p:tav tm="100000">
                                          <p:val>
                                            <p:strVal val="#ppt_x"/>
                                          </p:val>
                                        </p:tav>
                                      </p:tavLst>
                                    </p:anim>
                                    <p:anim calcmode="lin" valueType="num">
                                      <p:cBhvr>
                                        <p:cTn id="22" dur="500" fill="hold"/>
                                        <p:tgtEl>
                                          <p:spTgt spid="27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8" presetID="22" grpId="5" fill="hold">
                                  <p:stCondLst>
                                    <p:cond delay="0"/>
                                  </p:stCondLst>
                                  <p:iterate type="el" backwards="0">
                                    <p:tmAbs val="0"/>
                                  </p:iterate>
                                  <p:childTnLst>
                                    <p:set>
                                      <p:cBhvr>
                                        <p:cTn id="26" fill="hold"/>
                                        <p:tgtEl>
                                          <p:spTgt spid="272"/>
                                        </p:tgtEl>
                                        <p:attrNameLst>
                                          <p:attrName>style.visibility</p:attrName>
                                        </p:attrNameLst>
                                      </p:cBhvr>
                                      <p:to>
                                        <p:strVal val="visible"/>
                                      </p:to>
                                    </p:set>
                                    <p:animEffect filter="wipe(left)" transition="in">
                                      <p:cBhvr>
                                        <p:cTn id="27" dur="500"/>
                                        <p:tgtEl>
                                          <p:spTgt spid="272"/>
                                        </p:tgtEl>
                                      </p:cBhvr>
                                    </p:animEffect>
                                  </p:childTnLst>
                                </p:cTn>
                              </p:par>
                            </p:childTnLst>
                          </p:cTn>
                        </p:par>
                        <p:par>
                          <p:cTn id="28" fill="hold">
                            <p:stCondLst>
                              <p:cond delay="500"/>
                            </p:stCondLst>
                            <p:childTnLst>
                              <p:par>
                                <p:cTn id="29" presetClass="entr" nodeType="afterEffect" presetSubtype="4" presetID="2" grpId="6" fill="hold">
                                  <p:stCondLst>
                                    <p:cond delay="0"/>
                                  </p:stCondLst>
                                  <p:iterate type="el" backwards="0">
                                    <p:tmAbs val="0"/>
                                  </p:iterate>
                                  <p:childTnLst>
                                    <p:set>
                                      <p:cBhvr>
                                        <p:cTn id="30" fill="hold"/>
                                        <p:tgtEl>
                                          <p:spTgt spid="280"/>
                                        </p:tgtEl>
                                        <p:attrNameLst>
                                          <p:attrName>style.visibility</p:attrName>
                                        </p:attrNameLst>
                                      </p:cBhvr>
                                      <p:to>
                                        <p:strVal val="visible"/>
                                      </p:to>
                                    </p:set>
                                    <p:anim calcmode="lin" valueType="num">
                                      <p:cBhvr>
                                        <p:cTn id="31" dur="500" fill="hold"/>
                                        <p:tgtEl>
                                          <p:spTgt spid="280"/>
                                        </p:tgtEl>
                                        <p:attrNameLst>
                                          <p:attrName>ppt_x</p:attrName>
                                        </p:attrNameLst>
                                      </p:cBhvr>
                                      <p:tavLst>
                                        <p:tav tm="0">
                                          <p:val>
                                            <p:strVal val="#ppt_x"/>
                                          </p:val>
                                        </p:tav>
                                        <p:tav tm="100000">
                                          <p:val>
                                            <p:strVal val="#ppt_x"/>
                                          </p:val>
                                        </p:tav>
                                      </p:tavLst>
                                    </p:anim>
                                    <p:anim calcmode="lin" valueType="num">
                                      <p:cBhvr>
                                        <p:cTn id="32"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8" presetID="22" grpId="7" fill="hold">
                                  <p:stCondLst>
                                    <p:cond delay="0"/>
                                  </p:stCondLst>
                                  <p:iterate type="el" backwards="0">
                                    <p:tmAbs val="0"/>
                                  </p:iterate>
                                  <p:childTnLst>
                                    <p:set>
                                      <p:cBhvr>
                                        <p:cTn id="36" fill="hold"/>
                                        <p:tgtEl>
                                          <p:spTgt spid="273"/>
                                        </p:tgtEl>
                                        <p:attrNameLst>
                                          <p:attrName>style.visibility</p:attrName>
                                        </p:attrNameLst>
                                      </p:cBhvr>
                                      <p:to>
                                        <p:strVal val="visible"/>
                                      </p:to>
                                    </p:set>
                                    <p:animEffect filter="wipe(left)" transition="in">
                                      <p:cBhvr>
                                        <p:cTn id="37" dur="500"/>
                                        <p:tgtEl>
                                          <p:spTgt spid="273"/>
                                        </p:tgtEl>
                                      </p:cBhvr>
                                    </p:animEffect>
                                  </p:childTnLst>
                                </p:cTn>
                              </p:par>
                            </p:childTnLst>
                          </p:cTn>
                        </p:par>
                        <p:par>
                          <p:cTn id="38" fill="hold">
                            <p:stCondLst>
                              <p:cond delay="500"/>
                            </p:stCondLst>
                            <p:childTnLst>
                              <p:par>
                                <p:cTn id="39" presetClass="entr" nodeType="afterEffect" presetSubtype="4" presetID="2" grpId="8" fill="hold">
                                  <p:stCondLst>
                                    <p:cond delay="0"/>
                                  </p:stCondLst>
                                  <p:iterate type="el" backwards="0">
                                    <p:tmAbs val="0"/>
                                  </p:iterate>
                                  <p:childTnLst>
                                    <p:set>
                                      <p:cBhvr>
                                        <p:cTn id="40" fill="hold"/>
                                        <p:tgtEl>
                                          <p:spTgt spid="289"/>
                                        </p:tgtEl>
                                        <p:attrNameLst>
                                          <p:attrName>style.visibility</p:attrName>
                                        </p:attrNameLst>
                                      </p:cBhvr>
                                      <p:to>
                                        <p:strVal val="visible"/>
                                      </p:to>
                                    </p:set>
                                    <p:anim calcmode="lin" valueType="num">
                                      <p:cBhvr>
                                        <p:cTn id="41" dur="500" fill="hold"/>
                                        <p:tgtEl>
                                          <p:spTgt spid="289"/>
                                        </p:tgtEl>
                                        <p:attrNameLst>
                                          <p:attrName>ppt_x</p:attrName>
                                        </p:attrNameLst>
                                      </p:cBhvr>
                                      <p:tavLst>
                                        <p:tav tm="0">
                                          <p:val>
                                            <p:strVal val="#ppt_x"/>
                                          </p:val>
                                        </p:tav>
                                        <p:tav tm="100000">
                                          <p:val>
                                            <p:strVal val="#ppt_x"/>
                                          </p:val>
                                        </p:tav>
                                      </p:tavLst>
                                    </p:anim>
                                    <p:anim calcmode="lin" valueType="num">
                                      <p:cBhvr>
                                        <p:cTn id="42" dur="500" fill="hold"/>
                                        <p:tgtEl>
                                          <p:spTgt spid="289"/>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Class="entr" nodeType="clickEffect" presetSubtype="4" presetID="2" grpId="9" fill="hold">
                                  <p:stCondLst>
                                    <p:cond delay="0"/>
                                  </p:stCondLst>
                                  <p:iterate type="el" backwards="0">
                                    <p:tmAbs val="0"/>
                                  </p:iterate>
                                  <p:childTnLst>
                                    <p:set>
                                      <p:cBhvr>
                                        <p:cTn id="46" fill="hold"/>
                                        <p:tgtEl>
                                          <p:spTgt spid="283"/>
                                        </p:tgtEl>
                                        <p:attrNameLst>
                                          <p:attrName>style.visibility</p:attrName>
                                        </p:attrNameLst>
                                      </p:cBhvr>
                                      <p:to>
                                        <p:strVal val="visible"/>
                                      </p:to>
                                    </p:set>
                                    <p:anim calcmode="lin" valueType="num">
                                      <p:cBhvr>
                                        <p:cTn id="47" dur="500" fill="hold"/>
                                        <p:tgtEl>
                                          <p:spTgt spid="283"/>
                                        </p:tgtEl>
                                        <p:attrNameLst>
                                          <p:attrName>ppt_x</p:attrName>
                                        </p:attrNameLst>
                                      </p:cBhvr>
                                      <p:tavLst>
                                        <p:tav tm="0">
                                          <p:val>
                                            <p:strVal val="#ppt_x"/>
                                          </p:val>
                                        </p:tav>
                                        <p:tav tm="100000">
                                          <p:val>
                                            <p:strVal val="#ppt_x"/>
                                          </p:val>
                                        </p:tav>
                                      </p:tavLst>
                                    </p:anim>
                                    <p:anim calcmode="lin" valueType="num">
                                      <p:cBhvr>
                                        <p:cTn id="48" dur="500" fill="hold"/>
                                        <p:tgtEl>
                                          <p:spTgt spid="2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72" grpId="5"/>
      <p:bldP build="whole" bldLvl="1" animBg="1" rev="0" advAuto="0" spid="289" grpId="8"/>
      <p:bldP build="whole" bldLvl="1" animBg="1" rev="0" advAuto="0" spid="286" grpId="2"/>
      <p:bldP build="whole" bldLvl="1" animBg="1" rev="0" advAuto="0" spid="280" grpId="6"/>
      <p:bldP build="whole" bldLvl="1" animBg="1" rev="0" advAuto="0" spid="277" grpId="4"/>
      <p:bldP build="whole" bldLvl="1" animBg="1" rev="0" advAuto="0" spid="283" grpId="9"/>
      <p:bldP build="whole" bldLvl="1" animBg="1" rev="0" advAuto="0" spid="274" grpId="1"/>
      <p:bldP build="whole" bldLvl="1" animBg="1" rev="0" advAuto="0" spid="273" grpId="7"/>
      <p:bldP build="whole" bldLvl="1" animBg="1" rev="0" advAuto="0" spid="271" grpId="3"/>
    </p:bldLst>
  </p:timing>
</p:sld>
</file>

<file path=ppt/slides/slide7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486" name="2-white.pdf" descr="2-white.pdf"/>
          <p:cNvPicPr>
            <a:picLocks noChangeAspect="1"/>
          </p:cNvPicPr>
          <p:nvPr/>
        </p:nvPicPr>
        <p:blipFill>
          <a:blip r:embed="rId3">
            <a:extLst/>
          </a:blip>
          <a:stretch>
            <a:fillRect/>
          </a:stretch>
        </p:blipFill>
        <p:spPr>
          <a:xfrm>
            <a:off x="-83671" y="1731646"/>
            <a:ext cx="12855170" cy="5951467"/>
          </a:xfrm>
          <a:prstGeom prst="rect">
            <a:avLst/>
          </a:prstGeom>
          <a:ln w="12700">
            <a:miter lim="400000"/>
          </a:ln>
        </p:spPr>
      </p:pic>
      <p:sp>
        <p:nvSpPr>
          <p:cNvPr id="4487" name="Circle"/>
          <p:cNvSpPr/>
          <p:nvPr/>
        </p:nvSpPr>
        <p:spPr>
          <a:xfrm>
            <a:off x="1528012" y="5313005"/>
            <a:ext cx="352675" cy="352675"/>
          </a:xfrm>
          <a:prstGeom prst="ellipse">
            <a:avLst/>
          </a:prstGeom>
          <a:ln w="76200">
            <a:solidFill>
              <a:srgbClr val="FFD12A"/>
            </a:solidFill>
            <a:miter lim="400000"/>
          </a:ln>
        </p:spPr>
        <p:txBody>
          <a:bodyPr lIns="50800" tIns="50800" rIns="50800" bIns="50800" anchor="ctr"/>
          <a:lstStyle/>
          <a:p>
            <a:pPr>
              <a:defRPr b="0" sz="2600">
                <a:latin typeface="Helvetica Light"/>
                <a:ea typeface="Helvetica Light"/>
                <a:cs typeface="Helvetica Light"/>
                <a:sym typeface="Helvetica Light"/>
              </a:defRPr>
            </a:pPr>
          </a:p>
        </p:txBody>
      </p:sp>
      <p:grpSp>
        <p:nvGrpSpPr>
          <p:cNvPr id="4490" name="Group"/>
          <p:cNvGrpSpPr/>
          <p:nvPr/>
        </p:nvGrpSpPr>
        <p:grpSpPr>
          <a:xfrm>
            <a:off x="1918786" y="5626100"/>
            <a:ext cx="4231969" cy="661880"/>
            <a:chOff x="0" y="0"/>
            <a:chExt cx="4231968" cy="661879"/>
          </a:xfrm>
        </p:grpSpPr>
        <p:sp>
          <p:nvSpPr>
            <p:cNvPr id="4488" name="Line"/>
            <p:cNvSpPr/>
            <p:nvPr/>
          </p:nvSpPr>
          <p:spPr>
            <a:xfrm flipH="1" flipV="1">
              <a:off x="-1" y="0"/>
              <a:ext cx="625821" cy="406435"/>
            </a:xfrm>
            <a:prstGeom prst="line">
              <a:avLst/>
            </a:prstGeom>
            <a:noFill/>
            <a:ln w="50800" cap="flat">
              <a:solidFill>
                <a:srgbClr val="FFD12A"/>
              </a:solidFill>
              <a:prstDash val="solid"/>
              <a:miter lim="400000"/>
              <a:tailEnd type="triangle" w="med" len="med"/>
            </a:ln>
            <a:effectLst/>
          </p:spPr>
          <p:txBody>
            <a:bodyPr wrap="square" lIns="50800" tIns="50800" rIns="50800" bIns="50800" numCol="1" anchor="ctr">
              <a:noAutofit/>
            </a:bodyPr>
            <a:lstStyle/>
            <a:p>
              <a:pPr>
                <a:defRPr b="0" sz="2600">
                  <a:latin typeface="Helvetica Light"/>
                  <a:ea typeface="Helvetica Light"/>
                  <a:cs typeface="Helvetica Light"/>
                  <a:sym typeface="Helvetica Light"/>
                </a:defRPr>
              </a:pPr>
            </a:p>
          </p:txBody>
        </p:sp>
        <p:sp>
          <p:nvSpPr>
            <p:cNvPr id="4489" name="23.5% Self-hosted"/>
            <p:cNvSpPr txBox="1"/>
            <p:nvPr/>
          </p:nvSpPr>
          <p:spPr>
            <a:xfrm>
              <a:off x="639653" y="77679"/>
              <a:ext cx="3592316" cy="584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defRPr sz="3200">
                  <a:solidFill>
                    <a:srgbClr val="FFD12A"/>
                  </a:solidFill>
                  <a:latin typeface="Helvetica"/>
                  <a:ea typeface="Helvetica"/>
                  <a:cs typeface="Helvetica"/>
                  <a:sym typeface="Helvetica"/>
                </a:defRPr>
              </a:pPr>
              <a:r>
                <a:t>23.5% </a:t>
              </a:r>
              <a:r>
                <a:rPr>
                  <a:solidFill>
                    <a:srgbClr val="FFFFFF"/>
                  </a:solidFill>
                </a:rPr>
                <a:t>Self-hosted</a:t>
              </a:r>
            </a:p>
          </p:txBody>
        </p:sp>
      </p:grpSp>
      <p:grpSp>
        <p:nvGrpSpPr>
          <p:cNvPr id="4494" name="Group"/>
          <p:cNvGrpSpPr/>
          <p:nvPr/>
        </p:nvGrpSpPr>
        <p:grpSpPr>
          <a:xfrm>
            <a:off x="10786890" y="2109143"/>
            <a:ext cx="413591" cy="3428058"/>
            <a:chOff x="0" y="0"/>
            <a:chExt cx="413590" cy="3428056"/>
          </a:xfrm>
        </p:grpSpPr>
        <p:sp>
          <p:nvSpPr>
            <p:cNvPr id="4491" name="Line"/>
            <p:cNvSpPr/>
            <p:nvPr/>
          </p:nvSpPr>
          <p:spPr>
            <a:xfrm flipH="1">
              <a:off x="0" y="3428056"/>
              <a:ext cx="413591" cy="1"/>
            </a:xfrm>
            <a:prstGeom prst="line">
              <a:avLst/>
            </a:prstGeom>
            <a:noFill/>
            <a:ln w="50800" cap="flat">
              <a:solidFill>
                <a:srgbClr val="FFFFFF"/>
              </a:solidFill>
              <a:prstDash val="solid"/>
              <a:miter lim="400000"/>
            </a:ln>
            <a:effectLst/>
          </p:spPr>
          <p:txBody>
            <a:bodyPr wrap="square" lIns="50800" tIns="50800" rIns="50800" bIns="50800" numCol="1" anchor="ctr">
              <a:noAutofit/>
            </a:bodyPr>
            <a:lstStyle/>
            <a:p>
              <a:pPr>
                <a:defRPr b="0" sz="2600">
                  <a:latin typeface="Helvetica Light"/>
                  <a:ea typeface="Helvetica Light"/>
                  <a:cs typeface="Helvetica Light"/>
                  <a:sym typeface="Helvetica Light"/>
                </a:defRPr>
              </a:pPr>
            </a:p>
          </p:txBody>
        </p:sp>
        <p:sp>
          <p:nvSpPr>
            <p:cNvPr id="4492" name="Line"/>
            <p:cNvSpPr/>
            <p:nvPr/>
          </p:nvSpPr>
          <p:spPr>
            <a:xfrm flipV="1">
              <a:off x="206794" y="25399"/>
              <a:ext cx="1" cy="3402658"/>
            </a:xfrm>
            <a:prstGeom prst="line">
              <a:avLst/>
            </a:prstGeom>
            <a:noFill/>
            <a:ln w="50800" cap="flat">
              <a:solidFill>
                <a:srgbClr val="FFFFFF"/>
              </a:solidFill>
              <a:prstDash val="solid"/>
              <a:miter lim="400000"/>
            </a:ln>
            <a:effectLst/>
          </p:spPr>
          <p:txBody>
            <a:bodyPr wrap="square" lIns="50800" tIns="50800" rIns="50800" bIns="50800" numCol="1" anchor="ctr">
              <a:noAutofit/>
            </a:bodyPr>
            <a:lstStyle/>
            <a:p>
              <a:pPr>
                <a:defRPr b="0" sz="2600">
                  <a:latin typeface="Helvetica Light"/>
                  <a:ea typeface="Helvetica Light"/>
                  <a:cs typeface="Helvetica Light"/>
                  <a:sym typeface="Helvetica Light"/>
                </a:defRPr>
              </a:pPr>
            </a:p>
          </p:txBody>
        </p:sp>
        <p:sp>
          <p:nvSpPr>
            <p:cNvPr id="4493" name="Line"/>
            <p:cNvSpPr/>
            <p:nvPr/>
          </p:nvSpPr>
          <p:spPr>
            <a:xfrm flipH="1" flipV="1">
              <a:off x="0" y="-1"/>
              <a:ext cx="413591" cy="2"/>
            </a:xfrm>
            <a:prstGeom prst="line">
              <a:avLst/>
            </a:prstGeom>
            <a:noFill/>
            <a:ln w="50800" cap="flat">
              <a:solidFill>
                <a:srgbClr val="FFFFFF"/>
              </a:solidFill>
              <a:prstDash val="solid"/>
              <a:miter lim="400000"/>
            </a:ln>
            <a:effectLst/>
          </p:spPr>
          <p:txBody>
            <a:bodyPr wrap="square" lIns="50800" tIns="50800" rIns="50800" bIns="50800" numCol="1" anchor="ctr">
              <a:noAutofit/>
            </a:bodyPr>
            <a:lstStyle/>
            <a:p>
              <a:pPr>
                <a:defRPr b="0" sz="2600">
                  <a:latin typeface="Helvetica Light"/>
                  <a:ea typeface="Helvetica Light"/>
                  <a:cs typeface="Helvetica Light"/>
                  <a:sym typeface="Helvetica Light"/>
                </a:defRPr>
              </a:pPr>
            </a:p>
          </p:txBody>
        </p:sp>
      </p:grpSp>
      <p:sp>
        <p:nvSpPr>
          <p:cNvPr id="4495" name="76.5%…"/>
          <p:cNvSpPr txBox="1"/>
          <p:nvPr/>
        </p:nvSpPr>
        <p:spPr>
          <a:xfrm>
            <a:off x="11094219" y="2654771"/>
            <a:ext cx="1689945" cy="2286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3600">
                <a:solidFill>
                  <a:srgbClr val="FFD12A"/>
                </a:solidFill>
                <a:latin typeface="Helvetica"/>
                <a:ea typeface="Helvetica"/>
                <a:cs typeface="Helvetica"/>
                <a:sym typeface="Helvetica"/>
              </a:defRPr>
            </a:pPr>
            <a:r>
              <a:t>76.5%</a:t>
            </a:r>
          </a:p>
          <a:p>
            <a:pPr>
              <a:defRPr sz="3600">
                <a:latin typeface="Helvetica"/>
                <a:ea typeface="Helvetica"/>
                <a:cs typeface="Helvetica"/>
                <a:sym typeface="Helvetica"/>
              </a:defRPr>
            </a:pPr>
            <a:r>
              <a:t>share </a:t>
            </a:r>
          </a:p>
          <a:p>
            <a:pPr>
              <a:defRPr sz="3600">
                <a:latin typeface="Helvetica"/>
                <a:ea typeface="Helvetica"/>
                <a:cs typeface="Helvetica"/>
                <a:sym typeface="Helvetica"/>
              </a:defRPr>
            </a:pPr>
            <a:r>
              <a:t>at least</a:t>
            </a:r>
          </a:p>
          <a:p>
            <a:pPr>
              <a:defRPr sz="3600">
                <a:latin typeface="Helvetica"/>
                <a:ea typeface="Helvetica"/>
                <a:cs typeface="Helvetica"/>
                <a:sym typeface="Helvetica"/>
              </a:defRPr>
            </a:pPr>
            <a:r>
              <a:t>1 key</a:t>
            </a:r>
          </a:p>
        </p:txBody>
      </p:sp>
      <p:sp>
        <p:nvSpPr>
          <p:cNvPr id="4496" name="Rectangle"/>
          <p:cNvSpPr/>
          <p:nvPr/>
        </p:nvSpPr>
        <p:spPr>
          <a:xfrm>
            <a:off x="13870950" y="5005541"/>
            <a:ext cx="10591602" cy="4030653"/>
          </a:xfrm>
          <a:prstGeom prst="rect">
            <a:avLst/>
          </a:prstGeom>
          <a:solidFill>
            <a:srgbClr val="000000"/>
          </a:solidFill>
          <a:ln w="12700">
            <a:miter lim="400000"/>
          </a:ln>
        </p:spPr>
        <p:txBody>
          <a:bodyPr lIns="50800" tIns="50800" rIns="50800" bIns="50800" anchor="ctr"/>
          <a:lstStyle/>
          <a:p>
            <a:pPr>
              <a:defRPr b="0" sz="2600">
                <a:latin typeface="Helvetica Light"/>
                <a:ea typeface="Helvetica Light"/>
                <a:cs typeface="Helvetica Light"/>
                <a:sym typeface="Helvetica Light"/>
              </a:defRPr>
            </a:pPr>
          </a:p>
        </p:txBody>
      </p:sp>
      <p:sp>
        <p:nvSpPr>
          <p:cNvPr id="4497" name="How Prevalent of Key Sharing?"/>
          <p:cNvSpPr txBox="1"/>
          <p:nvPr/>
        </p:nvSpPr>
        <p:spPr>
          <a:xfrm>
            <a:off x="707135" y="-225939"/>
            <a:ext cx="11417301" cy="19558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lstStyle>
            <a:lvl1pPr>
              <a:defRPr b="0" sz="5600">
                <a:solidFill>
                  <a:srgbClr val="FFE44F"/>
                </a:solidFill>
                <a:latin typeface="Gill Sans"/>
                <a:ea typeface="Gill Sans"/>
                <a:cs typeface="Gill Sans"/>
                <a:sym typeface="Gill Sans"/>
              </a:defRPr>
            </a:lvl1pPr>
          </a:lstStyle>
          <a:p>
            <a:pPr/>
            <a:r>
              <a:t>How Prevalent of Key Sharing?</a:t>
            </a:r>
          </a:p>
        </p:txBody>
      </p:sp>
      <p:sp>
        <p:nvSpPr>
          <p:cNvPr id="4498" name="Rectangle"/>
          <p:cNvSpPr/>
          <p:nvPr/>
        </p:nvSpPr>
        <p:spPr>
          <a:xfrm>
            <a:off x="1700248" y="2074333"/>
            <a:ext cx="8928857" cy="3497678"/>
          </a:xfrm>
          <a:prstGeom prst="rect">
            <a:avLst/>
          </a:prstGeom>
          <a:solidFill>
            <a:srgbClr val="000000"/>
          </a:solidFill>
          <a:ln w="12700">
            <a:miter lim="400000"/>
          </a:ln>
        </p:spPr>
        <p:txBody>
          <a:bodyPr lIns="50800" tIns="50800" rIns="50800" bIns="50800" anchor="ctr"/>
          <a:lstStyle/>
          <a:p>
            <a:pPr>
              <a:defRPr b="0" sz="2200">
                <a:solidFill>
                  <a:srgbClr val="000000"/>
                </a:solidFill>
                <a:latin typeface="+mn-lt"/>
                <a:ea typeface="+mn-ea"/>
                <a:cs typeface="+mn-cs"/>
                <a:sym typeface="Helvetica Neue Medium"/>
              </a:defRPr>
            </a:pPr>
          </a:p>
        </p:txBody>
      </p:sp>
      <p:sp>
        <p:nvSpPr>
          <p:cNvPr id="4499" name="Text"/>
          <p:cNvSpPr txBox="1"/>
          <p:nvPr/>
        </p:nvSpPr>
        <p:spPr>
          <a:xfrm>
            <a:off x="11963814" y="9230318"/>
            <a:ext cx="368504" cy="342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defRPr sz="1600">
                <a:solidFill>
                  <a:srgbClr val="FFFB00"/>
                </a:solidFill>
                <a:latin typeface="Gill Sans"/>
                <a:ea typeface="Gill Sans"/>
                <a:cs typeface="Gill Sans"/>
                <a:sym typeface="Gill Sans"/>
              </a:defRPr>
            </a:lvl1pPr>
          </a:lstStyle>
          <a:p>
            <a:pPr/>
            <a:fld id="{86CB4B4D-7CA3-9044-876B-883B54F8677D}" type="slidenum"/>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xit" nodeType="clickEffect" presetSubtype="8" presetID="22" grpId="1" fill="hold">
                                  <p:stCondLst>
                                    <p:cond delay="0"/>
                                  </p:stCondLst>
                                  <p:iterate type="el" backwards="0">
                                    <p:tmAbs val="0"/>
                                  </p:iterate>
                                  <p:childTnLst>
                                    <p:animEffect filter="wipe(left)" transition="out">
                                      <p:cBhvr>
                                        <p:cTn id="6" dur="499" fill="hold"/>
                                        <p:tgtEl>
                                          <p:spTgt spid="4498"/>
                                        </p:tgtEl>
                                      </p:cBhvr>
                                    </p:animEffect>
                                    <p:set>
                                      <p:cBhvr>
                                        <p:cTn id="7" fill="hold">
                                          <p:stCondLst>
                                            <p:cond delay="498"/>
                                          </p:stCondLst>
                                        </p:cTn>
                                        <p:tgtEl>
                                          <p:spTgt spid="4498"/>
                                        </p:tgtEl>
                                        <p:attrNameLst>
                                          <p:attrName>style.visibility</p:attrName>
                                        </p:attrNameLst>
                                      </p:cBhvr>
                                      <p:to>
                                        <p:strVal val="hidden"/>
                                      </p:to>
                                    </p:set>
                                  </p:childTnLst>
                                </p:cTn>
                              </p:par>
                            </p:childTnLst>
                          </p:cTn>
                        </p:par>
                        <p:par>
                          <p:cTn id="8" fill="hold">
                            <p:stCondLst>
                              <p:cond delay="499"/>
                            </p:stCondLst>
                            <p:childTnLst>
                              <p:par>
                                <p:cTn id="9" presetClass="entr" nodeType="afterEffect" presetSubtype="16" presetID="23" grpId="2" fill="hold">
                                  <p:stCondLst>
                                    <p:cond delay="0"/>
                                  </p:stCondLst>
                                  <p:iterate type="el" backwards="0">
                                    <p:tmAbs val="0"/>
                                  </p:iterate>
                                  <p:childTnLst>
                                    <p:set>
                                      <p:cBhvr>
                                        <p:cTn id="10" fill="hold"/>
                                        <p:tgtEl>
                                          <p:spTgt spid="4487"/>
                                        </p:tgtEl>
                                        <p:attrNameLst>
                                          <p:attrName>style.visibility</p:attrName>
                                        </p:attrNameLst>
                                      </p:cBhvr>
                                      <p:to>
                                        <p:strVal val="visible"/>
                                      </p:to>
                                    </p:set>
                                    <p:anim calcmode="lin" valueType="num">
                                      <p:cBhvr>
                                        <p:cTn id="11" dur="500" fill="hold"/>
                                        <p:tgtEl>
                                          <p:spTgt spid="4487"/>
                                        </p:tgtEl>
                                        <p:attrNameLst>
                                          <p:attrName>ppt_w</p:attrName>
                                        </p:attrNameLst>
                                      </p:cBhvr>
                                      <p:tavLst>
                                        <p:tav tm="0">
                                          <p:val>
                                            <p:fltVal val="0"/>
                                          </p:val>
                                        </p:tav>
                                        <p:tav tm="100000">
                                          <p:val>
                                            <p:strVal val="#ppt_w"/>
                                          </p:val>
                                        </p:tav>
                                      </p:tavLst>
                                    </p:anim>
                                    <p:anim calcmode="lin" valueType="num">
                                      <p:cBhvr>
                                        <p:cTn id="12" dur="500" fill="hold"/>
                                        <p:tgtEl>
                                          <p:spTgt spid="4487"/>
                                        </p:tgtEl>
                                        <p:attrNameLst>
                                          <p:attrName>ppt_h</p:attrName>
                                        </p:attrNameLst>
                                      </p:cBhvr>
                                      <p:tavLst>
                                        <p:tav tm="0">
                                          <p:val>
                                            <p:fltVal val="0"/>
                                          </p:val>
                                        </p:tav>
                                        <p:tav tm="100000">
                                          <p:val>
                                            <p:strVal val="#ppt_h"/>
                                          </p:val>
                                        </p:tav>
                                      </p:tavLst>
                                    </p:anim>
                                  </p:childTnLst>
                                </p:cTn>
                              </p:par>
                            </p:childTnLst>
                          </p:cTn>
                        </p:par>
                        <p:par>
                          <p:cTn id="13" fill="hold">
                            <p:stCondLst>
                              <p:cond delay="999"/>
                            </p:stCondLst>
                            <p:childTnLst>
                              <p:par>
                                <p:cTn id="14" presetClass="entr" nodeType="afterEffect" presetID="9" grpId="3" fill="hold">
                                  <p:stCondLst>
                                    <p:cond delay="0"/>
                                  </p:stCondLst>
                                  <p:iterate type="el" backwards="0">
                                    <p:tmAbs val="0"/>
                                  </p:iterate>
                                  <p:childTnLst>
                                    <p:set>
                                      <p:cBhvr>
                                        <p:cTn id="15" fill="hold"/>
                                        <p:tgtEl>
                                          <p:spTgt spid="4490"/>
                                        </p:tgtEl>
                                        <p:attrNameLst>
                                          <p:attrName>style.visibility</p:attrName>
                                        </p:attrNameLst>
                                      </p:cBhvr>
                                      <p:to>
                                        <p:strVal val="visible"/>
                                      </p:to>
                                    </p:set>
                                    <p:animEffect filter="dissolve" transition="in">
                                      <p:cBhvr>
                                        <p:cTn id="16" dur="500"/>
                                        <p:tgtEl>
                                          <p:spTgt spid="4490"/>
                                        </p:tgtEl>
                                      </p:cBhvr>
                                    </p:animEffect>
                                  </p:childTnLst>
                                </p:cTn>
                              </p:par>
                            </p:childTnLst>
                          </p:cTn>
                        </p:par>
                        <p:par>
                          <p:cTn id="17" fill="hold">
                            <p:stCondLst>
                              <p:cond delay="1499"/>
                            </p:stCondLst>
                            <p:childTnLst>
                              <p:par>
                                <p:cTn id="18" presetClass="entr" nodeType="afterEffect" presetSubtype="4" presetID="22" grpId="4" fill="hold">
                                  <p:stCondLst>
                                    <p:cond delay="0"/>
                                  </p:stCondLst>
                                  <p:iterate type="el" backwards="0">
                                    <p:tmAbs val="0"/>
                                  </p:iterate>
                                  <p:childTnLst>
                                    <p:set>
                                      <p:cBhvr>
                                        <p:cTn id="19" fill="hold"/>
                                        <p:tgtEl>
                                          <p:spTgt spid="4494"/>
                                        </p:tgtEl>
                                        <p:attrNameLst>
                                          <p:attrName>style.visibility</p:attrName>
                                        </p:attrNameLst>
                                      </p:cBhvr>
                                      <p:to>
                                        <p:strVal val="visible"/>
                                      </p:to>
                                    </p:set>
                                    <p:animEffect filter="wipe(down)" transition="in">
                                      <p:cBhvr>
                                        <p:cTn id="20" dur="500"/>
                                        <p:tgtEl>
                                          <p:spTgt spid="4494"/>
                                        </p:tgtEl>
                                      </p:cBhvr>
                                    </p:animEffect>
                                  </p:childTnLst>
                                </p:cTn>
                              </p:par>
                            </p:childTnLst>
                          </p:cTn>
                        </p:par>
                        <p:par>
                          <p:cTn id="21" fill="hold">
                            <p:stCondLst>
                              <p:cond delay="1999"/>
                            </p:stCondLst>
                            <p:childTnLst>
                              <p:par>
                                <p:cTn id="22" presetClass="entr" nodeType="afterEffect" presetID="9" grpId="5" fill="hold">
                                  <p:stCondLst>
                                    <p:cond delay="0"/>
                                  </p:stCondLst>
                                  <p:iterate type="el" backwards="0">
                                    <p:tmAbs val="0"/>
                                  </p:iterate>
                                  <p:childTnLst>
                                    <p:set>
                                      <p:cBhvr>
                                        <p:cTn id="23" fill="hold"/>
                                        <p:tgtEl>
                                          <p:spTgt spid="4495"/>
                                        </p:tgtEl>
                                        <p:attrNameLst>
                                          <p:attrName>style.visibility</p:attrName>
                                        </p:attrNameLst>
                                      </p:cBhvr>
                                      <p:to>
                                        <p:strVal val="visible"/>
                                      </p:to>
                                    </p:set>
                                    <p:animEffect filter="dissolve" transition="in">
                                      <p:cBhvr>
                                        <p:cTn id="24" dur="500"/>
                                        <p:tgtEl>
                                          <p:spTgt spid="44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490" grpId="3"/>
      <p:bldP build="whole" bldLvl="1" animBg="1" rev="0" advAuto="0" spid="4487" grpId="2"/>
      <p:bldP build="whole" bldLvl="1" animBg="1" rev="0" advAuto="0" spid="4495" grpId="5"/>
      <p:bldP build="whole" bldLvl="1" animBg="1" rev="0" advAuto="0" spid="4494" grpId="4"/>
      <p:bldP build="whole" bldLvl="1" animBg="1" rev="0" advAuto="0" spid="4498" grpId="1"/>
    </p:bldLst>
  </p:timing>
</p:sld>
</file>

<file path=ppt/slides/slide7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03" name="Key sharing is common across the Internet…"/>
          <p:cNvSpPr txBox="1"/>
          <p:nvPr/>
        </p:nvSpPr>
        <p:spPr>
          <a:xfrm>
            <a:off x="1757610" y="8074624"/>
            <a:ext cx="9489580" cy="1193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3600">
                <a:solidFill>
                  <a:srgbClr val="FFD12A"/>
                </a:solidFill>
                <a:latin typeface="Helvetica"/>
                <a:ea typeface="Helvetica"/>
                <a:cs typeface="Helvetica"/>
                <a:sym typeface="Helvetica"/>
              </a:defRPr>
            </a:pPr>
            <a:r>
              <a:t>Key sharing is </a:t>
            </a:r>
            <a:r>
              <a:rPr>
                <a:solidFill>
                  <a:schemeClr val="accent5">
                    <a:hueOff val="89162"/>
                    <a:satOff val="9554"/>
                    <a:lumOff val="16296"/>
                  </a:schemeClr>
                </a:solidFill>
              </a:rPr>
              <a:t>common</a:t>
            </a:r>
            <a:r>
              <a:t> across the Internet</a:t>
            </a:r>
          </a:p>
          <a:p>
            <a:pPr>
              <a:defRPr sz="3600">
                <a:solidFill>
                  <a:srgbClr val="FFD12A"/>
                </a:solidFill>
                <a:latin typeface="Helvetica"/>
                <a:ea typeface="Helvetica"/>
                <a:cs typeface="Helvetica"/>
                <a:sym typeface="Helvetica"/>
              </a:defRPr>
            </a:pPr>
            <a:r>
              <a:rPr>
                <a:solidFill>
                  <a:schemeClr val="accent5">
                    <a:hueOff val="89162"/>
                    <a:satOff val="9554"/>
                    <a:lumOff val="16296"/>
                  </a:schemeClr>
                </a:solidFill>
              </a:rPr>
              <a:t>Economic incentives</a:t>
            </a:r>
            <a:r>
              <a:t> drives key sharing</a:t>
            </a:r>
          </a:p>
        </p:txBody>
      </p:sp>
      <p:pic>
        <p:nvPicPr>
          <p:cNvPr id="4504" name="alexa-num-3phs-white.pdf" descr="alexa-num-3phs-white.pdf"/>
          <p:cNvPicPr>
            <a:picLocks noChangeAspect="1"/>
          </p:cNvPicPr>
          <p:nvPr/>
        </p:nvPicPr>
        <p:blipFill>
          <a:blip r:embed="rId3">
            <a:extLst/>
          </a:blip>
          <a:stretch>
            <a:fillRect/>
          </a:stretch>
        </p:blipFill>
        <p:spPr>
          <a:xfrm>
            <a:off x="228600" y="1749121"/>
            <a:ext cx="12852400" cy="5950186"/>
          </a:xfrm>
          <a:prstGeom prst="rect">
            <a:avLst/>
          </a:prstGeom>
          <a:ln w="12700">
            <a:miter lim="400000"/>
          </a:ln>
        </p:spPr>
      </p:pic>
      <p:sp>
        <p:nvSpPr>
          <p:cNvPr id="4505" name="43.2% (of Top 10k)…"/>
          <p:cNvSpPr txBox="1"/>
          <p:nvPr/>
        </p:nvSpPr>
        <p:spPr>
          <a:xfrm>
            <a:off x="3101861" y="2569242"/>
            <a:ext cx="3738593" cy="114300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sz="3400">
                <a:latin typeface="Helvetica"/>
                <a:ea typeface="Helvetica"/>
                <a:cs typeface="Helvetica"/>
                <a:sym typeface="Helvetica"/>
              </a:defRPr>
            </a:pPr>
            <a:r>
              <a:rPr>
                <a:solidFill>
                  <a:srgbClr val="FFD12A"/>
                </a:solidFill>
              </a:rPr>
              <a:t>43.2%</a:t>
            </a:r>
            <a:r>
              <a:rPr b="0">
                <a:latin typeface="Helvetica Light"/>
                <a:ea typeface="Helvetica Light"/>
                <a:cs typeface="Helvetica Light"/>
                <a:sym typeface="Helvetica Light"/>
              </a:rPr>
              <a:t> (of Top 10k)</a:t>
            </a:r>
            <a:endParaRPr b="0">
              <a:latin typeface="Helvetica Light"/>
              <a:ea typeface="Helvetica Light"/>
              <a:cs typeface="Helvetica Light"/>
              <a:sym typeface="Helvetica Light"/>
            </a:endParaRPr>
          </a:p>
          <a:p>
            <a:pPr algn="l">
              <a:defRPr sz="3400">
                <a:latin typeface="Helvetica"/>
                <a:ea typeface="Helvetica"/>
                <a:cs typeface="Helvetica"/>
                <a:sym typeface="Helvetica"/>
              </a:defRPr>
            </a:pPr>
            <a:r>
              <a:rPr b="0">
                <a:latin typeface="Helvetica Light"/>
                <a:ea typeface="Helvetica Light"/>
                <a:cs typeface="Helvetica Light"/>
                <a:sym typeface="Helvetica Light"/>
              </a:rPr>
              <a:t>share at least one</a:t>
            </a:r>
          </a:p>
        </p:txBody>
      </p:sp>
      <p:sp>
        <p:nvSpPr>
          <p:cNvPr id="4506" name="Circle"/>
          <p:cNvSpPr/>
          <p:nvPr/>
        </p:nvSpPr>
        <p:spPr>
          <a:xfrm>
            <a:off x="2220162" y="4446276"/>
            <a:ext cx="352675" cy="352675"/>
          </a:xfrm>
          <a:prstGeom prst="ellipse">
            <a:avLst/>
          </a:prstGeom>
          <a:ln w="76200">
            <a:solidFill>
              <a:srgbClr val="FFD12A"/>
            </a:solidFill>
            <a:miter lim="400000"/>
          </a:ln>
        </p:spPr>
        <p:txBody>
          <a:bodyPr lIns="50800" tIns="50800" rIns="50800" bIns="50800" anchor="ctr"/>
          <a:lstStyle/>
          <a:p>
            <a:pPr>
              <a:defRPr b="0" sz="2600">
                <a:latin typeface="Helvetica Light"/>
                <a:ea typeface="Helvetica Light"/>
                <a:cs typeface="Helvetica Light"/>
                <a:sym typeface="Helvetica Light"/>
              </a:defRPr>
            </a:pPr>
          </a:p>
        </p:txBody>
      </p:sp>
      <p:sp>
        <p:nvSpPr>
          <p:cNvPr id="4507" name="Rectangle"/>
          <p:cNvSpPr/>
          <p:nvPr/>
        </p:nvSpPr>
        <p:spPr>
          <a:xfrm>
            <a:off x="13718550" y="5963184"/>
            <a:ext cx="10591602" cy="4509985"/>
          </a:xfrm>
          <a:prstGeom prst="rect">
            <a:avLst/>
          </a:prstGeom>
          <a:solidFill>
            <a:srgbClr val="000000"/>
          </a:solidFill>
          <a:ln w="12700">
            <a:miter lim="400000"/>
          </a:ln>
        </p:spPr>
        <p:txBody>
          <a:bodyPr lIns="50800" tIns="50800" rIns="50800" bIns="50800" anchor="ctr"/>
          <a:lstStyle/>
          <a:p>
            <a:pPr>
              <a:defRPr b="0" sz="2600">
                <a:latin typeface="Helvetica Light"/>
                <a:ea typeface="Helvetica Light"/>
                <a:cs typeface="Helvetica Light"/>
                <a:sym typeface="Helvetica Light"/>
              </a:defRPr>
            </a:pPr>
          </a:p>
        </p:txBody>
      </p:sp>
      <p:sp>
        <p:nvSpPr>
          <p:cNvPr id="4508" name="Line"/>
          <p:cNvSpPr/>
          <p:nvPr/>
        </p:nvSpPr>
        <p:spPr>
          <a:xfrm flipH="1">
            <a:off x="2636336" y="3700774"/>
            <a:ext cx="469683" cy="682003"/>
          </a:xfrm>
          <a:prstGeom prst="line">
            <a:avLst/>
          </a:prstGeom>
          <a:ln w="50800">
            <a:solidFill>
              <a:srgbClr val="FFD12A"/>
            </a:solidFill>
            <a:miter lim="400000"/>
            <a:tailEnd type="triangle"/>
          </a:ln>
        </p:spPr>
        <p:txBody>
          <a:bodyPr lIns="50800" tIns="50800" rIns="50800" bIns="50800" anchor="ctr"/>
          <a:lstStyle/>
          <a:p>
            <a:pPr>
              <a:defRPr b="0" sz="2600">
                <a:latin typeface="Helvetica Light"/>
                <a:ea typeface="Helvetica Light"/>
                <a:cs typeface="Helvetica Light"/>
                <a:sym typeface="Helvetica Light"/>
              </a:defRPr>
            </a:pPr>
          </a:p>
        </p:txBody>
      </p:sp>
      <p:sp>
        <p:nvSpPr>
          <p:cNvPr id="4509" name="Rectangle"/>
          <p:cNvSpPr/>
          <p:nvPr/>
        </p:nvSpPr>
        <p:spPr>
          <a:xfrm>
            <a:off x="2401814" y="5499628"/>
            <a:ext cx="10015463" cy="1024554"/>
          </a:xfrm>
          <a:prstGeom prst="rect">
            <a:avLst/>
          </a:prstGeom>
          <a:solidFill>
            <a:srgbClr val="000000"/>
          </a:solidFill>
          <a:ln w="12700">
            <a:miter lim="400000"/>
          </a:ln>
        </p:spPr>
        <p:txBody>
          <a:bodyPr lIns="50800" tIns="50800" rIns="50800" bIns="50800" anchor="ctr"/>
          <a:lstStyle/>
          <a:p>
            <a:pPr>
              <a:defRPr b="0" sz="2200">
                <a:solidFill>
                  <a:srgbClr val="000000"/>
                </a:solidFill>
                <a:latin typeface="+mn-lt"/>
                <a:ea typeface="+mn-ea"/>
                <a:cs typeface="+mn-cs"/>
                <a:sym typeface="Helvetica Neue Medium"/>
              </a:defRPr>
            </a:pPr>
          </a:p>
        </p:txBody>
      </p:sp>
      <p:sp>
        <p:nvSpPr>
          <p:cNvPr id="4510" name="Rectangle"/>
          <p:cNvSpPr/>
          <p:nvPr/>
        </p:nvSpPr>
        <p:spPr>
          <a:xfrm>
            <a:off x="6864304" y="2076858"/>
            <a:ext cx="5437396" cy="1024554"/>
          </a:xfrm>
          <a:prstGeom prst="rect">
            <a:avLst/>
          </a:prstGeom>
          <a:solidFill>
            <a:srgbClr val="000000"/>
          </a:solidFill>
          <a:ln w="12700">
            <a:miter lim="400000"/>
          </a:ln>
        </p:spPr>
        <p:txBody>
          <a:bodyPr lIns="50800" tIns="50800" rIns="50800" bIns="50800" anchor="ctr"/>
          <a:lstStyle/>
          <a:p>
            <a:pPr>
              <a:defRPr b="0" sz="2200">
                <a:solidFill>
                  <a:srgbClr val="000000"/>
                </a:solidFill>
                <a:latin typeface="+mn-lt"/>
                <a:ea typeface="+mn-ea"/>
                <a:cs typeface="+mn-cs"/>
                <a:sym typeface="Helvetica Neue Medium"/>
              </a:defRPr>
            </a:pPr>
          </a:p>
        </p:txBody>
      </p:sp>
      <p:sp>
        <p:nvSpPr>
          <p:cNvPr id="4511" name="Who Shares the Keys?"/>
          <p:cNvSpPr txBox="1"/>
          <p:nvPr/>
        </p:nvSpPr>
        <p:spPr>
          <a:xfrm>
            <a:off x="707135" y="-225939"/>
            <a:ext cx="11417301" cy="19558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lstStyle>
            <a:lvl1pPr>
              <a:defRPr b="0" sz="5600">
                <a:solidFill>
                  <a:srgbClr val="FFE44F"/>
                </a:solidFill>
                <a:latin typeface="Gill Sans"/>
                <a:ea typeface="Gill Sans"/>
                <a:cs typeface="Gill Sans"/>
                <a:sym typeface="Gill Sans"/>
              </a:defRPr>
            </a:lvl1pPr>
          </a:lstStyle>
          <a:p>
            <a:pPr/>
            <a:r>
              <a:t>Who Shares the Keys?</a:t>
            </a:r>
          </a:p>
        </p:txBody>
      </p:sp>
      <p:sp>
        <p:nvSpPr>
          <p:cNvPr id="4512" name="Rectangle"/>
          <p:cNvSpPr/>
          <p:nvPr/>
        </p:nvSpPr>
        <p:spPr>
          <a:xfrm>
            <a:off x="2364619" y="1997371"/>
            <a:ext cx="10089854" cy="3497679"/>
          </a:xfrm>
          <a:prstGeom prst="rect">
            <a:avLst/>
          </a:prstGeom>
          <a:solidFill>
            <a:srgbClr val="000000"/>
          </a:solidFill>
          <a:ln w="12700">
            <a:miter lim="400000"/>
          </a:ln>
        </p:spPr>
        <p:txBody>
          <a:bodyPr lIns="50800" tIns="50800" rIns="50800" bIns="50800" anchor="ctr"/>
          <a:lstStyle/>
          <a:p>
            <a:pPr>
              <a:defRPr b="0" sz="2200">
                <a:solidFill>
                  <a:srgbClr val="000000"/>
                </a:solidFill>
                <a:latin typeface="+mn-lt"/>
                <a:ea typeface="+mn-ea"/>
                <a:cs typeface="+mn-cs"/>
                <a:sym typeface="Helvetica Neue Medium"/>
              </a:defRPr>
            </a:pPr>
          </a:p>
        </p:txBody>
      </p:sp>
      <p:sp>
        <p:nvSpPr>
          <p:cNvPr id="4513" name="Text"/>
          <p:cNvSpPr txBox="1"/>
          <p:nvPr/>
        </p:nvSpPr>
        <p:spPr>
          <a:xfrm>
            <a:off x="11963814" y="9230318"/>
            <a:ext cx="368504" cy="342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defRPr sz="1600">
                <a:solidFill>
                  <a:srgbClr val="FFFB00"/>
                </a:solidFill>
                <a:latin typeface="Gill Sans"/>
                <a:ea typeface="Gill Sans"/>
                <a:cs typeface="Gill Sans"/>
                <a:sym typeface="Gill Sans"/>
              </a:defRPr>
            </a:lvl1pPr>
          </a:lstStyle>
          <a:p>
            <a:pPr/>
            <a:fld id="{86CB4B4D-7CA3-9044-876B-883B54F8677D}" type="slidenum"/>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xit" nodeType="clickEffect" presetSubtype="8" presetID="22" grpId="1" fill="hold">
                                  <p:stCondLst>
                                    <p:cond delay="0"/>
                                  </p:stCondLst>
                                  <p:iterate type="el" backwards="0">
                                    <p:tmAbs val="0"/>
                                  </p:iterate>
                                  <p:childTnLst>
                                    <p:animEffect filter="wipe(left)" transition="out">
                                      <p:cBhvr>
                                        <p:cTn id="6" dur="499" fill="hold"/>
                                        <p:tgtEl>
                                          <p:spTgt spid="4512"/>
                                        </p:tgtEl>
                                      </p:cBhvr>
                                    </p:animEffect>
                                    <p:set>
                                      <p:cBhvr>
                                        <p:cTn id="7" fill="hold">
                                          <p:stCondLst>
                                            <p:cond delay="498"/>
                                          </p:stCondLst>
                                        </p:cTn>
                                        <p:tgtEl>
                                          <p:spTgt spid="4512"/>
                                        </p:tgtEl>
                                        <p:attrNameLst>
                                          <p:attrName>style.visibility</p:attrName>
                                        </p:attrNameLst>
                                      </p:cBhvr>
                                      <p:to>
                                        <p:strVal val="hidden"/>
                                      </p:to>
                                    </p:set>
                                  </p:childTnLst>
                                </p:cTn>
                              </p:par>
                            </p:childTnLst>
                          </p:cTn>
                        </p:par>
                        <p:par>
                          <p:cTn id="8" fill="hold">
                            <p:stCondLst>
                              <p:cond delay="499"/>
                            </p:stCondLst>
                            <p:childTnLst>
                              <p:par>
                                <p:cTn id="9" presetClass="entr" nodeType="afterEffect" presetSubtype="16" presetID="23" grpId="2" fill="hold">
                                  <p:stCondLst>
                                    <p:cond delay="0"/>
                                  </p:stCondLst>
                                  <p:iterate type="el" backwards="0">
                                    <p:tmAbs val="0"/>
                                  </p:iterate>
                                  <p:childTnLst>
                                    <p:set>
                                      <p:cBhvr>
                                        <p:cTn id="10" fill="hold"/>
                                        <p:tgtEl>
                                          <p:spTgt spid="4506"/>
                                        </p:tgtEl>
                                        <p:attrNameLst>
                                          <p:attrName>style.visibility</p:attrName>
                                        </p:attrNameLst>
                                      </p:cBhvr>
                                      <p:to>
                                        <p:strVal val="visible"/>
                                      </p:to>
                                    </p:set>
                                    <p:anim calcmode="lin" valueType="num">
                                      <p:cBhvr>
                                        <p:cTn id="11" dur="500" fill="hold"/>
                                        <p:tgtEl>
                                          <p:spTgt spid="4506"/>
                                        </p:tgtEl>
                                        <p:attrNameLst>
                                          <p:attrName>ppt_w</p:attrName>
                                        </p:attrNameLst>
                                      </p:cBhvr>
                                      <p:tavLst>
                                        <p:tav tm="0">
                                          <p:val>
                                            <p:fltVal val="0"/>
                                          </p:val>
                                        </p:tav>
                                        <p:tav tm="100000">
                                          <p:val>
                                            <p:strVal val="#ppt_w"/>
                                          </p:val>
                                        </p:tav>
                                      </p:tavLst>
                                    </p:anim>
                                    <p:anim calcmode="lin" valueType="num">
                                      <p:cBhvr>
                                        <p:cTn id="12" dur="500" fill="hold"/>
                                        <p:tgtEl>
                                          <p:spTgt spid="4506"/>
                                        </p:tgtEl>
                                        <p:attrNameLst>
                                          <p:attrName>ppt_h</p:attrName>
                                        </p:attrNameLst>
                                      </p:cBhvr>
                                      <p:tavLst>
                                        <p:tav tm="0">
                                          <p:val>
                                            <p:fltVal val="0"/>
                                          </p:val>
                                        </p:tav>
                                        <p:tav tm="100000">
                                          <p:val>
                                            <p:strVal val="#ppt_h"/>
                                          </p:val>
                                        </p:tav>
                                      </p:tavLst>
                                    </p:anim>
                                  </p:childTnLst>
                                </p:cTn>
                              </p:par>
                            </p:childTnLst>
                          </p:cTn>
                        </p:par>
                        <p:par>
                          <p:cTn id="13" fill="hold">
                            <p:stCondLst>
                              <p:cond delay="999"/>
                            </p:stCondLst>
                            <p:childTnLst>
                              <p:par>
                                <p:cTn id="14" presetClass="entr" nodeType="afterEffect" presetID="9" grpId="3" fill="hold">
                                  <p:stCondLst>
                                    <p:cond delay="0"/>
                                  </p:stCondLst>
                                  <p:iterate type="el" backwards="0">
                                    <p:tmAbs val="0"/>
                                  </p:iterate>
                                  <p:childTnLst>
                                    <p:set>
                                      <p:cBhvr>
                                        <p:cTn id="15" fill="hold"/>
                                        <p:tgtEl>
                                          <p:spTgt spid="4505"/>
                                        </p:tgtEl>
                                        <p:attrNameLst>
                                          <p:attrName>style.visibility</p:attrName>
                                        </p:attrNameLst>
                                      </p:cBhvr>
                                      <p:to>
                                        <p:strVal val="visible"/>
                                      </p:to>
                                    </p:set>
                                    <p:animEffect filter="dissolve" transition="in">
                                      <p:cBhvr>
                                        <p:cTn id="16" dur="500"/>
                                        <p:tgtEl>
                                          <p:spTgt spid="4505"/>
                                        </p:tgtEl>
                                      </p:cBhvr>
                                    </p:animEffect>
                                  </p:childTnLst>
                                </p:cTn>
                              </p:par>
                            </p:childTnLst>
                          </p:cTn>
                        </p:par>
                        <p:par>
                          <p:cTn id="17" fill="hold">
                            <p:stCondLst>
                              <p:cond delay="1499"/>
                            </p:stCondLst>
                            <p:childTnLst>
                              <p:par>
                                <p:cTn id="18" presetClass="entr" nodeType="afterEffect" presetID="9" grpId="4" fill="hold">
                                  <p:stCondLst>
                                    <p:cond delay="0"/>
                                  </p:stCondLst>
                                  <p:iterate type="el" backwards="0">
                                    <p:tmAbs val="0"/>
                                  </p:iterate>
                                  <p:childTnLst>
                                    <p:set>
                                      <p:cBhvr>
                                        <p:cTn id="19" fill="hold"/>
                                        <p:tgtEl>
                                          <p:spTgt spid="4508"/>
                                        </p:tgtEl>
                                        <p:attrNameLst>
                                          <p:attrName>style.visibility</p:attrName>
                                        </p:attrNameLst>
                                      </p:cBhvr>
                                      <p:to>
                                        <p:strVal val="visible"/>
                                      </p:to>
                                    </p:set>
                                    <p:animEffect filter="dissolve" transition="in">
                                      <p:cBhvr>
                                        <p:cTn id="20" dur="500"/>
                                        <p:tgtEl>
                                          <p:spTgt spid="4508"/>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ID="9" grpId="5" fill="hold">
                                  <p:stCondLst>
                                    <p:cond delay="0"/>
                                  </p:stCondLst>
                                  <p:iterate type="el" backwards="0">
                                    <p:tmAbs val="0"/>
                                  </p:iterate>
                                  <p:childTnLst>
                                    <p:set>
                                      <p:cBhvr>
                                        <p:cTn id="24" fill="hold"/>
                                        <p:tgtEl>
                                          <p:spTgt spid="4503"/>
                                        </p:tgtEl>
                                        <p:attrNameLst>
                                          <p:attrName>style.visibility</p:attrName>
                                        </p:attrNameLst>
                                      </p:cBhvr>
                                      <p:to>
                                        <p:strVal val="visible"/>
                                      </p:to>
                                    </p:set>
                                    <p:animEffect filter="dissolve" transition="in">
                                      <p:cBhvr>
                                        <p:cTn id="25" dur="500"/>
                                        <p:tgtEl>
                                          <p:spTgt spid="45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506" grpId="2"/>
      <p:bldP build="whole" bldLvl="1" animBg="1" rev="0" advAuto="0" spid="4508" grpId="4"/>
      <p:bldP build="whole" bldLvl="1" animBg="1" rev="0" advAuto="0" spid="4503" grpId="5"/>
      <p:bldP build="whole" bldLvl="1" animBg="1" rev="0" advAuto="0" spid="4512" grpId="1"/>
      <p:bldP build="whole" bldLvl="1" animBg="1" rev="0" advAuto="0" spid="4505" grpId="3"/>
    </p:bldLst>
  </p:timing>
</p:sld>
</file>

<file path=ppt/slides/slide7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517" name="3-white.pdf" descr="3-white.pdf"/>
          <p:cNvPicPr>
            <a:picLocks noChangeAspect="1"/>
          </p:cNvPicPr>
          <p:nvPr/>
        </p:nvPicPr>
        <p:blipFill>
          <a:blip r:embed="rId3">
            <a:extLst/>
          </a:blip>
          <a:stretch>
            <a:fillRect/>
          </a:stretch>
        </p:blipFill>
        <p:spPr>
          <a:xfrm>
            <a:off x="339675" y="1510927"/>
            <a:ext cx="12665125" cy="5863485"/>
          </a:xfrm>
          <a:prstGeom prst="rect">
            <a:avLst/>
          </a:prstGeom>
          <a:ln w="12700">
            <a:miter lim="400000"/>
          </a:ln>
        </p:spPr>
      </p:pic>
      <p:sp>
        <p:nvSpPr>
          <p:cNvPr id="4518" name="Popular hosting services are prime targets for attack"/>
          <p:cNvSpPr txBox="1"/>
          <p:nvPr/>
        </p:nvSpPr>
        <p:spPr>
          <a:xfrm>
            <a:off x="1590178" y="7865074"/>
            <a:ext cx="9824444" cy="622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0" sz="3600">
                <a:solidFill>
                  <a:srgbClr val="FFD12A"/>
                </a:solidFill>
                <a:latin typeface="Gill Sans"/>
                <a:ea typeface="Gill Sans"/>
                <a:cs typeface="Gill Sans"/>
                <a:sym typeface="Gill Sans"/>
              </a:defRPr>
            </a:pPr>
            <a:r>
              <a:t>Popular hosting services are prime targets </a:t>
            </a:r>
            <a:r>
              <a:rPr>
                <a:solidFill>
                  <a:schemeClr val="accent5">
                    <a:hueOff val="89162"/>
                    <a:satOff val="9554"/>
                    <a:lumOff val="16296"/>
                  </a:schemeClr>
                </a:solidFill>
              </a:rPr>
              <a:t>for attack</a:t>
            </a:r>
          </a:p>
        </p:txBody>
      </p:sp>
      <p:sp>
        <p:nvSpPr>
          <p:cNvPr id="4519" name="&gt;40% of all sites, 10 providers"/>
          <p:cNvSpPr txBox="1"/>
          <p:nvPr/>
        </p:nvSpPr>
        <p:spPr>
          <a:xfrm>
            <a:off x="5188356" y="4023471"/>
            <a:ext cx="5184032" cy="533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800">
                <a:solidFill>
                  <a:srgbClr val="FFD12A"/>
                </a:solidFill>
                <a:latin typeface="Helvetica"/>
                <a:ea typeface="Helvetica"/>
                <a:cs typeface="Helvetica"/>
                <a:sym typeface="Helvetica"/>
              </a:defRPr>
            </a:lvl1pPr>
          </a:lstStyle>
          <a:p>
            <a:pPr/>
            <a:r>
              <a:t>&gt;40% of all sites, 10 providers</a:t>
            </a:r>
          </a:p>
        </p:txBody>
      </p:sp>
      <p:sp>
        <p:nvSpPr>
          <p:cNvPr id="4520" name="Line"/>
          <p:cNvSpPr/>
          <p:nvPr/>
        </p:nvSpPr>
        <p:spPr>
          <a:xfrm flipV="1">
            <a:off x="4050234" y="4264771"/>
            <a:ext cx="1" cy="1993380"/>
          </a:xfrm>
          <a:prstGeom prst="line">
            <a:avLst/>
          </a:prstGeom>
          <a:ln w="63500">
            <a:solidFill>
              <a:srgbClr val="FFD12A"/>
            </a:solidFill>
            <a:prstDash val="sysDot"/>
            <a:miter lim="400000"/>
          </a:ln>
        </p:spPr>
        <p:txBody>
          <a:bodyPr lIns="50800" tIns="50800" rIns="50800" bIns="50800" anchor="ctr"/>
          <a:lstStyle/>
          <a:p>
            <a:pPr>
              <a:defRPr b="0" sz="2600">
                <a:latin typeface="Helvetica Light"/>
                <a:ea typeface="Helvetica Light"/>
                <a:cs typeface="Helvetica Light"/>
                <a:sym typeface="Helvetica Light"/>
              </a:defRPr>
            </a:pPr>
          </a:p>
        </p:txBody>
      </p:sp>
      <p:sp>
        <p:nvSpPr>
          <p:cNvPr id="4521" name="Line"/>
          <p:cNvSpPr/>
          <p:nvPr/>
        </p:nvSpPr>
        <p:spPr>
          <a:xfrm>
            <a:off x="2384196" y="4321921"/>
            <a:ext cx="2664461" cy="1"/>
          </a:xfrm>
          <a:prstGeom prst="line">
            <a:avLst/>
          </a:prstGeom>
          <a:ln w="63500">
            <a:solidFill>
              <a:srgbClr val="FFD12A"/>
            </a:solidFill>
            <a:prstDash val="sysDot"/>
            <a:miter lim="400000"/>
          </a:ln>
        </p:spPr>
        <p:txBody>
          <a:bodyPr lIns="50800" tIns="50800" rIns="50800" bIns="50800" anchor="ctr"/>
          <a:lstStyle/>
          <a:p>
            <a:pPr>
              <a:defRPr b="0" sz="2600">
                <a:latin typeface="Helvetica Light"/>
                <a:ea typeface="Helvetica Light"/>
                <a:cs typeface="Helvetica Light"/>
                <a:sym typeface="Helvetica Light"/>
              </a:defRPr>
            </a:pPr>
          </a:p>
        </p:txBody>
      </p:sp>
      <p:sp>
        <p:nvSpPr>
          <p:cNvPr id="4522" name="Shape"/>
          <p:cNvSpPr/>
          <p:nvPr/>
        </p:nvSpPr>
        <p:spPr>
          <a:xfrm>
            <a:off x="2436545" y="1416260"/>
            <a:ext cx="9275366" cy="440610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782" y="0"/>
                </a:moveTo>
                <a:lnTo>
                  <a:pt x="9782" y="5311"/>
                </a:lnTo>
                <a:lnTo>
                  <a:pt x="5253" y="5311"/>
                </a:lnTo>
                <a:lnTo>
                  <a:pt x="5253" y="11162"/>
                </a:lnTo>
                <a:lnTo>
                  <a:pt x="0" y="11162"/>
                </a:lnTo>
                <a:lnTo>
                  <a:pt x="0" y="21600"/>
                </a:lnTo>
                <a:lnTo>
                  <a:pt x="11818" y="21600"/>
                </a:lnTo>
                <a:lnTo>
                  <a:pt x="11818" y="15750"/>
                </a:lnTo>
                <a:lnTo>
                  <a:pt x="17070" y="15750"/>
                </a:lnTo>
                <a:lnTo>
                  <a:pt x="17070" y="10438"/>
                </a:lnTo>
                <a:lnTo>
                  <a:pt x="21600" y="10438"/>
                </a:lnTo>
                <a:lnTo>
                  <a:pt x="21600" y="0"/>
                </a:lnTo>
                <a:lnTo>
                  <a:pt x="9782" y="0"/>
                </a:lnTo>
                <a:close/>
              </a:path>
            </a:pathLst>
          </a:custGeom>
          <a:solidFill>
            <a:srgbClr val="000000"/>
          </a:solidFill>
          <a:ln w="12700">
            <a:miter lim="400000"/>
          </a:ln>
        </p:spPr>
        <p:txBody>
          <a:bodyPr lIns="50800" tIns="50800" rIns="50800" bIns="50800" anchor="ctr"/>
          <a:lstStyle/>
          <a:p>
            <a:pPr>
              <a:defRPr b="0" sz="2600">
                <a:latin typeface="Helvetica Light"/>
                <a:ea typeface="Helvetica Light"/>
                <a:cs typeface="Helvetica Light"/>
                <a:sym typeface="Helvetica Light"/>
              </a:defRPr>
            </a:pPr>
          </a:p>
        </p:txBody>
      </p:sp>
      <p:sp>
        <p:nvSpPr>
          <p:cNvPr id="4523" name="Line"/>
          <p:cNvSpPr/>
          <p:nvPr/>
        </p:nvSpPr>
        <p:spPr>
          <a:xfrm>
            <a:off x="2972200" y="3619313"/>
            <a:ext cx="4432313" cy="1"/>
          </a:xfrm>
          <a:prstGeom prst="line">
            <a:avLst/>
          </a:prstGeom>
          <a:ln w="63500">
            <a:solidFill>
              <a:srgbClr val="FFFFFF"/>
            </a:solidFill>
            <a:prstDash val="sysDot"/>
            <a:miter lim="400000"/>
          </a:ln>
        </p:spPr>
        <p:txBody>
          <a:bodyPr lIns="50800" tIns="50800" rIns="50800" bIns="50800" anchor="ctr"/>
          <a:lstStyle/>
          <a:p>
            <a:pPr>
              <a:defRPr b="0" sz="2600">
                <a:latin typeface="Helvetica Light"/>
                <a:ea typeface="Helvetica Light"/>
                <a:cs typeface="Helvetica Light"/>
                <a:sym typeface="Helvetica Light"/>
              </a:defRPr>
            </a:pPr>
          </a:p>
        </p:txBody>
      </p:sp>
      <p:sp>
        <p:nvSpPr>
          <p:cNvPr id="4524" name="60% of Top 1K, same provider"/>
          <p:cNvSpPr txBox="1"/>
          <p:nvPr/>
        </p:nvSpPr>
        <p:spPr>
          <a:xfrm>
            <a:off x="7391811" y="3358963"/>
            <a:ext cx="5265466" cy="533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800">
                <a:latin typeface="Helvetica"/>
                <a:ea typeface="Helvetica"/>
                <a:cs typeface="Helvetica"/>
                <a:sym typeface="Helvetica"/>
              </a:defRPr>
            </a:lvl1pPr>
          </a:lstStyle>
          <a:p>
            <a:pPr/>
            <a:r>
              <a:t>60% of Top 1K, same provider </a:t>
            </a:r>
          </a:p>
        </p:txBody>
      </p:sp>
      <p:sp>
        <p:nvSpPr>
          <p:cNvPr id="4525" name="Shape"/>
          <p:cNvSpPr/>
          <p:nvPr/>
        </p:nvSpPr>
        <p:spPr>
          <a:xfrm>
            <a:off x="15471545" y="3175000"/>
            <a:ext cx="10234981" cy="49022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8715" y="0"/>
                </a:moveTo>
                <a:lnTo>
                  <a:pt x="8715" y="1173"/>
                </a:lnTo>
                <a:lnTo>
                  <a:pt x="0" y="1173"/>
                </a:lnTo>
                <a:lnTo>
                  <a:pt x="0" y="21600"/>
                </a:lnTo>
                <a:lnTo>
                  <a:pt x="12885" y="21600"/>
                </a:lnTo>
                <a:lnTo>
                  <a:pt x="12885" y="15612"/>
                </a:lnTo>
                <a:lnTo>
                  <a:pt x="21600" y="15612"/>
                </a:lnTo>
                <a:lnTo>
                  <a:pt x="21600" y="0"/>
                </a:lnTo>
                <a:lnTo>
                  <a:pt x="8715" y="0"/>
                </a:lnTo>
                <a:close/>
              </a:path>
            </a:pathLst>
          </a:custGeom>
          <a:solidFill>
            <a:srgbClr val="000000"/>
          </a:solidFill>
          <a:ln w="12700">
            <a:miter lim="400000"/>
          </a:ln>
        </p:spPr>
        <p:txBody>
          <a:bodyPr lIns="50800" tIns="50800" rIns="50800" bIns="50800" anchor="ctr"/>
          <a:lstStyle/>
          <a:p>
            <a:pPr>
              <a:defRPr b="0" sz="2600">
                <a:latin typeface="Helvetica Light"/>
                <a:ea typeface="Helvetica Light"/>
                <a:cs typeface="Helvetica Light"/>
                <a:sym typeface="Helvetica Light"/>
              </a:defRPr>
            </a:pPr>
          </a:p>
        </p:txBody>
      </p:sp>
      <p:sp>
        <p:nvSpPr>
          <p:cNvPr id="4526" name="New Attack Targets"/>
          <p:cNvSpPr txBox="1"/>
          <p:nvPr/>
        </p:nvSpPr>
        <p:spPr>
          <a:xfrm>
            <a:off x="707135" y="-225939"/>
            <a:ext cx="11417301" cy="19558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lstStyle>
            <a:lvl1pPr>
              <a:defRPr b="0" sz="5600">
                <a:solidFill>
                  <a:srgbClr val="FFE44F"/>
                </a:solidFill>
                <a:latin typeface="Gill Sans"/>
                <a:ea typeface="Gill Sans"/>
                <a:cs typeface="Gill Sans"/>
                <a:sym typeface="Gill Sans"/>
              </a:defRPr>
            </a:lvl1pPr>
          </a:lstStyle>
          <a:p>
            <a:pPr/>
            <a:r>
              <a:t>New Attack Targets</a:t>
            </a:r>
          </a:p>
        </p:txBody>
      </p:sp>
      <p:sp>
        <p:nvSpPr>
          <p:cNvPr id="4527" name="Rectangle"/>
          <p:cNvSpPr/>
          <p:nvPr/>
        </p:nvSpPr>
        <p:spPr>
          <a:xfrm>
            <a:off x="2437046" y="1858467"/>
            <a:ext cx="3802245" cy="1840182"/>
          </a:xfrm>
          <a:prstGeom prst="rect">
            <a:avLst/>
          </a:prstGeom>
          <a:solidFill>
            <a:srgbClr val="000000"/>
          </a:solidFill>
          <a:ln w="12700">
            <a:miter lim="400000"/>
          </a:ln>
        </p:spPr>
        <p:txBody>
          <a:bodyPr lIns="50800" tIns="50800" rIns="50800" bIns="50800" anchor="ctr"/>
          <a:lstStyle/>
          <a:p>
            <a:pPr>
              <a:defRPr b="0" sz="2200">
                <a:latin typeface="+mn-lt"/>
                <a:ea typeface="+mn-ea"/>
                <a:cs typeface="+mn-cs"/>
                <a:sym typeface="Helvetica Neue Medium"/>
              </a:defRPr>
            </a:pPr>
          </a:p>
        </p:txBody>
      </p:sp>
      <p:sp>
        <p:nvSpPr>
          <p:cNvPr id="4528" name="Text"/>
          <p:cNvSpPr txBox="1"/>
          <p:nvPr/>
        </p:nvSpPr>
        <p:spPr>
          <a:xfrm>
            <a:off x="11963814" y="9230318"/>
            <a:ext cx="368504" cy="342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defRPr sz="1600">
                <a:solidFill>
                  <a:srgbClr val="FFFB00"/>
                </a:solidFill>
                <a:latin typeface="Gill Sans"/>
                <a:ea typeface="Gill Sans"/>
                <a:cs typeface="Gill Sans"/>
                <a:sym typeface="Gill Sans"/>
              </a:defRPr>
            </a:lvl1pPr>
          </a:lstStyle>
          <a:p>
            <a:pPr/>
            <a:fld id="{86CB4B4D-7CA3-9044-876B-883B54F8677D}" type="slidenum"/>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xit" nodeType="clickEffect" presetSubtype="8" presetID="22" grpId="1" fill="hold">
                                  <p:stCondLst>
                                    <p:cond delay="0"/>
                                  </p:stCondLst>
                                  <p:iterate type="el" backwards="0">
                                    <p:tmAbs val="0"/>
                                  </p:iterate>
                                  <p:childTnLst>
                                    <p:animEffect filter="wipe(left)" transition="out">
                                      <p:cBhvr>
                                        <p:cTn id="6" dur="400" fill="hold"/>
                                        <p:tgtEl>
                                          <p:spTgt spid="4527"/>
                                        </p:tgtEl>
                                      </p:cBhvr>
                                    </p:animEffect>
                                    <p:set>
                                      <p:cBhvr>
                                        <p:cTn id="7" fill="hold">
                                          <p:stCondLst>
                                            <p:cond delay="399"/>
                                          </p:stCondLst>
                                        </p:cTn>
                                        <p:tgtEl>
                                          <p:spTgt spid="4527"/>
                                        </p:tgtEl>
                                        <p:attrNameLst>
                                          <p:attrName>style.visibility</p:attrName>
                                        </p:attrNameLst>
                                      </p:cBhvr>
                                      <p:to>
                                        <p:strVal val="hidden"/>
                                      </p:to>
                                    </p:set>
                                  </p:childTnLst>
                                </p:cTn>
                              </p:par>
                            </p:childTnLst>
                          </p:cTn>
                        </p:par>
                        <p:par>
                          <p:cTn id="8" fill="hold">
                            <p:stCondLst>
                              <p:cond delay="400"/>
                            </p:stCondLst>
                            <p:childTnLst>
                              <p:par>
                                <p:cTn id="9" presetClass="entr" nodeType="afterEffect" presetSubtype="8" presetID="22" grpId="2" fill="hold">
                                  <p:stCondLst>
                                    <p:cond delay="0"/>
                                  </p:stCondLst>
                                  <p:iterate type="el" backwards="0">
                                    <p:tmAbs val="0"/>
                                  </p:iterate>
                                  <p:childTnLst>
                                    <p:set>
                                      <p:cBhvr>
                                        <p:cTn id="10" fill="hold"/>
                                        <p:tgtEl>
                                          <p:spTgt spid="4523"/>
                                        </p:tgtEl>
                                        <p:attrNameLst>
                                          <p:attrName>style.visibility</p:attrName>
                                        </p:attrNameLst>
                                      </p:cBhvr>
                                      <p:to>
                                        <p:strVal val="visible"/>
                                      </p:to>
                                    </p:set>
                                    <p:animEffect filter="wipe(left)" transition="in">
                                      <p:cBhvr>
                                        <p:cTn id="11" dur="500"/>
                                        <p:tgtEl>
                                          <p:spTgt spid="4523"/>
                                        </p:tgtEl>
                                      </p:cBhvr>
                                    </p:animEffect>
                                  </p:childTnLst>
                                </p:cTn>
                              </p:par>
                            </p:childTnLst>
                          </p:cTn>
                        </p:par>
                        <p:par>
                          <p:cTn id="12" fill="hold">
                            <p:stCondLst>
                              <p:cond delay="900"/>
                            </p:stCondLst>
                            <p:childTnLst>
                              <p:par>
                                <p:cTn id="13" presetClass="entr" nodeType="afterEffect" presetID="9" grpId="3" fill="hold">
                                  <p:stCondLst>
                                    <p:cond delay="0"/>
                                  </p:stCondLst>
                                  <p:iterate type="el" backwards="0">
                                    <p:tmAbs val="0"/>
                                  </p:iterate>
                                  <p:childTnLst>
                                    <p:set>
                                      <p:cBhvr>
                                        <p:cTn id="14" fill="hold"/>
                                        <p:tgtEl>
                                          <p:spTgt spid="4524"/>
                                        </p:tgtEl>
                                        <p:attrNameLst>
                                          <p:attrName>style.visibility</p:attrName>
                                        </p:attrNameLst>
                                      </p:cBhvr>
                                      <p:to>
                                        <p:strVal val="visible"/>
                                      </p:to>
                                    </p:set>
                                    <p:animEffect filter="dissolve" transition="in">
                                      <p:cBhvr>
                                        <p:cTn id="15" dur="500"/>
                                        <p:tgtEl>
                                          <p:spTgt spid="4524"/>
                                        </p:tgtEl>
                                      </p:cBhvr>
                                    </p:animEffect>
                                  </p:childTnLst>
                                </p:cTn>
                              </p:par>
                            </p:childTnLst>
                          </p:cTn>
                        </p:par>
                      </p:childTnLst>
                    </p:cTn>
                  </p:par>
                  <p:par>
                    <p:cTn id="16" fill="hold">
                      <p:stCondLst>
                        <p:cond delay="indefinite"/>
                      </p:stCondLst>
                      <p:childTnLst>
                        <p:par>
                          <p:cTn id="17" fill="hold">
                            <p:stCondLst>
                              <p:cond delay="0"/>
                            </p:stCondLst>
                            <p:childTnLst>
                              <p:par>
                                <p:cTn id="18" presetClass="exit" nodeType="clickEffect" presetID="9" grpId="4" fill="hold">
                                  <p:stCondLst>
                                    <p:cond delay="0"/>
                                  </p:stCondLst>
                                  <p:iterate type="el" backwards="0">
                                    <p:tmAbs val="0"/>
                                  </p:iterate>
                                  <p:childTnLst>
                                    <p:animEffect filter="dissolve" transition="out">
                                      <p:cBhvr>
                                        <p:cTn id="19" dur="500" fill="hold"/>
                                        <p:tgtEl>
                                          <p:spTgt spid="4522"/>
                                        </p:tgtEl>
                                      </p:cBhvr>
                                    </p:animEffect>
                                    <p:set>
                                      <p:cBhvr>
                                        <p:cTn id="20" fill="hold">
                                          <p:stCondLst>
                                            <p:cond delay="499"/>
                                          </p:stCondLst>
                                        </p:cTn>
                                        <p:tgtEl>
                                          <p:spTgt spid="452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4" presetID="22" grpId="5" fill="hold">
                                  <p:stCondLst>
                                    <p:cond delay="0"/>
                                  </p:stCondLst>
                                  <p:iterate type="el" backwards="0">
                                    <p:tmAbs val="0"/>
                                  </p:iterate>
                                  <p:childTnLst>
                                    <p:set>
                                      <p:cBhvr>
                                        <p:cTn id="24" fill="hold"/>
                                        <p:tgtEl>
                                          <p:spTgt spid="4520"/>
                                        </p:tgtEl>
                                        <p:attrNameLst>
                                          <p:attrName>style.visibility</p:attrName>
                                        </p:attrNameLst>
                                      </p:cBhvr>
                                      <p:to>
                                        <p:strVal val="visible"/>
                                      </p:to>
                                    </p:set>
                                    <p:animEffect filter="wipe(down)" transition="in">
                                      <p:cBhvr>
                                        <p:cTn id="25" dur="500"/>
                                        <p:tgtEl>
                                          <p:spTgt spid="4520"/>
                                        </p:tgtEl>
                                      </p:cBhvr>
                                    </p:animEffect>
                                  </p:childTnLst>
                                </p:cTn>
                              </p:par>
                            </p:childTnLst>
                          </p:cTn>
                        </p:par>
                        <p:par>
                          <p:cTn id="26" fill="hold">
                            <p:stCondLst>
                              <p:cond delay="500"/>
                            </p:stCondLst>
                            <p:childTnLst>
                              <p:par>
                                <p:cTn id="27" presetClass="entr" nodeType="afterEffect" presetSubtype="8" presetID="22" grpId="6" fill="hold">
                                  <p:stCondLst>
                                    <p:cond delay="0"/>
                                  </p:stCondLst>
                                  <p:iterate type="el" backwards="0">
                                    <p:tmAbs val="0"/>
                                  </p:iterate>
                                  <p:childTnLst>
                                    <p:set>
                                      <p:cBhvr>
                                        <p:cTn id="28" fill="hold"/>
                                        <p:tgtEl>
                                          <p:spTgt spid="4521"/>
                                        </p:tgtEl>
                                        <p:attrNameLst>
                                          <p:attrName>style.visibility</p:attrName>
                                        </p:attrNameLst>
                                      </p:cBhvr>
                                      <p:to>
                                        <p:strVal val="visible"/>
                                      </p:to>
                                    </p:set>
                                    <p:animEffect filter="wipe(left)" transition="in">
                                      <p:cBhvr>
                                        <p:cTn id="29" dur="500"/>
                                        <p:tgtEl>
                                          <p:spTgt spid="4521"/>
                                        </p:tgtEl>
                                      </p:cBhvr>
                                    </p:animEffect>
                                  </p:childTnLst>
                                </p:cTn>
                              </p:par>
                            </p:childTnLst>
                          </p:cTn>
                        </p:par>
                        <p:par>
                          <p:cTn id="30" fill="hold">
                            <p:stCondLst>
                              <p:cond delay="1000"/>
                            </p:stCondLst>
                            <p:childTnLst>
                              <p:par>
                                <p:cTn id="31" presetClass="entr" nodeType="afterEffect" presetID="9" grpId="7" fill="hold">
                                  <p:stCondLst>
                                    <p:cond delay="0"/>
                                  </p:stCondLst>
                                  <p:iterate type="el" backwards="0">
                                    <p:tmAbs val="0"/>
                                  </p:iterate>
                                  <p:childTnLst>
                                    <p:set>
                                      <p:cBhvr>
                                        <p:cTn id="32" fill="hold"/>
                                        <p:tgtEl>
                                          <p:spTgt spid="4519"/>
                                        </p:tgtEl>
                                        <p:attrNameLst>
                                          <p:attrName>style.visibility</p:attrName>
                                        </p:attrNameLst>
                                      </p:cBhvr>
                                      <p:to>
                                        <p:strVal val="visible"/>
                                      </p:to>
                                    </p:set>
                                    <p:animEffect filter="dissolve" transition="in">
                                      <p:cBhvr>
                                        <p:cTn id="33" dur="500"/>
                                        <p:tgtEl>
                                          <p:spTgt spid="4519"/>
                                        </p:tgtEl>
                                      </p:cBhvr>
                                    </p:animEffect>
                                  </p:childTnLst>
                                </p:cTn>
                              </p:par>
                            </p:childTnLst>
                          </p:cTn>
                        </p:par>
                      </p:childTnLst>
                    </p:cTn>
                  </p:par>
                  <p:par>
                    <p:cTn id="34" fill="hold">
                      <p:stCondLst>
                        <p:cond delay="indefinite"/>
                      </p:stCondLst>
                      <p:childTnLst>
                        <p:par>
                          <p:cTn id="35" fill="hold">
                            <p:stCondLst>
                              <p:cond delay="0"/>
                            </p:stCondLst>
                            <p:childTnLst>
                              <p:par>
                                <p:cTn id="36" presetClass="entr" nodeType="clickEffect" presetID="9" grpId="8" fill="hold">
                                  <p:stCondLst>
                                    <p:cond delay="0"/>
                                  </p:stCondLst>
                                  <p:iterate type="el" backwards="0">
                                    <p:tmAbs val="0"/>
                                  </p:iterate>
                                  <p:childTnLst>
                                    <p:set>
                                      <p:cBhvr>
                                        <p:cTn id="37" fill="hold"/>
                                        <p:tgtEl>
                                          <p:spTgt spid="4518"/>
                                        </p:tgtEl>
                                        <p:attrNameLst>
                                          <p:attrName>style.visibility</p:attrName>
                                        </p:attrNameLst>
                                      </p:cBhvr>
                                      <p:to>
                                        <p:strVal val="visible"/>
                                      </p:to>
                                    </p:set>
                                    <p:animEffect filter="dissolve" transition="in">
                                      <p:cBhvr>
                                        <p:cTn id="38" dur="500"/>
                                        <p:tgtEl>
                                          <p:spTgt spid="45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521" grpId="6"/>
      <p:bldP build="whole" bldLvl="1" animBg="1" rev="0" advAuto="0" spid="4527" grpId="1"/>
      <p:bldP build="whole" bldLvl="1" animBg="1" rev="0" advAuto="0" spid="4522" grpId="4"/>
      <p:bldP build="whole" bldLvl="1" animBg="1" rev="0" advAuto="0" spid="4523" grpId="2"/>
      <p:bldP build="whole" bldLvl="1" animBg="1" rev="0" advAuto="0" spid="4519" grpId="7"/>
      <p:bldP build="whole" bldLvl="1" animBg="1" rev="0" advAuto="0" spid="4520" grpId="5"/>
      <p:bldP build="whole" bldLvl="1" animBg="1" rev="0" advAuto="0" spid="4518" grpId="8"/>
      <p:bldP build="whole" bldLvl="1" animBg="1" rev="0" advAuto="0" spid="4524" grpId="3"/>
    </p:bldLst>
  </p:timing>
</p:sld>
</file>

<file path=ppt/slides/slide7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32" name="Oval"/>
          <p:cNvSpPr/>
          <p:nvPr/>
        </p:nvSpPr>
        <p:spPr>
          <a:xfrm>
            <a:off x="3059023" y="2326910"/>
            <a:ext cx="2517772" cy="1635467"/>
          </a:xfrm>
          <a:prstGeom prst="ellipse">
            <a:avLst/>
          </a:prstGeom>
          <a:ln w="63500">
            <a:solidFill>
              <a:srgbClr val="FFFFFF"/>
            </a:solidFill>
            <a:prstDash val="sysDot"/>
            <a:miter lim="400000"/>
          </a:ln>
        </p:spPr>
        <p:txBody>
          <a:bodyPr lIns="50800" tIns="50800" rIns="50800" bIns="50800" anchor="ctr"/>
          <a:lstStyle/>
          <a:p>
            <a:pPr>
              <a:defRPr b="0" sz="2200">
                <a:latin typeface="+mn-lt"/>
                <a:ea typeface="+mn-ea"/>
                <a:cs typeface="+mn-cs"/>
                <a:sym typeface="Helvetica Neue Medium"/>
              </a:defRPr>
            </a:pPr>
          </a:p>
        </p:txBody>
      </p:sp>
      <p:sp>
        <p:nvSpPr>
          <p:cNvPr id="4533" name="Rounded Rectangle"/>
          <p:cNvSpPr/>
          <p:nvPr/>
        </p:nvSpPr>
        <p:spPr>
          <a:xfrm>
            <a:off x="2425298" y="2168891"/>
            <a:ext cx="1269909" cy="1951506"/>
          </a:xfrm>
          <a:prstGeom prst="roundRect">
            <a:avLst>
              <a:gd name="adj" fmla="val 15001"/>
            </a:avLst>
          </a:prstGeom>
          <a:solidFill>
            <a:srgbClr val="000000"/>
          </a:solidFill>
          <a:ln w="12700">
            <a:miter lim="400000"/>
          </a:ln>
        </p:spPr>
        <p:txBody>
          <a:bodyPr lIns="50800" tIns="50800" rIns="50800" bIns="50800" anchor="ctr"/>
          <a:lstStyle/>
          <a:p>
            <a:pPr>
              <a:defRPr b="0" sz="2200">
                <a:latin typeface="+mn-lt"/>
                <a:ea typeface="+mn-ea"/>
                <a:cs typeface="+mn-cs"/>
                <a:sym typeface="Helvetica Neue Medium"/>
              </a:defRPr>
            </a:pPr>
          </a:p>
        </p:txBody>
      </p:sp>
      <p:sp>
        <p:nvSpPr>
          <p:cNvPr id="4534" name="Summary"/>
          <p:cNvSpPr txBox="1"/>
          <p:nvPr>
            <p:ph type="title"/>
          </p:nvPr>
        </p:nvSpPr>
        <p:spPr>
          <a:prstGeom prst="rect">
            <a:avLst/>
          </a:prstGeom>
        </p:spPr>
        <p:txBody>
          <a:bodyPr/>
          <a:lstStyle/>
          <a:p>
            <a:pPr/>
            <a:r>
              <a:t>Summary</a:t>
            </a:r>
          </a:p>
        </p:txBody>
      </p:sp>
      <p:sp>
        <p:nvSpPr>
          <p:cNvPr id="4535"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536" name="Due to economic incentives, key sharing is prevalent in today’s web…"/>
          <p:cNvSpPr txBox="1"/>
          <p:nvPr/>
        </p:nvSpPr>
        <p:spPr>
          <a:xfrm>
            <a:off x="691848" y="4901287"/>
            <a:ext cx="11386149" cy="3263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731666" indent="-401466" algn="l">
              <a:spcBef>
                <a:spcPts val="500"/>
              </a:spcBef>
              <a:buSzPct val="100000"/>
              <a:buChar char="•"/>
              <a:defRPr b="0" sz="3400">
                <a:latin typeface="Gill Sans"/>
                <a:ea typeface="Gill Sans"/>
                <a:cs typeface="Gill Sans"/>
                <a:sym typeface="Gill Sans"/>
              </a:defRPr>
            </a:pPr>
            <a:r>
              <a:t>Due to economic incentives, </a:t>
            </a:r>
            <a:r>
              <a:rPr>
                <a:solidFill>
                  <a:schemeClr val="accent5">
                    <a:hueOff val="89162"/>
                    <a:satOff val="9554"/>
                    <a:lumOff val="16296"/>
                  </a:schemeClr>
                </a:solidFill>
              </a:rPr>
              <a:t>key sharing</a:t>
            </a:r>
            <a:r>
              <a:t> is prevalent in today’s web</a:t>
            </a:r>
          </a:p>
          <a:p>
            <a:pPr lvl="1" marL="1179004" indent="-417004" algn="l">
              <a:spcBef>
                <a:spcPts val="500"/>
              </a:spcBef>
              <a:buSzPct val="100000"/>
              <a:buChar char="•"/>
              <a:defRPr b="0" sz="3400">
                <a:latin typeface="Gill Sans"/>
                <a:ea typeface="Gill Sans"/>
                <a:cs typeface="Gill Sans"/>
                <a:sym typeface="Gill Sans"/>
              </a:defRPr>
            </a:pPr>
            <a:r>
              <a:rPr>
                <a:solidFill>
                  <a:schemeClr val="accent5">
                    <a:hueOff val="89162"/>
                    <a:satOff val="9554"/>
                    <a:lumOff val="16296"/>
                  </a:schemeClr>
                </a:solidFill>
              </a:rPr>
              <a:t>76.5%</a:t>
            </a:r>
            <a:r>
              <a:t> of keys are shared</a:t>
            </a:r>
          </a:p>
          <a:p>
            <a:pPr lvl="1" marL="1179004" indent="-417004" algn="l">
              <a:spcBef>
                <a:spcPts val="500"/>
              </a:spcBef>
              <a:buSzPct val="100000"/>
              <a:buChar char="•"/>
              <a:defRPr b="0" sz="3400">
                <a:latin typeface="Gill Sans"/>
                <a:ea typeface="Gill Sans"/>
                <a:cs typeface="Gill Sans"/>
                <a:sym typeface="Gill Sans"/>
              </a:defRPr>
            </a:pPr>
            <a:r>
              <a:rPr>
                <a:solidFill>
                  <a:schemeClr val="accent5">
                    <a:hueOff val="89162"/>
                    <a:satOff val="9554"/>
                    <a:lumOff val="16296"/>
                  </a:schemeClr>
                </a:solidFill>
              </a:rPr>
              <a:t>43.2%</a:t>
            </a:r>
            <a:r>
              <a:t> (of top 10K webpages) share the private keys</a:t>
            </a:r>
          </a:p>
          <a:p>
            <a:pPr lvl="1" marL="1179004" indent="-417004" algn="l">
              <a:spcBef>
                <a:spcPts val="500"/>
              </a:spcBef>
              <a:buSzPct val="100000"/>
              <a:buChar char="•"/>
              <a:defRPr b="0" sz="3400">
                <a:latin typeface="Gill Sans"/>
                <a:ea typeface="Gill Sans"/>
                <a:cs typeface="Gill Sans"/>
                <a:sym typeface="Gill Sans"/>
              </a:defRPr>
            </a:pPr>
            <a:r>
              <a:t>Compromising a single hosting provider could put </a:t>
            </a:r>
            <a:r>
              <a:rPr>
                <a:solidFill>
                  <a:schemeClr val="accent5">
                    <a:hueOff val="89162"/>
                    <a:satOff val="9554"/>
                    <a:lumOff val="16296"/>
                  </a:schemeClr>
                </a:solidFill>
              </a:rPr>
              <a:t>60%</a:t>
            </a:r>
            <a:r>
              <a:t> of top 1K webpages in danger</a:t>
            </a:r>
          </a:p>
        </p:txBody>
      </p:sp>
      <p:sp>
        <p:nvSpPr>
          <p:cNvPr id="4537" name="Man"/>
          <p:cNvSpPr/>
          <p:nvPr/>
        </p:nvSpPr>
        <p:spPr>
          <a:xfrm>
            <a:off x="8532216" y="1976286"/>
            <a:ext cx="858303" cy="2215848"/>
          </a:xfrm>
          <a:custGeom>
            <a:avLst/>
            <a:gdLst/>
            <a:ahLst/>
            <a:cxnLst>
              <a:cxn ang="0">
                <a:pos x="wd2" y="hd2"/>
              </a:cxn>
              <a:cxn ang="5400000">
                <a:pos x="wd2" y="hd2"/>
              </a:cxn>
              <a:cxn ang="10800000">
                <a:pos x="wd2" y="hd2"/>
              </a:cxn>
              <a:cxn ang="16200000">
                <a:pos x="wd2" y="hd2"/>
              </a:cxn>
            </a:cxnLst>
            <a:rect l="0" t="0" r="r" b="b"/>
            <a:pathLst>
              <a:path w="21470" h="21502" fill="norm" stroke="1" extrusionOk="0">
                <a:moveTo>
                  <a:pt x="10246" y="10"/>
                </a:moveTo>
                <a:cubicBezTo>
                  <a:pt x="9651" y="39"/>
                  <a:pt x="9052" y="142"/>
                  <a:pt x="8490" y="331"/>
                </a:cubicBezTo>
                <a:cubicBezTo>
                  <a:pt x="7409" y="697"/>
                  <a:pt x="7827" y="1471"/>
                  <a:pt x="7827" y="1471"/>
                </a:cubicBezTo>
                <a:cubicBezTo>
                  <a:pt x="7827" y="1471"/>
                  <a:pt x="7467" y="1472"/>
                  <a:pt x="7689" y="1837"/>
                </a:cubicBezTo>
                <a:cubicBezTo>
                  <a:pt x="7827" y="2069"/>
                  <a:pt x="7730" y="2122"/>
                  <a:pt x="8174" y="2197"/>
                </a:cubicBezTo>
                <a:cubicBezTo>
                  <a:pt x="8285" y="2477"/>
                  <a:pt x="8629" y="2493"/>
                  <a:pt x="8629" y="2983"/>
                </a:cubicBezTo>
                <a:cubicBezTo>
                  <a:pt x="8629" y="2988"/>
                  <a:pt x="8355" y="2978"/>
                  <a:pt x="8161" y="3134"/>
                </a:cubicBezTo>
                <a:cubicBezTo>
                  <a:pt x="8106" y="3177"/>
                  <a:pt x="8049" y="3322"/>
                  <a:pt x="7827" y="3359"/>
                </a:cubicBezTo>
                <a:cubicBezTo>
                  <a:pt x="6842" y="3542"/>
                  <a:pt x="4636" y="3731"/>
                  <a:pt x="4095" y="3941"/>
                </a:cubicBezTo>
                <a:cubicBezTo>
                  <a:pt x="3332" y="4237"/>
                  <a:pt x="185" y="6557"/>
                  <a:pt x="185" y="6783"/>
                </a:cubicBezTo>
                <a:cubicBezTo>
                  <a:pt x="185" y="7133"/>
                  <a:pt x="112" y="7369"/>
                  <a:pt x="306" y="7546"/>
                </a:cubicBezTo>
                <a:cubicBezTo>
                  <a:pt x="1138" y="8300"/>
                  <a:pt x="2140" y="9548"/>
                  <a:pt x="3388" y="10139"/>
                </a:cubicBezTo>
                <a:cubicBezTo>
                  <a:pt x="3555" y="10220"/>
                  <a:pt x="3874" y="10313"/>
                  <a:pt x="4290" y="10366"/>
                </a:cubicBezTo>
                <a:cubicBezTo>
                  <a:pt x="4706" y="10420"/>
                  <a:pt x="5414" y="10539"/>
                  <a:pt x="5400" y="10636"/>
                </a:cubicBezTo>
                <a:cubicBezTo>
                  <a:pt x="5261" y="11507"/>
                  <a:pt x="4984" y="13595"/>
                  <a:pt x="4775" y="14591"/>
                </a:cubicBezTo>
                <a:cubicBezTo>
                  <a:pt x="4637" y="15242"/>
                  <a:pt x="4526" y="15984"/>
                  <a:pt x="4429" y="16447"/>
                </a:cubicBezTo>
                <a:cubicBezTo>
                  <a:pt x="4262" y="17244"/>
                  <a:pt x="4221" y="18180"/>
                  <a:pt x="3666" y="19165"/>
                </a:cubicBezTo>
                <a:cubicBezTo>
                  <a:pt x="3416" y="19617"/>
                  <a:pt x="2972" y="20214"/>
                  <a:pt x="3250" y="20214"/>
                </a:cubicBezTo>
                <a:cubicBezTo>
                  <a:pt x="2833" y="20612"/>
                  <a:pt x="1236" y="20827"/>
                  <a:pt x="432" y="20913"/>
                </a:cubicBezTo>
                <a:cubicBezTo>
                  <a:pt x="154" y="20940"/>
                  <a:pt x="-25" y="21043"/>
                  <a:pt x="3" y="21156"/>
                </a:cubicBezTo>
                <a:lnTo>
                  <a:pt x="29" y="21225"/>
                </a:lnTo>
                <a:cubicBezTo>
                  <a:pt x="43" y="21311"/>
                  <a:pt x="324" y="21344"/>
                  <a:pt x="393" y="21344"/>
                </a:cubicBezTo>
                <a:cubicBezTo>
                  <a:pt x="837" y="21376"/>
                  <a:pt x="2207" y="21461"/>
                  <a:pt x="3206" y="21305"/>
                </a:cubicBezTo>
                <a:cubicBezTo>
                  <a:pt x="4371" y="21128"/>
                  <a:pt x="5857" y="21247"/>
                  <a:pt x="7008" y="21188"/>
                </a:cubicBezTo>
                <a:cubicBezTo>
                  <a:pt x="7355" y="21171"/>
                  <a:pt x="7398" y="20692"/>
                  <a:pt x="7259" y="20471"/>
                </a:cubicBezTo>
                <a:cubicBezTo>
                  <a:pt x="7218" y="20407"/>
                  <a:pt x="7134" y="20375"/>
                  <a:pt x="7134" y="20375"/>
                </a:cubicBezTo>
                <a:lnTo>
                  <a:pt x="7190" y="20412"/>
                </a:lnTo>
                <a:cubicBezTo>
                  <a:pt x="7773" y="20434"/>
                  <a:pt x="8367" y="17905"/>
                  <a:pt x="8742" y="15860"/>
                </a:cubicBezTo>
                <a:cubicBezTo>
                  <a:pt x="8908" y="14999"/>
                  <a:pt x="10033" y="13116"/>
                  <a:pt x="10394" y="12497"/>
                </a:cubicBezTo>
                <a:cubicBezTo>
                  <a:pt x="10421" y="12443"/>
                  <a:pt x="10630" y="12443"/>
                  <a:pt x="10658" y="12497"/>
                </a:cubicBezTo>
                <a:cubicBezTo>
                  <a:pt x="10880" y="12987"/>
                  <a:pt x="11168" y="14031"/>
                  <a:pt x="11473" y="14757"/>
                </a:cubicBezTo>
                <a:cubicBezTo>
                  <a:pt x="11542" y="14924"/>
                  <a:pt x="11753" y="15564"/>
                  <a:pt x="11781" y="15968"/>
                </a:cubicBezTo>
                <a:cubicBezTo>
                  <a:pt x="11892" y="17206"/>
                  <a:pt x="11572" y="19842"/>
                  <a:pt x="12002" y="20175"/>
                </a:cubicBezTo>
                <a:cubicBezTo>
                  <a:pt x="12002" y="20175"/>
                  <a:pt x="11906" y="20682"/>
                  <a:pt x="11490" y="21053"/>
                </a:cubicBezTo>
                <a:cubicBezTo>
                  <a:pt x="10908" y="21575"/>
                  <a:pt x="13763" y="21580"/>
                  <a:pt x="14568" y="21381"/>
                </a:cubicBezTo>
                <a:cubicBezTo>
                  <a:pt x="15608" y="21128"/>
                  <a:pt x="14986" y="20682"/>
                  <a:pt x="15028" y="20488"/>
                </a:cubicBezTo>
                <a:cubicBezTo>
                  <a:pt x="15125" y="20316"/>
                  <a:pt x="15333" y="20316"/>
                  <a:pt x="15444" y="19950"/>
                </a:cubicBezTo>
                <a:cubicBezTo>
                  <a:pt x="15763" y="18841"/>
                  <a:pt x="15485" y="17442"/>
                  <a:pt x="15513" y="16318"/>
                </a:cubicBezTo>
                <a:cubicBezTo>
                  <a:pt x="15527" y="15946"/>
                  <a:pt x="15886" y="15230"/>
                  <a:pt x="15886" y="14229"/>
                </a:cubicBezTo>
                <a:cubicBezTo>
                  <a:pt x="15886" y="13223"/>
                  <a:pt x="15888" y="12330"/>
                  <a:pt x="15721" y="11431"/>
                </a:cubicBezTo>
                <a:cubicBezTo>
                  <a:pt x="15610" y="10839"/>
                  <a:pt x="16110" y="10802"/>
                  <a:pt x="15652" y="10044"/>
                </a:cubicBezTo>
                <a:cubicBezTo>
                  <a:pt x="17247" y="10108"/>
                  <a:pt x="17453" y="10054"/>
                  <a:pt x="17967" y="9801"/>
                </a:cubicBezTo>
                <a:cubicBezTo>
                  <a:pt x="19312" y="9123"/>
                  <a:pt x="20798" y="7585"/>
                  <a:pt x="21062" y="7321"/>
                </a:cubicBezTo>
                <a:cubicBezTo>
                  <a:pt x="21575" y="7278"/>
                  <a:pt x="21546" y="6846"/>
                  <a:pt x="21296" y="6534"/>
                </a:cubicBezTo>
                <a:cubicBezTo>
                  <a:pt x="21226" y="6453"/>
                  <a:pt x="20909" y="6465"/>
                  <a:pt x="20854" y="6384"/>
                </a:cubicBezTo>
                <a:cubicBezTo>
                  <a:pt x="20424" y="5755"/>
                  <a:pt x="17691" y="4302"/>
                  <a:pt x="17247" y="3990"/>
                </a:cubicBezTo>
                <a:cubicBezTo>
                  <a:pt x="16859" y="3715"/>
                  <a:pt x="14264" y="3516"/>
                  <a:pt x="13376" y="3381"/>
                </a:cubicBezTo>
                <a:cubicBezTo>
                  <a:pt x="13237" y="3360"/>
                  <a:pt x="13085" y="3300"/>
                  <a:pt x="13029" y="3247"/>
                </a:cubicBezTo>
                <a:cubicBezTo>
                  <a:pt x="13001" y="3225"/>
                  <a:pt x="12988" y="3204"/>
                  <a:pt x="12960" y="3183"/>
                </a:cubicBezTo>
                <a:cubicBezTo>
                  <a:pt x="12724" y="2984"/>
                  <a:pt x="12392" y="2989"/>
                  <a:pt x="12392" y="2989"/>
                </a:cubicBezTo>
                <a:cubicBezTo>
                  <a:pt x="12350" y="2839"/>
                  <a:pt x="12319" y="2714"/>
                  <a:pt x="12444" y="2628"/>
                </a:cubicBezTo>
                <a:cubicBezTo>
                  <a:pt x="12610" y="2504"/>
                  <a:pt x="12750" y="2364"/>
                  <a:pt x="12847" y="2219"/>
                </a:cubicBezTo>
                <a:cubicBezTo>
                  <a:pt x="13041" y="2203"/>
                  <a:pt x="13196" y="2213"/>
                  <a:pt x="13376" y="1933"/>
                </a:cubicBezTo>
                <a:cubicBezTo>
                  <a:pt x="13445" y="1810"/>
                  <a:pt x="13748" y="1482"/>
                  <a:pt x="13276" y="1471"/>
                </a:cubicBezTo>
                <a:cubicBezTo>
                  <a:pt x="13373" y="1245"/>
                  <a:pt x="13679" y="444"/>
                  <a:pt x="12500" y="272"/>
                </a:cubicBezTo>
                <a:cubicBezTo>
                  <a:pt x="12154" y="223"/>
                  <a:pt x="12141" y="153"/>
                  <a:pt x="11989" y="126"/>
                </a:cubicBezTo>
                <a:cubicBezTo>
                  <a:pt x="11434" y="23"/>
                  <a:pt x="10841" y="-20"/>
                  <a:pt x="10246" y="10"/>
                </a:cubicBezTo>
                <a:close/>
                <a:moveTo>
                  <a:pt x="16042" y="6038"/>
                </a:moveTo>
                <a:cubicBezTo>
                  <a:pt x="16175" y="6060"/>
                  <a:pt x="16316" y="6123"/>
                  <a:pt x="16371" y="6147"/>
                </a:cubicBezTo>
                <a:cubicBezTo>
                  <a:pt x="17342" y="6567"/>
                  <a:pt x="18104" y="6825"/>
                  <a:pt x="18201" y="6955"/>
                </a:cubicBezTo>
                <a:cubicBezTo>
                  <a:pt x="18270" y="7186"/>
                  <a:pt x="18326" y="7449"/>
                  <a:pt x="18326" y="7449"/>
                </a:cubicBezTo>
                <a:cubicBezTo>
                  <a:pt x="18326" y="7449"/>
                  <a:pt x="17454" y="9005"/>
                  <a:pt x="17052" y="9124"/>
                </a:cubicBezTo>
                <a:cubicBezTo>
                  <a:pt x="16802" y="9205"/>
                  <a:pt x="15790" y="8946"/>
                  <a:pt x="15236" y="8972"/>
                </a:cubicBezTo>
                <a:cubicBezTo>
                  <a:pt x="15236" y="8703"/>
                  <a:pt x="15249" y="8450"/>
                  <a:pt x="15305" y="7950"/>
                </a:cubicBezTo>
                <a:cubicBezTo>
                  <a:pt x="15374" y="7347"/>
                  <a:pt x="15692" y="6443"/>
                  <a:pt x="15747" y="6174"/>
                </a:cubicBezTo>
                <a:cubicBezTo>
                  <a:pt x="15782" y="6034"/>
                  <a:pt x="15908" y="6016"/>
                  <a:pt x="16042" y="6038"/>
                </a:cubicBezTo>
                <a:close/>
                <a:moveTo>
                  <a:pt x="5001" y="6053"/>
                </a:moveTo>
                <a:cubicBezTo>
                  <a:pt x="5137" y="6043"/>
                  <a:pt x="5286" y="6074"/>
                  <a:pt x="5317" y="6131"/>
                </a:cubicBezTo>
                <a:cubicBezTo>
                  <a:pt x="5456" y="6389"/>
                  <a:pt x="5454" y="6740"/>
                  <a:pt x="5551" y="7133"/>
                </a:cubicBezTo>
                <a:cubicBezTo>
                  <a:pt x="5704" y="7752"/>
                  <a:pt x="5968" y="8369"/>
                  <a:pt x="5898" y="8735"/>
                </a:cubicBezTo>
                <a:cubicBezTo>
                  <a:pt x="5870" y="8918"/>
                  <a:pt x="5912" y="9091"/>
                  <a:pt x="5898" y="9107"/>
                </a:cubicBezTo>
                <a:cubicBezTo>
                  <a:pt x="5898" y="9107"/>
                  <a:pt x="5413" y="9295"/>
                  <a:pt x="5205" y="9322"/>
                </a:cubicBezTo>
                <a:cubicBezTo>
                  <a:pt x="4899" y="9355"/>
                  <a:pt x="4593" y="9462"/>
                  <a:pt x="4537" y="9430"/>
                </a:cubicBezTo>
                <a:cubicBezTo>
                  <a:pt x="4149" y="9150"/>
                  <a:pt x="3152" y="7622"/>
                  <a:pt x="3042" y="7385"/>
                </a:cubicBezTo>
                <a:cubicBezTo>
                  <a:pt x="3097" y="7251"/>
                  <a:pt x="3139" y="7062"/>
                  <a:pt x="3167" y="6965"/>
                </a:cubicBezTo>
                <a:cubicBezTo>
                  <a:pt x="3181" y="6922"/>
                  <a:pt x="3206" y="6884"/>
                  <a:pt x="3276" y="6852"/>
                </a:cubicBezTo>
                <a:cubicBezTo>
                  <a:pt x="3539" y="6701"/>
                  <a:pt x="4330" y="6260"/>
                  <a:pt x="4871" y="6077"/>
                </a:cubicBezTo>
                <a:cubicBezTo>
                  <a:pt x="4909" y="6063"/>
                  <a:pt x="4955" y="6057"/>
                  <a:pt x="5001" y="6053"/>
                </a:cubicBezTo>
                <a:close/>
              </a:path>
            </a:pathLst>
          </a:custGeom>
          <a:solidFill>
            <a:schemeClr val="accent4"/>
          </a:solidFill>
          <a:ln w="12700">
            <a:miter lim="400000"/>
          </a:ln>
        </p:spPr>
        <p:txBody>
          <a:bodyPr lIns="50800" tIns="50800" rIns="50800" bIns="50800" anchor="ctr"/>
          <a:lstStyle/>
          <a:p>
            <a:pPr>
              <a:defRPr b="0" sz="2200">
                <a:latin typeface="+mn-lt"/>
                <a:ea typeface="+mn-ea"/>
                <a:cs typeface="+mn-cs"/>
                <a:sym typeface="Helvetica Neue Medium"/>
              </a:defRPr>
            </a:pPr>
          </a:p>
        </p:txBody>
      </p:sp>
      <p:sp>
        <p:nvSpPr>
          <p:cNvPr id="4538" name="Line"/>
          <p:cNvSpPr/>
          <p:nvPr/>
        </p:nvSpPr>
        <p:spPr>
          <a:xfrm>
            <a:off x="5762649" y="3243924"/>
            <a:ext cx="2403369" cy="1"/>
          </a:xfrm>
          <a:prstGeom prst="line">
            <a:avLst/>
          </a:prstGeom>
          <a:ln w="88900">
            <a:solidFill>
              <a:srgbClr val="FFFFFF"/>
            </a:solidFill>
            <a:miter lim="400000"/>
            <a:tailEnd type="triangle"/>
          </a:ln>
        </p:spPr>
        <p:txBody>
          <a:bodyPr lIns="50800" tIns="50800" rIns="50800" bIns="50800" anchor="ctr"/>
          <a:lstStyle/>
          <a:p>
            <a:pPr>
              <a:defRPr b="0" sz="2200">
                <a:latin typeface="+mn-lt"/>
                <a:ea typeface="+mn-ea"/>
                <a:cs typeface="+mn-cs"/>
                <a:sym typeface="Helvetica Neue Medium"/>
              </a:defRPr>
            </a:pPr>
          </a:p>
        </p:txBody>
      </p:sp>
      <p:grpSp>
        <p:nvGrpSpPr>
          <p:cNvPr id="4546" name="Group"/>
          <p:cNvGrpSpPr/>
          <p:nvPr/>
        </p:nvGrpSpPr>
        <p:grpSpPr>
          <a:xfrm rot="2700000">
            <a:off x="3721639" y="2349122"/>
            <a:ext cx="1532726" cy="1470175"/>
            <a:chOff x="0" y="0"/>
            <a:chExt cx="1532725" cy="1470174"/>
          </a:xfrm>
        </p:grpSpPr>
        <p:sp>
          <p:nvSpPr>
            <p:cNvPr id="4539" name="Line"/>
            <p:cNvSpPr/>
            <p:nvPr/>
          </p:nvSpPr>
          <p:spPr>
            <a:xfrm>
              <a:off x="0" y="519518"/>
              <a:ext cx="1141541" cy="95065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EBB20"/>
            </a:solidFill>
            <a:ln w="25400" cap="flat">
              <a:solidFill>
                <a:srgbClr val="0A5C0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540" name="Line"/>
            <p:cNvSpPr/>
            <p:nvPr/>
          </p:nvSpPr>
          <p:spPr>
            <a:xfrm flipV="1">
              <a:off x="54922" y="666210"/>
              <a:ext cx="747410" cy="770244"/>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541" name="Line"/>
            <p:cNvSpPr/>
            <p:nvPr/>
          </p:nvSpPr>
          <p:spPr>
            <a:xfrm flipV="1">
              <a:off x="561564" y="744871"/>
              <a:ext cx="339984" cy="350369"/>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542" name="Line"/>
            <p:cNvSpPr/>
            <p:nvPr/>
          </p:nvSpPr>
          <p:spPr>
            <a:xfrm flipV="1">
              <a:off x="49406" y="645759"/>
              <a:ext cx="733082" cy="755478"/>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543" name="Line"/>
            <p:cNvSpPr/>
            <p:nvPr/>
          </p:nvSpPr>
          <p:spPr>
            <a:xfrm flipV="1">
              <a:off x="530001" y="748011"/>
              <a:ext cx="331863" cy="342002"/>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544" name="Oval"/>
            <p:cNvSpPr/>
            <p:nvPr/>
          </p:nvSpPr>
          <p:spPr>
            <a:xfrm>
              <a:off x="691406" y="0"/>
              <a:ext cx="841320" cy="867022"/>
            </a:xfrm>
            <a:prstGeom prst="ellipse">
              <a:avLst/>
            </a:prstGeom>
            <a:solidFill>
              <a:srgbClr val="06BC00"/>
            </a:solidFill>
            <a:ln w="38100" cap="flat">
              <a:solidFill>
                <a:srgbClr val="015400"/>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545" name="Oval"/>
            <p:cNvSpPr/>
            <p:nvPr/>
          </p:nvSpPr>
          <p:spPr>
            <a:xfrm>
              <a:off x="1127811" y="127628"/>
              <a:ext cx="271926" cy="280233"/>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sp>
        <p:nvSpPr>
          <p:cNvPr id="4547" name="Man"/>
          <p:cNvSpPr/>
          <p:nvPr/>
        </p:nvSpPr>
        <p:spPr>
          <a:xfrm>
            <a:off x="3426316" y="3279360"/>
            <a:ext cx="290189" cy="749168"/>
          </a:xfrm>
          <a:custGeom>
            <a:avLst/>
            <a:gdLst/>
            <a:ahLst/>
            <a:cxnLst>
              <a:cxn ang="0">
                <a:pos x="wd2" y="hd2"/>
              </a:cxn>
              <a:cxn ang="5400000">
                <a:pos x="wd2" y="hd2"/>
              </a:cxn>
              <a:cxn ang="10800000">
                <a:pos x="wd2" y="hd2"/>
              </a:cxn>
              <a:cxn ang="16200000">
                <a:pos x="wd2" y="hd2"/>
              </a:cxn>
            </a:cxnLst>
            <a:rect l="0" t="0" r="r" b="b"/>
            <a:pathLst>
              <a:path w="21470" h="21502" fill="norm" stroke="1" extrusionOk="0">
                <a:moveTo>
                  <a:pt x="10246" y="10"/>
                </a:moveTo>
                <a:cubicBezTo>
                  <a:pt x="9651" y="39"/>
                  <a:pt x="9052" y="142"/>
                  <a:pt x="8490" y="331"/>
                </a:cubicBezTo>
                <a:cubicBezTo>
                  <a:pt x="7409" y="697"/>
                  <a:pt x="7827" y="1471"/>
                  <a:pt x="7827" y="1471"/>
                </a:cubicBezTo>
                <a:cubicBezTo>
                  <a:pt x="7827" y="1471"/>
                  <a:pt x="7467" y="1472"/>
                  <a:pt x="7689" y="1837"/>
                </a:cubicBezTo>
                <a:cubicBezTo>
                  <a:pt x="7827" y="2069"/>
                  <a:pt x="7730" y="2122"/>
                  <a:pt x="8174" y="2197"/>
                </a:cubicBezTo>
                <a:cubicBezTo>
                  <a:pt x="8285" y="2477"/>
                  <a:pt x="8629" y="2493"/>
                  <a:pt x="8629" y="2983"/>
                </a:cubicBezTo>
                <a:cubicBezTo>
                  <a:pt x="8629" y="2988"/>
                  <a:pt x="8355" y="2978"/>
                  <a:pt x="8161" y="3134"/>
                </a:cubicBezTo>
                <a:cubicBezTo>
                  <a:pt x="8106" y="3177"/>
                  <a:pt x="8049" y="3322"/>
                  <a:pt x="7827" y="3359"/>
                </a:cubicBezTo>
                <a:cubicBezTo>
                  <a:pt x="6842" y="3542"/>
                  <a:pt x="4636" y="3731"/>
                  <a:pt x="4095" y="3941"/>
                </a:cubicBezTo>
                <a:cubicBezTo>
                  <a:pt x="3332" y="4237"/>
                  <a:pt x="185" y="6557"/>
                  <a:pt x="185" y="6783"/>
                </a:cubicBezTo>
                <a:cubicBezTo>
                  <a:pt x="185" y="7133"/>
                  <a:pt x="112" y="7369"/>
                  <a:pt x="306" y="7546"/>
                </a:cubicBezTo>
                <a:cubicBezTo>
                  <a:pt x="1138" y="8300"/>
                  <a:pt x="2140" y="9548"/>
                  <a:pt x="3388" y="10139"/>
                </a:cubicBezTo>
                <a:cubicBezTo>
                  <a:pt x="3555" y="10220"/>
                  <a:pt x="3874" y="10313"/>
                  <a:pt x="4290" y="10366"/>
                </a:cubicBezTo>
                <a:cubicBezTo>
                  <a:pt x="4706" y="10420"/>
                  <a:pt x="5414" y="10539"/>
                  <a:pt x="5400" y="10636"/>
                </a:cubicBezTo>
                <a:cubicBezTo>
                  <a:pt x="5261" y="11507"/>
                  <a:pt x="4984" y="13595"/>
                  <a:pt x="4775" y="14591"/>
                </a:cubicBezTo>
                <a:cubicBezTo>
                  <a:pt x="4637" y="15242"/>
                  <a:pt x="4526" y="15984"/>
                  <a:pt x="4429" y="16447"/>
                </a:cubicBezTo>
                <a:cubicBezTo>
                  <a:pt x="4262" y="17244"/>
                  <a:pt x="4221" y="18180"/>
                  <a:pt x="3666" y="19165"/>
                </a:cubicBezTo>
                <a:cubicBezTo>
                  <a:pt x="3416" y="19617"/>
                  <a:pt x="2972" y="20214"/>
                  <a:pt x="3250" y="20214"/>
                </a:cubicBezTo>
                <a:cubicBezTo>
                  <a:pt x="2833" y="20612"/>
                  <a:pt x="1236" y="20827"/>
                  <a:pt x="432" y="20913"/>
                </a:cubicBezTo>
                <a:cubicBezTo>
                  <a:pt x="154" y="20940"/>
                  <a:pt x="-25" y="21043"/>
                  <a:pt x="3" y="21156"/>
                </a:cubicBezTo>
                <a:lnTo>
                  <a:pt x="29" y="21225"/>
                </a:lnTo>
                <a:cubicBezTo>
                  <a:pt x="43" y="21311"/>
                  <a:pt x="324" y="21344"/>
                  <a:pt x="393" y="21344"/>
                </a:cubicBezTo>
                <a:cubicBezTo>
                  <a:pt x="837" y="21376"/>
                  <a:pt x="2207" y="21461"/>
                  <a:pt x="3206" y="21305"/>
                </a:cubicBezTo>
                <a:cubicBezTo>
                  <a:pt x="4371" y="21128"/>
                  <a:pt x="5857" y="21247"/>
                  <a:pt x="7008" y="21188"/>
                </a:cubicBezTo>
                <a:cubicBezTo>
                  <a:pt x="7355" y="21171"/>
                  <a:pt x="7398" y="20692"/>
                  <a:pt x="7259" y="20471"/>
                </a:cubicBezTo>
                <a:cubicBezTo>
                  <a:pt x="7218" y="20407"/>
                  <a:pt x="7134" y="20375"/>
                  <a:pt x="7134" y="20375"/>
                </a:cubicBezTo>
                <a:lnTo>
                  <a:pt x="7190" y="20412"/>
                </a:lnTo>
                <a:cubicBezTo>
                  <a:pt x="7773" y="20434"/>
                  <a:pt x="8367" y="17905"/>
                  <a:pt x="8742" y="15860"/>
                </a:cubicBezTo>
                <a:cubicBezTo>
                  <a:pt x="8908" y="14999"/>
                  <a:pt x="10033" y="13116"/>
                  <a:pt x="10394" y="12497"/>
                </a:cubicBezTo>
                <a:cubicBezTo>
                  <a:pt x="10421" y="12443"/>
                  <a:pt x="10630" y="12443"/>
                  <a:pt x="10658" y="12497"/>
                </a:cubicBezTo>
                <a:cubicBezTo>
                  <a:pt x="10880" y="12987"/>
                  <a:pt x="11168" y="14031"/>
                  <a:pt x="11473" y="14757"/>
                </a:cubicBezTo>
                <a:cubicBezTo>
                  <a:pt x="11542" y="14924"/>
                  <a:pt x="11753" y="15564"/>
                  <a:pt x="11781" y="15968"/>
                </a:cubicBezTo>
                <a:cubicBezTo>
                  <a:pt x="11892" y="17206"/>
                  <a:pt x="11572" y="19842"/>
                  <a:pt x="12002" y="20175"/>
                </a:cubicBezTo>
                <a:cubicBezTo>
                  <a:pt x="12002" y="20175"/>
                  <a:pt x="11906" y="20682"/>
                  <a:pt x="11490" y="21053"/>
                </a:cubicBezTo>
                <a:cubicBezTo>
                  <a:pt x="10908" y="21575"/>
                  <a:pt x="13763" y="21580"/>
                  <a:pt x="14568" y="21381"/>
                </a:cubicBezTo>
                <a:cubicBezTo>
                  <a:pt x="15608" y="21128"/>
                  <a:pt x="14986" y="20682"/>
                  <a:pt x="15028" y="20488"/>
                </a:cubicBezTo>
                <a:cubicBezTo>
                  <a:pt x="15125" y="20316"/>
                  <a:pt x="15333" y="20316"/>
                  <a:pt x="15444" y="19950"/>
                </a:cubicBezTo>
                <a:cubicBezTo>
                  <a:pt x="15763" y="18841"/>
                  <a:pt x="15485" y="17442"/>
                  <a:pt x="15513" y="16318"/>
                </a:cubicBezTo>
                <a:cubicBezTo>
                  <a:pt x="15527" y="15946"/>
                  <a:pt x="15886" y="15230"/>
                  <a:pt x="15886" y="14229"/>
                </a:cubicBezTo>
                <a:cubicBezTo>
                  <a:pt x="15886" y="13223"/>
                  <a:pt x="15888" y="12330"/>
                  <a:pt x="15721" y="11431"/>
                </a:cubicBezTo>
                <a:cubicBezTo>
                  <a:pt x="15610" y="10839"/>
                  <a:pt x="16110" y="10802"/>
                  <a:pt x="15652" y="10044"/>
                </a:cubicBezTo>
                <a:cubicBezTo>
                  <a:pt x="17247" y="10108"/>
                  <a:pt x="17453" y="10054"/>
                  <a:pt x="17967" y="9801"/>
                </a:cubicBezTo>
                <a:cubicBezTo>
                  <a:pt x="19312" y="9123"/>
                  <a:pt x="20798" y="7585"/>
                  <a:pt x="21062" y="7321"/>
                </a:cubicBezTo>
                <a:cubicBezTo>
                  <a:pt x="21575" y="7278"/>
                  <a:pt x="21546" y="6846"/>
                  <a:pt x="21296" y="6534"/>
                </a:cubicBezTo>
                <a:cubicBezTo>
                  <a:pt x="21226" y="6453"/>
                  <a:pt x="20909" y="6465"/>
                  <a:pt x="20854" y="6384"/>
                </a:cubicBezTo>
                <a:cubicBezTo>
                  <a:pt x="20424" y="5755"/>
                  <a:pt x="17691" y="4302"/>
                  <a:pt x="17247" y="3990"/>
                </a:cubicBezTo>
                <a:cubicBezTo>
                  <a:pt x="16859" y="3715"/>
                  <a:pt x="14264" y="3516"/>
                  <a:pt x="13376" y="3381"/>
                </a:cubicBezTo>
                <a:cubicBezTo>
                  <a:pt x="13237" y="3360"/>
                  <a:pt x="13085" y="3300"/>
                  <a:pt x="13029" y="3247"/>
                </a:cubicBezTo>
                <a:cubicBezTo>
                  <a:pt x="13001" y="3225"/>
                  <a:pt x="12988" y="3204"/>
                  <a:pt x="12960" y="3183"/>
                </a:cubicBezTo>
                <a:cubicBezTo>
                  <a:pt x="12724" y="2984"/>
                  <a:pt x="12392" y="2989"/>
                  <a:pt x="12392" y="2989"/>
                </a:cubicBezTo>
                <a:cubicBezTo>
                  <a:pt x="12350" y="2839"/>
                  <a:pt x="12319" y="2714"/>
                  <a:pt x="12444" y="2628"/>
                </a:cubicBezTo>
                <a:cubicBezTo>
                  <a:pt x="12610" y="2504"/>
                  <a:pt x="12750" y="2364"/>
                  <a:pt x="12847" y="2219"/>
                </a:cubicBezTo>
                <a:cubicBezTo>
                  <a:pt x="13041" y="2203"/>
                  <a:pt x="13196" y="2213"/>
                  <a:pt x="13376" y="1933"/>
                </a:cubicBezTo>
                <a:cubicBezTo>
                  <a:pt x="13445" y="1810"/>
                  <a:pt x="13748" y="1482"/>
                  <a:pt x="13276" y="1471"/>
                </a:cubicBezTo>
                <a:cubicBezTo>
                  <a:pt x="13373" y="1245"/>
                  <a:pt x="13679" y="444"/>
                  <a:pt x="12500" y="272"/>
                </a:cubicBezTo>
                <a:cubicBezTo>
                  <a:pt x="12154" y="223"/>
                  <a:pt x="12141" y="153"/>
                  <a:pt x="11989" y="126"/>
                </a:cubicBezTo>
                <a:cubicBezTo>
                  <a:pt x="11434" y="23"/>
                  <a:pt x="10841" y="-20"/>
                  <a:pt x="10246" y="10"/>
                </a:cubicBezTo>
                <a:close/>
                <a:moveTo>
                  <a:pt x="16042" y="6038"/>
                </a:moveTo>
                <a:cubicBezTo>
                  <a:pt x="16175" y="6060"/>
                  <a:pt x="16316" y="6123"/>
                  <a:pt x="16371" y="6147"/>
                </a:cubicBezTo>
                <a:cubicBezTo>
                  <a:pt x="17342" y="6567"/>
                  <a:pt x="18104" y="6825"/>
                  <a:pt x="18201" y="6955"/>
                </a:cubicBezTo>
                <a:cubicBezTo>
                  <a:pt x="18270" y="7186"/>
                  <a:pt x="18326" y="7449"/>
                  <a:pt x="18326" y="7449"/>
                </a:cubicBezTo>
                <a:cubicBezTo>
                  <a:pt x="18326" y="7449"/>
                  <a:pt x="17454" y="9005"/>
                  <a:pt x="17052" y="9124"/>
                </a:cubicBezTo>
                <a:cubicBezTo>
                  <a:pt x="16802" y="9205"/>
                  <a:pt x="15790" y="8946"/>
                  <a:pt x="15236" y="8972"/>
                </a:cubicBezTo>
                <a:cubicBezTo>
                  <a:pt x="15236" y="8703"/>
                  <a:pt x="15249" y="8450"/>
                  <a:pt x="15305" y="7950"/>
                </a:cubicBezTo>
                <a:cubicBezTo>
                  <a:pt x="15374" y="7347"/>
                  <a:pt x="15692" y="6443"/>
                  <a:pt x="15747" y="6174"/>
                </a:cubicBezTo>
                <a:cubicBezTo>
                  <a:pt x="15782" y="6034"/>
                  <a:pt x="15908" y="6016"/>
                  <a:pt x="16042" y="6038"/>
                </a:cubicBezTo>
                <a:close/>
                <a:moveTo>
                  <a:pt x="5001" y="6053"/>
                </a:moveTo>
                <a:cubicBezTo>
                  <a:pt x="5137" y="6043"/>
                  <a:pt x="5286" y="6074"/>
                  <a:pt x="5317" y="6131"/>
                </a:cubicBezTo>
                <a:cubicBezTo>
                  <a:pt x="5456" y="6389"/>
                  <a:pt x="5454" y="6740"/>
                  <a:pt x="5551" y="7133"/>
                </a:cubicBezTo>
                <a:cubicBezTo>
                  <a:pt x="5704" y="7752"/>
                  <a:pt x="5968" y="8369"/>
                  <a:pt x="5898" y="8735"/>
                </a:cubicBezTo>
                <a:cubicBezTo>
                  <a:pt x="5870" y="8918"/>
                  <a:pt x="5912" y="9091"/>
                  <a:pt x="5898" y="9107"/>
                </a:cubicBezTo>
                <a:cubicBezTo>
                  <a:pt x="5898" y="9107"/>
                  <a:pt x="5413" y="9295"/>
                  <a:pt x="5205" y="9322"/>
                </a:cubicBezTo>
                <a:cubicBezTo>
                  <a:pt x="4899" y="9355"/>
                  <a:pt x="4593" y="9462"/>
                  <a:pt x="4537" y="9430"/>
                </a:cubicBezTo>
                <a:cubicBezTo>
                  <a:pt x="4149" y="9150"/>
                  <a:pt x="3152" y="7622"/>
                  <a:pt x="3042" y="7385"/>
                </a:cubicBezTo>
                <a:cubicBezTo>
                  <a:pt x="3097" y="7251"/>
                  <a:pt x="3139" y="7062"/>
                  <a:pt x="3167" y="6965"/>
                </a:cubicBezTo>
                <a:cubicBezTo>
                  <a:pt x="3181" y="6922"/>
                  <a:pt x="3206" y="6884"/>
                  <a:pt x="3276" y="6852"/>
                </a:cubicBezTo>
                <a:cubicBezTo>
                  <a:pt x="3539" y="6701"/>
                  <a:pt x="4330" y="6260"/>
                  <a:pt x="4871" y="6077"/>
                </a:cubicBezTo>
                <a:cubicBezTo>
                  <a:pt x="4909" y="6063"/>
                  <a:pt x="4955" y="6057"/>
                  <a:pt x="5001" y="6053"/>
                </a:cubicBezTo>
                <a:close/>
              </a:path>
            </a:pathLst>
          </a:custGeom>
          <a:solidFill>
            <a:schemeClr val="accent3"/>
          </a:solidFill>
          <a:ln w="12700">
            <a:miter lim="400000"/>
          </a:ln>
        </p:spPr>
        <p:txBody>
          <a:bodyPr lIns="50800" tIns="50800" rIns="50800" bIns="50800" anchor="ctr"/>
          <a:lstStyle/>
          <a:p>
            <a:pPr>
              <a:defRPr b="0" sz="2200">
                <a:latin typeface="+mn-lt"/>
                <a:ea typeface="+mn-ea"/>
                <a:cs typeface="+mn-cs"/>
                <a:sym typeface="Helvetica Neue Medium"/>
              </a:defRPr>
            </a:pPr>
          </a:p>
        </p:txBody>
      </p:sp>
      <p:sp>
        <p:nvSpPr>
          <p:cNvPr id="4548" name="Man"/>
          <p:cNvSpPr/>
          <p:nvPr/>
        </p:nvSpPr>
        <p:spPr>
          <a:xfrm>
            <a:off x="3426316" y="1984878"/>
            <a:ext cx="290189" cy="749167"/>
          </a:xfrm>
          <a:custGeom>
            <a:avLst/>
            <a:gdLst/>
            <a:ahLst/>
            <a:cxnLst>
              <a:cxn ang="0">
                <a:pos x="wd2" y="hd2"/>
              </a:cxn>
              <a:cxn ang="5400000">
                <a:pos x="wd2" y="hd2"/>
              </a:cxn>
              <a:cxn ang="10800000">
                <a:pos x="wd2" y="hd2"/>
              </a:cxn>
              <a:cxn ang="16200000">
                <a:pos x="wd2" y="hd2"/>
              </a:cxn>
            </a:cxnLst>
            <a:rect l="0" t="0" r="r" b="b"/>
            <a:pathLst>
              <a:path w="21470" h="21502" fill="norm" stroke="1" extrusionOk="0">
                <a:moveTo>
                  <a:pt x="10246" y="10"/>
                </a:moveTo>
                <a:cubicBezTo>
                  <a:pt x="9651" y="39"/>
                  <a:pt x="9052" y="142"/>
                  <a:pt x="8490" y="331"/>
                </a:cubicBezTo>
                <a:cubicBezTo>
                  <a:pt x="7409" y="697"/>
                  <a:pt x="7827" y="1471"/>
                  <a:pt x="7827" y="1471"/>
                </a:cubicBezTo>
                <a:cubicBezTo>
                  <a:pt x="7827" y="1471"/>
                  <a:pt x="7467" y="1472"/>
                  <a:pt x="7689" y="1837"/>
                </a:cubicBezTo>
                <a:cubicBezTo>
                  <a:pt x="7827" y="2069"/>
                  <a:pt x="7730" y="2122"/>
                  <a:pt x="8174" y="2197"/>
                </a:cubicBezTo>
                <a:cubicBezTo>
                  <a:pt x="8285" y="2477"/>
                  <a:pt x="8629" y="2493"/>
                  <a:pt x="8629" y="2983"/>
                </a:cubicBezTo>
                <a:cubicBezTo>
                  <a:pt x="8629" y="2988"/>
                  <a:pt x="8355" y="2978"/>
                  <a:pt x="8161" y="3134"/>
                </a:cubicBezTo>
                <a:cubicBezTo>
                  <a:pt x="8106" y="3177"/>
                  <a:pt x="8049" y="3322"/>
                  <a:pt x="7827" y="3359"/>
                </a:cubicBezTo>
                <a:cubicBezTo>
                  <a:pt x="6842" y="3542"/>
                  <a:pt x="4636" y="3731"/>
                  <a:pt x="4095" y="3941"/>
                </a:cubicBezTo>
                <a:cubicBezTo>
                  <a:pt x="3332" y="4237"/>
                  <a:pt x="185" y="6557"/>
                  <a:pt x="185" y="6783"/>
                </a:cubicBezTo>
                <a:cubicBezTo>
                  <a:pt x="185" y="7133"/>
                  <a:pt x="112" y="7369"/>
                  <a:pt x="306" y="7546"/>
                </a:cubicBezTo>
                <a:cubicBezTo>
                  <a:pt x="1138" y="8300"/>
                  <a:pt x="2140" y="9548"/>
                  <a:pt x="3388" y="10139"/>
                </a:cubicBezTo>
                <a:cubicBezTo>
                  <a:pt x="3555" y="10220"/>
                  <a:pt x="3874" y="10313"/>
                  <a:pt x="4290" y="10366"/>
                </a:cubicBezTo>
                <a:cubicBezTo>
                  <a:pt x="4706" y="10420"/>
                  <a:pt x="5414" y="10539"/>
                  <a:pt x="5400" y="10636"/>
                </a:cubicBezTo>
                <a:cubicBezTo>
                  <a:pt x="5261" y="11507"/>
                  <a:pt x="4984" y="13595"/>
                  <a:pt x="4775" y="14591"/>
                </a:cubicBezTo>
                <a:cubicBezTo>
                  <a:pt x="4637" y="15242"/>
                  <a:pt x="4526" y="15984"/>
                  <a:pt x="4429" y="16447"/>
                </a:cubicBezTo>
                <a:cubicBezTo>
                  <a:pt x="4262" y="17244"/>
                  <a:pt x="4221" y="18180"/>
                  <a:pt x="3666" y="19165"/>
                </a:cubicBezTo>
                <a:cubicBezTo>
                  <a:pt x="3416" y="19617"/>
                  <a:pt x="2972" y="20214"/>
                  <a:pt x="3250" y="20214"/>
                </a:cubicBezTo>
                <a:cubicBezTo>
                  <a:pt x="2833" y="20612"/>
                  <a:pt x="1236" y="20827"/>
                  <a:pt x="432" y="20913"/>
                </a:cubicBezTo>
                <a:cubicBezTo>
                  <a:pt x="154" y="20940"/>
                  <a:pt x="-25" y="21043"/>
                  <a:pt x="3" y="21156"/>
                </a:cubicBezTo>
                <a:lnTo>
                  <a:pt x="29" y="21225"/>
                </a:lnTo>
                <a:cubicBezTo>
                  <a:pt x="43" y="21311"/>
                  <a:pt x="324" y="21344"/>
                  <a:pt x="393" y="21344"/>
                </a:cubicBezTo>
                <a:cubicBezTo>
                  <a:pt x="837" y="21376"/>
                  <a:pt x="2207" y="21461"/>
                  <a:pt x="3206" y="21305"/>
                </a:cubicBezTo>
                <a:cubicBezTo>
                  <a:pt x="4371" y="21128"/>
                  <a:pt x="5857" y="21247"/>
                  <a:pt x="7008" y="21188"/>
                </a:cubicBezTo>
                <a:cubicBezTo>
                  <a:pt x="7355" y="21171"/>
                  <a:pt x="7398" y="20692"/>
                  <a:pt x="7259" y="20471"/>
                </a:cubicBezTo>
                <a:cubicBezTo>
                  <a:pt x="7218" y="20407"/>
                  <a:pt x="7134" y="20375"/>
                  <a:pt x="7134" y="20375"/>
                </a:cubicBezTo>
                <a:lnTo>
                  <a:pt x="7190" y="20412"/>
                </a:lnTo>
                <a:cubicBezTo>
                  <a:pt x="7773" y="20434"/>
                  <a:pt x="8367" y="17905"/>
                  <a:pt x="8742" y="15860"/>
                </a:cubicBezTo>
                <a:cubicBezTo>
                  <a:pt x="8908" y="14999"/>
                  <a:pt x="10033" y="13116"/>
                  <a:pt x="10394" y="12497"/>
                </a:cubicBezTo>
                <a:cubicBezTo>
                  <a:pt x="10421" y="12443"/>
                  <a:pt x="10630" y="12443"/>
                  <a:pt x="10658" y="12497"/>
                </a:cubicBezTo>
                <a:cubicBezTo>
                  <a:pt x="10880" y="12987"/>
                  <a:pt x="11168" y="14031"/>
                  <a:pt x="11473" y="14757"/>
                </a:cubicBezTo>
                <a:cubicBezTo>
                  <a:pt x="11542" y="14924"/>
                  <a:pt x="11753" y="15564"/>
                  <a:pt x="11781" y="15968"/>
                </a:cubicBezTo>
                <a:cubicBezTo>
                  <a:pt x="11892" y="17206"/>
                  <a:pt x="11572" y="19842"/>
                  <a:pt x="12002" y="20175"/>
                </a:cubicBezTo>
                <a:cubicBezTo>
                  <a:pt x="12002" y="20175"/>
                  <a:pt x="11906" y="20682"/>
                  <a:pt x="11490" y="21053"/>
                </a:cubicBezTo>
                <a:cubicBezTo>
                  <a:pt x="10908" y="21575"/>
                  <a:pt x="13763" y="21580"/>
                  <a:pt x="14568" y="21381"/>
                </a:cubicBezTo>
                <a:cubicBezTo>
                  <a:pt x="15608" y="21128"/>
                  <a:pt x="14986" y="20682"/>
                  <a:pt x="15028" y="20488"/>
                </a:cubicBezTo>
                <a:cubicBezTo>
                  <a:pt x="15125" y="20316"/>
                  <a:pt x="15333" y="20316"/>
                  <a:pt x="15444" y="19950"/>
                </a:cubicBezTo>
                <a:cubicBezTo>
                  <a:pt x="15763" y="18841"/>
                  <a:pt x="15485" y="17442"/>
                  <a:pt x="15513" y="16318"/>
                </a:cubicBezTo>
                <a:cubicBezTo>
                  <a:pt x="15527" y="15946"/>
                  <a:pt x="15886" y="15230"/>
                  <a:pt x="15886" y="14229"/>
                </a:cubicBezTo>
                <a:cubicBezTo>
                  <a:pt x="15886" y="13223"/>
                  <a:pt x="15888" y="12330"/>
                  <a:pt x="15721" y="11431"/>
                </a:cubicBezTo>
                <a:cubicBezTo>
                  <a:pt x="15610" y="10839"/>
                  <a:pt x="16110" y="10802"/>
                  <a:pt x="15652" y="10044"/>
                </a:cubicBezTo>
                <a:cubicBezTo>
                  <a:pt x="17247" y="10108"/>
                  <a:pt x="17453" y="10054"/>
                  <a:pt x="17967" y="9801"/>
                </a:cubicBezTo>
                <a:cubicBezTo>
                  <a:pt x="19312" y="9123"/>
                  <a:pt x="20798" y="7585"/>
                  <a:pt x="21062" y="7321"/>
                </a:cubicBezTo>
                <a:cubicBezTo>
                  <a:pt x="21575" y="7278"/>
                  <a:pt x="21546" y="6846"/>
                  <a:pt x="21296" y="6534"/>
                </a:cubicBezTo>
                <a:cubicBezTo>
                  <a:pt x="21226" y="6453"/>
                  <a:pt x="20909" y="6465"/>
                  <a:pt x="20854" y="6384"/>
                </a:cubicBezTo>
                <a:cubicBezTo>
                  <a:pt x="20424" y="5755"/>
                  <a:pt x="17691" y="4302"/>
                  <a:pt x="17247" y="3990"/>
                </a:cubicBezTo>
                <a:cubicBezTo>
                  <a:pt x="16859" y="3715"/>
                  <a:pt x="14264" y="3516"/>
                  <a:pt x="13376" y="3381"/>
                </a:cubicBezTo>
                <a:cubicBezTo>
                  <a:pt x="13237" y="3360"/>
                  <a:pt x="13085" y="3300"/>
                  <a:pt x="13029" y="3247"/>
                </a:cubicBezTo>
                <a:cubicBezTo>
                  <a:pt x="13001" y="3225"/>
                  <a:pt x="12988" y="3204"/>
                  <a:pt x="12960" y="3183"/>
                </a:cubicBezTo>
                <a:cubicBezTo>
                  <a:pt x="12724" y="2984"/>
                  <a:pt x="12392" y="2989"/>
                  <a:pt x="12392" y="2989"/>
                </a:cubicBezTo>
                <a:cubicBezTo>
                  <a:pt x="12350" y="2839"/>
                  <a:pt x="12319" y="2714"/>
                  <a:pt x="12444" y="2628"/>
                </a:cubicBezTo>
                <a:cubicBezTo>
                  <a:pt x="12610" y="2504"/>
                  <a:pt x="12750" y="2364"/>
                  <a:pt x="12847" y="2219"/>
                </a:cubicBezTo>
                <a:cubicBezTo>
                  <a:pt x="13041" y="2203"/>
                  <a:pt x="13196" y="2213"/>
                  <a:pt x="13376" y="1933"/>
                </a:cubicBezTo>
                <a:cubicBezTo>
                  <a:pt x="13445" y="1810"/>
                  <a:pt x="13748" y="1482"/>
                  <a:pt x="13276" y="1471"/>
                </a:cubicBezTo>
                <a:cubicBezTo>
                  <a:pt x="13373" y="1245"/>
                  <a:pt x="13679" y="444"/>
                  <a:pt x="12500" y="272"/>
                </a:cubicBezTo>
                <a:cubicBezTo>
                  <a:pt x="12154" y="223"/>
                  <a:pt x="12141" y="153"/>
                  <a:pt x="11989" y="126"/>
                </a:cubicBezTo>
                <a:cubicBezTo>
                  <a:pt x="11434" y="23"/>
                  <a:pt x="10841" y="-20"/>
                  <a:pt x="10246" y="10"/>
                </a:cubicBezTo>
                <a:close/>
                <a:moveTo>
                  <a:pt x="16042" y="6038"/>
                </a:moveTo>
                <a:cubicBezTo>
                  <a:pt x="16175" y="6060"/>
                  <a:pt x="16316" y="6123"/>
                  <a:pt x="16371" y="6147"/>
                </a:cubicBezTo>
                <a:cubicBezTo>
                  <a:pt x="17342" y="6567"/>
                  <a:pt x="18104" y="6825"/>
                  <a:pt x="18201" y="6955"/>
                </a:cubicBezTo>
                <a:cubicBezTo>
                  <a:pt x="18270" y="7186"/>
                  <a:pt x="18326" y="7449"/>
                  <a:pt x="18326" y="7449"/>
                </a:cubicBezTo>
                <a:cubicBezTo>
                  <a:pt x="18326" y="7449"/>
                  <a:pt x="17454" y="9005"/>
                  <a:pt x="17052" y="9124"/>
                </a:cubicBezTo>
                <a:cubicBezTo>
                  <a:pt x="16802" y="9205"/>
                  <a:pt x="15790" y="8946"/>
                  <a:pt x="15236" y="8972"/>
                </a:cubicBezTo>
                <a:cubicBezTo>
                  <a:pt x="15236" y="8703"/>
                  <a:pt x="15249" y="8450"/>
                  <a:pt x="15305" y="7950"/>
                </a:cubicBezTo>
                <a:cubicBezTo>
                  <a:pt x="15374" y="7347"/>
                  <a:pt x="15692" y="6443"/>
                  <a:pt x="15747" y="6174"/>
                </a:cubicBezTo>
                <a:cubicBezTo>
                  <a:pt x="15782" y="6034"/>
                  <a:pt x="15908" y="6016"/>
                  <a:pt x="16042" y="6038"/>
                </a:cubicBezTo>
                <a:close/>
                <a:moveTo>
                  <a:pt x="5001" y="6053"/>
                </a:moveTo>
                <a:cubicBezTo>
                  <a:pt x="5137" y="6043"/>
                  <a:pt x="5286" y="6074"/>
                  <a:pt x="5317" y="6131"/>
                </a:cubicBezTo>
                <a:cubicBezTo>
                  <a:pt x="5456" y="6389"/>
                  <a:pt x="5454" y="6740"/>
                  <a:pt x="5551" y="7133"/>
                </a:cubicBezTo>
                <a:cubicBezTo>
                  <a:pt x="5704" y="7752"/>
                  <a:pt x="5968" y="8369"/>
                  <a:pt x="5898" y="8735"/>
                </a:cubicBezTo>
                <a:cubicBezTo>
                  <a:pt x="5870" y="8918"/>
                  <a:pt x="5912" y="9091"/>
                  <a:pt x="5898" y="9107"/>
                </a:cubicBezTo>
                <a:cubicBezTo>
                  <a:pt x="5898" y="9107"/>
                  <a:pt x="5413" y="9295"/>
                  <a:pt x="5205" y="9322"/>
                </a:cubicBezTo>
                <a:cubicBezTo>
                  <a:pt x="4899" y="9355"/>
                  <a:pt x="4593" y="9462"/>
                  <a:pt x="4537" y="9430"/>
                </a:cubicBezTo>
                <a:cubicBezTo>
                  <a:pt x="4149" y="9150"/>
                  <a:pt x="3152" y="7622"/>
                  <a:pt x="3042" y="7385"/>
                </a:cubicBezTo>
                <a:cubicBezTo>
                  <a:pt x="3097" y="7251"/>
                  <a:pt x="3139" y="7062"/>
                  <a:pt x="3167" y="6965"/>
                </a:cubicBezTo>
                <a:cubicBezTo>
                  <a:pt x="3181" y="6922"/>
                  <a:pt x="3206" y="6884"/>
                  <a:pt x="3276" y="6852"/>
                </a:cubicBezTo>
                <a:cubicBezTo>
                  <a:pt x="3539" y="6701"/>
                  <a:pt x="4330" y="6260"/>
                  <a:pt x="4871" y="6077"/>
                </a:cubicBezTo>
                <a:cubicBezTo>
                  <a:pt x="4909" y="6063"/>
                  <a:pt x="4955" y="6057"/>
                  <a:pt x="5001" y="6053"/>
                </a:cubicBezTo>
                <a:close/>
              </a:path>
            </a:pathLst>
          </a:custGeom>
          <a:solidFill>
            <a:schemeClr val="accent6"/>
          </a:solidFill>
          <a:ln w="12700">
            <a:miter lim="400000"/>
          </a:ln>
        </p:spPr>
        <p:txBody>
          <a:bodyPr lIns="50800" tIns="50800" rIns="50800" bIns="50800" anchor="ctr"/>
          <a:lstStyle/>
          <a:p>
            <a:pPr>
              <a:defRPr b="0" sz="2200">
                <a:latin typeface="+mn-lt"/>
                <a:ea typeface="+mn-ea"/>
                <a:cs typeface="+mn-cs"/>
                <a:sym typeface="Helvetica Neue Medium"/>
              </a:defRPr>
            </a:pPr>
          </a:p>
        </p:txBody>
      </p:sp>
      <p:sp>
        <p:nvSpPr>
          <p:cNvPr id="4549" name="Man"/>
          <p:cNvSpPr/>
          <p:nvPr/>
        </p:nvSpPr>
        <p:spPr>
          <a:xfrm>
            <a:off x="3040644" y="2205860"/>
            <a:ext cx="290189" cy="749168"/>
          </a:xfrm>
          <a:custGeom>
            <a:avLst/>
            <a:gdLst/>
            <a:ahLst/>
            <a:cxnLst>
              <a:cxn ang="0">
                <a:pos x="wd2" y="hd2"/>
              </a:cxn>
              <a:cxn ang="5400000">
                <a:pos x="wd2" y="hd2"/>
              </a:cxn>
              <a:cxn ang="10800000">
                <a:pos x="wd2" y="hd2"/>
              </a:cxn>
              <a:cxn ang="16200000">
                <a:pos x="wd2" y="hd2"/>
              </a:cxn>
            </a:cxnLst>
            <a:rect l="0" t="0" r="r" b="b"/>
            <a:pathLst>
              <a:path w="21470" h="21502" fill="norm" stroke="1" extrusionOk="0">
                <a:moveTo>
                  <a:pt x="10246" y="10"/>
                </a:moveTo>
                <a:cubicBezTo>
                  <a:pt x="9651" y="39"/>
                  <a:pt x="9052" y="142"/>
                  <a:pt x="8490" y="331"/>
                </a:cubicBezTo>
                <a:cubicBezTo>
                  <a:pt x="7409" y="697"/>
                  <a:pt x="7827" y="1471"/>
                  <a:pt x="7827" y="1471"/>
                </a:cubicBezTo>
                <a:cubicBezTo>
                  <a:pt x="7827" y="1471"/>
                  <a:pt x="7467" y="1472"/>
                  <a:pt x="7689" y="1837"/>
                </a:cubicBezTo>
                <a:cubicBezTo>
                  <a:pt x="7827" y="2069"/>
                  <a:pt x="7730" y="2122"/>
                  <a:pt x="8174" y="2197"/>
                </a:cubicBezTo>
                <a:cubicBezTo>
                  <a:pt x="8285" y="2477"/>
                  <a:pt x="8629" y="2493"/>
                  <a:pt x="8629" y="2983"/>
                </a:cubicBezTo>
                <a:cubicBezTo>
                  <a:pt x="8629" y="2988"/>
                  <a:pt x="8355" y="2978"/>
                  <a:pt x="8161" y="3134"/>
                </a:cubicBezTo>
                <a:cubicBezTo>
                  <a:pt x="8106" y="3177"/>
                  <a:pt x="8049" y="3322"/>
                  <a:pt x="7827" y="3359"/>
                </a:cubicBezTo>
                <a:cubicBezTo>
                  <a:pt x="6842" y="3542"/>
                  <a:pt x="4636" y="3731"/>
                  <a:pt x="4095" y="3941"/>
                </a:cubicBezTo>
                <a:cubicBezTo>
                  <a:pt x="3332" y="4237"/>
                  <a:pt x="185" y="6557"/>
                  <a:pt x="185" y="6783"/>
                </a:cubicBezTo>
                <a:cubicBezTo>
                  <a:pt x="185" y="7133"/>
                  <a:pt x="112" y="7369"/>
                  <a:pt x="306" y="7546"/>
                </a:cubicBezTo>
                <a:cubicBezTo>
                  <a:pt x="1138" y="8300"/>
                  <a:pt x="2140" y="9548"/>
                  <a:pt x="3388" y="10139"/>
                </a:cubicBezTo>
                <a:cubicBezTo>
                  <a:pt x="3555" y="10220"/>
                  <a:pt x="3874" y="10313"/>
                  <a:pt x="4290" y="10366"/>
                </a:cubicBezTo>
                <a:cubicBezTo>
                  <a:pt x="4706" y="10420"/>
                  <a:pt x="5414" y="10539"/>
                  <a:pt x="5400" y="10636"/>
                </a:cubicBezTo>
                <a:cubicBezTo>
                  <a:pt x="5261" y="11507"/>
                  <a:pt x="4984" y="13595"/>
                  <a:pt x="4775" y="14591"/>
                </a:cubicBezTo>
                <a:cubicBezTo>
                  <a:pt x="4637" y="15242"/>
                  <a:pt x="4526" y="15984"/>
                  <a:pt x="4429" y="16447"/>
                </a:cubicBezTo>
                <a:cubicBezTo>
                  <a:pt x="4262" y="17244"/>
                  <a:pt x="4221" y="18180"/>
                  <a:pt x="3666" y="19165"/>
                </a:cubicBezTo>
                <a:cubicBezTo>
                  <a:pt x="3416" y="19617"/>
                  <a:pt x="2972" y="20214"/>
                  <a:pt x="3250" y="20214"/>
                </a:cubicBezTo>
                <a:cubicBezTo>
                  <a:pt x="2833" y="20612"/>
                  <a:pt x="1236" y="20827"/>
                  <a:pt x="432" y="20913"/>
                </a:cubicBezTo>
                <a:cubicBezTo>
                  <a:pt x="154" y="20940"/>
                  <a:pt x="-25" y="21043"/>
                  <a:pt x="3" y="21156"/>
                </a:cubicBezTo>
                <a:lnTo>
                  <a:pt x="29" y="21225"/>
                </a:lnTo>
                <a:cubicBezTo>
                  <a:pt x="43" y="21311"/>
                  <a:pt x="324" y="21344"/>
                  <a:pt x="393" y="21344"/>
                </a:cubicBezTo>
                <a:cubicBezTo>
                  <a:pt x="837" y="21376"/>
                  <a:pt x="2207" y="21461"/>
                  <a:pt x="3206" y="21305"/>
                </a:cubicBezTo>
                <a:cubicBezTo>
                  <a:pt x="4371" y="21128"/>
                  <a:pt x="5857" y="21247"/>
                  <a:pt x="7008" y="21188"/>
                </a:cubicBezTo>
                <a:cubicBezTo>
                  <a:pt x="7355" y="21171"/>
                  <a:pt x="7398" y="20692"/>
                  <a:pt x="7259" y="20471"/>
                </a:cubicBezTo>
                <a:cubicBezTo>
                  <a:pt x="7218" y="20407"/>
                  <a:pt x="7134" y="20375"/>
                  <a:pt x="7134" y="20375"/>
                </a:cubicBezTo>
                <a:lnTo>
                  <a:pt x="7190" y="20412"/>
                </a:lnTo>
                <a:cubicBezTo>
                  <a:pt x="7773" y="20434"/>
                  <a:pt x="8367" y="17905"/>
                  <a:pt x="8742" y="15860"/>
                </a:cubicBezTo>
                <a:cubicBezTo>
                  <a:pt x="8908" y="14999"/>
                  <a:pt x="10033" y="13116"/>
                  <a:pt x="10394" y="12497"/>
                </a:cubicBezTo>
                <a:cubicBezTo>
                  <a:pt x="10421" y="12443"/>
                  <a:pt x="10630" y="12443"/>
                  <a:pt x="10658" y="12497"/>
                </a:cubicBezTo>
                <a:cubicBezTo>
                  <a:pt x="10880" y="12987"/>
                  <a:pt x="11168" y="14031"/>
                  <a:pt x="11473" y="14757"/>
                </a:cubicBezTo>
                <a:cubicBezTo>
                  <a:pt x="11542" y="14924"/>
                  <a:pt x="11753" y="15564"/>
                  <a:pt x="11781" y="15968"/>
                </a:cubicBezTo>
                <a:cubicBezTo>
                  <a:pt x="11892" y="17206"/>
                  <a:pt x="11572" y="19842"/>
                  <a:pt x="12002" y="20175"/>
                </a:cubicBezTo>
                <a:cubicBezTo>
                  <a:pt x="12002" y="20175"/>
                  <a:pt x="11906" y="20682"/>
                  <a:pt x="11490" y="21053"/>
                </a:cubicBezTo>
                <a:cubicBezTo>
                  <a:pt x="10908" y="21575"/>
                  <a:pt x="13763" y="21580"/>
                  <a:pt x="14568" y="21381"/>
                </a:cubicBezTo>
                <a:cubicBezTo>
                  <a:pt x="15608" y="21128"/>
                  <a:pt x="14986" y="20682"/>
                  <a:pt x="15028" y="20488"/>
                </a:cubicBezTo>
                <a:cubicBezTo>
                  <a:pt x="15125" y="20316"/>
                  <a:pt x="15333" y="20316"/>
                  <a:pt x="15444" y="19950"/>
                </a:cubicBezTo>
                <a:cubicBezTo>
                  <a:pt x="15763" y="18841"/>
                  <a:pt x="15485" y="17442"/>
                  <a:pt x="15513" y="16318"/>
                </a:cubicBezTo>
                <a:cubicBezTo>
                  <a:pt x="15527" y="15946"/>
                  <a:pt x="15886" y="15230"/>
                  <a:pt x="15886" y="14229"/>
                </a:cubicBezTo>
                <a:cubicBezTo>
                  <a:pt x="15886" y="13223"/>
                  <a:pt x="15888" y="12330"/>
                  <a:pt x="15721" y="11431"/>
                </a:cubicBezTo>
                <a:cubicBezTo>
                  <a:pt x="15610" y="10839"/>
                  <a:pt x="16110" y="10802"/>
                  <a:pt x="15652" y="10044"/>
                </a:cubicBezTo>
                <a:cubicBezTo>
                  <a:pt x="17247" y="10108"/>
                  <a:pt x="17453" y="10054"/>
                  <a:pt x="17967" y="9801"/>
                </a:cubicBezTo>
                <a:cubicBezTo>
                  <a:pt x="19312" y="9123"/>
                  <a:pt x="20798" y="7585"/>
                  <a:pt x="21062" y="7321"/>
                </a:cubicBezTo>
                <a:cubicBezTo>
                  <a:pt x="21575" y="7278"/>
                  <a:pt x="21546" y="6846"/>
                  <a:pt x="21296" y="6534"/>
                </a:cubicBezTo>
                <a:cubicBezTo>
                  <a:pt x="21226" y="6453"/>
                  <a:pt x="20909" y="6465"/>
                  <a:pt x="20854" y="6384"/>
                </a:cubicBezTo>
                <a:cubicBezTo>
                  <a:pt x="20424" y="5755"/>
                  <a:pt x="17691" y="4302"/>
                  <a:pt x="17247" y="3990"/>
                </a:cubicBezTo>
                <a:cubicBezTo>
                  <a:pt x="16859" y="3715"/>
                  <a:pt x="14264" y="3516"/>
                  <a:pt x="13376" y="3381"/>
                </a:cubicBezTo>
                <a:cubicBezTo>
                  <a:pt x="13237" y="3360"/>
                  <a:pt x="13085" y="3300"/>
                  <a:pt x="13029" y="3247"/>
                </a:cubicBezTo>
                <a:cubicBezTo>
                  <a:pt x="13001" y="3225"/>
                  <a:pt x="12988" y="3204"/>
                  <a:pt x="12960" y="3183"/>
                </a:cubicBezTo>
                <a:cubicBezTo>
                  <a:pt x="12724" y="2984"/>
                  <a:pt x="12392" y="2989"/>
                  <a:pt x="12392" y="2989"/>
                </a:cubicBezTo>
                <a:cubicBezTo>
                  <a:pt x="12350" y="2839"/>
                  <a:pt x="12319" y="2714"/>
                  <a:pt x="12444" y="2628"/>
                </a:cubicBezTo>
                <a:cubicBezTo>
                  <a:pt x="12610" y="2504"/>
                  <a:pt x="12750" y="2364"/>
                  <a:pt x="12847" y="2219"/>
                </a:cubicBezTo>
                <a:cubicBezTo>
                  <a:pt x="13041" y="2203"/>
                  <a:pt x="13196" y="2213"/>
                  <a:pt x="13376" y="1933"/>
                </a:cubicBezTo>
                <a:cubicBezTo>
                  <a:pt x="13445" y="1810"/>
                  <a:pt x="13748" y="1482"/>
                  <a:pt x="13276" y="1471"/>
                </a:cubicBezTo>
                <a:cubicBezTo>
                  <a:pt x="13373" y="1245"/>
                  <a:pt x="13679" y="444"/>
                  <a:pt x="12500" y="272"/>
                </a:cubicBezTo>
                <a:cubicBezTo>
                  <a:pt x="12154" y="223"/>
                  <a:pt x="12141" y="153"/>
                  <a:pt x="11989" y="126"/>
                </a:cubicBezTo>
                <a:cubicBezTo>
                  <a:pt x="11434" y="23"/>
                  <a:pt x="10841" y="-20"/>
                  <a:pt x="10246" y="10"/>
                </a:cubicBezTo>
                <a:close/>
                <a:moveTo>
                  <a:pt x="16042" y="6038"/>
                </a:moveTo>
                <a:cubicBezTo>
                  <a:pt x="16175" y="6060"/>
                  <a:pt x="16316" y="6123"/>
                  <a:pt x="16371" y="6147"/>
                </a:cubicBezTo>
                <a:cubicBezTo>
                  <a:pt x="17342" y="6567"/>
                  <a:pt x="18104" y="6825"/>
                  <a:pt x="18201" y="6955"/>
                </a:cubicBezTo>
                <a:cubicBezTo>
                  <a:pt x="18270" y="7186"/>
                  <a:pt x="18326" y="7449"/>
                  <a:pt x="18326" y="7449"/>
                </a:cubicBezTo>
                <a:cubicBezTo>
                  <a:pt x="18326" y="7449"/>
                  <a:pt x="17454" y="9005"/>
                  <a:pt x="17052" y="9124"/>
                </a:cubicBezTo>
                <a:cubicBezTo>
                  <a:pt x="16802" y="9205"/>
                  <a:pt x="15790" y="8946"/>
                  <a:pt x="15236" y="8972"/>
                </a:cubicBezTo>
                <a:cubicBezTo>
                  <a:pt x="15236" y="8703"/>
                  <a:pt x="15249" y="8450"/>
                  <a:pt x="15305" y="7950"/>
                </a:cubicBezTo>
                <a:cubicBezTo>
                  <a:pt x="15374" y="7347"/>
                  <a:pt x="15692" y="6443"/>
                  <a:pt x="15747" y="6174"/>
                </a:cubicBezTo>
                <a:cubicBezTo>
                  <a:pt x="15782" y="6034"/>
                  <a:pt x="15908" y="6016"/>
                  <a:pt x="16042" y="6038"/>
                </a:cubicBezTo>
                <a:close/>
                <a:moveTo>
                  <a:pt x="5001" y="6053"/>
                </a:moveTo>
                <a:cubicBezTo>
                  <a:pt x="5137" y="6043"/>
                  <a:pt x="5286" y="6074"/>
                  <a:pt x="5317" y="6131"/>
                </a:cubicBezTo>
                <a:cubicBezTo>
                  <a:pt x="5456" y="6389"/>
                  <a:pt x="5454" y="6740"/>
                  <a:pt x="5551" y="7133"/>
                </a:cubicBezTo>
                <a:cubicBezTo>
                  <a:pt x="5704" y="7752"/>
                  <a:pt x="5968" y="8369"/>
                  <a:pt x="5898" y="8735"/>
                </a:cubicBezTo>
                <a:cubicBezTo>
                  <a:pt x="5870" y="8918"/>
                  <a:pt x="5912" y="9091"/>
                  <a:pt x="5898" y="9107"/>
                </a:cubicBezTo>
                <a:cubicBezTo>
                  <a:pt x="5898" y="9107"/>
                  <a:pt x="5413" y="9295"/>
                  <a:pt x="5205" y="9322"/>
                </a:cubicBezTo>
                <a:cubicBezTo>
                  <a:pt x="4899" y="9355"/>
                  <a:pt x="4593" y="9462"/>
                  <a:pt x="4537" y="9430"/>
                </a:cubicBezTo>
                <a:cubicBezTo>
                  <a:pt x="4149" y="9150"/>
                  <a:pt x="3152" y="7622"/>
                  <a:pt x="3042" y="7385"/>
                </a:cubicBezTo>
                <a:cubicBezTo>
                  <a:pt x="3097" y="7251"/>
                  <a:pt x="3139" y="7062"/>
                  <a:pt x="3167" y="6965"/>
                </a:cubicBezTo>
                <a:cubicBezTo>
                  <a:pt x="3181" y="6922"/>
                  <a:pt x="3206" y="6884"/>
                  <a:pt x="3276" y="6852"/>
                </a:cubicBezTo>
                <a:cubicBezTo>
                  <a:pt x="3539" y="6701"/>
                  <a:pt x="4330" y="6260"/>
                  <a:pt x="4871" y="6077"/>
                </a:cubicBezTo>
                <a:cubicBezTo>
                  <a:pt x="4909" y="6063"/>
                  <a:pt x="4955" y="6057"/>
                  <a:pt x="5001" y="6053"/>
                </a:cubicBezTo>
                <a:close/>
              </a:path>
            </a:pathLst>
          </a:custGeom>
          <a:solidFill>
            <a:schemeClr val="accent5"/>
          </a:solidFill>
          <a:ln w="12700">
            <a:miter lim="400000"/>
          </a:ln>
        </p:spPr>
        <p:txBody>
          <a:bodyPr lIns="50800" tIns="50800" rIns="50800" bIns="50800" anchor="ctr"/>
          <a:lstStyle/>
          <a:p>
            <a:pPr>
              <a:defRPr b="0" sz="2200">
                <a:latin typeface="+mn-lt"/>
                <a:ea typeface="+mn-ea"/>
                <a:cs typeface="+mn-cs"/>
                <a:sym typeface="Helvetica Neue Medium"/>
              </a:defRPr>
            </a:pPr>
          </a:p>
        </p:txBody>
      </p:sp>
      <p:sp>
        <p:nvSpPr>
          <p:cNvPr id="4550" name="Man"/>
          <p:cNvSpPr/>
          <p:nvPr/>
        </p:nvSpPr>
        <p:spPr>
          <a:xfrm>
            <a:off x="3040644" y="3020909"/>
            <a:ext cx="290189" cy="749167"/>
          </a:xfrm>
          <a:custGeom>
            <a:avLst/>
            <a:gdLst/>
            <a:ahLst/>
            <a:cxnLst>
              <a:cxn ang="0">
                <a:pos x="wd2" y="hd2"/>
              </a:cxn>
              <a:cxn ang="5400000">
                <a:pos x="wd2" y="hd2"/>
              </a:cxn>
              <a:cxn ang="10800000">
                <a:pos x="wd2" y="hd2"/>
              </a:cxn>
              <a:cxn ang="16200000">
                <a:pos x="wd2" y="hd2"/>
              </a:cxn>
            </a:cxnLst>
            <a:rect l="0" t="0" r="r" b="b"/>
            <a:pathLst>
              <a:path w="21470" h="21502" fill="norm" stroke="1" extrusionOk="0">
                <a:moveTo>
                  <a:pt x="10246" y="10"/>
                </a:moveTo>
                <a:cubicBezTo>
                  <a:pt x="9651" y="39"/>
                  <a:pt x="9052" y="142"/>
                  <a:pt x="8490" y="331"/>
                </a:cubicBezTo>
                <a:cubicBezTo>
                  <a:pt x="7409" y="697"/>
                  <a:pt x="7827" y="1471"/>
                  <a:pt x="7827" y="1471"/>
                </a:cubicBezTo>
                <a:cubicBezTo>
                  <a:pt x="7827" y="1471"/>
                  <a:pt x="7467" y="1472"/>
                  <a:pt x="7689" y="1837"/>
                </a:cubicBezTo>
                <a:cubicBezTo>
                  <a:pt x="7827" y="2069"/>
                  <a:pt x="7730" y="2122"/>
                  <a:pt x="8174" y="2197"/>
                </a:cubicBezTo>
                <a:cubicBezTo>
                  <a:pt x="8285" y="2477"/>
                  <a:pt x="8629" y="2493"/>
                  <a:pt x="8629" y="2983"/>
                </a:cubicBezTo>
                <a:cubicBezTo>
                  <a:pt x="8629" y="2988"/>
                  <a:pt x="8355" y="2978"/>
                  <a:pt x="8161" y="3134"/>
                </a:cubicBezTo>
                <a:cubicBezTo>
                  <a:pt x="8106" y="3177"/>
                  <a:pt x="8049" y="3322"/>
                  <a:pt x="7827" y="3359"/>
                </a:cubicBezTo>
                <a:cubicBezTo>
                  <a:pt x="6842" y="3542"/>
                  <a:pt x="4636" y="3731"/>
                  <a:pt x="4095" y="3941"/>
                </a:cubicBezTo>
                <a:cubicBezTo>
                  <a:pt x="3332" y="4237"/>
                  <a:pt x="185" y="6557"/>
                  <a:pt x="185" y="6783"/>
                </a:cubicBezTo>
                <a:cubicBezTo>
                  <a:pt x="185" y="7133"/>
                  <a:pt x="112" y="7369"/>
                  <a:pt x="306" y="7546"/>
                </a:cubicBezTo>
                <a:cubicBezTo>
                  <a:pt x="1138" y="8300"/>
                  <a:pt x="2140" y="9548"/>
                  <a:pt x="3388" y="10139"/>
                </a:cubicBezTo>
                <a:cubicBezTo>
                  <a:pt x="3555" y="10220"/>
                  <a:pt x="3874" y="10313"/>
                  <a:pt x="4290" y="10366"/>
                </a:cubicBezTo>
                <a:cubicBezTo>
                  <a:pt x="4706" y="10420"/>
                  <a:pt x="5414" y="10539"/>
                  <a:pt x="5400" y="10636"/>
                </a:cubicBezTo>
                <a:cubicBezTo>
                  <a:pt x="5261" y="11507"/>
                  <a:pt x="4984" y="13595"/>
                  <a:pt x="4775" y="14591"/>
                </a:cubicBezTo>
                <a:cubicBezTo>
                  <a:pt x="4637" y="15242"/>
                  <a:pt x="4526" y="15984"/>
                  <a:pt x="4429" y="16447"/>
                </a:cubicBezTo>
                <a:cubicBezTo>
                  <a:pt x="4262" y="17244"/>
                  <a:pt x="4221" y="18180"/>
                  <a:pt x="3666" y="19165"/>
                </a:cubicBezTo>
                <a:cubicBezTo>
                  <a:pt x="3416" y="19617"/>
                  <a:pt x="2972" y="20214"/>
                  <a:pt x="3250" y="20214"/>
                </a:cubicBezTo>
                <a:cubicBezTo>
                  <a:pt x="2833" y="20612"/>
                  <a:pt x="1236" y="20827"/>
                  <a:pt x="432" y="20913"/>
                </a:cubicBezTo>
                <a:cubicBezTo>
                  <a:pt x="154" y="20940"/>
                  <a:pt x="-25" y="21043"/>
                  <a:pt x="3" y="21156"/>
                </a:cubicBezTo>
                <a:lnTo>
                  <a:pt x="29" y="21225"/>
                </a:lnTo>
                <a:cubicBezTo>
                  <a:pt x="43" y="21311"/>
                  <a:pt x="324" y="21344"/>
                  <a:pt x="393" y="21344"/>
                </a:cubicBezTo>
                <a:cubicBezTo>
                  <a:pt x="837" y="21376"/>
                  <a:pt x="2207" y="21461"/>
                  <a:pt x="3206" y="21305"/>
                </a:cubicBezTo>
                <a:cubicBezTo>
                  <a:pt x="4371" y="21128"/>
                  <a:pt x="5857" y="21247"/>
                  <a:pt x="7008" y="21188"/>
                </a:cubicBezTo>
                <a:cubicBezTo>
                  <a:pt x="7355" y="21171"/>
                  <a:pt x="7398" y="20692"/>
                  <a:pt x="7259" y="20471"/>
                </a:cubicBezTo>
                <a:cubicBezTo>
                  <a:pt x="7218" y="20407"/>
                  <a:pt x="7134" y="20375"/>
                  <a:pt x="7134" y="20375"/>
                </a:cubicBezTo>
                <a:lnTo>
                  <a:pt x="7190" y="20412"/>
                </a:lnTo>
                <a:cubicBezTo>
                  <a:pt x="7773" y="20434"/>
                  <a:pt x="8367" y="17905"/>
                  <a:pt x="8742" y="15860"/>
                </a:cubicBezTo>
                <a:cubicBezTo>
                  <a:pt x="8908" y="14999"/>
                  <a:pt x="10033" y="13116"/>
                  <a:pt x="10394" y="12497"/>
                </a:cubicBezTo>
                <a:cubicBezTo>
                  <a:pt x="10421" y="12443"/>
                  <a:pt x="10630" y="12443"/>
                  <a:pt x="10658" y="12497"/>
                </a:cubicBezTo>
                <a:cubicBezTo>
                  <a:pt x="10880" y="12987"/>
                  <a:pt x="11168" y="14031"/>
                  <a:pt x="11473" y="14757"/>
                </a:cubicBezTo>
                <a:cubicBezTo>
                  <a:pt x="11542" y="14924"/>
                  <a:pt x="11753" y="15564"/>
                  <a:pt x="11781" y="15968"/>
                </a:cubicBezTo>
                <a:cubicBezTo>
                  <a:pt x="11892" y="17206"/>
                  <a:pt x="11572" y="19842"/>
                  <a:pt x="12002" y="20175"/>
                </a:cubicBezTo>
                <a:cubicBezTo>
                  <a:pt x="12002" y="20175"/>
                  <a:pt x="11906" y="20682"/>
                  <a:pt x="11490" y="21053"/>
                </a:cubicBezTo>
                <a:cubicBezTo>
                  <a:pt x="10908" y="21575"/>
                  <a:pt x="13763" y="21580"/>
                  <a:pt x="14568" y="21381"/>
                </a:cubicBezTo>
                <a:cubicBezTo>
                  <a:pt x="15608" y="21128"/>
                  <a:pt x="14986" y="20682"/>
                  <a:pt x="15028" y="20488"/>
                </a:cubicBezTo>
                <a:cubicBezTo>
                  <a:pt x="15125" y="20316"/>
                  <a:pt x="15333" y="20316"/>
                  <a:pt x="15444" y="19950"/>
                </a:cubicBezTo>
                <a:cubicBezTo>
                  <a:pt x="15763" y="18841"/>
                  <a:pt x="15485" y="17442"/>
                  <a:pt x="15513" y="16318"/>
                </a:cubicBezTo>
                <a:cubicBezTo>
                  <a:pt x="15527" y="15946"/>
                  <a:pt x="15886" y="15230"/>
                  <a:pt x="15886" y="14229"/>
                </a:cubicBezTo>
                <a:cubicBezTo>
                  <a:pt x="15886" y="13223"/>
                  <a:pt x="15888" y="12330"/>
                  <a:pt x="15721" y="11431"/>
                </a:cubicBezTo>
                <a:cubicBezTo>
                  <a:pt x="15610" y="10839"/>
                  <a:pt x="16110" y="10802"/>
                  <a:pt x="15652" y="10044"/>
                </a:cubicBezTo>
                <a:cubicBezTo>
                  <a:pt x="17247" y="10108"/>
                  <a:pt x="17453" y="10054"/>
                  <a:pt x="17967" y="9801"/>
                </a:cubicBezTo>
                <a:cubicBezTo>
                  <a:pt x="19312" y="9123"/>
                  <a:pt x="20798" y="7585"/>
                  <a:pt x="21062" y="7321"/>
                </a:cubicBezTo>
                <a:cubicBezTo>
                  <a:pt x="21575" y="7278"/>
                  <a:pt x="21546" y="6846"/>
                  <a:pt x="21296" y="6534"/>
                </a:cubicBezTo>
                <a:cubicBezTo>
                  <a:pt x="21226" y="6453"/>
                  <a:pt x="20909" y="6465"/>
                  <a:pt x="20854" y="6384"/>
                </a:cubicBezTo>
                <a:cubicBezTo>
                  <a:pt x="20424" y="5755"/>
                  <a:pt x="17691" y="4302"/>
                  <a:pt x="17247" y="3990"/>
                </a:cubicBezTo>
                <a:cubicBezTo>
                  <a:pt x="16859" y="3715"/>
                  <a:pt x="14264" y="3516"/>
                  <a:pt x="13376" y="3381"/>
                </a:cubicBezTo>
                <a:cubicBezTo>
                  <a:pt x="13237" y="3360"/>
                  <a:pt x="13085" y="3300"/>
                  <a:pt x="13029" y="3247"/>
                </a:cubicBezTo>
                <a:cubicBezTo>
                  <a:pt x="13001" y="3225"/>
                  <a:pt x="12988" y="3204"/>
                  <a:pt x="12960" y="3183"/>
                </a:cubicBezTo>
                <a:cubicBezTo>
                  <a:pt x="12724" y="2984"/>
                  <a:pt x="12392" y="2989"/>
                  <a:pt x="12392" y="2989"/>
                </a:cubicBezTo>
                <a:cubicBezTo>
                  <a:pt x="12350" y="2839"/>
                  <a:pt x="12319" y="2714"/>
                  <a:pt x="12444" y="2628"/>
                </a:cubicBezTo>
                <a:cubicBezTo>
                  <a:pt x="12610" y="2504"/>
                  <a:pt x="12750" y="2364"/>
                  <a:pt x="12847" y="2219"/>
                </a:cubicBezTo>
                <a:cubicBezTo>
                  <a:pt x="13041" y="2203"/>
                  <a:pt x="13196" y="2213"/>
                  <a:pt x="13376" y="1933"/>
                </a:cubicBezTo>
                <a:cubicBezTo>
                  <a:pt x="13445" y="1810"/>
                  <a:pt x="13748" y="1482"/>
                  <a:pt x="13276" y="1471"/>
                </a:cubicBezTo>
                <a:cubicBezTo>
                  <a:pt x="13373" y="1245"/>
                  <a:pt x="13679" y="444"/>
                  <a:pt x="12500" y="272"/>
                </a:cubicBezTo>
                <a:cubicBezTo>
                  <a:pt x="12154" y="223"/>
                  <a:pt x="12141" y="153"/>
                  <a:pt x="11989" y="126"/>
                </a:cubicBezTo>
                <a:cubicBezTo>
                  <a:pt x="11434" y="23"/>
                  <a:pt x="10841" y="-20"/>
                  <a:pt x="10246" y="10"/>
                </a:cubicBezTo>
                <a:close/>
                <a:moveTo>
                  <a:pt x="16042" y="6038"/>
                </a:moveTo>
                <a:cubicBezTo>
                  <a:pt x="16175" y="6060"/>
                  <a:pt x="16316" y="6123"/>
                  <a:pt x="16371" y="6147"/>
                </a:cubicBezTo>
                <a:cubicBezTo>
                  <a:pt x="17342" y="6567"/>
                  <a:pt x="18104" y="6825"/>
                  <a:pt x="18201" y="6955"/>
                </a:cubicBezTo>
                <a:cubicBezTo>
                  <a:pt x="18270" y="7186"/>
                  <a:pt x="18326" y="7449"/>
                  <a:pt x="18326" y="7449"/>
                </a:cubicBezTo>
                <a:cubicBezTo>
                  <a:pt x="18326" y="7449"/>
                  <a:pt x="17454" y="9005"/>
                  <a:pt x="17052" y="9124"/>
                </a:cubicBezTo>
                <a:cubicBezTo>
                  <a:pt x="16802" y="9205"/>
                  <a:pt x="15790" y="8946"/>
                  <a:pt x="15236" y="8972"/>
                </a:cubicBezTo>
                <a:cubicBezTo>
                  <a:pt x="15236" y="8703"/>
                  <a:pt x="15249" y="8450"/>
                  <a:pt x="15305" y="7950"/>
                </a:cubicBezTo>
                <a:cubicBezTo>
                  <a:pt x="15374" y="7347"/>
                  <a:pt x="15692" y="6443"/>
                  <a:pt x="15747" y="6174"/>
                </a:cubicBezTo>
                <a:cubicBezTo>
                  <a:pt x="15782" y="6034"/>
                  <a:pt x="15908" y="6016"/>
                  <a:pt x="16042" y="6038"/>
                </a:cubicBezTo>
                <a:close/>
                <a:moveTo>
                  <a:pt x="5001" y="6053"/>
                </a:moveTo>
                <a:cubicBezTo>
                  <a:pt x="5137" y="6043"/>
                  <a:pt x="5286" y="6074"/>
                  <a:pt x="5317" y="6131"/>
                </a:cubicBezTo>
                <a:cubicBezTo>
                  <a:pt x="5456" y="6389"/>
                  <a:pt x="5454" y="6740"/>
                  <a:pt x="5551" y="7133"/>
                </a:cubicBezTo>
                <a:cubicBezTo>
                  <a:pt x="5704" y="7752"/>
                  <a:pt x="5968" y="8369"/>
                  <a:pt x="5898" y="8735"/>
                </a:cubicBezTo>
                <a:cubicBezTo>
                  <a:pt x="5870" y="8918"/>
                  <a:pt x="5912" y="9091"/>
                  <a:pt x="5898" y="9107"/>
                </a:cubicBezTo>
                <a:cubicBezTo>
                  <a:pt x="5898" y="9107"/>
                  <a:pt x="5413" y="9295"/>
                  <a:pt x="5205" y="9322"/>
                </a:cubicBezTo>
                <a:cubicBezTo>
                  <a:pt x="4899" y="9355"/>
                  <a:pt x="4593" y="9462"/>
                  <a:pt x="4537" y="9430"/>
                </a:cubicBezTo>
                <a:cubicBezTo>
                  <a:pt x="4149" y="9150"/>
                  <a:pt x="3152" y="7622"/>
                  <a:pt x="3042" y="7385"/>
                </a:cubicBezTo>
                <a:cubicBezTo>
                  <a:pt x="3097" y="7251"/>
                  <a:pt x="3139" y="7062"/>
                  <a:pt x="3167" y="6965"/>
                </a:cubicBezTo>
                <a:cubicBezTo>
                  <a:pt x="3181" y="6922"/>
                  <a:pt x="3206" y="6884"/>
                  <a:pt x="3276" y="6852"/>
                </a:cubicBezTo>
                <a:cubicBezTo>
                  <a:pt x="3539" y="6701"/>
                  <a:pt x="4330" y="6260"/>
                  <a:pt x="4871" y="6077"/>
                </a:cubicBezTo>
                <a:cubicBezTo>
                  <a:pt x="4909" y="6063"/>
                  <a:pt x="4955" y="6057"/>
                  <a:pt x="5001" y="6053"/>
                </a:cubicBezTo>
                <a:close/>
              </a:path>
            </a:pathLst>
          </a:custGeom>
          <a:solidFill>
            <a:schemeClr val="accent1">
              <a:lumOff val="13529"/>
            </a:schemeClr>
          </a:solidFill>
          <a:ln w="12700">
            <a:miter lim="400000"/>
          </a:ln>
        </p:spPr>
        <p:txBody>
          <a:bodyPr lIns="50800" tIns="50800" rIns="50800" bIns="50800" anchor="ctr"/>
          <a:lstStyle/>
          <a:p>
            <a:pPr>
              <a:defRPr b="0" sz="2200">
                <a:latin typeface="+mn-lt"/>
                <a:ea typeface="+mn-ea"/>
                <a:cs typeface="+mn-cs"/>
                <a:sym typeface="Helvetica Neue Medium"/>
              </a:defRPr>
            </a:pPr>
          </a:p>
        </p:txBody>
      </p:sp>
      <p:sp>
        <p:nvSpPr>
          <p:cNvPr id="4551" name="Man"/>
          <p:cNvSpPr/>
          <p:nvPr/>
        </p:nvSpPr>
        <p:spPr>
          <a:xfrm>
            <a:off x="3226383" y="3279360"/>
            <a:ext cx="290188" cy="749168"/>
          </a:xfrm>
          <a:custGeom>
            <a:avLst/>
            <a:gdLst/>
            <a:ahLst/>
            <a:cxnLst>
              <a:cxn ang="0">
                <a:pos x="wd2" y="hd2"/>
              </a:cxn>
              <a:cxn ang="5400000">
                <a:pos x="wd2" y="hd2"/>
              </a:cxn>
              <a:cxn ang="10800000">
                <a:pos x="wd2" y="hd2"/>
              </a:cxn>
              <a:cxn ang="16200000">
                <a:pos x="wd2" y="hd2"/>
              </a:cxn>
            </a:cxnLst>
            <a:rect l="0" t="0" r="r" b="b"/>
            <a:pathLst>
              <a:path w="21470" h="21502" fill="norm" stroke="1" extrusionOk="0">
                <a:moveTo>
                  <a:pt x="10246" y="10"/>
                </a:moveTo>
                <a:cubicBezTo>
                  <a:pt x="9651" y="39"/>
                  <a:pt x="9052" y="142"/>
                  <a:pt x="8490" y="331"/>
                </a:cubicBezTo>
                <a:cubicBezTo>
                  <a:pt x="7409" y="697"/>
                  <a:pt x="7827" y="1471"/>
                  <a:pt x="7827" y="1471"/>
                </a:cubicBezTo>
                <a:cubicBezTo>
                  <a:pt x="7827" y="1471"/>
                  <a:pt x="7467" y="1472"/>
                  <a:pt x="7689" y="1837"/>
                </a:cubicBezTo>
                <a:cubicBezTo>
                  <a:pt x="7827" y="2069"/>
                  <a:pt x="7730" y="2122"/>
                  <a:pt x="8174" y="2197"/>
                </a:cubicBezTo>
                <a:cubicBezTo>
                  <a:pt x="8285" y="2477"/>
                  <a:pt x="8629" y="2493"/>
                  <a:pt x="8629" y="2983"/>
                </a:cubicBezTo>
                <a:cubicBezTo>
                  <a:pt x="8629" y="2988"/>
                  <a:pt x="8355" y="2978"/>
                  <a:pt x="8161" y="3134"/>
                </a:cubicBezTo>
                <a:cubicBezTo>
                  <a:pt x="8106" y="3177"/>
                  <a:pt x="8049" y="3322"/>
                  <a:pt x="7827" y="3359"/>
                </a:cubicBezTo>
                <a:cubicBezTo>
                  <a:pt x="6842" y="3542"/>
                  <a:pt x="4636" y="3731"/>
                  <a:pt x="4095" y="3941"/>
                </a:cubicBezTo>
                <a:cubicBezTo>
                  <a:pt x="3332" y="4237"/>
                  <a:pt x="185" y="6557"/>
                  <a:pt x="185" y="6783"/>
                </a:cubicBezTo>
                <a:cubicBezTo>
                  <a:pt x="185" y="7133"/>
                  <a:pt x="112" y="7369"/>
                  <a:pt x="306" y="7546"/>
                </a:cubicBezTo>
                <a:cubicBezTo>
                  <a:pt x="1138" y="8300"/>
                  <a:pt x="2140" y="9548"/>
                  <a:pt x="3388" y="10139"/>
                </a:cubicBezTo>
                <a:cubicBezTo>
                  <a:pt x="3555" y="10220"/>
                  <a:pt x="3874" y="10313"/>
                  <a:pt x="4290" y="10366"/>
                </a:cubicBezTo>
                <a:cubicBezTo>
                  <a:pt x="4706" y="10420"/>
                  <a:pt x="5414" y="10539"/>
                  <a:pt x="5400" y="10636"/>
                </a:cubicBezTo>
                <a:cubicBezTo>
                  <a:pt x="5261" y="11507"/>
                  <a:pt x="4984" y="13595"/>
                  <a:pt x="4775" y="14591"/>
                </a:cubicBezTo>
                <a:cubicBezTo>
                  <a:pt x="4637" y="15242"/>
                  <a:pt x="4526" y="15984"/>
                  <a:pt x="4429" y="16447"/>
                </a:cubicBezTo>
                <a:cubicBezTo>
                  <a:pt x="4262" y="17244"/>
                  <a:pt x="4221" y="18180"/>
                  <a:pt x="3666" y="19165"/>
                </a:cubicBezTo>
                <a:cubicBezTo>
                  <a:pt x="3416" y="19617"/>
                  <a:pt x="2972" y="20214"/>
                  <a:pt x="3250" y="20214"/>
                </a:cubicBezTo>
                <a:cubicBezTo>
                  <a:pt x="2833" y="20612"/>
                  <a:pt x="1236" y="20827"/>
                  <a:pt x="432" y="20913"/>
                </a:cubicBezTo>
                <a:cubicBezTo>
                  <a:pt x="154" y="20940"/>
                  <a:pt x="-25" y="21043"/>
                  <a:pt x="3" y="21156"/>
                </a:cubicBezTo>
                <a:lnTo>
                  <a:pt x="29" y="21225"/>
                </a:lnTo>
                <a:cubicBezTo>
                  <a:pt x="43" y="21311"/>
                  <a:pt x="324" y="21344"/>
                  <a:pt x="393" y="21344"/>
                </a:cubicBezTo>
                <a:cubicBezTo>
                  <a:pt x="837" y="21376"/>
                  <a:pt x="2207" y="21461"/>
                  <a:pt x="3206" y="21305"/>
                </a:cubicBezTo>
                <a:cubicBezTo>
                  <a:pt x="4371" y="21128"/>
                  <a:pt x="5857" y="21247"/>
                  <a:pt x="7008" y="21188"/>
                </a:cubicBezTo>
                <a:cubicBezTo>
                  <a:pt x="7355" y="21171"/>
                  <a:pt x="7398" y="20692"/>
                  <a:pt x="7259" y="20471"/>
                </a:cubicBezTo>
                <a:cubicBezTo>
                  <a:pt x="7218" y="20407"/>
                  <a:pt x="7134" y="20375"/>
                  <a:pt x="7134" y="20375"/>
                </a:cubicBezTo>
                <a:lnTo>
                  <a:pt x="7190" y="20412"/>
                </a:lnTo>
                <a:cubicBezTo>
                  <a:pt x="7773" y="20434"/>
                  <a:pt x="8367" y="17905"/>
                  <a:pt x="8742" y="15860"/>
                </a:cubicBezTo>
                <a:cubicBezTo>
                  <a:pt x="8908" y="14999"/>
                  <a:pt x="10033" y="13116"/>
                  <a:pt x="10394" y="12497"/>
                </a:cubicBezTo>
                <a:cubicBezTo>
                  <a:pt x="10421" y="12443"/>
                  <a:pt x="10630" y="12443"/>
                  <a:pt x="10658" y="12497"/>
                </a:cubicBezTo>
                <a:cubicBezTo>
                  <a:pt x="10880" y="12987"/>
                  <a:pt x="11168" y="14031"/>
                  <a:pt x="11473" y="14757"/>
                </a:cubicBezTo>
                <a:cubicBezTo>
                  <a:pt x="11542" y="14924"/>
                  <a:pt x="11753" y="15564"/>
                  <a:pt x="11781" y="15968"/>
                </a:cubicBezTo>
                <a:cubicBezTo>
                  <a:pt x="11892" y="17206"/>
                  <a:pt x="11572" y="19842"/>
                  <a:pt x="12002" y="20175"/>
                </a:cubicBezTo>
                <a:cubicBezTo>
                  <a:pt x="12002" y="20175"/>
                  <a:pt x="11906" y="20682"/>
                  <a:pt x="11490" y="21053"/>
                </a:cubicBezTo>
                <a:cubicBezTo>
                  <a:pt x="10908" y="21575"/>
                  <a:pt x="13763" y="21580"/>
                  <a:pt x="14568" y="21381"/>
                </a:cubicBezTo>
                <a:cubicBezTo>
                  <a:pt x="15608" y="21128"/>
                  <a:pt x="14986" y="20682"/>
                  <a:pt x="15028" y="20488"/>
                </a:cubicBezTo>
                <a:cubicBezTo>
                  <a:pt x="15125" y="20316"/>
                  <a:pt x="15333" y="20316"/>
                  <a:pt x="15444" y="19950"/>
                </a:cubicBezTo>
                <a:cubicBezTo>
                  <a:pt x="15763" y="18841"/>
                  <a:pt x="15485" y="17442"/>
                  <a:pt x="15513" y="16318"/>
                </a:cubicBezTo>
                <a:cubicBezTo>
                  <a:pt x="15527" y="15946"/>
                  <a:pt x="15886" y="15230"/>
                  <a:pt x="15886" y="14229"/>
                </a:cubicBezTo>
                <a:cubicBezTo>
                  <a:pt x="15886" y="13223"/>
                  <a:pt x="15888" y="12330"/>
                  <a:pt x="15721" y="11431"/>
                </a:cubicBezTo>
                <a:cubicBezTo>
                  <a:pt x="15610" y="10839"/>
                  <a:pt x="16110" y="10802"/>
                  <a:pt x="15652" y="10044"/>
                </a:cubicBezTo>
                <a:cubicBezTo>
                  <a:pt x="17247" y="10108"/>
                  <a:pt x="17453" y="10054"/>
                  <a:pt x="17967" y="9801"/>
                </a:cubicBezTo>
                <a:cubicBezTo>
                  <a:pt x="19312" y="9123"/>
                  <a:pt x="20798" y="7585"/>
                  <a:pt x="21062" y="7321"/>
                </a:cubicBezTo>
                <a:cubicBezTo>
                  <a:pt x="21575" y="7278"/>
                  <a:pt x="21546" y="6846"/>
                  <a:pt x="21296" y="6534"/>
                </a:cubicBezTo>
                <a:cubicBezTo>
                  <a:pt x="21226" y="6453"/>
                  <a:pt x="20909" y="6465"/>
                  <a:pt x="20854" y="6384"/>
                </a:cubicBezTo>
                <a:cubicBezTo>
                  <a:pt x="20424" y="5755"/>
                  <a:pt x="17691" y="4302"/>
                  <a:pt x="17247" y="3990"/>
                </a:cubicBezTo>
                <a:cubicBezTo>
                  <a:pt x="16859" y="3715"/>
                  <a:pt x="14264" y="3516"/>
                  <a:pt x="13376" y="3381"/>
                </a:cubicBezTo>
                <a:cubicBezTo>
                  <a:pt x="13237" y="3360"/>
                  <a:pt x="13085" y="3300"/>
                  <a:pt x="13029" y="3247"/>
                </a:cubicBezTo>
                <a:cubicBezTo>
                  <a:pt x="13001" y="3225"/>
                  <a:pt x="12988" y="3204"/>
                  <a:pt x="12960" y="3183"/>
                </a:cubicBezTo>
                <a:cubicBezTo>
                  <a:pt x="12724" y="2984"/>
                  <a:pt x="12392" y="2989"/>
                  <a:pt x="12392" y="2989"/>
                </a:cubicBezTo>
                <a:cubicBezTo>
                  <a:pt x="12350" y="2839"/>
                  <a:pt x="12319" y="2714"/>
                  <a:pt x="12444" y="2628"/>
                </a:cubicBezTo>
                <a:cubicBezTo>
                  <a:pt x="12610" y="2504"/>
                  <a:pt x="12750" y="2364"/>
                  <a:pt x="12847" y="2219"/>
                </a:cubicBezTo>
                <a:cubicBezTo>
                  <a:pt x="13041" y="2203"/>
                  <a:pt x="13196" y="2213"/>
                  <a:pt x="13376" y="1933"/>
                </a:cubicBezTo>
                <a:cubicBezTo>
                  <a:pt x="13445" y="1810"/>
                  <a:pt x="13748" y="1482"/>
                  <a:pt x="13276" y="1471"/>
                </a:cubicBezTo>
                <a:cubicBezTo>
                  <a:pt x="13373" y="1245"/>
                  <a:pt x="13679" y="444"/>
                  <a:pt x="12500" y="272"/>
                </a:cubicBezTo>
                <a:cubicBezTo>
                  <a:pt x="12154" y="223"/>
                  <a:pt x="12141" y="153"/>
                  <a:pt x="11989" y="126"/>
                </a:cubicBezTo>
                <a:cubicBezTo>
                  <a:pt x="11434" y="23"/>
                  <a:pt x="10841" y="-20"/>
                  <a:pt x="10246" y="10"/>
                </a:cubicBezTo>
                <a:close/>
                <a:moveTo>
                  <a:pt x="16042" y="6038"/>
                </a:moveTo>
                <a:cubicBezTo>
                  <a:pt x="16175" y="6060"/>
                  <a:pt x="16316" y="6123"/>
                  <a:pt x="16371" y="6147"/>
                </a:cubicBezTo>
                <a:cubicBezTo>
                  <a:pt x="17342" y="6567"/>
                  <a:pt x="18104" y="6825"/>
                  <a:pt x="18201" y="6955"/>
                </a:cubicBezTo>
                <a:cubicBezTo>
                  <a:pt x="18270" y="7186"/>
                  <a:pt x="18326" y="7449"/>
                  <a:pt x="18326" y="7449"/>
                </a:cubicBezTo>
                <a:cubicBezTo>
                  <a:pt x="18326" y="7449"/>
                  <a:pt x="17454" y="9005"/>
                  <a:pt x="17052" y="9124"/>
                </a:cubicBezTo>
                <a:cubicBezTo>
                  <a:pt x="16802" y="9205"/>
                  <a:pt x="15790" y="8946"/>
                  <a:pt x="15236" y="8972"/>
                </a:cubicBezTo>
                <a:cubicBezTo>
                  <a:pt x="15236" y="8703"/>
                  <a:pt x="15249" y="8450"/>
                  <a:pt x="15305" y="7950"/>
                </a:cubicBezTo>
                <a:cubicBezTo>
                  <a:pt x="15374" y="7347"/>
                  <a:pt x="15692" y="6443"/>
                  <a:pt x="15747" y="6174"/>
                </a:cubicBezTo>
                <a:cubicBezTo>
                  <a:pt x="15782" y="6034"/>
                  <a:pt x="15908" y="6016"/>
                  <a:pt x="16042" y="6038"/>
                </a:cubicBezTo>
                <a:close/>
                <a:moveTo>
                  <a:pt x="5001" y="6053"/>
                </a:moveTo>
                <a:cubicBezTo>
                  <a:pt x="5137" y="6043"/>
                  <a:pt x="5286" y="6074"/>
                  <a:pt x="5317" y="6131"/>
                </a:cubicBezTo>
                <a:cubicBezTo>
                  <a:pt x="5456" y="6389"/>
                  <a:pt x="5454" y="6740"/>
                  <a:pt x="5551" y="7133"/>
                </a:cubicBezTo>
                <a:cubicBezTo>
                  <a:pt x="5704" y="7752"/>
                  <a:pt x="5968" y="8369"/>
                  <a:pt x="5898" y="8735"/>
                </a:cubicBezTo>
                <a:cubicBezTo>
                  <a:pt x="5870" y="8918"/>
                  <a:pt x="5912" y="9091"/>
                  <a:pt x="5898" y="9107"/>
                </a:cubicBezTo>
                <a:cubicBezTo>
                  <a:pt x="5898" y="9107"/>
                  <a:pt x="5413" y="9295"/>
                  <a:pt x="5205" y="9322"/>
                </a:cubicBezTo>
                <a:cubicBezTo>
                  <a:pt x="4899" y="9355"/>
                  <a:pt x="4593" y="9462"/>
                  <a:pt x="4537" y="9430"/>
                </a:cubicBezTo>
                <a:cubicBezTo>
                  <a:pt x="4149" y="9150"/>
                  <a:pt x="3152" y="7622"/>
                  <a:pt x="3042" y="7385"/>
                </a:cubicBezTo>
                <a:cubicBezTo>
                  <a:pt x="3097" y="7251"/>
                  <a:pt x="3139" y="7062"/>
                  <a:pt x="3167" y="6965"/>
                </a:cubicBezTo>
                <a:cubicBezTo>
                  <a:pt x="3181" y="6922"/>
                  <a:pt x="3206" y="6884"/>
                  <a:pt x="3276" y="6852"/>
                </a:cubicBezTo>
                <a:cubicBezTo>
                  <a:pt x="3539" y="6701"/>
                  <a:pt x="4330" y="6260"/>
                  <a:pt x="4871" y="6077"/>
                </a:cubicBezTo>
                <a:cubicBezTo>
                  <a:pt x="4909" y="6063"/>
                  <a:pt x="4955" y="6057"/>
                  <a:pt x="5001" y="6053"/>
                </a:cubicBezTo>
                <a:close/>
              </a:path>
            </a:pathLst>
          </a:custGeom>
          <a:solidFill>
            <a:srgbClr val="6C6C6C"/>
          </a:solidFill>
          <a:ln w="12700">
            <a:miter lim="400000"/>
          </a:ln>
        </p:spPr>
        <p:txBody>
          <a:bodyPr lIns="50800" tIns="50800" rIns="50800" bIns="50800" anchor="ctr"/>
          <a:lstStyle/>
          <a:p>
            <a:pPr>
              <a:defRPr b="0" sz="2200">
                <a:latin typeface="+mn-lt"/>
                <a:ea typeface="+mn-ea"/>
                <a:cs typeface="+mn-cs"/>
                <a:sym typeface="Helvetica Neue Medium"/>
              </a:defRPr>
            </a:pPr>
          </a:p>
        </p:txBody>
      </p:sp>
      <p:sp>
        <p:nvSpPr>
          <p:cNvPr id="4552" name="Man"/>
          <p:cNvSpPr/>
          <p:nvPr/>
        </p:nvSpPr>
        <p:spPr>
          <a:xfrm>
            <a:off x="2915158" y="2584015"/>
            <a:ext cx="290189" cy="749168"/>
          </a:xfrm>
          <a:custGeom>
            <a:avLst/>
            <a:gdLst/>
            <a:ahLst/>
            <a:cxnLst>
              <a:cxn ang="0">
                <a:pos x="wd2" y="hd2"/>
              </a:cxn>
              <a:cxn ang="5400000">
                <a:pos x="wd2" y="hd2"/>
              </a:cxn>
              <a:cxn ang="10800000">
                <a:pos x="wd2" y="hd2"/>
              </a:cxn>
              <a:cxn ang="16200000">
                <a:pos x="wd2" y="hd2"/>
              </a:cxn>
            </a:cxnLst>
            <a:rect l="0" t="0" r="r" b="b"/>
            <a:pathLst>
              <a:path w="21470" h="21502" fill="norm" stroke="1" extrusionOk="0">
                <a:moveTo>
                  <a:pt x="10246" y="10"/>
                </a:moveTo>
                <a:cubicBezTo>
                  <a:pt x="9651" y="39"/>
                  <a:pt x="9052" y="142"/>
                  <a:pt x="8490" y="331"/>
                </a:cubicBezTo>
                <a:cubicBezTo>
                  <a:pt x="7409" y="697"/>
                  <a:pt x="7827" y="1471"/>
                  <a:pt x="7827" y="1471"/>
                </a:cubicBezTo>
                <a:cubicBezTo>
                  <a:pt x="7827" y="1471"/>
                  <a:pt x="7467" y="1472"/>
                  <a:pt x="7689" y="1837"/>
                </a:cubicBezTo>
                <a:cubicBezTo>
                  <a:pt x="7827" y="2069"/>
                  <a:pt x="7730" y="2122"/>
                  <a:pt x="8174" y="2197"/>
                </a:cubicBezTo>
                <a:cubicBezTo>
                  <a:pt x="8285" y="2477"/>
                  <a:pt x="8629" y="2493"/>
                  <a:pt x="8629" y="2983"/>
                </a:cubicBezTo>
                <a:cubicBezTo>
                  <a:pt x="8629" y="2988"/>
                  <a:pt x="8355" y="2978"/>
                  <a:pt x="8161" y="3134"/>
                </a:cubicBezTo>
                <a:cubicBezTo>
                  <a:pt x="8106" y="3177"/>
                  <a:pt x="8049" y="3322"/>
                  <a:pt x="7827" y="3359"/>
                </a:cubicBezTo>
                <a:cubicBezTo>
                  <a:pt x="6842" y="3542"/>
                  <a:pt x="4636" y="3731"/>
                  <a:pt x="4095" y="3941"/>
                </a:cubicBezTo>
                <a:cubicBezTo>
                  <a:pt x="3332" y="4237"/>
                  <a:pt x="185" y="6557"/>
                  <a:pt x="185" y="6783"/>
                </a:cubicBezTo>
                <a:cubicBezTo>
                  <a:pt x="185" y="7133"/>
                  <a:pt x="112" y="7369"/>
                  <a:pt x="306" y="7546"/>
                </a:cubicBezTo>
                <a:cubicBezTo>
                  <a:pt x="1138" y="8300"/>
                  <a:pt x="2140" y="9548"/>
                  <a:pt x="3388" y="10139"/>
                </a:cubicBezTo>
                <a:cubicBezTo>
                  <a:pt x="3555" y="10220"/>
                  <a:pt x="3874" y="10313"/>
                  <a:pt x="4290" y="10366"/>
                </a:cubicBezTo>
                <a:cubicBezTo>
                  <a:pt x="4706" y="10420"/>
                  <a:pt x="5414" y="10539"/>
                  <a:pt x="5400" y="10636"/>
                </a:cubicBezTo>
                <a:cubicBezTo>
                  <a:pt x="5261" y="11507"/>
                  <a:pt x="4984" y="13595"/>
                  <a:pt x="4775" y="14591"/>
                </a:cubicBezTo>
                <a:cubicBezTo>
                  <a:pt x="4637" y="15242"/>
                  <a:pt x="4526" y="15984"/>
                  <a:pt x="4429" y="16447"/>
                </a:cubicBezTo>
                <a:cubicBezTo>
                  <a:pt x="4262" y="17244"/>
                  <a:pt x="4221" y="18180"/>
                  <a:pt x="3666" y="19165"/>
                </a:cubicBezTo>
                <a:cubicBezTo>
                  <a:pt x="3416" y="19617"/>
                  <a:pt x="2972" y="20214"/>
                  <a:pt x="3250" y="20214"/>
                </a:cubicBezTo>
                <a:cubicBezTo>
                  <a:pt x="2833" y="20612"/>
                  <a:pt x="1236" y="20827"/>
                  <a:pt x="432" y="20913"/>
                </a:cubicBezTo>
                <a:cubicBezTo>
                  <a:pt x="154" y="20940"/>
                  <a:pt x="-25" y="21043"/>
                  <a:pt x="3" y="21156"/>
                </a:cubicBezTo>
                <a:lnTo>
                  <a:pt x="29" y="21225"/>
                </a:lnTo>
                <a:cubicBezTo>
                  <a:pt x="43" y="21311"/>
                  <a:pt x="324" y="21344"/>
                  <a:pt x="393" y="21344"/>
                </a:cubicBezTo>
                <a:cubicBezTo>
                  <a:pt x="837" y="21376"/>
                  <a:pt x="2207" y="21461"/>
                  <a:pt x="3206" y="21305"/>
                </a:cubicBezTo>
                <a:cubicBezTo>
                  <a:pt x="4371" y="21128"/>
                  <a:pt x="5857" y="21247"/>
                  <a:pt x="7008" y="21188"/>
                </a:cubicBezTo>
                <a:cubicBezTo>
                  <a:pt x="7355" y="21171"/>
                  <a:pt x="7398" y="20692"/>
                  <a:pt x="7259" y="20471"/>
                </a:cubicBezTo>
                <a:cubicBezTo>
                  <a:pt x="7218" y="20407"/>
                  <a:pt x="7134" y="20375"/>
                  <a:pt x="7134" y="20375"/>
                </a:cubicBezTo>
                <a:lnTo>
                  <a:pt x="7190" y="20412"/>
                </a:lnTo>
                <a:cubicBezTo>
                  <a:pt x="7773" y="20434"/>
                  <a:pt x="8367" y="17905"/>
                  <a:pt x="8742" y="15860"/>
                </a:cubicBezTo>
                <a:cubicBezTo>
                  <a:pt x="8908" y="14999"/>
                  <a:pt x="10033" y="13116"/>
                  <a:pt x="10394" y="12497"/>
                </a:cubicBezTo>
                <a:cubicBezTo>
                  <a:pt x="10421" y="12443"/>
                  <a:pt x="10630" y="12443"/>
                  <a:pt x="10658" y="12497"/>
                </a:cubicBezTo>
                <a:cubicBezTo>
                  <a:pt x="10880" y="12987"/>
                  <a:pt x="11168" y="14031"/>
                  <a:pt x="11473" y="14757"/>
                </a:cubicBezTo>
                <a:cubicBezTo>
                  <a:pt x="11542" y="14924"/>
                  <a:pt x="11753" y="15564"/>
                  <a:pt x="11781" y="15968"/>
                </a:cubicBezTo>
                <a:cubicBezTo>
                  <a:pt x="11892" y="17206"/>
                  <a:pt x="11572" y="19842"/>
                  <a:pt x="12002" y="20175"/>
                </a:cubicBezTo>
                <a:cubicBezTo>
                  <a:pt x="12002" y="20175"/>
                  <a:pt x="11906" y="20682"/>
                  <a:pt x="11490" y="21053"/>
                </a:cubicBezTo>
                <a:cubicBezTo>
                  <a:pt x="10908" y="21575"/>
                  <a:pt x="13763" y="21580"/>
                  <a:pt x="14568" y="21381"/>
                </a:cubicBezTo>
                <a:cubicBezTo>
                  <a:pt x="15608" y="21128"/>
                  <a:pt x="14986" y="20682"/>
                  <a:pt x="15028" y="20488"/>
                </a:cubicBezTo>
                <a:cubicBezTo>
                  <a:pt x="15125" y="20316"/>
                  <a:pt x="15333" y="20316"/>
                  <a:pt x="15444" y="19950"/>
                </a:cubicBezTo>
                <a:cubicBezTo>
                  <a:pt x="15763" y="18841"/>
                  <a:pt x="15485" y="17442"/>
                  <a:pt x="15513" y="16318"/>
                </a:cubicBezTo>
                <a:cubicBezTo>
                  <a:pt x="15527" y="15946"/>
                  <a:pt x="15886" y="15230"/>
                  <a:pt x="15886" y="14229"/>
                </a:cubicBezTo>
                <a:cubicBezTo>
                  <a:pt x="15886" y="13223"/>
                  <a:pt x="15888" y="12330"/>
                  <a:pt x="15721" y="11431"/>
                </a:cubicBezTo>
                <a:cubicBezTo>
                  <a:pt x="15610" y="10839"/>
                  <a:pt x="16110" y="10802"/>
                  <a:pt x="15652" y="10044"/>
                </a:cubicBezTo>
                <a:cubicBezTo>
                  <a:pt x="17247" y="10108"/>
                  <a:pt x="17453" y="10054"/>
                  <a:pt x="17967" y="9801"/>
                </a:cubicBezTo>
                <a:cubicBezTo>
                  <a:pt x="19312" y="9123"/>
                  <a:pt x="20798" y="7585"/>
                  <a:pt x="21062" y="7321"/>
                </a:cubicBezTo>
                <a:cubicBezTo>
                  <a:pt x="21575" y="7278"/>
                  <a:pt x="21546" y="6846"/>
                  <a:pt x="21296" y="6534"/>
                </a:cubicBezTo>
                <a:cubicBezTo>
                  <a:pt x="21226" y="6453"/>
                  <a:pt x="20909" y="6465"/>
                  <a:pt x="20854" y="6384"/>
                </a:cubicBezTo>
                <a:cubicBezTo>
                  <a:pt x="20424" y="5755"/>
                  <a:pt x="17691" y="4302"/>
                  <a:pt x="17247" y="3990"/>
                </a:cubicBezTo>
                <a:cubicBezTo>
                  <a:pt x="16859" y="3715"/>
                  <a:pt x="14264" y="3516"/>
                  <a:pt x="13376" y="3381"/>
                </a:cubicBezTo>
                <a:cubicBezTo>
                  <a:pt x="13237" y="3360"/>
                  <a:pt x="13085" y="3300"/>
                  <a:pt x="13029" y="3247"/>
                </a:cubicBezTo>
                <a:cubicBezTo>
                  <a:pt x="13001" y="3225"/>
                  <a:pt x="12988" y="3204"/>
                  <a:pt x="12960" y="3183"/>
                </a:cubicBezTo>
                <a:cubicBezTo>
                  <a:pt x="12724" y="2984"/>
                  <a:pt x="12392" y="2989"/>
                  <a:pt x="12392" y="2989"/>
                </a:cubicBezTo>
                <a:cubicBezTo>
                  <a:pt x="12350" y="2839"/>
                  <a:pt x="12319" y="2714"/>
                  <a:pt x="12444" y="2628"/>
                </a:cubicBezTo>
                <a:cubicBezTo>
                  <a:pt x="12610" y="2504"/>
                  <a:pt x="12750" y="2364"/>
                  <a:pt x="12847" y="2219"/>
                </a:cubicBezTo>
                <a:cubicBezTo>
                  <a:pt x="13041" y="2203"/>
                  <a:pt x="13196" y="2213"/>
                  <a:pt x="13376" y="1933"/>
                </a:cubicBezTo>
                <a:cubicBezTo>
                  <a:pt x="13445" y="1810"/>
                  <a:pt x="13748" y="1482"/>
                  <a:pt x="13276" y="1471"/>
                </a:cubicBezTo>
                <a:cubicBezTo>
                  <a:pt x="13373" y="1245"/>
                  <a:pt x="13679" y="444"/>
                  <a:pt x="12500" y="272"/>
                </a:cubicBezTo>
                <a:cubicBezTo>
                  <a:pt x="12154" y="223"/>
                  <a:pt x="12141" y="153"/>
                  <a:pt x="11989" y="126"/>
                </a:cubicBezTo>
                <a:cubicBezTo>
                  <a:pt x="11434" y="23"/>
                  <a:pt x="10841" y="-20"/>
                  <a:pt x="10246" y="10"/>
                </a:cubicBezTo>
                <a:close/>
                <a:moveTo>
                  <a:pt x="16042" y="6038"/>
                </a:moveTo>
                <a:cubicBezTo>
                  <a:pt x="16175" y="6060"/>
                  <a:pt x="16316" y="6123"/>
                  <a:pt x="16371" y="6147"/>
                </a:cubicBezTo>
                <a:cubicBezTo>
                  <a:pt x="17342" y="6567"/>
                  <a:pt x="18104" y="6825"/>
                  <a:pt x="18201" y="6955"/>
                </a:cubicBezTo>
                <a:cubicBezTo>
                  <a:pt x="18270" y="7186"/>
                  <a:pt x="18326" y="7449"/>
                  <a:pt x="18326" y="7449"/>
                </a:cubicBezTo>
                <a:cubicBezTo>
                  <a:pt x="18326" y="7449"/>
                  <a:pt x="17454" y="9005"/>
                  <a:pt x="17052" y="9124"/>
                </a:cubicBezTo>
                <a:cubicBezTo>
                  <a:pt x="16802" y="9205"/>
                  <a:pt x="15790" y="8946"/>
                  <a:pt x="15236" y="8972"/>
                </a:cubicBezTo>
                <a:cubicBezTo>
                  <a:pt x="15236" y="8703"/>
                  <a:pt x="15249" y="8450"/>
                  <a:pt x="15305" y="7950"/>
                </a:cubicBezTo>
                <a:cubicBezTo>
                  <a:pt x="15374" y="7347"/>
                  <a:pt x="15692" y="6443"/>
                  <a:pt x="15747" y="6174"/>
                </a:cubicBezTo>
                <a:cubicBezTo>
                  <a:pt x="15782" y="6034"/>
                  <a:pt x="15908" y="6016"/>
                  <a:pt x="16042" y="6038"/>
                </a:cubicBezTo>
                <a:close/>
                <a:moveTo>
                  <a:pt x="5001" y="6053"/>
                </a:moveTo>
                <a:cubicBezTo>
                  <a:pt x="5137" y="6043"/>
                  <a:pt x="5286" y="6074"/>
                  <a:pt x="5317" y="6131"/>
                </a:cubicBezTo>
                <a:cubicBezTo>
                  <a:pt x="5456" y="6389"/>
                  <a:pt x="5454" y="6740"/>
                  <a:pt x="5551" y="7133"/>
                </a:cubicBezTo>
                <a:cubicBezTo>
                  <a:pt x="5704" y="7752"/>
                  <a:pt x="5968" y="8369"/>
                  <a:pt x="5898" y="8735"/>
                </a:cubicBezTo>
                <a:cubicBezTo>
                  <a:pt x="5870" y="8918"/>
                  <a:pt x="5912" y="9091"/>
                  <a:pt x="5898" y="9107"/>
                </a:cubicBezTo>
                <a:cubicBezTo>
                  <a:pt x="5898" y="9107"/>
                  <a:pt x="5413" y="9295"/>
                  <a:pt x="5205" y="9322"/>
                </a:cubicBezTo>
                <a:cubicBezTo>
                  <a:pt x="4899" y="9355"/>
                  <a:pt x="4593" y="9462"/>
                  <a:pt x="4537" y="9430"/>
                </a:cubicBezTo>
                <a:cubicBezTo>
                  <a:pt x="4149" y="9150"/>
                  <a:pt x="3152" y="7622"/>
                  <a:pt x="3042" y="7385"/>
                </a:cubicBezTo>
                <a:cubicBezTo>
                  <a:pt x="3097" y="7251"/>
                  <a:pt x="3139" y="7062"/>
                  <a:pt x="3167" y="6965"/>
                </a:cubicBezTo>
                <a:cubicBezTo>
                  <a:pt x="3181" y="6922"/>
                  <a:pt x="3206" y="6884"/>
                  <a:pt x="3276" y="6852"/>
                </a:cubicBezTo>
                <a:cubicBezTo>
                  <a:pt x="3539" y="6701"/>
                  <a:pt x="4330" y="6260"/>
                  <a:pt x="4871" y="6077"/>
                </a:cubicBezTo>
                <a:cubicBezTo>
                  <a:pt x="4909" y="6063"/>
                  <a:pt x="4955" y="6057"/>
                  <a:pt x="5001" y="6053"/>
                </a:cubicBezTo>
                <a:close/>
              </a:path>
            </a:pathLst>
          </a:custGeom>
          <a:solidFill>
            <a:srgbClr val="6C6C6C"/>
          </a:solidFill>
          <a:ln w="12700">
            <a:miter lim="400000"/>
          </a:ln>
        </p:spPr>
        <p:txBody>
          <a:bodyPr lIns="50800" tIns="50800" rIns="50800" bIns="50800" anchor="ctr"/>
          <a:lstStyle/>
          <a:p>
            <a:pPr>
              <a:defRPr b="0" sz="2200">
                <a:latin typeface="+mn-lt"/>
                <a:ea typeface="+mn-ea"/>
                <a:cs typeface="+mn-cs"/>
                <a:sym typeface="Helvetica Neue Medium"/>
              </a:defRPr>
            </a:pPr>
          </a:p>
        </p:txBody>
      </p:sp>
      <p:sp>
        <p:nvSpPr>
          <p:cNvPr id="4553" name="Man"/>
          <p:cNvSpPr/>
          <p:nvPr/>
        </p:nvSpPr>
        <p:spPr>
          <a:xfrm>
            <a:off x="3226383" y="1984878"/>
            <a:ext cx="290188" cy="749167"/>
          </a:xfrm>
          <a:custGeom>
            <a:avLst/>
            <a:gdLst/>
            <a:ahLst/>
            <a:cxnLst>
              <a:cxn ang="0">
                <a:pos x="wd2" y="hd2"/>
              </a:cxn>
              <a:cxn ang="5400000">
                <a:pos x="wd2" y="hd2"/>
              </a:cxn>
              <a:cxn ang="10800000">
                <a:pos x="wd2" y="hd2"/>
              </a:cxn>
              <a:cxn ang="16200000">
                <a:pos x="wd2" y="hd2"/>
              </a:cxn>
            </a:cxnLst>
            <a:rect l="0" t="0" r="r" b="b"/>
            <a:pathLst>
              <a:path w="21470" h="21502" fill="norm" stroke="1" extrusionOk="0">
                <a:moveTo>
                  <a:pt x="10246" y="10"/>
                </a:moveTo>
                <a:cubicBezTo>
                  <a:pt x="9651" y="39"/>
                  <a:pt x="9052" y="142"/>
                  <a:pt x="8490" y="331"/>
                </a:cubicBezTo>
                <a:cubicBezTo>
                  <a:pt x="7409" y="697"/>
                  <a:pt x="7827" y="1471"/>
                  <a:pt x="7827" y="1471"/>
                </a:cubicBezTo>
                <a:cubicBezTo>
                  <a:pt x="7827" y="1471"/>
                  <a:pt x="7467" y="1472"/>
                  <a:pt x="7689" y="1837"/>
                </a:cubicBezTo>
                <a:cubicBezTo>
                  <a:pt x="7827" y="2069"/>
                  <a:pt x="7730" y="2122"/>
                  <a:pt x="8174" y="2197"/>
                </a:cubicBezTo>
                <a:cubicBezTo>
                  <a:pt x="8285" y="2477"/>
                  <a:pt x="8629" y="2493"/>
                  <a:pt x="8629" y="2983"/>
                </a:cubicBezTo>
                <a:cubicBezTo>
                  <a:pt x="8629" y="2988"/>
                  <a:pt x="8355" y="2978"/>
                  <a:pt x="8161" y="3134"/>
                </a:cubicBezTo>
                <a:cubicBezTo>
                  <a:pt x="8106" y="3177"/>
                  <a:pt x="8049" y="3322"/>
                  <a:pt x="7827" y="3359"/>
                </a:cubicBezTo>
                <a:cubicBezTo>
                  <a:pt x="6842" y="3542"/>
                  <a:pt x="4636" y="3731"/>
                  <a:pt x="4095" y="3941"/>
                </a:cubicBezTo>
                <a:cubicBezTo>
                  <a:pt x="3332" y="4237"/>
                  <a:pt x="185" y="6557"/>
                  <a:pt x="185" y="6783"/>
                </a:cubicBezTo>
                <a:cubicBezTo>
                  <a:pt x="185" y="7133"/>
                  <a:pt x="112" y="7369"/>
                  <a:pt x="306" y="7546"/>
                </a:cubicBezTo>
                <a:cubicBezTo>
                  <a:pt x="1138" y="8300"/>
                  <a:pt x="2140" y="9548"/>
                  <a:pt x="3388" y="10139"/>
                </a:cubicBezTo>
                <a:cubicBezTo>
                  <a:pt x="3555" y="10220"/>
                  <a:pt x="3874" y="10313"/>
                  <a:pt x="4290" y="10366"/>
                </a:cubicBezTo>
                <a:cubicBezTo>
                  <a:pt x="4706" y="10420"/>
                  <a:pt x="5414" y="10539"/>
                  <a:pt x="5400" y="10636"/>
                </a:cubicBezTo>
                <a:cubicBezTo>
                  <a:pt x="5261" y="11507"/>
                  <a:pt x="4984" y="13595"/>
                  <a:pt x="4775" y="14591"/>
                </a:cubicBezTo>
                <a:cubicBezTo>
                  <a:pt x="4637" y="15242"/>
                  <a:pt x="4526" y="15984"/>
                  <a:pt x="4429" y="16447"/>
                </a:cubicBezTo>
                <a:cubicBezTo>
                  <a:pt x="4262" y="17244"/>
                  <a:pt x="4221" y="18180"/>
                  <a:pt x="3666" y="19165"/>
                </a:cubicBezTo>
                <a:cubicBezTo>
                  <a:pt x="3416" y="19617"/>
                  <a:pt x="2972" y="20214"/>
                  <a:pt x="3250" y="20214"/>
                </a:cubicBezTo>
                <a:cubicBezTo>
                  <a:pt x="2833" y="20612"/>
                  <a:pt x="1236" y="20827"/>
                  <a:pt x="432" y="20913"/>
                </a:cubicBezTo>
                <a:cubicBezTo>
                  <a:pt x="154" y="20940"/>
                  <a:pt x="-25" y="21043"/>
                  <a:pt x="3" y="21156"/>
                </a:cubicBezTo>
                <a:lnTo>
                  <a:pt x="29" y="21225"/>
                </a:lnTo>
                <a:cubicBezTo>
                  <a:pt x="43" y="21311"/>
                  <a:pt x="324" y="21344"/>
                  <a:pt x="393" y="21344"/>
                </a:cubicBezTo>
                <a:cubicBezTo>
                  <a:pt x="837" y="21376"/>
                  <a:pt x="2207" y="21461"/>
                  <a:pt x="3206" y="21305"/>
                </a:cubicBezTo>
                <a:cubicBezTo>
                  <a:pt x="4371" y="21128"/>
                  <a:pt x="5857" y="21247"/>
                  <a:pt x="7008" y="21188"/>
                </a:cubicBezTo>
                <a:cubicBezTo>
                  <a:pt x="7355" y="21171"/>
                  <a:pt x="7398" y="20692"/>
                  <a:pt x="7259" y="20471"/>
                </a:cubicBezTo>
                <a:cubicBezTo>
                  <a:pt x="7218" y="20407"/>
                  <a:pt x="7134" y="20375"/>
                  <a:pt x="7134" y="20375"/>
                </a:cubicBezTo>
                <a:lnTo>
                  <a:pt x="7190" y="20412"/>
                </a:lnTo>
                <a:cubicBezTo>
                  <a:pt x="7773" y="20434"/>
                  <a:pt x="8367" y="17905"/>
                  <a:pt x="8742" y="15860"/>
                </a:cubicBezTo>
                <a:cubicBezTo>
                  <a:pt x="8908" y="14999"/>
                  <a:pt x="10033" y="13116"/>
                  <a:pt x="10394" y="12497"/>
                </a:cubicBezTo>
                <a:cubicBezTo>
                  <a:pt x="10421" y="12443"/>
                  <a:pt x="10630" y="12443"/>
                  <a:pt x="10658" y="12497"/>
                </a:cubicBezTo>
                <a:cubicBezTo>
                  <a:pt x="10880" y="12987"/>
                  <a:pt x="11168" y="14031"/>
                  <a:pt x="11473" y="14757"/>
                </a:cubicBezTo>
                <a:cubicBezTo>
                  <a:pt x="11542" y="14924"/>
                  <a:pt x="11753" y="15564"/>
                  <a:pt x="11781" y="15968"/>
                </a:cubicBezTo>
                <a:cubicBezTo>
                  <a:pt x="11892" y="17206"/>
                  <a:pt x="11572" y="19842"/>
                  <a:pt x="12002" y="20175"/>
                </a:cubicBezTo>
                <a:cubicBezTo>
                  <a:pt x="12002" y="20175"/>
                  <a:pt x="11906" y="20682"/>
                  <a:pt x="11490" y="21053"/>
                </a:cubicBezTo>
                <a:cubicBezTo>
                  <a:pt x="10908" y="21575"/>
                  <a:pt x="13763" y="21580"/>
                  <a:pt x="14568" y="21381"/>
                </a:cubicBezTo>
                <a:cubicBezTo>
                  <a:pt x="15608" y="21128"/>
                  <a:pt x="14986" y="20682"/>
                  <a:pt x="15028" y="20488"/>
                </a:cubicBezTo>
                <a:cubicBezTo>
                  <a:pt x="15125" y="20316"/>
                  <a:pt x="15333" y="20316"/>
                  <a:pt x="15444" y="19950"/>
                </a:cubicBezTo>
                <a:cubicBezTo>
                  <a:pt x="15763" y="18841"/>
                  <a:pt x="15485" y="17442"/>
                  <a:pt x="15513" y="16318"/>
                </a:cubicBezTo>
                <a:cubicBezTo>
                  <a:pt x="15527" y="15946"/>
                  <a:pt x="15886" y="15230"/>
                  <a:pt x="15886" y="14229"/>
                </a:cubicBezTo>
                <a:cubicBezTo>
                  <a:pt x="15886" y="13223"/>
                  <a:pt x="15888" y="12330"/>
                  <a:pt x="15721" y="11431"/>
                </a:cubicBezTo>
                <a:cubicBezTo>
                  <a:pt x="15610" y="10839"/>
                  <a:pt x="16110" y="10802"/>
                  <a:pt x="15652" y="10044"/>
                </a:cubicBezTo>
                <a:cubicBezTo>
                  <a:pt x="17247" y="10108"/>
                  <a:pt x="17453" y="10054"/>
                  <a:pt x="17967" y="9801"/>
                </a:cubicBezTo>
                <a:cubicBezTo>
                  <a:pt x="19312" y="9123"/>
                  <a:pt x="20798" y="7585"/>
                  <a:pt x="21062" y="7321"/>
                </a:cubicBezTo>
                <a:cubicBezTo>
                  <a:pt x="21575" y="7278"/>
                  <a:pt x="21546" y="6846"/>
                  <a:pt x="21296" y="6534"/>
                </a:cubicBezTo>
                <a:cubicBezTo>
                  <a:pt x="21226" y="6453"/>
                  <a:pt x="20909" y="6465"/>
                  <a:pt x="20854" y="6384"/>
                </a:cubicBezTo>
                <a:cubicBezTo>
                  <a:pt x="20424" y="5755"/>
                  <a:pt x="17691" y="4302"/>
                  <a:pt x="17247" y="3990"/>
                </a:cubicBezTo>
                <a:cubicBezTo>
                  <a:pt x="16859" y="3715"/>
                  <a:pt x="14264" y="3516"/>
                  <a:pt x="13376" y="3381"/>
                </a:cubicBezTo>
                <a:cubicBezTo>
                  <a:pt x="13237" y="3360"/>
                  <a:pt x="13085" y="3300"/>
                  <a:pt x="13029" y="3247"/>
                </a:cubicBezTo>
                <a:cubicBezTo>
                  <a:pt x="13001" y="3225"/>
                  <a:pt x="12988" y="3204"/>
                  <a:pt x="12960" y="3183"/>
                </a:cubicBezTo>
                <a:cubicBezTo>
                  <a:pt x="12724" y="2984"/>
                  <a:pt x="12392" y="2989"/>
                  <a:pt x="12392" y="2989"/>
                </a:cubicBezTo>
                <a:cubicBezTo>
                  <a:pt x="12350" y="2839"/>
                  <a:pt x="12319" y="2714"/>
                  <a:pt x="12444" y="2628"/>
                </a:cubicBezTo>
                <a:cubicBezTo>
                  <a:pt x="12610" y="2504"/>
                  <a:pt x="12750" y="2364"/>
                  <a:pt x="12847" y="2219"/>
                </a:cubicBezTo>
                <a:cubicBezTo>
                  <a:pt x="13041" y="2203"/>
                  <a:pt x="13196" y="2213"/>
                  <a:pt x="13376" y="1933"/>
                </a:cubicBezTo>
                <a:cubicBezTo>
                  <a:pt x="13445" y="1810"/>
                  <a:pt x="13748" y="1482"/>
                  <a:pt x="13276" y="1471"/>
                </a:cubicBezTo>
                <a:cubicBezTo>
                  <a:pt x="13373" y="1245"/>
                  <a:pt x="13679" y="444"/>
                  <a:pt x="12500" y="272"/>
                </a:cubicBezTo>
                <a:cubicBezTo>
                  <a:pt x="12154" y="223"/>
                  <a:pt x="12141" y="153"/>
                  <a:pt x="11989" y="126"/>
                </a:cubicBezTo>
                <a:cubicBezTo>
                  <a:pt x="11434" y="23"/>
                  <a:pt x="10841" y="-20"/>
                  <a:pt x="10246" y="10"/>
                </a:cubicBezTo>
                <a:close/>
                <a:moveTo>
                  <a:pt x="16042" y="6038"/>
                </a:moveTo>
                <a:cubicBezTo>
                  <a:pt x="16175" y="6060"/>
                  <a:pt x="16316" y="6123"/>
                  <a:pt x="16371" y="6147"/>
                </a:cubicBezTo>
                <a:cubicBezTo>
                  <a:pt x="17342" y="6567"/>
                  <a:pt x="18104" y="6825"/>
                  <a:pt x="18201" y="6955"/>
                </a:cubicBezTo>
                <a:cubicBezTo>
                  <a:pt x="18270" y="7186"/>
                  <a:pt x="18326" y="7449"/>
                  <a:pt x="18326" y="7449"/>
                </a:cubicBezTo>
                <a:cubicBezTo>
                  <a:pt x="18326" y="7449"/>
                  <a:pt x="17454" y="9005"/>
                  <a:pt x="17052" y="9124"/>
                </a:cubicBezTo>
                <a:cubicBezTo>
                  <a:pt x="16802" y="9205"/>
                  <a:pt x="15790" y="8946"/>
                  <a:pt x="15236" y="8972"/>
                </a:cubicBezTo>
                <a:cubicBezTo>
                  <a:pt x="15236" y="8703"/>
                  <a:pt x="15249" y="8450"/>
                  <a:pt x="15305" y="7950"/>
                </a:cubicBezTo>
                <a:cubicBezTo>
                  <a:pt x="15374" y="7347"/>
                  <a:pt x="15692" y="6443"/>
                  <a:pt x="15747" y="6174"/>
                </a:cubicBezTo>
                <a:cubicBezTo>
                  <a:pt x="15782" y="6034"/>
                  <a:pt x="15908" y="6016"/>
                  <a:pt x="16042" y="6038"/>
                </a:cubicBezTo>
                <a:close/>
                <a:moveTo>
                  <a:pt x="5001" y="6053"/>
                </a:moveTo>
                <a:cubicBezTo>
                  <a:pt x="5137" y="6043"/>
                  <a:pt x="5286" y="6074"/>
                  <a:pt x="5317" y="6131"/>
                </a:cubicBezTo>
                <a:cubicBezTo>
                  <a:pt x="5456" y="6389"/>
                  <a:pt x="5454" y="6740"/>
                  <a:pt x="5551" y="7133"/>
                </a:cubicBezTo>
                <a:cubicBezTo>
                  <a:pt x="5704" y="7752"/>
                  <a:pt x="5968" y="8369"/>
                  <a:pt x="5898" y="8735"/>
                </a:cubicBezTo>
                <a:cubicBezTo>
                  <a:pt x="5870" y="8918"/>
                  <a:pt x="5912" y="9091"/>
                  <a:pt x="5898" y="9107"/>
                </a:cubicBezTo>
                <a:cubicBezTo>
                  <a:pt x="5898" y="9107"/>
                  <a:pt x="5413" y="9295"/>
                  <a:pt x="5205" y="9322"/>
                </a:cubicBezTo>
                <a:cubicBezTo>
                  <a:pt x="4899" y="9355"/>
                  <a:pt x="4593" y="9462"/>
                  <a:pt x="4537" y="9430"/>
                </a:cubicBezTo>
                <a:cubicBezTo>
                  <a:pt x="4149" y="9150"/>
                  <a:pt x="3152" y="7622"/>
                  <a:pt x="3042" y="7385"/>
                </a:cubicBezTo>
                <a:cubicBezTo>
                  <a:pt x="3097" y="7251"/>
                  <a:pt x="3139" y="7062"/>
                  <a:pt x="3167" y="6965"/>
                </a:cubicBezTo>
                <a:cubicBezTo>
                  <a:pt x="3181" y="6922"/>
                  <a:pt x="3206" y="6884"/>
                  <a:pt x="3276" y="6852"/>
                </a:cubicBezTo>
                <a:cubicBezTo>
                  <a:pt x="3539" y="6701"/>
                  <a:pt x="4330" y="6260"/>
                  <a:pt x="4871" y="6077"/>
                </a:cubicBezTo>
                <a:cubicBezTo>
                  <a:pt x="4909" y="6063"/>
                  <a:pt x="4955" y="6057"/>
                  <a:pt x="5001" y="6053"/>
                </a:cubicBezTo>
                <a:close/>
              </a:path>
            </a:pathLst>
          </a:custGeom>
          <a:solidFill>
            <a:schemeClr val="accent4">
              <a:hueOff val="-624705"/>
              <a:lumOff val="1372"/>
            </a:schemeClr>
          </a:solidFill>
          <a:ln w="12700">
            <a:miter lim="400000"/>
          </a:ln>
        </p:spPr>
        <p:txBody>
          <a:bodyPr lIns="50800" tIns="50800" rIns="50800" bIns="50800" anchor="ctr"/>
          <a:lstStyle/>
          <a:p>
            <a:pPr>
              <a:defRPr b="0" sz="2200">
                <a:latin typeface="+mn-lt"/>
                <a:ea typeface="+mn-ea"/>
                <a:cs typeface="+mn-cs"/>
                <a:sym typeface="Helvetica Neue Medium"/>
              </a:defRPr>
            </a:pPr>
          </a:p>
        </p:txBody>
      </p:sp>
      <p:sp>
        <p:nvSpPr>
          <p:cNvPr id="4554" name="Whom am I talking with?"/>
          <p:cNvSpPr txBox="1"/>
          <p:nvPr/>
        </p:nvSpPr>
        <p:spPr>
          <a:xfrm>
            <a:off x="7115956" y="1368638"/>
            <a:ext cx="3690824"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Whom am I talking with?</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453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536" grpId="1"/>
    </p:bldLst>
  </p:timing>
</p:sld>
</file>

<file path=ppt/slides/slide7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56" name="Preparing the Final"/>
          <p:cNvSpPr txBox="1"/>
          <p:nvPr>
            <p:ph type="title"/>
          </p:nvPr>
        </p:nvSpPr>
        <p:spPr>
          <a:prstGeom prst="rect">
            <a:avLst/>
          </a:prstGeom>
        </p:spPr>
        <p:txBody>
          <a:bodyPr/>
          <a:lstStyle/>
          <a:p>
            <a:pPr/>
            <a:r>
              <a:t>Preparing the Final</a:t>
            </a:r>
          </a:p>
        </p:txBody>
      </p:sp>
      <p:sp>
        <p:nvSpPr>
          <p:cNvPr id="4557" name="Okay to bring your cheat sheet…"/>
          <p:cNvSpPr txBox="1"/>
          <p:nvPr>
            <p:ph type="body" idx="1"/>
          </p:nvPr>
        </p:nvSpPr>
        <p:spPr>
          <a:xfrm>
            <a:off x="361950" y="2197100"/>
            <a:ext cx="12280900" cy="6604000"/>
          </a:xfrm>
          <a:prstGeom prst="rect">
            <a:avLst/>
          </a:prstGeom>
        </p:spPr>
        <p:txBody>
          <a:bodyPr/>
          <a:lstStyle/>
          <a:p>
            <a:pPr>
              <a:defRPr>
                <a:solidFill>
                  <a:schemeClr val="accent4">
                    <a:hueOff val="468000"/>
                    <a:satOff val="-4761"/>
                    <a:lumOff val="10196"/>
                  </a:schemeClr>
                </a:solidFill>
              </a:defRPr>
            </a:pPr>
            <a:r>
              <a:t>Okay to bring your cheat sheet </a:t>
            </a:r>
          </a:p>
          <a:p>
            <a:pPr lvl="1" marL="1179004" indent="-417004">
              <a:defRPr sz="3400">
                <a:solidFill>
                  <a:schemeClr val="accent4">
                    <a:hueOff val="468000"/>
                    <a:satOff val="-4761"/>
                    <a:lumOff val="10196"/>
                  </a:schemeClr>
                </a:solidFill>
              </a:defRPr>
            </a:pPr>
            <a:r>
              <a:t>1 page letter-size both sides</a:t>
            </a:r>
            <a:br/>
            <a:br/>
            <a:br/>
          </a:p>
          <a:p>
            <a:pPr/>
            <a:r>
              <a:t>Understanding concept is the most important thing.</a:t>
            </a:r>
          </a:p>
          <a:p>
            <a:pPr/>
            <a:r>
              <a:t>Please feel free to post a question on the discussion board; I’ve created another discussion board category “Questions for Final”</a:t>
            </a:r>
          </a:p>
        </p:txBody>
      </p:sp>
      <p:sp>
        <p:nvSpPr>
          <p:cNvPr id="4558"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4559" name="Image" descr="Image"/>
          <p:cNvPicPr>
            <a:picLocks noChangeAspect="1"/>
          </p:cNvPicPr>
          <p:nvPr/>
        </p:nvPicPr>
        <p:blipFill>
          <a:blip r:embed="rId2">
            <a:extLst/>
          </a:blip>
          <a:stretch>
            <a:fillRect/>
          </a:stretch>
        </p:blipFill>
        <p:spPr>
          <a:xfrm>
            <a:off x="6820341" y="1889091"/>
            <a:ext cx="2404674" cy="1955801"/>
          </a:xfrm>
          <a:prstGeom prst="rect">
            <a:avLst/>
          </a:prstGeom>
          <a:ln w="12700">
            <a:miter lim="400000"/>
          </a:ln>
        </p:spPr>
      </p:pic>
    </p:spTree>
  </p:cSld>
  <p:clrMapOvr>
    <a:masterClrMapping/>
  </p:clrMapOvr>
  <p:transition xmlns:p14="http://schemas.microsoft.com/office/powerpoint/2010/main" spd="med" advClick="1"/>
</p:sld>
</file>

<file path=ppt/slides/slide7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61" name="Thanks again for taking my class"/>
          <p:cNvSpPr txBox="1"/>
          <p:nvPr>
            <p:ph type="title"/>
          </p:nvPr>
        </p:nvSpPr>
        <p:spPr>
          <a:prstGeom prst="rect">
            <a:avLst/>
          </a:prstGeom>
        </p:spPr>
        <p:txBody>
          <a:bodyPr/>
          <a:lstStyle/>
          <a:p>
            <a:pPr/>
            <a:r>
              <a:t>Thanks again for taking my class</a:t>
            </a:r>
          </a:p>
        </p:txBody>
      </p:sp>
      <p:sp>
        <p:nvSpPr>
          <p:cNvPr id="4562" name="Best wishes for the final"/>
          <p:cNvSpPr txBox="1"/>
          <p:nvPr>
            <p:ph type="body" idx="1"/>
          </p:nvPr>
        </p:nvSpPr>
        <p:spPr>
          <a:prstGeom prst="rect">
            <a:avLst/>
          </a:prstGeom>
        </p:spPr>
        <p:txBody>
          <a:bodyPr/>
          <a:lstStyle/>
          <a:p>
            <a:pPr/>
            <a:r>
              <a:t>Best wishes for the final</a:t>
            </a:r>
          </a:p>
        </p:txBody>
      </p:sp>
      <p:sp>
        <p:nvSpPr>
          <p:cNvPr id="4563"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1" name="Title 1"/>
          <p:cNvSpPr txBox="1"/>
          <p:nvPr>
            <p:ph type="title"/>
          </p:nvPr>
        </p:nvSpPr>
        <p:spPr>
          <a:prstGeom prst="rect">
            <a:avLst/>
          </a:prstGeom>
        </p:spPr>
        <p:txBody>
          <a:bodyPr/>
          <a:lstStyle/>
          <a:p>
            <a:pPr/>
            <a:r>
              <a:t>X.509 Certificate (Part 2)</a:t>
            </a:r>
          </a:p>
        </p:txBody>
      </p:sp>
      <p:sp>
        <p:nvSpPr>
          <p:cNvPr id="292" name="Content Placeholder 2"/>
          <p:cNvSpPr txBox="1"/>
          <p:nvPr>
            <p:ph type="body" idx="1"/>
          </p:nvPr>
        </p:nvSpPr>
        <p:spPr>
          <a:xfrm>
            <a:off x="368300" y="2197100"/>
            <a:ext cx="12280900" cy="6604000"/>
          </a:xfrm>
          <a:prstGeom prst="rect">
            <a:avLst/>
          </a:prstGeom>
        </p:spPr>
        <p:txBody>
          <a:bodyPr/>
          <a:lstStyle/>
          <a:p>
            <a:pPr marL="0" indent="330200">
              <a:lnSpc>
                <a:spcPct val="72000"/>
              </a:lnSpc>
              <a:buSzTx/>
              <a:buNone/>
            </a:pPr>
            <a:r>
              <a:t> X509v3 extensions:</a:t>
            </a:r>
            <a:endParaRPr sz="3200"/>
          </a:p>
          <a:p>
            <a:pPr marL="0" indent="330200">
              <a:lnSpc>
                <a:spcPct val="72000"/>
              </a:lnSpc>
              <a:buSzTx/>
              <a:buNone/>
            </a:pPr>
            <a:r>
              <a:t>            X509v3 Subject Alternative Name:</a:t>
            </a:r>
            <a:endParaRPr sz="3200"/>
          </a:p>
          <a:p>
            <a:pPr marL="0" indent="330200">
              <a:lnSpc>
                <a:spcPct val="72000"/>
              </a:lnSpc>
              <a:buSzTx/>
              <a:buNone/>
            </a:pPr>
            <a:r>
              <a:t>                DNS:github.com, DNS:www.github.com</a:t>
            </a:r>
            <a:endParaRPr sz="3200"/>
          </a:p>
          <a:p>
            <a:pPr marL="0" indent="330200">
              <a:lnSpc>
                <a:spcPct val="72000"/>
              </a:lnSpc>
              <a:buSzTx/>
              <a:buNone/>
            </a:pPr>
            <a:r>
              <a:t>            X509v3 CRL Distribution Points:</a:t>
            </a:r>
            <a:endParaRPr sz="3200"/>
          </a:p>
          <a:p>
            <a:pPr marL="0" indent="330200">
              <a:lnSpc>
                <a:spcPct val="72000"/>
              </a:lnSpc>
              <a:buSzTx/>
              <a:buNone/>
            </a:pPr>
            <a:r>
              <a:t>                Full Name:</a:t>
            </a:r>
            <a:endParaRPr sz="3200"/>
          </a:p>
          <a:p>
            <a:pPr marL="0" indent="330200">
              <a:lnSpc>
                <a:spcPct val="72000"/>
              </a:lnSpc>
              <a:buSzTx/>
              <a:buNone/>
            </a:pPr>
            <a:r>
              <a:t>                  URI:http://crl3.digicert.com/sha2-ev-server-g1.crl</a:t>
            </a:r>
            <a:endParaRPr sz="3200"/>
          </a:p>
          <a:p>
            <a:pPr marL="0" indent="330200">
              <a:lnSpc>
                <a:spcPct val="72000"/>
              </a:lnSpc>
              <a:buSzTx/>
              <a:buNone/>
            </a:pPr>
            <a:r>
              <a:t>                Full Name:</a:t>
            </a:r>
            <a:endParaRPr sz="3200"/>
          </a:p>
          <a:p>
            <a:pPr marL="0" indent="330200">
              <a:lnSpc>
                <a:spcPct val="72000"/>
              </a:lnSpc>
              <a:buSzTx/>
              <a:buNone/>
            </a:pPr>
            <a:r>
              <a:t>                  URI:http://crl4.digicert.com/sha2-ev-server-g1.crl</a:t>
            </a:r>
            <a:endParaRPr sz="3200"/>
          </a:p>
          <a:p>
            <a:pPr marL="0" indent="330200">
              <a:lnSpc>
                <a:spcPct val="72000"/>
              </a:lnSpc>
              <a:buSzTx/>
              <a:buNone/>
            </a:pPr>
            <a:r>
              <a:t>            X509v3 Certificate Policies:</a:t>
            </a:r>
            <a:endParaRPr sz="3200"/>
          </a:p>
          <a:p>
            <a:pPr marL="0" indent="330200">
              <a:lnSpc>
                <a:spcPct val="72000"/>
              </a:lnSpc>
              <a:buSzTx/>
              <a:buNone/>
            </a:pPr>
            <a:r>
              <a:t>                Policy: 2.16.840.1.114412.2.1</a:t>
            </a:r>
            <a:endParaRPr sz="3200"/>
          </a:p>
          <a:p>
            <a:pPr marL="0" indent="330200">
              <a:lnSpc>
                <a:spcPct val="72000"/>
              </a:lnSpc>
              <a:buSzTx/>
              <a:buNone/>
            </a:pPr>
            <a:r>
              <a:t>                  CPS: https://www.digicert.com/CPS</a:t>
            </a:r>
            <a:endParaRPr sz="3200"/>
          </a:p>
          <a:p>
            <a:pPr marL="0" indent="330200">
              <a:lnSpc>
                <a:spcPct val="72000"/>
              </a:lnSpc>
              <a:buSzTx/>
              <a:buNone/>
            </a:pPr>
            <a:r>
              <a:t>            Authority Information Access:</a:t>
            </a:r>
            <a:endParaRPr sz="3200"/>
          </a:p>
          <a:p>
            <a:pPr marL="0" indent="330200">
              <a:lnSpc>
                <a:spcPct val="72000"/>
              </a:lnSpc>
              <a:buSzTx/>
              <a:buNone/>
            </a:pPr>
            <a:r>
              <a:t>                OCSP - URI:http://ocsp.digicert.com</a:t>
            </a:r>
          </a:p>
        </p:txBody>
      </p:sp>
      <p:sp>
        <p:nvSpPr>
          <p:cNvPr id="293" name="Slide Number"/>
          <p:cNvSpPr txBox="1"/>
          <p:nvPr>
            <p:ph type="sldNum" sz="quarter" idx="2"/>
          </p:nvPr>
        </p:nvSpPr>
        <p:spPr>
          <a:xfrm>
            <a:off x="12017325" y="9296400"/>
            <a:ext cx="235050"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94" name="Rectangle 3"/>
          <p:cNvSpPr/>
          <p:nvPr/>
        </p:nvSpPr>
        <p:spPr>
          <a:xfrm>
            <a:off x="1701428" y="3124790"/>
            <a:ext cx="7995451" cy="448576"/>
          </a:xfrm>
          <a:prstGeom prst="rect">
            <a:avLst/>
          </a:prstGeom>
          <a:ln w="50800">
            <a:solidFill>
              <a:srgbClr val="5B9BD5"/>
            </a:solidFill>
            <a:miter/>
          </a:ln>
        </p:spPr>
        <p:txBody>
          <a:bodyPr lIns="48767" tIns="48767" rIns="48767" bIns="48767" anchor="ctr"/>
          <a:lstStyle/>
          <a:p>
            <a:pPr defTabSz="1300480">
              <a:defRPr b="0">
                <a:latin typeface="Calibri"/>
                <a:ea typeface="Calibri"/>
                <a:cs typeface="Calibri"/>
                <a:sym typeface="Calibri"/>
              </a:defRPr>
            </a:pPr>
          </a:p>
        </p:txBody>
      </p:sp>
      <p:sp>
        <p:nvSpPr>
          <p:cNvPr id="295" name="Rectangle 4"/>
          <p:cNvSpPr/>
          <p:nvPr/>
        </p:nvSpPr>
        <p:spPr>
          <a:xfrm>
            <a:off x="1699890" y="3603757"/>
            <a:ext cx="9999517" cy="2039792"/>
          </a:xfrm>
          <a:prstGeom prst="rect">
            <a:avLst/>
          </a:prstGeom>
          <a:ln w="50800">
            <a:solidFill>
              <a:srgbClr val="5B9BD5"/>
            </a:solidFill>
            <a:miter/>
          </a:ln>
        </p:spPr>
        <p:txBody>
          <a:bodyPr lIns="48767" tIns="48767" rIns="48767" bIns="48767" anchor="ctr"/>
          <a:lstStyle/>
          <a:p>
            <a:pPr defTabSz="1300480">
              <a:defRPr b="0">
                <a:latin typeface="Calibri"/>
                <a:ea typeface="Calibri"/>
                <a:cs typeface="Calibri"/>
                <a:sym typeface="Calibri"/>
              </a:defRPr>
            </a:pPr>
          </a:p>
        </p:txBody>
      </p:sp>
      <p:sp>
        <p:nvSpPr>
          <p:cNvPr id="296" name="Rectangle 6"/>
          <p:cNvSpPr/>
          <p:nvPr/>
        </p:nvSpPr>
        <p:spPr>
          <a:xfrm>
            <a:off x="2493741" y="7372120"/>
            <a:ext cx="7055197" cy="448576"/>
          </a:xfrm>
          <a:prstGeom prst="rect">
            <a:avLst/>
          </a:prstGeom>
          <a:ln w="50800">
            <a:solidFill>
              <a:srgbClr val="5B9BD5"/>
            </a:solidFill>
            <a:miter/>
          </a:ln>
        </p:spPr>
        <p:txBody>
          <a:bodyPr lIns="48767" tIns="48767" rIns="48767" bIns="48767" anchor="ctr"/>
          <a:lstStyle/>
          <a:p>
            <a:pPr defTabSz="1300480">
              <a:defRPr b="0">
                <a:latin typeface="Calibri"/>
                <a:ea typeface="Calibri"/>
                <a:cs typeface="Calibri"/>
                <a:sym typeface="Calibri"/>
              </a:defRPr>
            </a:pPr>
          </a:p>
        </p:txBody>
      </p:sp>
      <p:grpSp>
        <p:nvGrpSpPr>
          <p:cNvPr id="299" name="Rectangular Callout 7"/>
          <p:cNvGrpSpPr/>
          <p:nvPr/>
        </p:nvGrpSpPr>
        <p:grpSpPr>
          <a:xfrm>
            <a:off x="7177461" y="1745851"/>
            <a:ext cx="3355262" cy="1791301"/>
            <a:chOff x="0" y="0"/>
            <a:chExt cx="3355261" cy="1791300"/>
          </a:xfrm>
        </p:grpSpPr>
        <p:sp>
          <p:nvSpPr>
            <p:cNvPr id="297" name="Shape"/>
            <p:cNvSpPr/>
            <p:nvPr/>
          </p:nvSpPr>
          <p:spPr>
            <a:xfrm>
              <a:off x="0" y="0"/>
              <a:ext cx="3355262" cy="17913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67" y="0"/>
                  </a:moveTo>
                  <a:lnTo>
                    <a:pt x="21600" y="0"/>
                  </a:lnTo>
                  <a:lnTo>
                    <a:pt x="21600" y="11759"/>
                  </a:lnTo>
                  <a:lnTo>
                    <a:pt x="9214" y="11759"/>
                  </a:lnTo>
                  <a:lnTo>
                    <a:pt x="0" y="21600"/>
                  </a:lnTo>
                  <a:lnTo>
                    <a:pt x="3906" y="11759"/>
                  </a:lnTo>
                  <a:lnTo>
                    <a:pt x="367" y="11759"/>
                  </a:lnTo>
                  <a:lnTo>
                    <a:pt x="367" y="6859"/>
                  </a:lnTo>
                  <a:close/>
                </a:path>
              </a:pathLst>
            </a:custGeom>
            <a:solidFill>
              <a:srgbClr val="5B9BD5"/>
            </a:solidFill>
            <a:ln w="12700" cap="flat">
              <a:solidFill>
                <a:srgbClr val="42719B"/>
              </a:solidFill>
              <a:prstDash val="solid"/>
              <a:miter lim="800000"/>
            </a:ln>
            <a:effectLst/>
          </p:spPr>
          <p:txBody>
            <a:bodyPr wrap="square" lIns="48767" tIns="48767" rIns="48767" bIns="48767" numCol="1" anchor="ctr">
              <a:noAutofit/>
            </a:bodyPr>
            <a:lstStyle/>
            <a:p>
              <a:pPr defTabSz="1300480">
                <a:defRPr b="0">
                  <a:latin typeface="Calibri"/>
                  <a:ea typeface="Calibri"/>
                  <a:cs typeface="Calibri"/>
                  <a:sym typeface="Calibri"/>
                </a:defRPr>
              </a:pPr>
            </a:p>
          </p:txBody>
        </p:sp>
        <p:sp>
          <p:nvSpPr>
            <p:cNvPr id="298" name="Additional DNS names that may serve this cert"/>
            <p:cNvSpPr txBox="1"/>
            <p:nvPr/>
          </p:nvSpPr>
          <p:spPr>
            <a:xfrm>
              <a:off x="56994" y="146722"/>
              <a:ext cx="3298268" cy="68173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8767" tIns="48767" rIns="48767" bIns="48767" numCol="1" anchor="ctr">
              <a:spAutoFit/>
            </a:bodyPr>
            <a:lstStyle>
              <a:lvl1pPr defTabSz="1300480">
                <a:defRPr b="0" sz="2000">
                  <a:latin typeface="Calibri"/>
                  <a:ea typeface="Calibri"/>
                  <a:cs typeface="Calibri"/>
                  <a:sym typeface="Calibri"/>
                </a:defRPr>
              </a:lvl1pPr>
            </a:lstStyle>
            <a:p>
              <a:pPr/>
              <a:r>
                <a:t>Additional DNS names that may serve this cert</a:t>
              </a:r>
            </a:p>
          </p:txBody>
        </p:sp>
      </p:grpSp>
      <p:grpSp>
        <p:nvGrpSpPr>
          <p:cNvPr id="302" name="Rectangular Callout 8"/>
          <p:cNvGrpSpPr/>
          <p:nvPr/>
        </p:nvGrpSpPr>
        <p:grpSpPr>
          <a:xfrm>
            <a:off x="8910491" y="4016857"/>
            <a:ext cx="3910756" cy="1213591"/>
            <a:chOff x="0" y="0"/>
            <a:chExt cx="3910755" cy="1213590"/>
          </a:xfrm>
        </p:grpSpPr>
        <p:sp>
          <p:nvSpPr>
            <p:cNvPr id="300" name="Shape"/>
            <p:cNvSpPr/>
            <p:nvPr/>
          </p:nvSpPr>
          <p:spPr>
            <a:xfrm>
              <a:off x="0" y="0"/>
              <a:ext cx="3910756" cy="121359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383" y="0"/>
                  </a:moveTo>
                  <a:lnTo>
                    <a:pt x="21600" y="0"/>
                  </a:lnTo>
                  <a:lnTo>
                    <a:pt x="21600" y="21600"/>
                  </a:lnTo>
                  <a:lnTo>
                    <a:pt x="3383" y="21600"/>
                  </a:lnTo>
                  <a:lnTo>
                    <a:pt x="3383" y="18000"/>
                  </a:lnTo>
                  <a:lnTo>
                    <a:pt x="0" y="19903"/>
                  </a:lnTo>
                  <a:lnTo>
                    <a:pt x="3383" y="12600"/>
                  </a:lnTo>
                  <a:close/>
                </a:path>
              </a:pathLst>
            </a:custGeom>
            <a:solidFill>
              <a:srgbClr val="5B9BD5"/>
            </a:solidFill>
            <a:ln w="12700" cap="flat">
              <a:solidFill>
                <a:srgbClr val="42719B"/>
              </a:solidFill>
              <a:prstDash val="solid"/>
              <a:miter lim="800000"/>
            </a:ln>
            <a:effectLst/>
          </p:spPr>
          <p:txBody>
            <a:bodyPr wrap="square" lIns="48767" tIns="48767" rIns="48767" bIns="48767" numCol="1" anchor="ctr">
              <a:noAutofit/>
            </a:bodyPr>
            <a:lstStyle/>
            <a:p>
              <a:pPr defTabSz="1300480">
                <a:defRPr b="0">
                  <a:latin typeface="Calibri"/>
                  <a:ea typeface="Calibri"/>
                  <a:cs typeface="Calibri"/>
                  <a:sym typeface="Calibri"/>
                </a:defRPr>
              </a:pPr>
            </a:p>
          </p:txBody>
        </p:sp>
        <p:sp>
          <p:nvSpPr>
            <p:cNvPr id="301" name="If this cert is revoked, it’s serial will be in the lists at these URLS"/>
            <p:cNvSpPr txBox="1"/>
            <p:nvPr/>
          </p:nvSpPr>
          <p:spPr>
            <a:xfrm>
              <a:off x="612488" y="119877"/>
              <a:ext cx="3298268" cy="97383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8767" tIns="48767" rIns="48767" bIns="48767" numCol="1" anchor="ctr">
              <a:spAutoFit/>
            </a:bodyPr>
            <a:lstStyle>
              <a:lvl1pPr defTabSz="1300480">
                <a:defRPr b="0" sz="2000">
                  <a:latin typeface="Calibri"/>
                  <a:ea typeface="Calibri"/>
                  <a:cs typeface="Calibri"/>
                  <a:sym typeface="Calibri"/>
                </a:defRPr>
              </a:lvl1pPr>
            </a:lstStyle>
            <a:p>
              <a:pPr/>
              <a:r>
                <a:t>If this cert is revoked, it’s serial will be in the lists at these URLS</a:t>
              </a:r>
            </a:p>
          </p:txBody>
        </p:sp>
      </p:grpSp>
      <p:grpSp>
        <p:nvGrpSpPr>
          <p:cNvPr id="305" name="Rectangular Callout 10"/>
          <p:cNvGrpSpPr/>
          <p:nvPr/>
        </p:nvGrpSpPr>
        <p:grpSpPr>
          <a:xfrm>
            <a:off x="7707013" y="7884969"/>
            <a:ext cx="4957513" cy="916132"/>
            <a:chOff x="0" y="0"/>
            <a:chExt cx="4957511" cy="916130"/>
          </a:xfrm>
        </p:grpSpPr>
        <p:sp>
          <p:nvSpPr>
            <p:cNvPr id="303" name="Shape"/>
            <p:cNvSpPr/>
            <p:nvPr/>
          </p:nvSpPr>
          <p:spPr>
            <a:xfrm>
              <a:off x="0" y="0"/>
              <a:ext cx="4957512" cy="91613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934" y="0"/>
                  </a:moveTo>
                  <a:lnTo>
                    <a:pt x="21600" y="0"/>
                  </a:lnTo>
                  <a:lnTo>
                    <a:pt x="21600" y="21600"/>
                  </a:lnTo>
                  <a:lnTo>
                    <a:pt x="4934" y="21600"/>
                  </a:lnTo>
                  <a:lnTo>
                    <a:pt x="4934" y="18000"/>
                  </a:lnTo>
                  <a:lnTo>
                    <a:pt x="0" y="14271"/>
                  </a:lnTo>
                  <a:lnTo>
                    <a:pt x="4934" y="12600"/>
                  </a:lnTo>
                  <a:close/>
                </a:path>
              </a:pathLst>
            </a:custGeom>
            <a:solidFill>
              <a:srgbClr val="5B9BD5"/>
            </a:solidFill>
            <a:ln w="12700" cap="flat">
              <a:solidFill>
                <a:srgbClr val="42719B"/>
              </a:solidFill>
              <a:prstDash val="solid"/>
              <a:miter lim="800000"/>
            </a:ln>
            <a:effectLst/>
          </p:spPr>
          <p:txBody>
            <a:bodyPr wrap="square" lIns="48767" tIns="48767" rIns="48767" bIns="48767" numCol="1" anchor="ctr">
              <a:noAutofit/>
            </a:bodyPr>
            <a:lstStyle/>
            <a:p>
              <a:pPr defTabSz="1300480">
                <a:defRPr b="0">
                  <a:latin typeface="Calibri"/>
                  <a:ea typeface="Calibri"/>
                  <a:cs typeface="Calibri"/>
                  <a:sym typeface="Calibri"/>
                </a:defRPr>
              </a:pPr>
            </a:p>
          </p:txBody>
        </p:sp>
        <p:sp>
          <p:nvSpPr>
            <p:cNvPr id="304" name="This cert’s revocation status may also be checked via OSCP"/>
            <p:cNvSpPr txBox="1"/>
            <p:nvPr/>
          </p:nvSpPr>
          <p:spPr>
            <a:xfrm>
              <a:off x="1132389" y="117197"/>
              <a:ext cx="3825123" cy="68173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8767" tIns="48767" rIns="48767" bIns="48767" numCol="1" anchor="ctr">
              <a:spAutoFit/>
            </a:bodyPr>
            <a:lstStyle>
              <a:lvl1pPr defTabSz="1300480">
                <a:defRPr b="0" sz="2000">
                  <a:latin typeface="Calibri"/>
                  <a:ea typeface="Calibri"/>
                  <a:cs typeface="Calibri"/>
                  <a:sym typeface="Calibri"/>
                </a:defRPr>
              </a:lvl1pPr>
            </a:lstStyle>
            <a:p>
              <a:pPr/>
              <a:r>
                <a:t>This cert’s revocation status may also be checked via OSCP</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294"/>
                                        </p:tgtEl>
                                        <p:attrNameLst>
                                          <p:attrName>style.visibility</p:attrName>
                                        </p:attrNameLst>
                                      </p:cBhvr>
                                      <p:to>
                                        <p:strVal val="visible"/>
                                      </p:to>
                                    </p:set>
                                    <p:animEffect filter="wipe(left)" transition="in">
                                      <p:cBhvr>
                                        <p:cTn id="7" dur="500"/>
                                        <p:tgtEl>
                                          <p:spTgt spid="294"/>
                                        </p:tgtEl>
                                      </p:cBhvr>
                                    </p:animEffect>
                                  </p:childTnLst>
                                </p:cTn>
                              </p:par>
                            </p:childTnLst>
                          </p:cTn>
                        </p:par>
                        <p:par>
                          <p:cTn id="8" fill="hold">
                            <p:stCondLst>
                              <p:cond delay="500"/>
                            </p:stCondLst>
                            <p:childTnLst>
                              <p:par>
                                <p:cTn id="9" presetClass="entr" nodeType="afterEffect" presetSubtype="4" presetID="2" grpId="2" fill="hold">
                                  <p:stCondLst>
                                    <p:cond delay="0"/>
                                  </p:stCondLst>
                                  <p:iterate type="el" backwards="0">
                                    <p:tmAbs val="0"/>
                                  </p:iterate>
                                  <p:childTnLst>
                                    <p:set>
                                      <p:cBhvr>
                                        <p:cTn id="10" fill="hold"/>
                                        <p:tgtEl>
                                          <p:spTgt spid="299"/>
                                        </p:tgtEl>
                                        <p:attrNameLst>
                                          <p:attrName>style.visibility</p:attrName>
                                        </p:attrNameLst>
                                      </p:cBhvr>
                                      <p:to>
                                        <p:strVal val="visible"/>
                                      </p:to>
                                    </p:set>
                                    <p:anim calcmode="lin" valueType="num">
                                      <p:cBhvr>
                                        <p:cTn id="11" dur="500" fill="hold"/>
                                        <p:tgtEl>
                                          <p:spTgt spid="299"/>
                                        </p:tgtEl>
                                        <p:attrNameLst>
                                          <p:attrName>ppt_x</p:attrName>
                                        </p:attrNameLst>
                                      </p:cBhvr>
                                      <p:tavLst>
                                        <p:tav tm="0">
                                          <p:val>
                                            <p:strVal val="#ppt_x"/>
                                          </p:val>
                                        </p:tav>
                                        <p:tav tm="100000">
                                          <p:val>
                                            <p:strVal val="#ppt_x"/>
                                          </p:val>
                                        </p:tav>
                                      </p:tavLst>
                                    </p:anim>
                                    <p:anim calcmode="lin" valueType="num">
                                      <p:cBhvr>
                                        <p:cTn id="12" dur="500" fill="hold"/>
                                        <p:tgtEl>
                                          <p:spTgt spid="29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2" grpId="3" fill="hold">
                                  <p:stCondLst>
                                    <p:cond delay="0"/>
                                  </p:stCondLst>
                                  <p:iterate type="el" backwards="0">
                                    <p:tmAbs val="0"/>
                                  </p:iterate>
                                  <p:childTnLst>
                                    <p:set>
                                      <p:cBhvr>
                                        <p:cTn id="16" fill="hold"/>
                                        <p:tgtEl>
                                          <p:spTgt spid="295"/>
                                        </p:tgtEl>
                                        <p:attrNameLst>
                                          <p:attrName>style.visibility</p:attrName>
                                        </p:attrNameLst>
                                      </p:cBhvr>
                                      <p:to>
                                        <p:strVal val="visible"/>
                                      </p:to>
                                    </p:set>
                                    <p:animEffect filter="wipe(left)" transition="in">
                                      <p:cBhvr>
                                        <p:cTn id="17" dur="500"/>
                                        <p:tgtEl>
                                          <p:spTgt spid="295"/>
                                        </p:tgtEl>
                                      </p:cBhvr>
                                    </p:animEffect>
                                  </p:childTnLst>
                                </p:cTn>
                              </p:par>
                            </p:childTnLst>
                          </p:cTn>
                        </p:par>
                        <p:par>
                          <p:cTn id="18" fill="hold">
                            <p:stCondLst>
                              <p:cond delay="500"/>
                            </p:stCondLst>
                            <p:childTnLst>
                              <p:par>
                                <p:cTn id="19" presetClass="entr" nodeType="afterEffect" presetSubtype="4" presetID="2" grpId="4" fill="hold">
                                  <p:stCondLst>
                                    <p:cond delay="0"/>
                                  </p:stCondLst>
                                  <p:iterate type="el" backwards="0">
                                    <p:tmAbs val="0"/>
                                  </p:iterate>
                                  <p:childTnLst>
                                    <p:set>
                                      <p:cBhvr>
                                        <p:cTn id="20" fill="hold"/>
                                        <p:tgtEl>
                                          <p:spTgt spid="302"/>
                                        </p:tgtEl>
                                        <p:attrNameLst>
                                          <p:attrName>style.visibility</p:attrName>
                                        </p:attrNameLst>
                                      </p:cBhvr>
                                      <p:to>
                                        <p:strVal val="visible"/>
                                      </p:to>
                                    </p:set>
                                    <p:anim calcmode="lin" valueType="num">
                                      <p:cBhvr>
                                        <p:cTn id="21" dur="500" fill="hold"/>
                                        <p:tgtEl>
                                          <p:spTgt spid="302"/>
                                        </p:tgtEl>
                                        <p:attrNameLst>
                                          <p:attrName>ppt_x</p:attrName>
                                        </p:attrNameLst>
                                      </p:cBhvr>
                                      <p:tavLst>
                                        <p:tav tm="0">
                                          <p:val>
                                            <p:strVal val="#ppt_x"/>
                                          </p:val>
                                        </p:tav>
                                        <p:tav tm="100000">
                                          <p:val>
                                            <p:strVal val="#ppt_x"/>
                                          </p:val>
                                        </p:tav>
                                      </p:tavLst>
                                    </p:anim>
                                    <p:anim calcmode="lin" valueType="num">
                                      <p:cBhvr>
                                        <p:cTn id="22" dur="500" fill="hold"/>
                                        <p:tgtEl>
                                          <p:spTgt spid="30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8" presetID="22" grpId="5" fill="hold">
                                  <p:stCondLst>
                                    <p:cond delay="0"/>
                                  </p:stCondLst>
                                  <p:iterate type="el" backwards="0">
                                    <p:tmAbs val="0"/>
                                  </p:iterate>
                                  <p:childTnLst>
                                    <p:set>
                                      <p:cBhvr>
                                        <p:cTn id="26" fill="hold"/>
                                        <p:tgtEl>
                                          <p:spTgt spid="296"/>
                                        </p:tgtEl>
                                        <p:attrNameLst>
                                          <p:attrName>style.visibility</p:attrName>
                                        </p:attrNameLst>
                                      </p:cBhvr>
                                      <p:to>
                                        <p:strVal val="visible"/>
                                      </p:to>
                                    </p:set>
                                    <p:animEffect filter="wipe(left)" transition="in">
                                      <p:cBhvr>
                                        <p:cTn id="27" dur="500"/>
                                        <p:tgtEl>
                                          <p:spTgt spid="296"/>
                                        </p:tgtEl>
                                      </p:cBhvr>
                                    </p:animEffect>
                                  </p:childTnLst>
                                </p:cTn>
                              </p:par>
                            </p:childTnLst>
                          </p:cTn>
                        </p:par>
                        <p:par>
                          <p:cTn id="28" fill="hold">
                            <p:stCondLst>
                              <p:cond delay="500"/>
                            </p:stCondLst>
                            <p:childTnLst>
                              <p:par>
                                <p:cTn id="29" presetClass="entr" nodeType="afterEffect" presetSubtype="4" presetID="2" grpId="6" fill="hold">
                                  <p:stCondLst>
                                    <p:cond delay="0"/>
                                  </p:stCondLst>
                                  <p:iterate type="el" backwards="0">
                                    <p:tmAbs val="0"/>
                                  </p:iterate>
                                  <p:childTnLst>
                                    <p:set>
                                      <p:cBhvr>
                                        <p:cTn id="30" fill="hold"/>
                                        <p:tgtEl>
                                          <p:spTgt spid="305"/>
                                        </p:tgtEl>
                                        <p:attrNameLst>
                                          <p:attrName>style.visibility</p:attrName>
                                        </p:attrNameLst>
                                      </p:cBhvr>
                                      <p:to>
                                        <p:strVal val="visible"/>
                                      </p:to>
                                    </p:set>
                                    <p:anim calcmode="lin" valueType="num">
                                      <p:cBhvr>
                                        <p:cTn id="31" dur="500" fill="hold"/>
                                        <p:tgtEl>
                                          <p:spTgt spid="305"/>
                                        </p:tgtEl>
                                        <p:attrNameLst>
                                          <p:attrName>ppt_x</p:attrName>
                                        </p:attrNameLst>
                                      </p:cBhvr>
                                      <p:tavLst>
                                        <p:tav tm="0">
                                          <p:val>
                                            <p:strVal val="#ppt_x"/>
                                          </p:val>
                                        </p:tav>
                                        <p:tav tm="100000">
                                          <p:val>
                                            <p:strVal val="#ppt_x"/>
                                          </p:val>
                                        </p:tav>
                                      </p:tavLst>
                                    </p:anim>
                                    <p:anim calcmode="lin" valueType="num">
                                      <p:cBhvr>
                                        <p:cTn id="32" dur="500" fill="hold"/>
                                        <p:tgtEl>
                                          <p:spTgt spid="3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05" grpId="6"/>
      <p:bldP build="whole" bldLvl="1" animBg="1" rev="0" advAuto="0" spid="294" grpId="1"/>
      <p:bldP build="whole" bldLvl="1" animBg="1" rev="0" advAuto="0" spid="299" grpId="2"/>
      <p:bldP build="whole" bldLvl="1" animBg="1" rev="0" advAuto="0" spid="295" grpId="3"/>
      <p:bldP build="whole" bldLvl="1" animBg="1" rev="0" advAuto="0" spid="302" grpId="4"/>
      <p:bldP build="whole" bldLvl="1" animBg="1" rev="0" advAuto="0" spid="296" grpId="5"/>
    </p:bld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7" name="Title 1"/>
          <p:cNvSpPr txBox="1"/>
          <p:nvPr>
            <p:ph type="title"/>
          </p:nvPr>
        </p:nvSpPr>
        <p:spPr>
          <a:prstGeom prst="rect">
            <a:avLst/>
          </a:prstGeom>
        </p:spPr>
        <p:txBody>
          <a:bodyPr/>
          <a:lstStyle/>
          <a:p>
            <a:pPr/>
            <a:r>
              <a:t>TLS Connection Establishment</a:t>
            </a:r>
          </a:p>
        </p:txBody>
      </p:sp>
      <p:sp>
        <p:nvSpPr>
          <p:cNvPr id="308" name="Body"/>
          <p:cNvSpPr txBox="1"/>
          <p:nvPr>
            <p:ph type="body" idx="1"/>
          </p:nvPr>
        </p:nvSpPr>
        <p:spPr>
          <a:prstGeom prst="rect">
            <a:avLst/>
          </a:prstGeom>
        </p:spPr>
        <p:txBody>
          <a:bodyPr/>
          <a:lstStyle/>
          <a:p>
            <a:pPr/>
          </a:p>
        </p:txBody>
      </p:sp>
      <p:sp>
        <p:nvSpPr>
          <p:cNvPr id="309" name="Slide Number"/>
          <p:cNvSpPr txBox="1"/>
          <p:nvPr>
            <p:ph type="sldNum" sz="quarter" idx="2"/>
          </p:nvPr>
        </p:nvSpPr>
        <p:spPr>
          <a:xfrm>
            <a:off x="12017325" y="9296400"/>
            <a:ext cx="235050"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310" name="Picture 3" descr="Picture 3"/>
          <p:cNvPicPr>
            <a:picLocks noChangeAspect="1"/>
          </p:cNvPicPr>
          <p:nvPr/>
        </p:nvPicPr>
        <p:blipFill>
          <a:blip r:embed="rId2">
            <a:extLst/>
          </a:blip>
          <a:stretch>
            <a:fillRect/>
          </a:stretch>
        </p:blipFill>
        <p:spPr>
          <a:xfrm>
            <a:off x="1776388" y="2817392"/>
            <a:ext cx="1073290" cy="1073291"/>
          </a:xfrm>
          <a:prstGeom prst="rect">
            <a:avLst/>
          </a:prstGeom>
          <a:ln w="12700">
            <a:miter lim="400000"/>
          </a:ln>
        </p:spPr>
      </p:pic>
      <p:pic>
        <p:nvPicPr>
          <p:cNvPr id="311" name="Picture 8" descr="Picture 8"/>
          <p:cNvPicPr>
            <a:picLocks noChangeAspect="1"/>
          </p:cNvPicPr>
          <p:nvPr/>
        </p:nvPicPr>
        <p:blipFill>
          <a:blip r:embed="rId3">
            <a:extLst/>
          </a:blip>
          <a:stretch>
            <a:fillRect/>
          </a:stretch>
        </p:blipFill>
        <p:spPr>
          <a:xfrm>
            <a:off x="2548794" y="3488282"/>
            <a:ext cx="684768" cy="684768"/>
          </a:xfrm>
          <a:prstGeom prst="rect">
            <a:avLst/>
          </a:prstGeom>
          <a:ln w="12700">
            <a:miter lim="400000"/>
          </a:ln>
        </p:spPr>
      </p:pic>
      <p:pic>
        <p:nvPicPr>
          <p:cNvPr id="312" name="Picture 13" descr="Picture 13"/>
          <p:cNvPicPr>
            <a:picLocks noChangeAspect="1"/>
          </p:cNvPicPr>
          <p:nvPr/>
        </p:nvPicPr>
        <p:blipFill>
          <a:blip r:embed="rId4">
            <a:extLst/>
          </a:blip>
          <a:stretch>
            <a:fillRect/>
          </a:stretch>
        </p:blipFill>
        <p:spPr>
          <a:xfrm>
            <a:off x="8883677" y="2850280"/>
            <a:ext cx="1046288" cy="1046288"/>
          </a:xfrm>
          <a:prstGeom prst="rect">
            <a:avLst/>
          </a:prstGeom>
          <a:ln w="12700">
            <a:miter lim="400000"/>
          </a:ln>
        </p:spPr>
      </p:pic>
      <p:pic>
        <p:nvPicPr>
          <p:cNvPr id="313" name="Picture 14" descr="Picture 14"/>
          <p:cNvPicPr>
            <a:picLocks noChangeAspect="1"/>
          </p:cNvPicPr>
          <p:nvPr/>
        </p:nvPicPr>
        <p:blipFill>
          <a:blip r:embed="rId5">
            <a:extLst/>
          </a:blip>
          <a:stretch>
            <a:fillRect/>
          </a:stretch>
        </p:blipFill>
        <p:spPr>
          <a:xfrm>
            <a:off x="8432041" y="2458274"/>
            <a:ext cx="2115750" cy="262311"/>
          </a:xfrm>
          <a:prstGeom prst="rect">
            <a:avLst/>
          </a:prstGeom>
          <a:ln w="12700">
            <a:miter lim="400000"/>
          </a:ln>
        </p:spPr>
      </p:pic>
      <p:grpSp>
        <p:nvGrpSpPr>
          <p:cNvPr id="317" name="Group 18"/>
          <p:cNvGrpSpPr/>
          <p:nvPr/>
        </p:nvGrpSpPr>
        <p:grpSpPr>
          <a:xfrm>
            <a:off x="10223112" y="3488855"/>
            <a:ext cx="1884726" cy="1625899"/>
            <a:chOff x="0" y="0"/>
            <a:chExt cx="1884725" cy="1625898"/>
          </a:xfrm>
        </p:grpSpPr>
        <p:sp>
          <p:nvSpPr>
            <p:cNvPr id="314" name="Rounded Rectangle 19"/>
            <p:cNvSpPr/>
            <p:nvPr/>
          </p:nvSpPr>
          <p:spPr>
            <a:xfrm>
              <a:off x="31397" y="31338"/>
              <a:ext cx="634221" cy="513295"/>
            </a:xfrm>
            <a:prstGeom prst="roundRect">
              <a:avLst>
                <a:gd name="adj" fmla="val 16667"/>
              </a:avLst>
            </a:prstGeom>
            <a:solidFill>
              <a:srgbClr val="FFFFFF"/>
            </a:solidFill>
            <a:ln w="12700" cap="flat">
              <a:solidFill>
                <a:srgbClr val="FFFFFF"/>
              </a:solidFill>
              <a:prstDash val="solid"/>
              <a:miter lim="800000"/>
            </a:ln>
            <a:effectLst/>
          </p:spPr>
          <p:txBody>
            <a:bodyPr wrap="square" lIns="48767" tIns="48767" rIns="48767" bIns="48767" numCol="1" anchor="ctr">
              <a:noAutofit/>
            </a:bodyPr>
            <a:lstStyle/>
            <a:p>
              <a:pPr defTabSz="1300480">
                <a:defRPr b="0">
                  <a:latin typeface="Calibri"/>
                  <a:ea typeface="Calibri"/>
                  <a:cs typeface="Calibri"/>
                  <a:sym typeface="Calibri"/>
                </a:defRPr>
              </a:pPr>
            </a:p>
          </p:txBody>
        </p:sp>
        <p:pic>
          <p:nvPicPr>
            <p:cNvPr id="315" name="Picture 20" descr="Picture 20"/>
            <p:cNvPicPr>
              <a:picLocks noChangeAspect="1"/>
            </p:cNvPicPr>
            <p:nvPr/>
          </p:nvPicPr>
          <p:blipFill>
            <a:blip r:embed="rId6">
              <a:extLst/>
            </a:blip>
            <a:stretch>
              <a:fillRect/>
            </a:stretch>
          </p:blipFill>
          <p:spPr>
            <a:xfrm>
              <a:off x="0" y="0"/>
              <a:ext cx="665618" cy="665618"/>
            </a:xfrm>
            <a:prstGeom prst="rect">
              <a:avLst/>
            </a:prstGeom>
            <a:ln w="12700" cap="flat">
              <a:noFill/>
              <a:miter lim="400000"/>
            </a:ln>
            <a:effectLst/>
          </p:spPr>
        </p:pic>
        <p:sp>
          <p:nvSpPr>
            <p:cNvPr id="316" name="TextBox 21"/>
            <p:cNvSpPr/>
            <p:nvPr/>
          </p:nvSpPr>
          <p:spPr>
            <a:xfrm>
              <a:off x="614725" y="355898"/>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48767" tIns="48767" rIns="48767" bIns="48767" numCol="1" anchor="t">
              <a:spAutoFit/>
            </a:bodyPr>
            <a:lstStyle>
              <a:lvl1pPr algn="l" defTabSz="1300480">
                <a:defRPr sz="1800">
                  <a:solidFill>
                    <a:srgbClr val="000000"/>
                  </a:solidFill>
                  <a:latin typeface="Calibri"/>
                  <a:ea typeface="Calibri"/>
                  <a:cs typeface="Calibri"/>
                  <a:sym typeface="Calibri"/>
                </a:defRPr>
              </a:lvl1pPr>
            </a:lstStyle>
            <a:p>
              <a:pPr/>
              <a:r>
                <a:t>BofA</a:t>
              </a:r>
            </a:p>
          </p:txBody>
        </p:sp>
      </p:grpSp>
      <p:grpSp>
        <p:nvGrpSpPr>
          <p:cNvPr id="320" name="Chevron 28"/>
          <p:cNvGrpSpPr/>
          <p:nvPr/>
        </p:nvGrpSpPr>
        <p:grpSpPr>
          <a:xfrm>
            <a:off x="2313032" y="4191814"/>
            <a:ext cx="7350137" cy="392660"/>
            <a:chOff x="0" y="79768"/>
            <a:chExt cx="7350136" cy="392659"/>
          </a:xfrm>
        </p:grpSpPr>
        <p:sp>
          <p:nvSpPr>
            <p:cNvPr id="318" name="Chevron"/>
            <p:cNvSpPr/>
            <p:nvPr/>
          </p:nvSpPr>
          <p:spPr>
            <a:xfrm>
              <a:off x="0" y="79768"/>
              <a:ext cx="7350137" cy="392660"/>
            </a:xfrm>
            <a:prstGeom prst="chevron">
              <a:avLst>
                <a:gd name="adj" fmla="val 50000"/>
              </a:avLst>
            </a:prstGeom>
            <a:solidFill>
              <a:srgbClr val="5B9BD5"/>
            </a:solidFill>
            <a:ln w="12700" cap="flat">
              <a:solidFill>
                <a:srgbClr val="42719B"/>
              </a:solidFill>
              <a:prstDash val="solid"/>
              <a:miter lim="800000"/>
            </a:ln>
            <a:effectLst/>
          </p:spPr>
          <p:txBody>
            <a:bodyPr wrap="square" lIns="48767" tIns="48767" rIns="48767" bIns="48767" numCol="1" anchor="ctr">
              <a:noAutofit/>
            </a:bodyPr>
            <a:lstStyle/>
            <a:p>
              <a:pPr defTabSz="1300480">
                <a:defRPr b="0">
                  <a:latin typeface="Calibri"/>
                  <a:ea typeface="Calibri"/>
                  <a:cs typeface="Calibri"/>
                  <a:sym typeface="Calibri"/>
                </a:defRPr>
              </a:pPr>
            </a:p>
          </p:txBody>
        </p:sp>
        <p:sp>
          <p:nvSpPr>
            <p:cNvPr id="319" name="ClientHello(Version, Prefs, Noncec)"/>
            <p:cNvSpPr/>
            <p:nvPr/>
          </p:nvSpPr>
          <p:spPr>
            <a:xfrm>
              <a:off x="196329" y="276098"/>
              <a:ext cx="6957479"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8767" tIns="48767" rIns="48767" bIns="48767" numCol="1" anchor="ctr">
              <a:spAutoFit/>
            </a:bodyPr>
            <a:lstStyle/>
            <a:p>
              <a:pPr defTabSz="1300480">
                <a:defRPr b="0" sz="2800">
                  <a:latin typeface="Calibri"/>
                  <a:ea typeface="Calibri"/>
                  <a:cs typeface="Calibri"/>
                  <a:sym typeface="Calibri"/>
                </a:defRPr>
              </a:pPr>
              <a:r>
                <a:t>ClientHello(Version, Prefs, Nonce</a:t>
              </a:r>
              <a:r>
                <a:rPr baseline="-19571"/>
                <a:t>c</a:t>
              </a:r>
              <a:r>
                <a:t>)</a:t>
              </a:r>
            </a:p>
          </p:txBody>
        </p:sp>
      </p:grpSp>
      <p:grpSp>
        <p:nvGrpSpPr>
          <p:cNvPr id="323" name="Group 31"/>
          <p:cNvGrpSpPr/>
          <p:nvPr/>
        </p:nvGrpSpPr>
        <p:grpSpPr>
          <a:xfrm>
            <a:off x="2313025" y="4666882"/>
            <a:ext cx="7353588" cy="405171"/>
            <a:chOff x="0" y="0"/>
            <a:chExt cx="7353586" cy="405169"/>
          </a:xfrm>
        </p:grpSpPr>
        <p:sp>
          <p:nvSpPr>
            <p:cNvPr id="321" name="Chevron 29"/>
            <p:cNvSpPr/>
            <p:nvPr/>
          </p:nvSpPr>
          <p:spPr>
            <a:xfrm rot="10800000">
              <a:off x="3450" y="12509"/>
              <a:ext cx="7350137" cy="392661"/>
            </a:xfrm>
            <a:prstGeom prst="chevron">
              <a:avLst>
                <a:gd name="adj" fmla="val 50000"/>
              </a:avLst>
            </a:prstGeom>
            <a:solidFill>
              <a:srgbClr val="4472C4"/>
            </a:solidFill>
            <a:ln w="12700" cap="flat">
              <a:solidFill>
                <a:srgbClr val="203864"/>
              </a:solidFill>
              <a:prstDash val="solid"/>
              <a:miter lim="800000"/>
            </a:ln>
            <a:effectLst/>
          </p:spPr>
          <p:txBody>
            <a:bodyPr wrap="square" lIns="48767" tIns="48767" rIns="48767" bIns="48767" numCol="1" anchor="ctr">
              <a:noAutofit/>
            </a:bodyPr>
            <a:lstStyle/>
            <a:p>
              <a:pPr defTabSz="1300480">
                <a:defRPr b="0">
                  <a:latin typeface="Calibri"/>
                  <a:ea typeface="Calibri"/>
                  <a:cs typeface="Calibri"/>
                  <a:sym typeface="Calibri"/>
                </a:defRPr>
              </a:pPr>
            </a:p>
          </p:txBody>
        </p:sp>
        <p:sp>
          <p:nvSpPr>
            <p:cNvPr id="322" name="TextBox 30"/>
            <p:cNvSpPr/>
            <p:nvPr/>
          </p:nvSpPr>
          <p:spPr>
            <a:xfrm>
              <a:off x="0" y="0"/>
              <a:ext cx="7344957" cy="0"/>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8767" tIns="48767" rIns="48767" bIns="48767" numCol="1" anchor="t">
              <a:spAutoFit/>
            </a:bodyPr>
            <a:lstStyle/>
            <a:p>
              <a:pPr defTabSz="1300480">
                <a:defRPr b="0" sz="2800">
                  <a:latin typeface="Calibri"/>
                  <a:ea typeface="Calibri"/>
                  <a:cs typeface="Calibri"/>
                  <a:sym typeface="Calibri"/>
                </a:defRPr>
              </a:pPr>
              <a:r>
                <a:t>ServerHello(Version, Prefs, Nonce</a:t>
              </a:r>
              <a:r>
                <a:rPr baseline="-19571"/>
                <a:t>s</a:t>
              </a:r>
              <a:r>
                <a:t>)</a:t>
              </a:r>
            </a:p>
          </p:txBody>
        </p:sp>
      </p:grpSp>
      <p:grpSp>
        <p:nvGrpSpPr>
          <p:cNvPr id="326" name="Group 32"/>
          <p:cNvGrpSpPr/>
          <p:nvPr/>
        </p:nvGrpSpPr>
        <p:grpSpPr>
          <a:xfrm>
            <a:off x="2313031" y="5161836"/>
            <a:ext cx="7353582" cy="405197"/>
            <a:chOff x="0" y="0"/>
            <a:chExt cx="7353581" cy="405196"/>
          </a:xfrm>
        </p:grpSpPr>
        <p:sp>
          <p:nvSpPr>
            <p:cNvPr id="324" name="Chevron 33"/>
            <p:cNvSpPr/>
            <p:nvPr/>
          </p:nvSpPr>
          <p:spPr>
            <a:xfrm rot="10800000">
              <a:off x="0" y="12536"/>
              <a:ext cx="7350137" cy="392660"/>
            </a:xfrm>
            <a:prstGeom prst="chevron">
              <a:avLst>
                <a:gd name="adj" fmla="val 50000"/>
              </a:avLst>
            </a:prstGeom>
            <a:solidFill>
              <a:srgbClr val="4472C4"/>
            </a:solidFill>
            <a:ln w="12700" cap="flat">
              <a:solidFill>
                <a:srgbClr val="203864"/>
              </a:solidFill>
              <a:prstDash val="solid"/>
              <a:miter lim="800000"/>
            </a:ln>
            <a:effectLst/>
          </p:spPr>
          <p:txBody>
            <a:bodyPr wrap="square" lIns="48767" tIns="48767" rIns="48767" bIns="48767" numCol="1" anchor="ctr">
              <a:noAutofit/>
            </a:bodyPr>
            <a:lstStyle/>
            <a:p>
              <a:pPr defTabSz="1300480">
                <a:defRPr b="0">
                  <a:latin typeface="Calibri"/>
                  <a:ea typeface="Calibri"/>
                  <a:cs typeface="Calibri"/>
                  <a:sym typeface="Calibri"/>
                </a:defRPr>
              </a:pPr>
            </a:p>
          </p:txBody>
        </p:sp>
        <p:sp>
          <p:nvSpPr>
            <p:cNvPr id="325" name="TextBox 34"/>
            <p:cNvSpPr/>
            <p:nvPr/>
          </p:nvSpPr>
          <p:spPr>
            <a:xfrm>
              <a:off x="8625" y="0"/>
              <a:ext cx="7344957" cy="0"/>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8767" tIns="48767" rIns="48767" bIns="48767" numCol="1" anchor="t">
              <a:spAutoFit/>
            </a:bodyPr>
            <a:lstStyle/>
            <a:p>
              <a:pPr defTabSz="1300480">
                <a:defRPr b="0" sz="2800">
                  <a:latin typeface="Calibri"/>
                  <a:ea typeface="Calibri"/>
                  <a:cs typeface="Calibri"/>
                  <a:sym typeface="Calibri"/>
                </a:defRPr>
              </a:pPr>
              <a:r>
                <a:t>Certificates({C</a:t>
              </a:r>
              <a:r>
                <a:rPr baseline="-19571"/>
                <a:t>BofA</a:t>
              </a:r>
              <a:r>
                <a:t>, C</a:t>
              </a:r>
              <a:r>
                <a:rPr baseline="-19571"/>
                <a:t>Verisign</a:t>
              </a:r>
              <a:r>
                <a:t>})</a:t>
              </a:r>
            </a:p>
          </p:txBody>
        </p:sp>
      </p:grpSp>
      <p:grpSp>
        <p:nvGrpSpPr>
          <p:cNvPr id="329" name="Group 35"/>
          <p:cNvGrpSpPr/>
          <p:nvPr/>
        </p:nvGrpSpPr>
        <p:grpSpPr>
          <a:xfrm>
            <a:off x="2313030" y="5655992"/>
            <a:ext cx="7353584" cy="406022"/>
            <a:chOff x="0" y="0"/>
            <a:chExt cx="7353582" cy="406020"/>
          </a:xfrm>
        </p:grpSpPr>
        <p:sp>
          <p:nvSpPr>
            <p:cNvPr id="327" name="Chevron 36"/>
            <p:cNvSpPr/>
            <p:nvPr/>
          </p:nvSpPr>
          <p:spPr>
            <a:xfrm rot="10800000">
              <a:off x="0" y="13361"/>
              <a:ext cx="7350137" cy="392660"/>
            </a:xfrm>
            <a:prstGeom prst="chevron">
              <a:avLst>
                <a:gd name="adj" fmla="val 50000"/>
              </a:avLst>
            </a:prstGeom>
            <a:solidFill>
              <a:srgbClr val="4472C4"/>
            </a:solidFill>
            <a:ln w="12700" cap="flat">
              <a:solidFill>
                <a:srgbClr val="203864"/>
              </a:solidFill>
              <a:prstDash val="solid"/>
              <a:miter lim="800000"/>
            </a:ln>
            <a:effectLst/>
          </p:spPr>
          <p:txBody>
            <a:bodyPr wrap="square" lIns="48767" tIns="48767" rIns="48767" bIns="48767" numCol="1" anchor="ctr">
              <a:noAutofit/>
            </a:bodyPr>
            <a:lstStyle/>
            <a:p>
              <a:pPr defTabSz="1300480">
                <a:defRPr b="0">
                  <a:latin typeface="Calibri"/>
                  <a:ea typeface="Calibri"/>
                  <a:cs typeface="Calibri"/>
                  <a:sym typeface="Calibri"/>
                </a:defRPr>
              </a:pPr>
            </a:p>
          </p:txBody>
        </p:sp>
        <p:sp>
          <p:nvSpPr>
            <p:cNvPr id="328" name="TextBox 37"/>
            <p:cNvSpPr/>
            <p:nvPr/>
          </p:nvSpPr>
          <p:spPr>
            <a:xfrm>
              <a:off x="8626" y="0"/>
              <a:ext cx="7344957" cy="0"/>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8767" tIns="48767" rIns="48767" bIns="48767" numCol="1" anchor="t">
              <a:spAutoFit/>
            </a:bodyPr>
            <a:lstStyle>
              <a:lvl1pPr defTabSz="1300480">
                <a:defRPr b="0" sz="2800">
                  <a:latin typeface="Calibri"/>
                  <a:ea typeface="Calibri"/>
                  <a:cs typeface="Calibri"/>
                  <a:sym typeface="Calibri"/>
                </a:defRPr>
              </a:lvl1pPr>
            </a:lstStyle>
            <a:p>
              <a:pPr/>
              <a:r>
                <a:t>ServerHelloDone</a:t>
              </a:r>
            </a:p>
          </p:txBody>
        </p:sp>
      </p:grpSp>
      <p:grpSp>
        <p:nvGrpSpPr>
          <p:cNvPr id="332" name="Chevron 38"/>
          <p:cNvGrpSpPr/>
          <p:nvPr/>
        </p:nvGrpSpPr>
        <p:grpSpPr>
          <a:xfrm>
            <a:off x="2313028" y="6137610"/>
            <a:ext cx="7350138" cy="392660"/>
            <a:chOff x="0" y="98818"/>
            <a:chExt cx="7350136" cy="392659"/>
          </a:xfrm>
        </p:grpSpPr>
        <p:sp>
          <p:nvSpPr>
            <p:cNvPr id="330" name="Chevron"/>
            <p:cNvSpPr/>
            <p:nvPr/>
          </p:nvSpPr>
          <p:spPr>
            <a:xfrm>
              <a:off x="0" y="98818"/>
              <a:ext cx="7350137" cy="392660"/>
            </a:xfrm>
            <a:prstGeom prst="chevron">
              <a:avLst>
                <a:gd name="adj" fmla="val 50000"/>
              </a:avLst>
            </a:prstGeom>
            <a:solidFill>
              <a:srgbClr val="5B9BD5"/>
            </a:solidFill>
            <a:ln w="12700" cap="flat">
              <a:solidFill>
                <a:srgbClr val="42719B"/>
              </a:solidFill>
              <a:prstDash val="solid"/>
              <a:miter lim="800000"/>
            </a:ln>
            <a:effectLst/>
          </p:spPr>
          <p:txBody>
            <a:bodyPr wrap="square" lIns="48767" tIns="48767" rIns="48767" bIns="48767" numCol="1" anchor="ctr">
              <a:noAutofit/>
            </a:bodyPr>
            <a:lstStyle/>
            <a:p>
              <a:pPr defTabSz="1300480">
                <a:defRPr b="0">
                  <a:latin typeface="Calibri"/>
                  <a:ea typeface="Calibri"/>
                  <a:cs typeface="Calibri"/>
                  <a:sym typeface="Calibri"/>
                </a:defRPr>
              </a:pPr>
            </a:p>
          </p:txBody>
        </p:sp>
        <p:sp>
          <p:nvSpPr>
            <p:cNvPr id="331" name="ClientKeyExchange({PreMasterKey K}PBofA)"/>
            <p:cNvSpPr/>
            <p:nvPr/>
          </p:nvSpPr>
          <p:spPr>
            <a:xfrm>
              <a:off x="196329" y="295148"/>
              <a:ext cx="6957479"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8767" tIns="48767" rIns="48767" bIns="48767" numCol="1" anchor="ctr">
              <a:spAutoFit/>
            </a:bodyPr>
            <a:lstStyle/>
            <a:p>
              <a:pPr defTabSz="1300480">
                <a:defRPr b="0" sz="2800">
                  <a:latin typeface="Calibri"/>
                  <a:ea typeface="Calibri"/>
                  <a:cs typeface="Calibri"/>
                  <a:sym typeface="Calibri"/>
                </a:defRPr>
              </a:pPr>
              <a:r>
                <a:t>ClientKeyExchange({PreMasterKey </a:t>
              </a:r>
              <a:r>
                <a:rPr i="1"/>
                <a:t>K</a:t>
              </a:r>
              <a:r>
                <a:t>}</a:t>
              </a:r>
              <a:r>
                <a:rPr baseline="-19571"/>
                <a:t>P</a:t>
              </a:r>
              <a:r>
                <a:rPr baseline="-30285"/>
                <a:t>BofA</a:t>
              </a:r>
              <a:r>
                <a:t>)</a:t>
              </a:r>
            </a:p>
          </p:txBody>
        </p:sp>
      </p:grpSp>
      <p:grpSp>
        <p:nvGrpSpPr>
          <p:cNvPr id="335" name="Chevron 39"/>
          <p:cNvGrpSpPr/>
          <p:nvPr/>
        </p:nvGrpSpPr>
        <p:grpSpPr>
          <a:xfrm>
            <a:off x="2313028" y="6598466"/>
            <a:ext cx="7350137" cy="392660"/>
            <a:chOff x="0" y="55638"/>
            <a:chExt cx="7350136" cy="392659"/>
          </a:xfrm>
        </p:grpSpPr>
        <p:sp>
          <p:nvSpPr>
            <p:cNvPr id="333" name="Chevron"/>
            <p:cNvSpPr/>
            <p:nvPr/>
          </p:nvSpPr>
          <p:spPr>
            <a:xfrm>
              <a:off x="0" y="55638"/>
              <a:ext cx="7350137" cy="392660"/>
            </a:xfrm>
            <a:prstGeom prst="chevron">
              <a:avLst>
                <a:gd name="adj" fmla="val 50000"/>
              </a:avLst>
            </a:prstGeom>
            <a:solidFill>
              <a:srgbClr val="5B9BD5"/>
            </a:solidFill>
            <a:ln w="12700" cap="flat">
              <a:solidFill>
                <a:srgbClr val="42719B"/>
              </a:solidFill>
              <a:prstDash val="solid"/>
              <a:miter lim="800000"/>
            </a:ln>
            <a:effectLst/>
          </p:spPr>
          <p:txBody>
            <a:bodyPr wrap="square" lIns="48767" tIns="48767" rIns="48767" bIns="48767" numCol="1" anchor="ctr">
              <a:noAutofit/>
            </a:bodyPr>
            <a:lstStyle/>
            <a:p>
              <a:pPr defTabSz="1300480">
                <a:defRPr b="0" sz="2800">
                  <a:latin typeface="Calibri"/>
                  <a:ea typeface="Calibri"/>
                  <a:cs typeface="Calibri"/>
                  <a:sym typeface="Calibri"/>
                </a:defRPr>
              </a:pPr>
            </a:p>
          </p:txBody>
        </p:sp>
        <p:sp>
          <p:nvSpPr>
            <p:cNvPr id="334" name="ChangeCipherSpec"/>
            <p:cNvSpPr/>
            <p:nvPr/>
          </p:nvSpPr>
          <p:spPr>
            <a:xfrm>
              <a:off x="196329" y="251967"/>
              <a:ext cx="6957479"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8767" tIns="48767" rIns="48767" bIns="48767" numCol="1" anchor="ctr">
              <a:spAutoFit/>
            </a:bodyPr>
            <a:lstStyle>
              <a:lvl1pPr defTabSz="1300480">
                <a:defRPr b="0" sz="2800">
                  <a:latin typeface="Calibri"/>
                  <a:ea typeface="Calibri"/>
                  <a:cs typeface="Calibri"/>
                  <a:sym typeface="Calibri"/>
                </a:defRPr>
              </a:lvl1pPr>
            </a:lstStyle>
            <a:p>
              <a:pPr/>
              <a:r>
                <a:t>ChangeCipherSpec</a:t>
              </a:r>
            </a:p>
          </p:txBody>
        </p:sp>
      </p:grpSp>
      <p:grpSp>
        <p:nvGrpSpPr>
          <p:cNvPr id="338" name="Chevron 40"/>
          <p:cNvGrpSpPr/>
          <p:nvPr/>
        </p:nvGrpSpPr>
        <p:grpSpPr>
          <a:xfrm>
            <a:off x="2313027" y="7059321"/>
            <a:ext cx="7350137" cy="392660"/>
            <a:chOff x="0" y="79768"/>
            <a:chExt cx="7350136" cy="392659"/>
          </a:xfrm>
        </p:grpSpPr>
        <p:sp>
          <p:nvSpPr>
            <p:cNvPr id="336" name="Chevron"/>
            <p:cNvSpPr/>
            <p:nvPr/>
          </p:nvSpPr>
          <p:spPr>
            <a:xfrm>
              <a:off x="0" y="79768"/>
              <a:ext cx="7350137" cy="392660"/>
            </a:xfrm>
            <a:prstGeom prst="chevron">
              <a:avLst>
                <a:gd name="adj" fmla="val 50000"/>
              </a:avLst>
            </a:prstGeom>
            <a:solidFill>
              <a:srgbClr val="5B9BD5"/>
            </a:solidFill>
            <a:ln w="12700" cap="flat">
              <a:solidFill>
                <a:srgbClr val="42719B"/>
              </a:solidFill>
              <a:prstDash val="solid"/>
              <a:miter lim="800000"/>
            </a:ln>
            <a:effectLst/>
          </p:spPr>
          <p:txBody>
            <a:bodyPr wrap="square" lIns="48767" tIns="48767" rIns="48767" bIns="48767" numCol="1" anchor="ctr">
              <a:noAutofit/>
            </a:bodyPr>
            <a:lstStyle/>
            <a:p>
              <a:pPr defTabSz="1300480">
                <a:defRPr b="0">
                  <a:latin typeface="Calibri"/>
                  <a:ea typeface="Calibri"/>
                  <a:cs typeface="Calibri"/>
                  <a:sym typeface="Calibri"/>
                </a:defRPr>
              </a:pPr>
            </a:p>
          </p:txBody>
        </p:sp>
        <p:sp>
          <p:nvSpPr>
            <p:cNvPr id="337" name="{Finished}K"/>
            <p:cNvSpPr/>
            <p:nvPr/>
          </p:nvSpPr>
          <p:spPr>
            <a:xfrm>
              <a:off x="196329" y="276098"/>
              <a:ext cx="6957479"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8767" tIns="48767" rIns="48767" bIns="48767" numCol="1" anchor="ctr">
              <a:spAutoFit/>
            </a:bodyPr>
            <a:lstStyle/>
            <a:p>
              <a:pPr defTabSz="1300480">
                <a:defRPr b="0" sz="2800">
                  <a:latin typeface="Calibri"/>
                  <a:ea typeface="Calibri"/>
                  <a:cs typeface="Calibri"/>
                  <a:sym typeface="Calibri"/>
                </a:defRPr>
              </a:pPr>
              <a:r>
                <a:t>{Finished}</a:t>
              </a:r>
              <a:r>
                <a:rPr baseline="-19571"/>
                <a:t>K</a:t>
              </a:r>
            </a:p>
          </p:txBody>
        </p:sp>
      </p:grpSp>
      <p:grpSp>
        <p:nvGrpSpPr>
          <p:cNvPr id="341" name="Group 41"/>
          <p:cNvGrpSpPr/>
          <p:nvPr/>
        </p:nvGrpSpPr>
        <p:grpSpPr>
          <a:xfrm>
            <a:off x="2313025" y="7533692"/>
            <a:ext cx="7350140" cy="405868"/>
            <a:chOff x="0" y="0"/>
            <a:chExt cx="7350138" cy="405867"/>
          </a:xfrm>
        </p:grpSpPr>
        <p:sp>
          <p:nvSpPr>
            <p:cNvPr id="339" name="Chevron 42"/>
            <p:cNvSpPr/>
            <p:nvPr/>
          </p:nvSpPr>
          <p:spPr>
            <a:xfrm rot="10800000">
              <a:off x="1" y="13207"/>
              <a:ext cx="7350138" cy="392660"/>
            </a:xfrm>
            <a:prstGeom prst="chevron">
              <a:avLst>
                <a:gd name="adj" fmla="val 50000"/>
              </a:avLst>
            </a:prstGeom>
            <a:solidFill>
              <a:srgbClr val="4472C4"/>
            </a:solidFill>
            <a:ln w="12700" cap="flat">
              <a:solidFill>
                <a:srgbClr val="203864"/>
              </a:solidFill>
              <a:prstDash val="solid"/>
              <a:miter lim="800000"/>
            </a:ln>
            <a:effectLst/>
          </p:spPr>
          <p:txBody>
            <a:bodyPr wrap="square" lIns="48767" tIns="48767" rIns="48767" bIns="48767" numCol="1" anchor="ctr">
              <a:noAutofit/>
            </a:bodyPr>
            <a:lstStyle/>
            <a:p>
              <a:pPr defTabSz="1300480">
                <a:defRPr b="0">
                  <a:latin typeface="Calibri"/>
                  <a:ea typeface="Calibri"/>
                  <a:cs typeface="Calibri"/>
                  <a:sym typeface="Calibri"/>
                </a:defRPr>
              </a:pPr>
            </a:p>
          </p:txBody>
        </p:sp>
        <p:sp>
          <p:nvSpPr>
            <p:cNvPr id="340" name="TextBox 43"/>
            <p:cNvSpPr/>
            <p:nvPr/>
          </p:nvSpPr>
          <p:spPr>
            <a:xfrm>
              <a:off x="0" y="0"/>
              <a:ext cx="7344957" cy="0"/>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8767" tIns="48767" rIns="48767" bIns="48767" numCol="1" anchor="t">
              <a:spAutoFit/>
            </a:bodyPr>
            <a:lstStyle>
              <a:lvl1pPr defTabSz="1300480">
                <a:defRPr b="0" sz="2800">
                  <a:latin typeface="Calibri"/>
                  <a:ea typeface="Calibri"/>
                  <a:cs typeface="Calibri"/>
                  <a:sym typeface="Calibri"/>
                </a:defRPr>
              </a:lvl1pPr>
            </a:lstStyle>
            <a:p>
              <a:pPr/>
              <a:r>
                <a:t>ChangeCipherSpec</a:t>
              </a:r>
            </a:p>
          </p:txBody>
        </p:sp>
      </p:grpSp>
      <p:grpSp>
        <p:nvGrpSpPr>
          <p:cNvPr id="344" name="Group 44"/>
          <p:cNvGrpSpPr/>
          <p:nvPr/>
        </p:nvGrpSpPr>
        <p:grpSpPr>
          <a:xfrm>
            <a:off x="2313025" y="8024819"/>
            <a:ext cx="7350274" cy="409723"/>
            <a:chOff x="0" y="0"/>
            <a:chExt cx="7350272" cy="409721"/>
          </a:xfrm>
        </p:grpSpPr>
        <p:sp>
          <p:nvSpPr>
            <p:cNvPr id="342" name="Chevron 45"/>
            <p:cNvSpPr/>
            <p:nvPr/>
          </p:nvSpPr>
          <p:spPr>
            <a:xfrm rot="10800000">
              <a:off x="0" y="17062"/>
              <a:ext cx="7350137" cy="392660"/>
            </a:xfrm>
            <a:prstGeom prst="chevron">
              <a:avLst>
                <a:gd name="adj" fmla="val 50000"/>
              </a:avLst>
            </a:prstGeom>
            <a:solidFill>
              <a:srgbClr val="4472C4"/>
            </a:solidFill>
            <a:ln w="12700" cap="flat">
              <a:solidFill>
                <a:srgbClr val="203864"/>
              </a:solidFill>
              <a:prstDash val="solid"/>
              <a:miter lim="800000"/>
            </a:ln>
            <a:effectLst/>
          </p:spPr>
          <p:txBody>
            <a:bodyPr wrap="square" lIns="48767" tIns="48767" rIns="48767" bIns="48767" numCol="1" anchor="ctr">
              <a:noAutofit/>
            </a:bodyPr>
            <a:lstStyle/>
            <a:p>
              <a:pPr defTabSz="1300480">
                <a:defRPr b="0">
                  <a:latin typeface="Calibri"/>
                  <a:ea typeface="Calibri"/>
                  <a:cs typeface="Calibri"/>
                  <a:sym typeface="Calibri"/>
                </a:defRPr>
              </a:pPr>
            </a:p>
          </p:txBody>
        </p:sp>
        <p:sp>
          <p:nvSpPr>
            <p:cNvPr id="343" name="TextBox 46"/>
            <p:cNvSpPr/>
            <p:nvPr/>
          </p:nvSpPr>
          <p:spPr>
            <a:xfrm>
              <a:off x="5316" y="0"/>
              <a:ext cx="7344957" cy="0"/>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8767" tIns="48767" rIns="48767" bIns="48767" numCol="1" anchor="t">
              <a:spAutoFit/>
            </a:bodyPr>
            <a:lstStyle/>
            <a:p>
              <a:pPr defTabSz="1300480">
                <a:defRPr b="0" sz="2800">
                  <a:latin typeface="Calibri"/>
                  <a:ea typeface="Calibri"/>
                  <a:cs typeface="Calibri"/>
                  <a:sym typeface="Calibri"/>
                </a:defRPr>
              </a:pPr>
              <a:r>
                <a:t>{Finished}</a:t>
              </a:r>
              <a:r>
                <a:rPr baseline="-19571"/>
                <a:t>K</a:t>
              </a:r>
            </a:p>
          </p:txBody>
        </p:sp>
      </p:grpSp>
      <p:grpSp>
        <p:nvGrpSpPr>
          <p:cNvPr id="347" name="Rectangular Callout 47"/>
          <p:cNvGrpSpPr/>
          <p:nvPr/>
        </p:nvGrpSpPr>
        <p:grpSpPr>
          <a:xfrm>
            <a:off x="9237414" y="5141117"/>
            <a:ext cx="3366968" cy="495106"/>
            <a:chOff x="0" y="0"/>
            <a:chExt cx="3366966" cy="495104"/>
          </a:xfrm>
        </p:grpSpPr>
        <p:sp>
          <p:nvSpPr>
            <p:cNvPr id="345" name="Shape"/>
            <p:cNvSpPr/>
            <p:nvPr/>
          </p:nvSpPr>
          <p:spPr>
            <a:xfrm>
              <a:off x="0" y="0"/>
              <a:ext cx="3366967" cy="49510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420" y="0"/>
                  </a:moveTo>
                  <a:lnTo>
                    <a:pt x="21600" y="0"/>
                  </a:lnTo>
                  <a:lnTo>
                    <a:pt x="21600" y="21600"/>
                  </a:lnTo>
                  <a:lnTo>
                    <a:pt x="6420" y="21600"/>
                  </a:lnTo>
                  <a:lnTo>
                    <a:pt x="6420" y="9000"/>
                  </a:lnTo>
                  <a:lnTo>
                    <a:pt x="0" y="10576"/>
                  </a:lnTo>
                  <a:lnTo>
                    <a:pt x="6420" y="3600"/>
                  </a:lnTo>
                  <a:close/>
                </a:path>
              </a:pathLst>
            </a:custGeom>
            <a:solidFill>
              <a:srgbClr val="ED7D31"/>
            </a:solidFill>
            <a:ln w="12700" cap="flat">
              <a:solidFill>
                <a:srgbClr val="843C0B"/>
              </a:solidFill>
              <a:prstDash val="solid"/>
              <a:miter lim="800000"/>
            </a:ln>
            <a:effectLst/>
          </p:spPr>
          <p:txBody>
            <a:bodyPr wrap="square" lIns="48767" tIns="48767" rIns="48767" bIns="48767" numCol="1" anchor="ctr">
              <a:noAutofit/>
            </a:bodyPr>
            <a:lstStyle/>
            <a:p>
              <a:pPr defTabSz="1300480">
                <a:defRPr b="0">
                  <a:latin typeface="Calibri"/>
                  <a:ea typeface="Calibri"/>
                  <a:cs typeface="Calibri"/>
                  <a:sym typeface="Calibri"/>
                </a:defRPr>
              </a:pPr>
            </a:p>
          </p:txBody>
        </p:sp>
        <p:sp>
          <p:nvSpPr>
            <p:cNvPr id="346" name="Certificate chain"/>
            <p:cNvSpPr txBox="1"/>
            <p:nvPr/>
          </p:nvSpPr>
          <p:spPr>
            <a:xfrm>
              <a:off x="1000695" y="52734"/>
              <a:ext cx="2366272" cy="38963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8767" tIns="48767" rIns="48767" bIns="48767" numCol="1" anchor="ctr">
              <a:spAutoFit/>
            </a:bodyPr>
            <a:lstStyle>
              <a:lvl1pPr defTabSz="1300480">
                <a:defRPr b="0" sz="2000">
                  <a:latin typeface="Calibri"/>
                  <a:ea typeface="Calibri"/>
                  <a:cs typeface="Calibri"/>
                  <a:sym typeface="Calibri"/>
                </a:defRPr>
              </a:lvl1pPr>
            </a:lstStyle>
            <a:p>
              <a:pPr/>
              <a:r>
                <a:t>Certificate chain</a:t>
              </a:r>
            </a:p>
          </p:txBody>
        </p:sp>
      </p:grpSp>
      <p:grpSp>
        <p:nvGrpSpPr>
          <p:cNvPr id="350" name="Rectangular Callout 48"/>
          <p:cNvGrpSpPr/>
          <p:nvPr/>
        </p:nvGrpSpPr>
        <p:grpSpPr>
          <a:xfrm>
            <a:off x="9222416" y="5991932"/>
            <a:ext cx="3366968" cy="760221"/>
            <a:chOff x="0" y="0"/>
            <a:chExt cx="3366966" cy="760219"/>
          </a:xfrm>
        </p:grpSpPr>
        <p:sp>
          <p:nvSpPr>
            <p:cNvPr id="348" name="Shape"/>
            <p:cNvSpPr/>
            <p:nvPr/>
          </p:nvSpPr>
          <p:spPr>
            <a:xfrm>
              <a:off x="0" y="0"/>
              <a:ext cx="3366967" cy="76022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420" y="0"/>
                  </a:moveTo>
                  <a:lnTo>
                    <a:pt x="21600" y="0"/>
                  </a:lnTo>
                  <a:lnTo>
                    <a:pt x="21600" y="21600"/>
                  </a:lnTo>
                  <a:lnTo>
                    <a:pt x="6420" y="21600"/>
                  </a:lnTo>
                  <a:lnTo>
                    <a:pt x="6420" y="9000"/>
                  </a:lnTo>
                  <a:lnTo>
                    <a:pt x="0" y="10576"/>
                  </a:lnTo>
                  <a:lnTo>
                    <a:pt x="6420" y="3600"/>
                  </a:lnTo>
                  <a:close/>
                </a:path>
              </a:pathLst>
            </a:custGeom>
            <a:solidFill>
              <a:srgbClr val="ED7D31"/>
            </a:solidFill>
            <a:ln w="12700" cap="flat">
              <a:solidFill>
                <a:srgbClr val="843C0B"/>
              </a:solidFill>
              <a:prstDash val="solid"/>
              <a:miter lim="800000"/>
            </a:ln>
            <a:effectLst/>
          </p:spPr>
          <p:txBody>
            <a:bodyPr wrap="square" lIns="48767" tIns="48767" rIns="48767" bIns="48767" numCol="1" anchor="ctr">
              <a:noAutofit/>
            </a:bodyPr>
            <a:lstStyle/>
            <a:p>
              <a:pPr defTabSz="1300480">
                <a:defRPr b="0">
                  <a:latin typeface="Calibri"/>
                  <a:ea typeface="Calibri"/>
                  <a:cs typeface="Calibri"/>
                  <a:sym typeface="Calibri"/>
                </a:defRPr>
              </a:pPr>
            </a:p>
          </p:txBody>
        </p:sp>
        <p:sp>
          <p:nvSpPr>
            <p:cNvPr id="349" name="Encrypted using server’s public key"/>
            <p:cNvSpPr txBox="1"/>
            <p:nvPr/>
          </p:nvSpPr>
          <p:spPr>
            <a:xfrm>
              <a:off x="1000695" y="39241"/>
              <a:ext cx="2366272" cy="68173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8767" tIns="48767" rIns="48767" bIns="48767" numCol="1" anchor="ctr">
              <a:spAutoFit/>
            </a:bodyPr>
            <a:lstStyle>
              <a:lvl1pPr defTabSz="1300480">
                <a:defRPr b="0" sz="2000">
                  <a:latin typeface="Calibri"/>
                  <a:ea typeface="Calibri"/>
                  <a:cs typeface="Calibri"/>
                  <a:sym typeface="Calibri"/>
                </a:defRPr>
              </a:lvl1pPr>
            </a:lstStyle>
            <a:p>
              <a:pPr/>
              <a:r>
                <a:t>Encrypted using server’s public key</a:t>
              </a:r>
            </a:p>
          </p:txBody>
        </p:sp>
      </p:grpSp>
      <p:grpSp>
        <p:nvGrpSpPr>
          <p:cNvPr id="353" name="Rectangular Callout 49"/>
          <p:cNvGrpSpPr/>
          <p:nvPr/>
        </p:nvGrpSpPr>
        <p:grpSpPr>
          <a:xfrm>
            <a:off x="9207644" y="6983010"/>
            <a:ext cx="3583048" cy="760221"/>
            <a:chOff x="0" y="0"/>
            <a:chExt cx="3583047" cy="760219"/>
          </a:xfrm>
        </p:grpSpPr>
        <p:sp>
          <p:nvSpPr>
            <p:cNvPr id="351" name="Shape"/>
            <p:cNvSpPr/>
            <p:nvPr/>
          </p:nvSpPr>
          <p:spPr>
            <a:xfrm>
              <a:off x="0" y="0"/>
              <a:ext cx="3583048" cy="76022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089" y="0"/>
                  </a:moveTo>
                  <a:lnTo>
                    <a:pt x="21600" y="0"/>
                  </a:lnTo>
                  <a:lnTo>
                    <a:pt x="21600" y="21600"/>
                  </a:lnTo>
                  <a:lnTo>
                    <a:pt x="5089" y="21600"/>
                  </a:lnTo>
                  <a:lnTo>
                    <a:pt x="5089" y="9000"/>
                  </a:lnTo>
                  <a:lnTo>
                    <a:pt x="0" y="8925"/>
                  </a:lnTo>
                  <a:lnTo>
                    <a:pt x="5089" y="3600"/>
                  </a:lnTo>
                  <a:close/>
                </a:path>
              </a:pathLst>
            </a:custGeom>
            <a:solidFill>
              <a:srgbClr val="ED7D31"/>
            </a:solidFill>
            <a:ln w="12700" cap="flat">
              <a:solidFill>
                <a:srgbClr val="843C0B"/>
              </a:solidFill>
              <a:prstDash val="solid"/>
              <a:miter lim="800000"/>
            </a:ln>
            <a:effectLst/>
          </p:spPr>
          <p:txBody>
            <a:bodyPr wrap="square" lIns="48767" tIns="48767" rIns="48767" bIns="48767" numCol="1" anchor="ctr">
              <a:noAutofit/>
            </a:bodyPr>
            <a:lstStyle/>
            <a:p>
              <a:pPr defTabSz="1300480">
                <a:defRPr b="0">
                  <a:latin typeface="Calibri"/>
                  <a:ea typeface="Calibri"/>
                  <a:cs typeface="Calibri"/>
                  <a:sym typeface="Calibri"/>
                </a:defRPr>
              </a:pPr>
            </a:p>
          </p:txBody>
        </p:sp>
        <p:sp>
          <p:nvSpPr>
            <p:cNvPr id="352" name="Encrypted using symmetric session key"/>
            <p:cNvSpPr/>
            <p:nvPr/>
          </p:nvSpPr>
          <p:spPr>
            <a:xfrm>
              <a:off x="844154" y="380109"/>
              <a:ext cx="2738894"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8767" tIns="48767" rIns="48767" bIns="48767" numCol="1" anchor="ctr">
              <a:spAutoFit/>
            </a:bodyPr>
            <a:lstStyle>
              <a:lvl1pPr defTabSz="1300480">
                <a:defRPr b="0" sz="2000">
                  <a:latin typeface="Calibri"/>
                  <a:ea typeface="Calibri"/>
                  <a:cs typeface="Calibri"/>
                  <a:sym typeface="Calibri"/>
                </a:defRPr>
              </a:lvl1pPr>
            </a:lstStyle>
            <a:p>
              <a:pPr/>
              <a:r>
                <a:t>Encrypted using symmetric session key</a:t>
              </a:r>
            </a:p>
          </p:txBody>
        </p:sp>
      </p:grpSp>
      <p:grpSp>
        <p:nvGrpSpPr>
          <p:cNvPr id="356" name="Rectangular Callout 50"/>
          <p:cNvGrpSpPr/>
          <p:nvPr/>
        </p:nvGrpSpPr>
        <p:grpSpPr>
          <a:xfrm>
            <a:off x="83970" y="5429411"/>
            <a:ext cx="3210197" cy="1885264"/>
            <a:chOff x="0" y="0"/>
            <a:chExt cx="3210195" cy="1885263"/>
          </a:xfrm>
        </p:grpSpPr>
        <p:sp>
          <p:nvSpPr>
            <p:cNvPr id="354" name="Shape"/>
            <p:cNvSpPr/>
            <p:nvPr/>
          </p:nvSpPr>
          <p:spPr>
            <a:xfrm>
              <a:off x="0" y="0"/>
              <a:ext cx="3210196" cy="188526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4238" y="0"/>
                  </a:lnTo>
                  <a:lnTo>
                    <a:pt x="14238" y="12600"/>
                  </a:lnTo>
                  <a:lnTo>
                    <a:pt x="21600" y="11158"/>
                  </a:lnTo>
                  <a:lnTo>
                    <a:pt x="14238" y="18000"/>
                  </a:lnTo>
                  <a:lnTo>
                    <a:pt x="14238" y="21600"/>
                  </a:lnTo>
                  <a:lnTo>
                    <a:pt x="0" y="21600"/>
                  </a:lnTo>
                  <a:lnTo>
                    <a:pt x="0" y="12600"/>
                  </a:lnTo>
                  <a:close/>
                </a:path>
              </a:pathLst>
            </a:custGeom>
            <a:solidFill>
              <a:srgbClr val="ED7D31"/>
            </a:solidFill>
            <a:ln w="12700" cap="flat">
              <a:solidFill>
                <a:srgbClr val="843C0B"/>
              </a:solidFill>
              <a:prstDash val="solid"/>
              <a:miter lim="800000"/>
            </a:ln>
            <a:effectLst/>
          </p:spPr>
          <p:txBody>
            <a:bodyPr wrap="square" lIns="48767" tIns="48767" rIns="48767" bIns="48767" numCol="1" anchor="ctr">
              <a:noAutofit/>
            </a:bodyPr>
            <a:lstStyle/>
            <a:p>
              <a:pPr defTabSz="1300480">
                <a:defRPr b="0" i="1" sz="2800">
                  <a:latin typeface="Calibri"/>
                  <a:ea typeface="Calibri"/>
                  <a:cs typeface="Calibri"/>
                  <a:sym typeface="Calibri"/>
                </a:defRPr>
              </a:pPr>
            </a:p>
          </p:txBody>
        </p:sp>
        <p:sp>
          <p:nvSpPr>
            <p:cNvPr id="355" name="Both sides derive symmetric session key K from the PreMasterKey"/>
            <p:cNvSpPr/>
            <p:nvPr/>
          </p:nvSpPr>
          <p:spPr>
            <a:xfrm>
              <a:off x="0" y="942631"/>
              <a:ext cx="2116120"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8767" tIns="48767" rIns="48767" bIns="48767" numCol="1" anchor="ctr">
              <a:spAutoFit/>
            </a:bodyPr>
            <a:lstStyle/>
            <a:p>
              <a:pPr defTabSz="1300480">
                <a:defRPr b="0" sz="2000">
                  <a:latin typeface="Calibri"/>
                  <a:ea typeface="Calibri"/>
                  <a:cs typeface="Calibri"/>
                  <a:sym typeface="Calibri"/>
                </a:defRPr>
              </a:pPr>
              <a:r>
                <a:t>Both sides derive symmetric session key </a:t>
              </a:r>
              <a:r>
                <a:rPr i="1"/>
                <a:t>K </a:t>
              </a:r>
              <a:r>
                <a:t>from the PreMasterKey</a:t>
              </a:r>
            </a:p>
          </p:txBody>
        </p:sp>
      </p:grpSp>
      <p:grpSp>
        <p:nvGrpSpPr>
          <p:cNvPr id="359" name="Group 58"/>
          <p:cNvGrpSpPr/>
          <p:nvPr/>
        </p:nvGrpSpPr>
        <p:grpSpPr>
          <a:xfrm>
            <a:off x="10214897" y="2850280"/>
            <a:ext cx="1467938" cy="1471228"/>
            <a:chOff x="0" y="0"/>
            <a:chExt cx="1467937" cy="1471226"/>
          </a:xfrm>
        </p:grpSpPr>
        <p:pic>
          <p:nvPicPr>
            <p:cNvPr id="357" name="Picture 4" descr="Picture 4"/>
            <p:cNvPicPr>
              <a:picLocks noChangeAspect="1"/>
            </p:cNvPicPr>
            <p:nvPr/>
          </p:nvPicPr>
          <p:blipFill>
            <a:blip r:embed="rId7">
              <a:extLst/>
            </a:blip>
            <a:stretch>
              <a:fillRect/>
            </a:stretch>
          </p:blipFill>
          <p:spPr>
            <a:xfrm>
              <a:off x="0" y="0"/>
              <a:ext cx="529810" cy="529810"/>
            </a:xfrm>
            <a:prstGeom prst="rect">
              <a:avLst/>
            </a:prstGeom>
            <a:ln w="12700" cap="flat">
              <a:noFill/>
              <a:miter lim="400000"/>
            </a:ln>
            <a:effectLst/>
          </p:spPr>
        </p:pic>
        <p:sp>
          <p:nvSpPr>
            <p:cNvPr id="358" name="TextBox 60"/>
            <p:cNvSpPr/>
            <p:nvPr/>
          </p:nvSpPr>
          <p:spPr>
            <a:xfrm>
              <a:off x="197937" y="201226"/>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48767" tIns="48767" rIns="48767" bIns="48767" numCol="1" anchor="t">
              <a:spAutoFit/>
            </a:bodyPr>
            <a:lstStyle/>
            <a:p>
              <a:pPr algn="l" defTabSz="1300480">
                <a:defRPr sz="2800">
                  <a:solidFill>
                    <a:srgbClr val="000000"/>
                  </a:solidFill>
                  <a:latin typeface="Calibri"/>
                  <a:ea typeface="Calibri"/>
                  <a:cs typeface="Calibri"/>
                  <a:sym typeface="Calibri"/>
                </a:defRPr>
              </a:pPr>
              <a:r>
                <a:t>S</a:t>
              </a:r>
              <a:r>
                <a:rPr baseline="-19571"/>
                <a:t>BofA</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320"/>
                                        </p:tgtEl>
                                        <p:attrNameLst>
                                          <p:attrName>style.visibility</p:attrName>
                                        </p:attrNameLst>
                                      </p:cBhvr>
                                      <p:to>
                                        <p:strVal val="visible"/>
                                      </p:to>
                                    </p:set>
                                    <p:animEffect filter="wipe(left)" transition="in">
                                      <p:cBhvr>
                                        <p:cTn id="7" dur="500"/>
                                        <p:tgtEl>
                                          <p:spTgt spid="320"/>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2" presetID="22" grpId="2" fill="hold">
                                  <p:stCondLst>
                                    <p:cond delay="0"/>
                                  </p:stCondLst>
                                  <p:iterate type="el" backwards="0">
                                    <p:tmAbs val="0"/>
                                  </p:iterate>
                                  <p:childTnLst>
                                    <p:set>
                                      <p:cBhvr>
                                        <p:cTn id="11" fill="hold"/>
                                        <p:tgtEl>
                                          <p:spTgt spid="323"/>
                                        </p:tgtEl>
                                        <p:attrNameLst>
                                          <p:attrName>style.visibility</p:attrName>
                                        </p:attrNameLst>
                                      </p:cBhvr>
                                      <p:to>
                                        <p:strVal val="visible"/>
                                      </p:to>
                                    </p:set>
                                    <p:animEffect filter="wipe(right)" transition="in">
                                      <p:cBhvr>
                                        <p:cTn id="12" dur="500"/>
                                        <p:tgtEl>
                                          <p:spTgt spid="323"/>
                                        </p:tgtEl>
                                      </p:cBhvr>
                                    </p:animEffect>
                                  </p:childTnLst>
                                </p:cTn>
                              </p:par>
                            </p:childTnLst>
                          </p:cTn>
                        </p:par>
                        <p:par>
                          <p:cTn id="13" fill="hold">
                            <p:stCondLst>
                              <p:cond delay="500"/>
                            </p:stCondLst>
                            <p:childTnLst>
                              <p:par>
                                <p:cTn id="14" presetClass="entr" nodeType="afterEffect" presetSubtype="2" presetID="22" grpId="3" fill="hold">
                                  <p:stCondLst>
                                    <p:cond delay="0"/>
                                  </p:stCondLst>
                                  <p:iterate type="el" backwards="0">
                                    <p:tmAbs val="0"/>
                                  </p:iterate>
                                  <p:childTnLst>
                                    <p:set>
                                      <p:cBhvr>
                                        <p:cTn id="15" fill="hold"/>
                                        <p:tgtEl>
                                          <p:spTgt spid="326"/>
                                        </p:tgtEl>
                                        <p:attrNameLst>
                                          <p:attrName>style.visibility</p:attrName>
                                        </p:attrNameLst>
                                      </p:cBhvr>
                                      <p:to>
                                        <p:strVal val="visible"/>
                                      </p:to>
                                    </p:set>
                                    <p:animEffect filter="wipe(right)" transition="in">
                                      <p:cBhvr>
                                        <p:cTn id="16" dur="500"/>
                                        <p:tgtEl>
                                          <p:spTgt spid="326"/>
                                        </p:tgtEl>
                                      </p:cBhvr>
                                    </p:animEffect>
                                  </p:childTnLst>
                                </p:cTn>
                              </p:par>
                            </p:childTnLst>
                          </p:cTn>
                        </p:par>
                        <p:par>
                          <p:cTn id="17" fill="hold">
                            <p:stCondLst>
                              <p:cond delay="1000"/>
                            </p:stCondLst>
                            <p:childTnLst>
                              <p:par>
                                <p:cTn id="18" presetClass="entr" nodeType="afterEffect" presetSubtype="2" presetID="22" grpId="4" fill="hold">
                                  <p:stCondLst>
                                    <p:cond delay="0"/>
                                  </p:stCondLst>
                                  <p:iterate type="el" backwards="0">
                                    <p:tmAbs val="0"/>
                                  </p:iterate>
                                  <p:childTnLst>
                                    <p:set>
                                      <p:cBhvr>
                                        <p:cTn id="19" fill="hold"/>
                                        <p:tgtEl>
                                          <p:spTgt spid="329"/>
                                        </p:tgtEl>
                                        <p:attrNameLst>
                                          <p:attrName>style.visibility</p:attrName>
                                        </p:attrNameLst>
                                      </p:cBhvr>
                                      <p:to>
                                        <p:strVal val="visible"/>
                                      </p:to>
                                    </p:set>
                                    <p:animEffect filter="wipe(right)" transition="in">
                                      <p:cBhvr>
                                        <p:cTn id="20" dur="500"/>
                                        <p:tgtEl>
                                          <p:spTgt spid="329"/>
                                        </p:tgtEl>
                                      </p:cBhvr>
                                    </p:animEffect>
                                  </p:childTnLst>
                                </p:cTn>
                              </p:par>
                            </p:childTnLst>
                          </p:cTn>
                        </p:par>
                        <p:par>
                          <p:cTn id="21" fill="hold">
                            <p:stCondLst>
                              <p:cond delay="1500"/>
                            </p:stCondLst>
                            <p:childTnLst>
                              <p:par>
                                <p:cTn id="22" presetClass="entr" nodeType="afterEffect" presetSubtype="4" presetID="2" grpId="5" fill="hold">
                                  <p:stCondLst>
                                    <p:cond delay="0"/>
                                  </p:stCondLst>
                                  <p:iterate type="el" backwards="0">
                                    <p:tmAbs val="0"/>
                                  </p:iterate>
                                  <p:childTnLst>
                                    <p:set>
                                      <p:cBhvr>
                                        <p:cTn id="23" fill="hold"/>
                                        <p:tgtEl>
                                          <p:spTgt spid="347"/>
                                        </p:tgtEl>
                                        <p:attrNameLst>
                                          <p:attrName>style.visibility</p:attrName>
                                        </p:attrNameLst>
                                      </p:cBhvr>
                                      <p:to>
                                        <p:strVal val="visible"/>
                                      </p:to>
                                    </p:set>
                                    <p:anim calcmode="lin" valueType="num">
                                      <p:cBhvr>
                                        <p:cTn id="24" dur="500" fill="hold"/>
                                        <p:tgtEl>
                                          <p:spTgt spid="347"/>
                                        </p:tgtEl>
                                        <p:attrNameLst>
                                          <p:attrName>ppt_x</p:attrName>
                                        </p:attrNameLst>
                                      </p:cBhvr>
                                      <p:tavLst>
                                        <p:tav tm="0">
                                          <p:val>
                                            <p:strVal val="#ppt_x"/>
                                          </p:val>
                                        </p:tav>
                                        <p:tav tm="100000">
                                          <p:val>
                                            <p:strVal val="#ppt_x"/>
                                          </p:val>
                                        </p:tav>
                                      </p:tavLst>
                                    </p:anim>
                                    <p:anim calcmode="lin" valueType="num">
                                      <p:cBhvr>
                                        <p:cTn id="25" dur="500" fill="hold"/>
                                        <p:tgtEl>
                                          <p:spTgt spid="34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Class="entr" nodeType="clickEffect" presetSubtype="8" presetID="22" grpId="6" fill="hold">
                                  <p:stCondLst>
                                    <p:cond delay="0"/>
                                  </p:stCondLst>
                                  <p:iterate type="el" backwards="0">
                                    <p:tmAbs val="0"/>
                                  </p:iterate>
                                  <p:childTnLst>
                                    <p:set>
                                      <p:cBhvr>
                                        <p:cTn id="29" fill="hold"/>
                                        <p:tgtEl>
                                          <p:spTgt spid="332"/>
                                        </p:tgtEl>
                                        <p:attrNameLst>
                                          <p:attrName>style.visibility</p:attrName>
                                        </p:attrNameLst>
                                      </p:cBhvr>
                                      <p:to>
                                        <p:strVal val="visible"/>
                                      </p:to>
                                    </p:set>
                                    <p:animEffect filter="wipe(left)" transition="in">
                                      <p:cBhvr>
                                        <p:cTn id="30" dur="500"/>
                                        <p:tgtEl>
                                          <p:spTgt spid="332"/>
                                        </p:tgtEl>
                                      </p:cBhvr>
                                    </p:animEffect>
                                  </p:childTnLst>
                                </p:cTn>
                              </p:par>
                            </p:childTnLst>
                          </p:cTn>
                        </p:par>
                        <p:par>
                          <p:cTn id="31" fill="hold">
                            <p:stCondLst>
                              <p:cond delay="500"/>
                            </p:stCondLst>
                            <p:childTnLst>
                              <p:par>
                                <p:cTn id="32" presetClass="entr" nodeType="afterEffect" presetSubtype="8" presetID="22" grpId="7" fill="hold">
                                  <p:stCondLst>
                                    <p:cond delay="0"/>
                                  </p:stCondLst>
                                  <p:iterate type="el" backwards="0">
                                    <p:tmAbs val="0"/>
                                  </p:iterate>
                                  <p:childTnLst>
                                    <p:set>
                                      <p:cBhvr>
                                        <p:cTn id="33" fill="hold"/>
                                        <p:tgtEl>
                                          <p:spTgt spid="335"/>
                                        </p:tgtEl>
                                        <p:attrNameLst>
                                          <p:attrName>style.visibility</p:attrName>
                                        </p:attrNameLst>
                                      </p:cBhvr>
                                      <p:to>
                                        <p:strVal val="visible"/>
                                      </p:to>
                                    </p:set>
                                    <p:animEffect filter="wipe(left)" transition="in">
                                      <p:cBhvr>
                                        <p:cTn id="34" dur="500"/>
                                        <p:tgtEl>
                                          <p:spTgt spid="335"/>
                                        </p:tgtEl>
                                      </p:cBhvr>
                                    </p:animEffect>
                                  </p:childTnLst>
                                </p:cTn>
                              </p:par>
                            </p:childTnLst>
                          </p:cTn>
                        </p:par>
                        <p:par>
                          <p:cTn id="35" fill="hold">
                            <p:stCondLst>
                              <p:cond delay="1000"/>
                            </p:stCondLst>
                            <p:childTnLst>
                              <p:par>
                                <p:cTn id="36" presetClass="entr" nodeType="afterEffect" presetSubtype="8" presetID="22" grpId="8" fill="hold">
                                  <p:stCondLst>
                                    <p:cond delay="0"/>
                                  </p:stCondLst>
                                  <p:iterate type="el" backwards="0">
                                    <p:tmAbs val="0"/>
                                  </p:iterate>
                                  <p:childTnLst>
                                    <p:set>
                                      <p:cBhvr>
                                        <p:cTn id="37" fill="hold"/>
                                        <p:tgtEl>
                                          <p:spTgt spid="338"/>
                                        </p:tgtEl>
                                        <p:attrNameLst>
                                          <p:attrName>style.visibility</p:attrName>
                                        </p:attrNameLst>
                                      </p:cBhvr>
                                      <p:to>
                                        <p:strVal val="visible"/>
                                      </p:to>
                                    </p:set>
                                    <p:animEffect filter="wipe(left)" transition="in">
                                      <p:cBhvr>
                                        <p:cTn id="38" dur="500"/>
                                        <p:tgtEl>
                                          <p:spTgt spid="338"/>
                                        </p:tgtEl>
                                      </p:cBhvr>
                                    </p:animEffect>
                                  </p:childTnLst>
                                </p:cTn>
                              </p:par>
                            </p:childTnLst>
                          </p:cTn>
                        </p:par>
                        <p:par>
                          <p:cTn id="39" fill="hold">
                            <p:stCondLst>
                              <p:cond delay="1500"/>
                            </p:stCondLst>
                            <p:childTnLst>
                              <p:par>
                                <p:cTn id="40" presetClass="entr" nodeType="afterEffect" presetSubtype="4" presetID="2" grpId="9" fill="hold">
                                  <p:stCondLst>
                                    <p:cond delay="0"/>
                                  </p:stCondLst>
                                  <p:iterate type="el" backwards="0">
                                    <p:tmAbs val="0"/>
                                  </p:iterate>
                                  <p:childTnLst>
                                    <p:set>
                                      <p:cBhvr>
                                        <p:cTn id="41" fill="hold"/>
                                        <p:tgtEl>
                                          <p:spTgt spid="350"/>
                                        </p:tgtEl>
                                        <p:attrNameLst>
                                          <p:attrName>style.visibility</p:attrName>
                                        </p:attrNameLst>
                                      </p:cBhvr>
                                      <p:to>
                                        <p:strVal val="visible"/>
                                      </p:to>
                                    </p:set>
                                    <p:anim calcmode="lin" valueType="num">
                                      <p:cBhvr>
                                        <p:cTn id="42" dur="500" fill="hold"/>
                                        <p:tgtEl>
                                          <p:spTgt spid="350"/>
                                        </p:tgtEl>
                                        <p:attrNameLst>
                                          <p:attrName>ppt_x</p:attrName>
                                        </p:attrNameLst>
                                      </p:cBhvr>
                                      <p:tavLst>
                                        <p:tav tm="0">
                                          <p:val>
                                            <p:strVal val="#ppt_x"/>
                                          </p:val>
                                        </p:tav>
                                        <p:tav tm="100000">
                                          <p:val>
                                            <p:strVal val="#ppt_x"/>
                                          </p:val>
                                        </p:tav>
                                      </p:tavLst>
                                    </p:anim>
                                    <p:anim calcmode="lin" valueType="num">
                                      <p:cBhvr>
                                        <p:cTn id="43" dur="500" fill="hold"/>
                                        <p:tgtEl>
                                          <p:spTgt spid="350"/>
                                        </p:tgtEl>
                                        <p:attrNameLst>
                                          <p:attrName>ppt_y</p:attrName>
                                        </p:attrNameLst>
                                      </p:cBhvr>
                                      <p:tavLst>
                                        <p:tav tm="0">
                                          <p:val>
                                            <p:strVal val="1+#ppt_h/2"/>
                                          </p:val>
                                        </p:tav>
                                        <p:tav tm="100000">
                                          <p:val>
                                            <p:strVal val="#ppt_y"/>
                                          </p:val>
                                        </p:tav>
                                      </p:tavLst>
                                    </p:anim>
                                  </p:childTnLst>
                                </p:cTn>
                              </p:par>
                            </p:childTnLst>
                          </p:cTn>
                        </p:par>
                        <p:par>
                          <p:cTn id="44" fill="hold">
                            <p:stCondLst>
                              <p:cond delay="2000"/>
                            </p:stCondLst>
                            <p:childTnLst>
                              <p:par>
                                <p:cTn id="45" presetClass="entr" nodeType="afterEffect" presetSubtype="4" presetID="2" grpId="10" fill="hold">
                                  <p:stCondLst>
                                    <p:cond delay="0"/>
                                  </p:stCondLst>
                                  <p:iterate type="el" backwards="0">
                                    <p:tmAbs val="0"/>
                                  </p:iterate>
                                  <p:childTnLst>
                                    <p:set>
                                      <p:cBhvr>
                                        <p:cTn id="46" fill="hold"/>
                                        <p:tgtEl>
                                          <p:spTgt spid="353"/>
                                        </p:tgtEl>
                                        <p:attrNameLst>
                                          <p:attrName>style.visibility</p:attrName>
                                        </p:attrNameLst>
                                      </p:cBhvr>
                                      <p:to>
                                        <p:strVal val="visible"/>
                                      </p:to>
                                    </p:set>
                                    <p:anim calcmode="lin" valueType="num">
                                      <p:cBhvr>
                                        <p:cTn id="47" dur="500" fill="hold"/>
                                        <p:tgtEl>
                                          <p:spTgt spid="353"/>
                                        </p:tgtEl>
                                        <p:attrNameLst>
                                          <p:attrName>ppt_x</p:attrName>
                                        </p:attrNameLst>
                                      </p:cBhvr>
                                      <p:tavLst>
                                        <p:tav tm="0">
                                          <p:val>
                                            <p:strVal val="#ppt_x"/>
                                          </p:val>
                                        </p:tav>
                                        <p:tav tm="100000">
                                          <p:val>
                                            <p:strVal val="#ppt_x"/>
                                          </p:val>
                                        </p:tav>
                                      </p:tavLst>
                                    </p:anim>
                                    <p:anim calcmode="lin" valueType="num">
                                      <p:cBhvr>
                                        <p:cTn id="48" dur="500" fill="hold"/>
                                        <p:tgtEl>
                                          <p:spTgt spid="353"/>
                                        </p:tgtEl>
                                        <p:attrNameLst>
                                          <p:attrName>ppt_y</p:attrName>
                                        </p:attrNameLst>
                                      </p:cBhvr>
                                      <p:tavLst>
                                        <p:tav tm="0">
                                          <p:val>
                                            <p:strVal val="1+#ppt_h/2"/>
                                          </p:val>
                                        </p:tav>
                                        <p:tav tm="100000">
                                          <p:val>
                                            <p:strVal val="#ppt_y"/>
                                          </p:val>
                                        </p:tav>
                                      </p:tavLst>
                                    </p:anim>
                                  </p:childTnLst>
                                </p:cTn>
                              </p:par>
                            </p:childTnLst>
                          </p:cTn>
                        </p:par>
                        <p:par>
                          <p:cTn id="49" fill="hold">
                            <p:stCondLst>
                              <p:cond delay="2500"/>
                            </p:stCondLst>
                            <p:childTnLst>
                              <p:par>
                                <p:cTn id="50" presetClass="entr" nodeType="afterEffect" presetSubtype="4" presetID="2" grpId="11" fill="hold">
                                  <p:stCondLst>
                                    <p:cond delay="0"/>
                                  </p:stCondLst>
                                  <p:iterate type="el" backwards="0">
                                    <p:tmAbs val="0"/>
                                  </p:iterate>
                                  <p:childTnLst>
                                    <p:set>
                                      <p:cBhvr>
                                        <p:cTn id="51" fill="hold"/>
                                        <p:tgtEl>
                                          <p:spTgt spid="356"/>
                                        </p:tgtEl>
                                        <p:attrNameLst>
                                          <p:attrName>style.visibility</p:attrName>
                                        </p:attrNameLst>
                                      </p:cBhvr>
                                      <p:to>
                                        <p:strVal val="visible"/>
                                      </p:to>
                                    </p:set>
                                    <p:anim calcmode="lin" valueType="num">
                                      <p:cBhvr>
                                        <p:cTn id="52" dur="500" fill="hold"/>
                                        <p:tgtEl>
                                          <p:spTgt spid="356"/>
                                        </p:tgtEl>
                                        <p:attrNameLst>
                                          <p:attrName>ppt_x</p:attrName>
                                        </p:attrNameLst>
                                      </p:cBhvr>
                                      <p:tavLst>
                                        <p:tav tm="0">
                                          <p:val>
                                            <p:strVal val="#ppt_x"/>
                                          </p:val>
                                        </p:tav>
                                        <p:tav tm="100000">
                                          <p:val>
                                            <p:strVal val="#ppt_x"/>
                                          </p:val>
                                        </p:tav>
                                      </p:tavLst>
                                    </p:anim>
                                    <p:anim calcmode="lin" valueType="num">
                                      <p:cBhvr>
                                        <p:cTn id="53" dur="500" fill="hold"/>
                                        <p:tgtEl>
                                          <p:spTgt spid="356"/>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Class="entr" nodeType="clickEffect" presetSubtype="2" presetID="22" grpId="12" fill="hold">
                                  <p:stCondLst>
                                    <p:cond delay="0"/>
                                  </p:stCondLst>
                                  <p:iterate type="el" backwards="0">
                                    <p:tmAbs val="0"/>
                                  </p:iterate>
                                  <p:childTnLst>
                                    <p:set>
                                      <p:cBhvr>
                                        <p:cTn id="57" fill="hold"/>
                                        <p:tgtEl>
                                          <p:spTgt spid="341"/>
                                        </p:tgtEl>
                                        <p:attrNameLst>
                                          <p:attrName>style.visibility</p:attrName>
                                        </p:attrNameLst>
                                      </p:cBhvr>
                                      <p:to>
                                        <p:strVal val="visible"/>
                                      </p:to>
                                    </p:set>
                                    <p:animEffect filter="wipe(right)" transition="in">
                                      <p:cBhvr>
                                        <p:cTn id="58" dur="500"/>
                                        <p:tgtEl>
                                          <p:spTgt spid="341"/>
                                        </p:tgtEl>
                                      </p:cBhvr>
                                    </p:animEffect>
                                  </p:childTnLst>
                                </p:cTn>
                              </p:par>
                            </p:childTnLst>
                          </p:cTn>
                        </p:par>
                        <p:par>
                          <p:cTn id="59" fill="hold">
                            <p:stCondLst>
                              <p:cond delay="500"/>
                            </p:stCondLst>
                            <p:childTnLst>
                              <p:par>
                                <p:cTn id="60" presetClass="entr" nodeType="afterEffect" presetSubtype="2" presetID="22" grpId="13" fill="hold">
                                  <p:stCondLst>
                                    <p:cond delay="0"/>
                                  </p:stCondLst>
                                  <p:iterate type="el" backwards="0">
                                    <p:tmAbs val="0"/>
                                  </p:iterate>
                                  <p:childTnLst>
                                    <p:set>
                                      <p:cBhvr>
                                        <p:cTn id="61" fill="hold"/>
                                        <p:tgtEl>
                                          <p:spTgt spid="344"/>
                                        </p:tgtEl>
                                        <p:attrNameLst>
                                          <p:attrName>style.visibility</p:attrName>
                                        </p:attrNameLst>
                                      </p:cBhvr>
                                      <p:to>
                                        <p:strVal val="visible"/>
                                      </p:to>
                                    </p:set>
                                    <p:animEffect filter="wipe(right)" transition="in">
                                      <p:cBhvr>
                                        <p:cTn id="62" dur="500"/>
                                        <p:tgtEl>
                                          <p:spTgt spid="3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29" grpId="4"/>
      <p:bldP build="whole" bldLvl="1" animBg="1" rev="0" advAuto="0" spid="347" grpId="5"/>
      <p:bldP build="whole" bldLvl="1" animBg="1" rev="0" advAuto="0" spid="341" grpId="12"/>
      <p:bldP build="whole" bldLvl="1" animBg="1" rev="0" advAuto="0" spid="335" grpId="7"/>
      <p:bldP build="whole" bldLvl="1" animBg="1" rev="0" advAuto="0" spid="344" grpId="13"/>
      <p:bldP build="whole" bldLvl="1" animBg="1" rev="0" advAuto="0" spid="320" grpId="1"/>
      <p:bldP build="whole" bldLvl="1" animBg="1" rev="0" advAuto="0" spid="326" grpId="3"/>
      <p:bldP build="whole" bldLvl="1" animBg="1" rev="0" advAuto="0" spid="338" grpId="8"/>
      <p:bldP build="whole" bldLvl="1" animBg="1" rev="0" advAuto="0" spid="323" grpId="2"/>
      <p:bldP build="whole" bldLvl="1" animBg="1" rev="0" advAuto="0" spid="353" grpId="10"/>
      <p:bldP build="whole" bldLvl="1" animBg="1" rev="0" advAuto="0" spid="356" grpId="11"/>
      <p:bldP build="whole" bldLvl="1" animBg="1" rev="0" advAuto="0" spid="350" grpId="9"/>
      <p:bldP build="whole" bldLvl="1" animBg="1" rev="0" advAuto="0" spid="332" grpId="6"/>
    </p:bldLst>
  </p:timing>
</p:sld>
</file>

<file path=ppt/theme/theme1.xml><?xml version="1.0" encoding="utf-8"?>
<a:theme xmlns:a="http://schemas.openxmlformats.org/drawingml/2006/main" xmlns:r="http://schemas.openxmlformats.org/officeDocument/2006/relationships"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